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8" r:id="rId4"/>
    <p:sldId id="262" r:id="rId5"/>
    <p:sldId id="268" r:id="rId6"/>
    <p:sldId id="261" r:id="rId7"/>
    <p:sldId id="276" r:id="rId8"/>
    <p:sldId id="273" r:id="rId9"/>
    <p:sldId id="263" r:id="rId10"/>
    <p:sldId id="27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1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BEEA-356F-4432-9360-21BD5182FAA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3AD5-4570-4093-83A5-042E38C97FD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9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BEEA-356F-4432-9360-21BD5182FAA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3AD5-4570-4093-83A5-042E38C97F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1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BEEA-356F-4432-9360-21BD5182FAA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3AD5-4570-4093-83A5-042E38C97F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86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BEEA-356F-4432-9360-21BD5182FAA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3AD5-4570-4093-83A5-042E38C97F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94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BEEA-356F-4432-9360-21BD5182FAA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3AD5-4570-4093-83A5-042E38C97F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008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BEEA-356F-4432-9360-21BD5182FAA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3AD5-4570-4093-83A5-042E38C97F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70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BEEA-356F-4432-9360-21BD5182FAA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3AD5-4570-4093-83A5-042E38C97F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51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7BBEEA-356F-4432-9360-21BD5182FAA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393AD5-4570-4093-83A5-042E38C97F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74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BEEA-356F-4432-9360-21BD5182FAA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3AD5-4570-4093-83A5-042E38C97F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95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BEEA-356F-4432-9360-21BD5182FAA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3AD5-4570-4093-83A5-042E38C97F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88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7BBEEA-356F-4432-9360-21BD5182FAA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393AD5-4570-4093-83A5-042E38C97FD9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86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7893-9600-4441-B050-E47811BB9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032" y="367860"/>
            <a:ext cx="6096000" cy="1374001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ea typeface="Roboto" panose="02000000000000000000" pitchFamily="2" charset="0"/>
              </a:rPr>
              <a:t>GOOGLE PLAY STORE ANALYSIS</a:t>
            </a:r>
            <a:endParaRPr lang="en-GB" sz="48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F0539-6A20-4E37-98FD-A7AD259C0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032" y="4881554"/>
            <a:ext cx="5016796" cy="1499191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u="sng" spc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Presented by: </a:t>
            </a:r>
            <a:endParaRPr lang="en-US" sz="2000" b="1" spc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  <a:p>
            <a:pPr marL="342900" indent="-342900" algn="l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spc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Fareed Hassan Khan - 25367</a:t>
            </a:r>
            <a:endParaRPr lang="en-GB" sz="2000" b="1" spc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  <a:p>
            <a:pPr marL="342900" indent="-342900" algn="l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b="1" spc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Syed Asad Rizvi - 25365</a:t>
            </a:r>
            <a:endParaRPr lang="en-US" sz="2000" b="1" spc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E8957-EAAE-45BC-8C7C-1BE37EFA6254}"/>
              </a:ext>
            </a:extLst>
          </p:cNvPr>
          <p:cNvSpPr txBox="1"/>
          <p:nvPr/>
        </p:nvSpPr>
        <p:spPr>
          <a:xfrm>
            <a:off x="544032" y="2366264"/>
            <a:ext cx="59634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WEB-BASED DASHBOARD USING PYTHON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FLASK LIBRARY</a:t>
            </a:r>
            <a:endParaRPr kumimoji="0" lang="en-GB" sz="3000" b="1" i="0" u="none" strike="noStrike" kern="1200" cap="none" spc="0" normalizeH="0" baseline="0" noProof="0" dirty="0">
              <a:ln>
                <a:noFill/>
              </a:ln>
              <a:solidFill>
                <a:srgbClr val="E48312"/>
              </a:solidFill>
              <a:effectLst/>
              <a:uLnTx/>
              <a:uFillTx/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6BE7AA20-9EC2-4779-9BC6-5B328D4CA1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" t="13231" r="3863" b="14522"/>
          <a:stretch/>
        </p:blipFill>
        <p:spPr>
          <a:xfrm>
            <a:off x="3301999" y="154777"/>
            <a:ext cx="8890001" cy="587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51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Arrow: Bent-Up 42">
            <a:extLst>
              <a:ext uri="{FF2B5EF4-FFF2-40B4-BE49-F238E27FC236}">
                <a16:creationId xmlns:a16="http://schemas.microsoft.com/office/drawing/2014/main" id="{CA2A03D0-DD4F-4A4E-9E20-48C95115E199}"/>
              </a:ext>
            </a:extLst>
          </p:cNvPr>
          <p:cNvSpPr/>
          <p:nvPr/>
        </p:nvSpPr>
        <p:spPr>
          <a:xfrm rot="5400000" flipH="1" flipV="1">
            <a:off x="7950921" y="3329764"/>
            <a:ext cx="1086438" cy="2898198"/>
          </a:xfrm>
          <a:prstGeom prst="bentUpArrow">
            <a:avLst>
              <a:gd name="adj1" fmla="val 8021"/>
              <a:gd name="adj2" fmla="val 11531"/>
              <a:gd name="adj3" fmla="val 13346"/>
            </a:avLst>
          </a:prstGeom>
          <a:solidFill>
            <a:srgbClr val="7EA9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0" name="Arrow: Bent-Up 39">
            <a:extLst>
              <a:ext uri="{FF2B5EF4-FFF2-40B4-BE49-F238E27FC236}">
                <a16:creationId xmlns:a16="http://schemas.microsoft.com/office/drawing/2014/main" id="{73727232-54F1-4B9E-A387-036691179720}"/>
              </a:ext>
            </a:extLst>
          </p:cNvPr>
          <p:cNvSpPr/>
          <p:nvPr/>
        </p:nvSpPr>
        <p:spPr>
          <a:xfrm rot="5400000" flipV="1">
            <a:off x="7950921" y="1869615"/>
            <a:ext cx="1086438" cy="2898198"/>
          </a:xfrm>
          <a:prstGeom prst="bentUpArrow">
            <a:avLst>
              <a:gd name="adj1" fmla="val 8021"/>
              <a:gd name="adj2" fmla="val 11531"/>
              <a:gd name="adj3" fmla="val 13346"/>
            </a:avLst>
          </a:prstGeom>
          <a:solidFill>
            <a:srgbClr val="7EA9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8293D4-CFC0-40FF-89BA-C1B1C36ACEAE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5567271" y="3093849"/>
            <a:ext cx="0" cy="1912499"/>
          </a:xfrm>
          <a:prstGeom prst="line">
            <a:avLst/>
          </a:prstGeom>
          <a:ln w="76200">
            <a:solidFill>
              <a:srgbClr val="7EA9C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C42E127-17D8-4D38-9416-4636B3C7D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81" y="590125"/>
            <a:ext cx="10311512" cy="935665"/>
          </a:xfrm>
        </p:spPr>
        <p:txBody>
          <a:bodyPr>
            <a:noAutofit/>
          </a:bodyPr>
          <a:lstStyle/>
          <a:p>
            <a:pPr algn="ctr"/>
            <a:r>
              <a:rPr lang="en-GB" sz="54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WEBSITE NAVIGATION FLOW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A77DE9-7967-435F-A6DB-EAB49FCBF6B0}"/>
              </a:ext>
            </a:extLst>
          </p:cNvPr>
          <p:cNvSpPr/>
          <p:nvPr/>
        </p:nvSpPr>
        <p:spPr>
          <a:xfrm>
            <a:off x="4268296" y="3519749"/>
            <a:ext cx="2776745" cy="11225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Dashboard Page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with or w/o features results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042283-8B52-4EF3-8A16-EDD51F160424}"/>
              </a:ext>
            </a:extLst>
          </p:cNvPr>
          <p:cNvSpPr/>
          <p:nvPr/>
        </p:nvSpPr>
        <p:spPr>
          <a:xfrm>
            <a:off x="653578" y="3607564"/>
            <a:ext cx="2252245" cy="93566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Index Page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33AC823-5BE0-4EF5-B6CD-2175B4997065}"/>
              </a:ext>
            </a:extLst>
          </p:cNvPr>
          <p:cNvSpPr/>
          <p:nvPr/>
        </p:nvSpPr>
        <p:spPr>
          <a:xfrm>
            <a:off x="2905826" y="3925677"/>
            <a:ext cx="1362470" cy="297711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9430720-7B73-469E-9908-86BBCAFC4400}"/>
              </a:ext>
            </a:extLst>
          </p:cNvPr>
          <p:cNvSpPr/>
          <p:nvPr/>
        </p:nvSpPr>
        <p:spPr>
          <a:xfrm>
            <a:off x="4461593" y="2158184"/>
            <a:ext cx="2211355" cy="935665"/>
          </a:xfrm>
          <a:prstGeom prst="ellipse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Form</a:t>
            </a:r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474BF08-838E-4188-A1E5-AEBC96C85386}"/>
              </a:ext>
            </a:extLst>
          </p:cNvPr>
          <p:cNvSpPr/>
          <p:nvPr/>
        </p:nvSpPr>
        <p:spPr>
          <a:xfrm>
            <a:off x="4461593" y="5006348"/>
            <a:ext cx="2211355" cy="935665"/>
          </a:xfrm>
          <a:prstGeom prst="ellipse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Form</a:t>
            </a:r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5F6A68-DF6A-42F1-B58A-F17E05436AE6}"/>
              </a:ext>
            </a:extLst>
          </p:cNvPr>
          <p:cNvSpPr txBox="1"/>
          <p:nvPr/>
        </p:nvSpPr>
        <p:spPr>
          <a:xfrm>
            <a:off x="7045041" y="2173040"/>
            <a:ext cx="144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Submit</a:t>
            </a:r>
            <a:endParaRPr lang="en-PK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2E8470-A7BA-458D-9911-FF10CA1B55CA}"/>
              </a:ext>
            </a:extLst>
          </p:cNvPr>
          <p:cNvSpPr txBox="1"/>
          <p:nvPr/>
        </p:nvSpPr>
        <p:spPr>
          <a:xfrm>
            <a:off x="7045041" y="5029424"/>
            <a:ext cx="144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Submit</a:t>
            </a:r>
            <a:endParaRPr lang="en-PK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E27EDB6-71DC-4380-825A-74C34AB305E2}"/>
              </a:ext>
            </a:extLst>
          </p:cNvPr>
          <p:cNvSpPr/>
          <p:nvPr/>
        </p:nvSpPr>
        <p:spPr>
          <a:xfrm>
            <a:off x="8764840" y="2152679"/>
            <a:ext cx="2211355" cy="935665"/>
          </a:xfrm>
          <a:prstGeom prst="ellipse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3E80FE6-A995-45BB-83F8-284D70942475}"/>
              </a:ext>
            </a:extLst>
          </p:cNvPr>
          <p:cNvSpPr/>
          <p:nvPr/>
        </p:nvSpPr>
        <p:spPr>
          <a:xfrm>
            <a:off x="8764841" y="4986035"/>
            <a:ext cx="2211355" cy="935665"/>
          </a:xfrm>
          <a:prstGeom prst="ellipse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  <a:endParaRPr lang="en-PK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4067158-BB7A-4E6C-AF88-6DEE5778F69A}"/>
              </a:ext>
            </a:extLst>
          </p:cNvPr>
          <p:cNvCxnSpPr>
            <a:cxnSpLocks/>
            <a:stCxn id="3" idx="6"/>
            <a:endCxn id="37" idx="2"/>
          </p:cNvCxnSpPr>
          <p:nvPr/>
        </p:nvCxnSpPr>
        <p:spPr>
          <a:xfrm flipV="1">
            <a:off x="6672948" y="2620512"/>
            <a:ext cx="2091892" cy="5505"/>
          </a:xfrm>
          <a:prstGeom prst="line">
            <a:avLst/>
          </a:prstGeom>
          <a:ln w="76200">
            <a:solidFill>
              <a:srgbClr val="7EA9C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74F8D84-8D31-4F1D-A567-541E13ACAEA8}"/>
              </a:ext>
            </a:extLst>
          </p:cNvPr>
          <p:cNvCxnSpPr>
            <a:cxnSpLocks/>
            <a:stCxn id="19" idx="6"/>
            <a:endCxn id="38" idx="2"/>
          </p:cNvCxnSpPr>
          <p:nvPr/>
        </p:nvCxnSpPr>
        <p:spPr>
          <a:xfrm flipV="1">
            <a:off x="6672948" y="5453868"/>
            <a:ext cx="2091893" cy="20313"/>
          </a:xfrm>
          <a:prstGeom prst="line">
            <a:avLst/>
          </a:prstGeom>
          <a:ln w="76200">
            <a:solidFill>
              <a:srgbClr val="7EA9C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23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387D-B4D1-4D45-A19F-78977CFAA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74025"/>
            <a:ext cx="10058400" cy="884944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Segoe UI" panose="020B0502040204020203" pitchFamily="34" charset="0"/>
              </a:rPr>
              <a:t>PRESENTATION FLOW</a:t>
            </a:r>
            <a:endParaRPr lang="en-GB" sz="54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20F87-CF33-4687-B833-BBC08FC6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7332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ea typeface="Roboto" panose="02000000000000000000" pitchFamily="2" charset="0"/>
              </a:rPr>
              <a:t>  Project Summary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ea typeface="Roboto" panose="02000000000000000000" pitchFamily="2" charset="0"/>
              </a:rPr>
              <a:t> 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ea typeface="Roboto" panose="02000000000000000000" pitchFamily="2" charset="0"/>
              </a:rPr>
              <a:t>  Languages &amp;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ea typeface="Roboto" panose="02000000000000000000" pitchFamily="2" charset="0"/>
              </a:rPr>
              <a:t>  Bootstrap &amp; CSS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ea typeface="Roboto" panose="02000000000000000000" pitchFamily="2" charset="0"/>
              </a:rPr>
              <a:t>  Goals Achieved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ea typeface="Roboto" panose="02000000000000000000" pitchFamily="2" charset="0"/>
              </a:rPr>
              <a:t> 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ea typeface="Roboto" panose="02000000000000000000" pitchFamily="2" charset="0"/>
              </a:rPr>
              <a:t>  Website Navigation Flow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70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B00A-11C5-49C4-B0AE-3234C51B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99700"/>
            <a:ext cx="10058400" cy="897388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PROJECT SUMMARY</a:t>
            </a:r>
            <a:endParaRPr lang="en-GB" sz="5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FC58-2446-4E36-85B7-07E669785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94590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tx1"/>
                </a:solidFill>
              </a:rPr>
              <a:t>Analysis of 2.3 million+ Google Play Store applications.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  Helpful for developers to create potential web-based applications.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  Conducted detailed analysis using graphs &amp; visualizations.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  Cherry-topped with user-friendly features.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10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38B8-4F6A-49B4-882C-82BEC485E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97439"/>
            <a:ext cx="10058400" cy="833593"/>
          </a:xfrm>
        </p:spPr>
        <p:txBody>
          <a:bodyPr/>
          <a:lstStyle/>
          <a:p>
            <a:pPr algn="ctr"/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DATASET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963CE-718F-4BD4-8AEA-797365830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83957"/>
            <a:ext cx="10058400" cy="4172293"/>
          </a:xfrm>
        </p:spPr>
        <p:txBody>
          <a:bodyPr>
            <a:noAutofit/>
          </a:bodyPr>
          <a:lstStyle/>
          <a:p>
            <a:pPr>
              <a:buClr>
                <a:srgbClr val="E48312"/>
              </a:buClr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Scraped data of 2.3 million+ Google Play Store applications of different categories.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  <a:p>
            <a:pPr>
              <a:buClr>
                <a:srgbClr val="E48312"/>
              </a:buClr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  Imported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 from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hlinkClick r:id="rId2"/>
              </a:rPr>
              <a:t>www.kaggle.com</a:t>
            </a:r>
            <a:r>
              <a:rPr lang="en-US" sz="2400" dirty="0">
                <a:solidFill>
                  <a:schemeClr val="tx1"/>
                </a:solidFill>
                <a:latin typeface="Calibri" panose="020F0502020204030204"/>
              </a:rPr>
              <a:t> (.csv file used)</a:t>
            </a:r>
            <a:endParaRPr kumimoji="0" lang="en-US" sz="2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  <a:p>
            <a:pPr>
              <a:buClr>
                <a:srgbClr val="E48312"/>
              </a:buClr>
              <a:buFont typeface="Wingdings" panose="05000000000000000000" pitchFamily="2" charset="2"/>
              <a:buChar char="Ø"/>
              <a:defRPr/>
            </a:pPr>
            <a:endParaRPr lang="en-US" sz="2400" baseline="0" dirty="0">
              <a:solidFill>
                <a:schemeClr val="tx1"/>
              </a:solidFill>
              <a:latin typeface="Calibri" panose="020F0502020204030204"/>
            </a:endParaRPr>
          </a:p>
          <a:p>
            <a:pPr>
              <a:buClr>
                <a:srgbClr val="E48312"/>
              </a:buClr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  Updated 03 times in a year. </a:t>
            </a:r>
            <a:r>
              <a:rPr lang="en-US" sz="2400" dirty="0">
                <a:solidFill>
                  <a:schemeClr val="tx1"/>
                </a:solidFill>
                <a:latin typeface="Calibri" panose="020F0502020204030204"/>
              </a:rPr>
              <a:t>Currently ranging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from 2010 to Jun 2021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  <a:p>
            <a:pPr>
              <a:buClr>
                <a:srgbClr val="E48312"/>
              </a:buClr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  Contains parameters such as Category, Rating, Size, </a:t>
            </a:r>
            <a:r>
              <a:rPr lang="en-US" sz="2400" dirty="0">
                <a:solidFill>
                  <a:schemeClr val="tx1"/>
                </a:solidFill>
                <a:latin typeface="Calibri" panose="020F0502020204030204"/>
              </a:rPr>
              <a:t>Installs Count, Release date, and much more.</a:t>
            </a:r>
          </a:p>
          <a:p>
            <a:pPr marL="0" indent="0">
              <a:buClr>
                <a:srgbClr val="E48312"/>
              </a:buClr>
              <a:buNone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4281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3633-5111-41E7-BB7F-9686CD8C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FFFF00"/>
                </a:solidFill>
              </a:rPr>
              <a:t>Google Play Store Dataset</a:t>
            </a:r>
            <a:endParaRPr lang="en-GB" sz="4000" b="1" dirty="0">
              <a:solidFill>
                <a:srgbClr val="FFFF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17D52-3B8C-4BCE-8B00-C9D0E2D8D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A Brief Look</a:t>
            </a:r>
            <a:endParaRPr lang="en-GB" sz="2000" dirty="0">
              <a:solidFill>
                <a:srgbClr val="FFFF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97A9D4-338A-4606-9B26-428F82F9C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63" y="164278"/>
            <a:ext cx="10326274" cy="46105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082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E917-0689-4011-A9C1-50E2FD14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23014"/>
            <a:ext cx="10058400" cy="897388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LANGUAGES &amp; LIBRARIES</a:t>
            </a:r>
            <a:endParaRPr lang="en-GB" sz="54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674E8-9511-49D7-B2B4-8B68836E5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716" y="1983955"/>
            <a:ext cx="10352567" cy="40447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3200" dirty="0">
                <a:solidFill>
                  <a:schemeClr val="tx1"/>
                </a:solidFill>
              </a:rPr>
              <a:t>  </a:t>
            </a:r>
            <a:r>
              <a:rPr lang="en-GB" sz="3200" b="0" i="0" u="none" strike="noStrike" baseline="0" dirty="0">
                <a:solidFill>
                  <a:schemeClr val="tx1"/>
                </a:solidFill>
              </a:rPr>
              <a:t>Python</a:t>
            </a:r>
          </a:p>
          <a:p>
            <a:pPr marL="635508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b="0" i="0" u="none" strike="noStrike" baseline="0" dirty="0">
                <a:solidFill>
                  <a:schemeClr val="tx1"/>
                </a:solidFill>
              </a:rPr>
              <a:t>Flask </a:t>
            </a:r>
          </a:p>
          <a:p>
            <a:pPr marL="635508" lvl="1" indent="-342900">
              <a:buFont typeface="Wingdings" panose="05000000000000000000" pitchFamily="2" charset="2"/>
              <a:buChar char="§"/>
            </a:pPr>
            <a:r>
              <a:rPr lang="en-GB" sz="2400" b="0" i="0" u="none" strike="noStrike" baseline="0" dirty="0">
                <a:solidFill>
                  <a:schemeClr val="tx1"/>
                </a:solidFill>
              </a:rPr>
              <a:t>Pandas </a:t>
            </a:r>
          </a:p>
          <a:p>
            <a:pPr marL="635508" lvl="1" indent="-342900">
              <a:buFont typeface="Wingdings" panose="05000000000000000000" pitchFamily="2" charset="2"/>
              <a:buChar char="§"/>
            </a:pPr>
            <a:r>
              <a:rPr lang="en-GB" sz="2400" b="0" i="0" u="none" strike="noStrike" baseline="0" dirty="0">
                <a:solidFill>
                  <a:schemeClr val="tx1"/>
                </a:solidFill>
              </a:rPr>
              <a:t>NumPy </a:t>
            </a:r>
          </a:p>
          <a:p>
            <a:pPr marL="635508" lvl="1" indent="-342900">
              <a:buFont typeface="Wingdings" panose="05000000000000000000" pitchFamily="2" charset="2"/>
              <a:buChar char="§"/>
            </a:pPr>
            <a:r>
              <a:rPr lang="en-GB" sz="2400" b="0" i="0" u="none" strike="noStrike" baseline="0" dirty="0">
                <a:solidFill>
                  <a:schemeClr val="tx1"/>
                </a:solidFill>
              </a:rPr>
              <a:t>Matplotlib</a:t>
            </a:r>
            <a:r>
              <a:rPr lang="en-GB" sz="2200" b="0" i="0" u="none" strike="noStrike" baseline="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3200" dirty="0">
                <a:solidFill>
                  <a:schemeClr val="tx1"/>
                </a:solidFill>
              </a:rPr>
              <a:t>  </a:t>
            </a:r>
            <a:r>
              <a:rPr lang="en-GB" sz="3200" b="0" i="0" u="none" strike="noStrike" baseline="0" dirty="0">
                <a:solidFill>
                  <a:schemeClr val="tx1"/>
                </a:solidFill>
              </a:rPr>
              <a:t>HTML,</a:t>
            </a:r>
            <a:r>
              <a:rPr lang="en-GB" sz="3200" b="0" i="0" u="none" strike="noStrike" dirty="0">
                <a:solidFill>
                  <a:schemeClr val="tx1"/>
                </a:solidFill>
              </a:rPr>
              <a:t> </a:t>
            </a:r>
            <a:r>
              <a:rPr lang="en-GB" sz="3200" b="0" i="0" u="none" strike="noStrike" baseline="0" dirty="0">
                <a:solidFill>
                  <a:schemeClr val="tx1"/>
                </a:solidFill>
              </a:rPr>
              <a:t>CSS</a:t>
            </a:r>
            <a:r>
              <a:rPr lang="en-GB" sz="3200" dirty="0">
                <a:solidFill>
                  <a:schemeClr val="tx1"/>
                </a:solidFill>
              </a:rPr>
              <a:t> &amp; Bootstrap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3200" dirty="0">
                <a:solidFill>
                  <a:schemeClr val="tx1"/>
                </a:solidFill>
              </a:rPr>
              <a:t>  </a:t>
            </a:r>
            <a:r>
              <a:rPr lang="en-GB" sz="3200" b="0" i="0" u="none" strike="noStrike" baseline="0" dirty="0">
                <a:solidFill>
                  <a:schemeClr val="tx1"/>
                </a:solidFill>
              </a:rPr>
              <a:t>JavaScript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2879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BC1B-61A1-4003-BA89-59AC80E08383}"/>
              </a:ext>
            </a:extLst>
          </p:cNvPr>
          <p:cNvSpPr txBox="1">
            <a:spLocks/>
          </p:cNvSpPr>
          <p:nvPr/>
        </p:nvSpPr>
        <p:spPr>
          <a:xfrm>
            <a:off x="1890823" y="840050"/>
            <a:ext cx="8410354" cy="10162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indent="0" algn="ctr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GB" sz="54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BOOTSTRAP &amp;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04AFA-4EF6-4206-9651-D780958EDFE0}"/>
              </a:ext>
            </a:extLst>
          </p:cNvPr>
          <p:cNvSpPr txBox="1">
            <a:spLocks/>
          </p:cNvSpPr>
          <p:nvPr/>
        </p:nvSpPr>
        <p:spPr>
          <a:xfrm>
            <a:off x="1066800" y="1994590"/>
            <a:ext cx="10058400" cy="40233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</a:rPr>
              <a:t>Layout of our project.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  <a:p>
            <a:pPr lvl="0">
              <a:buClr>
                <a:srgbClr val="E48312"/>
              </a:buClr>
              <a:buFont typeface="Wingdings" panose="05000000000000000000" pitchFamily="2" charset="2"/>
              <a:buChar char="Ø"/>
              <a:defRPr/>
            </a:pPr>
            <a:r>
              <a:rPr lang="en-US" sz="3200" dirty="0">
                <a:solidFill>
                  <a:srgbClr val="000000"/>
                </a:solidFill>
              </a:rPr>
              <a:t>  Styling of our web app.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  <a:p>
            <a:pPr>
              <a:buClr>
                <a:srgbClr val="E48312"/>
              </a:buClr>
              <a:buFont typeface="Wingdings" panose="05000000000000000000" pitchFamily="2" charset="2"/>
              <a:buChar char="Ø"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Slider to choose starting and ending years in a feature.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</a:rPr>
              <a:t>  Feature of zoom-in on image hover.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12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213E-404B-4123-8F0D-DD771A056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50683"/>
            <a:ext cx="10058400" cy="748454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GOALS ACHIEVED</a:t>
            </a:r>
            <a:endParaRPr lang="en-GB" sz="54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57B77-446B-44E5-B38C-4A11BBA80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58385"/>
            <a:ext cx="10058400" cy="4119131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700" dirty="0">
                <a:solidFill>
                  <a:schemeClr val="tx1"/>
                </a:solidFill>
              </a:rPr>
              <a:t>  Percentage of Free &amp; Paid Apps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700" dirty="0">
                <a:solidFill>
                  <a:schemeClr val="tx1"/>
                </a:solidFill>
              </a:rPr>
              <a:t>  Percentage of Ad-free &amp; Ad-supported Apps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700" dirty="0">
                <a:solidFill>
                  <a:schemeClr val="tx1"/>
                </a:solidFill>
              </a:rPr>
              <a:t>  Percentage of Secured &amp; Non-secured Apps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700" dirty="0">
                <a:solidFill>
                  <a:schemeClr val="tx1"/>
                </a:solidFill>
              </a:rPr>
              <a:t>  Applications released per year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700" dirty="0">
                <a:solidFill>
                  <a:schemeClr val="tx1"/>
                </a:solidFill>
              </a:rPr>
              <a:t>  User Count per year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700" dirty="0">
                <a:solidFill>
                  <a:schemeClr val="tx1"/>
                </a:solidFill>
              </a:rPr>
              <a:t>  Cheapest &amp; Most Expensive Apps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700" dirty="0">
                <a:solidFill>
                  <a:schemeClr val="tx1"/>
                </a:solidFill>
              </a:rPr>
              <a:t>  Most Popular Applications &amp; Categories</a:t>
            </a:r>
          </a:p>
          <a:p>
            <a:pPr marL="0" indent="0">
              <a:buNone/>
            </a:pPr>
            <a:endParaRPr lang="en-US" sz="37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700" dirty="0">
                <a:solidFill>
                  <a:schemeClr val="tx1"/>
                </a:solidFill>
              </a:rPr>
              <a:t>and much more….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73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D34AF-97EA-413E-B0BB-94F66911A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76177"/>
            <a:ext cx="10058400" cy="876123"/>
          </a:xfrm>
        </p:spPr>
        <p:txBody>
          <a:bodyPr/>
          <a:lstStyle/>
          <a:p>
            <a:pPr algn="ctr"/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FEATURES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DE26C-31D6-40A5-BD2C-61306B4A5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39138"/>
            <a:ext cx="10058400" cy="35768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  </a:t>
            </a:r>
            <a:r>
              <a:rPr lang="en-US" sz="3200" dirty="0">
                <a:solidFill>
                  <a:schemeClr val="tx1"/>
                </a:solidFill>
              </a:rPr>
              <a:t>Sliders to check average rating of a category for each year.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  Search bar for users to find out details of an application.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  Feature to check the minimum compatible Android version of the applications. </a:t>
            </a:r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24182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796</TotalTime>
  <Words>329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Palatino Linotype</vt:lpstr>
      <vt:lpstr>Roboto</vt:lpstr>
      <vt:lpstr>Segoe UI</vt:lpstr>
      <vt:lpstr>Wingdings</vt:lpstr>
      <vt:lpstr>Retrospect</vt:lpstr>
      <vt:lpstr>GOOGLE PLAY STORE ANALYSIS</vt:lpstr>
      <vt:lpstr>PRESENTATION FLOW</vt:lpstr>
      <vt:lpstr>PROJECT SUMMARY</vt:lpstr>
      <vt:lpstr>DATASET</vt:lpstr>
      <vt:lpstr>Google Play Store Dataset</vt:lpstr>
      <vt:lpstr>LANGUAGES &amp; LIBRARIES</vt:lpstr>
      <vt:lpstr>PowerPoint Presentation</vt:lpstr>
      <vt:lpstr>GOALS ACHIEVED</vt:lpstr>
      <vt:lpstr>FEATURES</vt:lpstr>
      <vt:lpstr>WEBSITE NAVIGATION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PLAY STORE DATASET ANALYSIS</dc:title>
  <dc:creator>HR Computers</dc:creator>
  <cp:lastModifiedBy>FAREED HASSAN KHAN - 25367</cp:lastModifiedBy>
  <cp:revision>27</cp:revision>
  <dcterms:created xsi:type="dcterms:W3CDTF">2021-12-01T15:05:28Z</dcterms:created>
  <dcterms:modified xsi:type="dcterms:W3CDTF">2021-12-11T03:29:28Z</dcterms:modified>
</cp:coreProperties>
</file>