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0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790-BFEF-710F-A878-F9678093E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D1B3E-45B9-891E-7F2D-A9CEDD3DD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2846-2595-31BD-18E3-6B91E5A6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8A5E-DDF0-7C8D-EC48-580ED804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52CA-4DB5-2B3B-2B0C-93563DB8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9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C129-359E-4324-B96C-ACC5701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18017-8CC8-3136-2388-CFB5B6F02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D02F-DDC3-298E-BB01-C5C66BBB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41B8-01E1-07B0-0EF8-41449792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08CD-2E63-1EC1-4511-8E26C1DA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6D6F-47F2-5942-E99A-85847DF7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7B97F-297F-B05F-2D49-439CD89E8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5947-9576-9A4D-7518-0CD0EEB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6555-5907-679A-3A17-FD39CC32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F079-93BF-C8E4-E61F-C18CA07F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33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D82E-E5BF-735F-8533-C3ED3288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0CA6-07B5-DADD-7AB6-6D5F8AB3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30A9-B4A0-247E-5B29-A9A15455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3768-9BF6-1F62-D7F3-990F6470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7F9A-0F10-98A2-17AE-732E5B10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7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0B2D-A264-0879-B98F-D8339A2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9858-D04D-6F37-36CA-DB664134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8F2F-523E-55FF-C7F3-3BA160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150A-FBDA-FB69-954D-B0ECA6B0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0762-7CD8-E205-6B7B-B656F3E0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6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A533-6F35-DFB0-0B8C-5531E3A0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D6B5-6C82-3FF4-EB95-203C8E4C7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57415-FDA6-81B3-0E91-1B8E723C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C1FA2-2E12-728C-2B0C-F174D42E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17AC-DCD7-B16E-AC95-D858F7BE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FEA35-FEB3-CAB6-19D4-70A463AE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5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F751-95E6-45B7-7E72-BC56C742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C8AF-208D-6FAE-6BF0-4214C148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1D87-F84C-87FA-609F-3AA5A02D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BD0A9-3D1C-7E67-B475-19E5E988D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9A674-FCC4-BB3E-91BC-E3997FBC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C3F47-246D-FE4A-11F6-9180CF3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78C8A-9185-72D0-25EE-EB1529E0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12538-C660-A526-1032-1B44C23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04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1BB7-31B2-5828-0241-A94F3CCF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E5411-23F8-3D98-9CDC-C5F65EAB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C368-24B0-BB65-B6CF-9D1F484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1278-56E8-D660-18E5-AF5D52E1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0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07FC7-5C39-D9E3-59AC-7BC31500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5954E-AFC1-1ACB-6A03-6032D875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AFB8A-C373-2005-0CA0-5A9E35FE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158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5E8A-4A95-9A21-501B-AF55D93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D14D-74F1-2CF4-FA1B-6A8D991A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603E-17EE-E153-393C-B5F5E34F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CDD88-9913-6B57-13E1-83C2D69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3FA1-9A54-BD7B-597B-5411BDC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0962-A1D1-8F4C-9C7B-8431E6F4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046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3233-F4BF-683A-51E2-C1315B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11D3E-40AD-4984-7164-1ED38E24B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6F3D-CA69-1728-720B-26EA69AF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BBD92-C9BD-2992-AEF8-DB5D0BBE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746C-87EA-6023-AB4E-D4ECA478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B3B2-D835-AF99-A386-A610B9F1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80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DB871-AC7B-56AA-07CD-B351619E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5941-4886-9DB4-9C0B-F0541FB5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6D00-4FDA-4918-C45E-CB9D97046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E8E91-2A4B-0D41-920C-4BE65FBF0547}" type="datetimeFigureOut">
              <a:rPr lang="en-NL" smtClean="0"/>
              <a:t>03/03/2024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18D6-ACBE-2957-3697-3F85E2532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EEB9-F9BC-395C-819B-F8649119C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5030E-1E5B-A94D-9A2E-8C290E0899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1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74D-DFC0-15ED-7CB0-B2BB068E9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Credit Application Prediction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5F465-D050-22D3-51EC-A6684D04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Asad Ismail</a:t>
            </a:r>
          </a:p>
        </p:txBody>
      </p:sp>
    </p:spTree>
    <p:extLst>
      <p:ext uri="{BB962C8B-B14F-4D97-AF65-F5344CB8AC3E}">
        <p14:creationId xmlns:p14="http://schemas.microsoft.com/office/powerpoint/2010/main" val="62422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A597-02DB-D3E7-5890-F0A9EDE9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3457-029F-3080-B33C-51637BB9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6" y="1027906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Class/Loss Learning: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Assigns higher importance to the minority class during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class weights in the loss function to penalize misclassification of the minority class more heavily.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Oversampling (SMOTE):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Synthetic Minority Over-sampling Technique generates synthetic samples for the minority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synthetic examples of the minority class to achieve a more balanced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the number of instances in the majority class to match the minority class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Randomly remove samples from the majority class to prevent its dominance during model training.</a:t>
            </a:r>
            <a:endParaRPr lang="en-GB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Class-Based Learning: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has shown the most promising results for the given problem.</a:t>
            </a:r>
          </a:p>
        </p:txBody>
      </p:sp>
    </p:spTree>
    <p:extLst>
      <p:ext uri="{BB962C8B-B14F-4D97-AF65-F5344CB8AC3E}">
        <p14:creationId xmlns:p14="http://schemas.microsoft.com/office/powerpoint/2010/main" val="41737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40E-718B-DB9E-A3D6-4887F55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Hyper 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BC23-8F35-67FA-871B-D14BFF6B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Significance of HPO: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HPO fine-tunes the model by exploring the best possible configurations.</a:t>
            </a:r>
          </a:p>
          <a:p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HPO Techniques: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 Search:</a:t>
            </a:r>
            <a:endParaRPr lang="en-GB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/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Conducts a comprehensive search across a specified range of hyperparameter values.</a:t>
            </a:r>
          </a:p>
          <a:p>
            <a:pPr lvl="1"/>
            <a:r>
              <a:rPr lang="en-GB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Search:</a:t>
            </a:r>
            <a:endParaRPr lang="en-GB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/>
            <a:r>
              <a:rPr lang="en-GB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Selects random combinations of hyperparameters to evaluate.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 Method: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Implement Grid Search for Hyperparameter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Justification:</a:t>
            </a:r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a thorough examination of the parameter space, which is critical for identifying the optimal model settings.</a:t>
            </a:r>
          </a:p>
          <a:p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Metrics: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Metric:</a:t>
            </a:r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Focus on optimizing the Precision-Recall Area Under Curve (PR AUC).</a:t>
            </a:r>
          </a:p>
        </p:txBody>
      </p:sp>
    </p:spTree>
    <p:extLst>
      <p:ext uri="{BB962C8B-B14F-4D97-AF65-F5344CB8AC3E}">
        <p14:creationId xmlns:p14="http://schemas.microsoft.com/office/powerpoint/2010/main" val="24899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40E-718B-DB9E-A3D6-4887F55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Hyper Parameter Optimization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D6EAC-205B-73A6-A822-68C21964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488915"/>
              </p:ext>
            </p:extLst>
          </p:nvPr>
        </p:nvGraphicFramePr>
        <p:xfrm>
          <a:off x="419100" y="1765739"/>
          <a:ext cx="11594222" cy="4582509"/>
        </p:xfrm>
        <a:graphic>
          <a:graphicData uri="http://schemas.openxmlformats.org/drawingml/2006/table">
            <a:tbl>
              <a:tblPr/>
              <a:tblGrid>
                <a:gridCol w="1656317">
                  <a:extLst>
                    <a:ext uri="{9D8B030D-6E8A-4147-A177-3AD203B41FA5}">
                      <a16:colId xmlns:a16="http://schemas.microsoft.com/office/drawing/2014/main" val="1433437537"/>
                    </a:ext>
                  </a:extLst>
                </a:gridCol>
                <a:gridCol w="1656317">
                  <a:extLst>
                    <a:ext uri="{9D8B030D-6E8A-4147-A177-3AD203B41FA5}">
                      <a16:colId xmlns:a16="http://schemas.microsoft.com/office/drawing/2014/main" val="1331202536"/>
                    </a:ext>
                  </a:extLst>
                </a:gridCol>
                <a:gridCol w="1656317">
                  <a:extLst>
                    <a:ext uri="{9D8B030D-6E8A-4147-A177-3AD203B41FA5}">
                      <a16:colId xmlns:a16="http://schemas.microsoft.com/office/drawing/2014/main" val="3205745985"/>
                    </a:ext>
                  </a:extLst>
                </a:gridCol>
                <a:gridCol w="1656317">
                  <a:extLst>
                    <a:ext uri="{9D8B030D-6E8A-4147-A177-3AD203B41FA5}">
                      <a16:colId xmlns:a16="http://schemas.microsoft.com/office/drawing/2014/main" val="2961457412"/>
                    </a:ext>
                  </a:extLst>
                </a:gridCol>
                <a:gridCol w="1656317">
                  <a:extLst>
                    <a:ext uri="{9D8B030D-6E8A-4147-A177-3AD203B41FA5}">
                      <a16:colId xmlns:a16="http://schemas.microsoft.com/office/drawing/2014/main" val="4050664846"/>
                    </a:ext>
                  </a:extLst>
                </a:gridCol>
                <a:gridCol w="1527622">
                  <a:extLst>
                    <a:ext uri="{9D8B030D-6E8A-4147-A177-3AD203B41FA5}">
                      <a16:colId xmlns:a16="http://schemas.microsoft.com/office/drawing/2014/main" val="3105809130"/>
                    </a:ext>
                  </a:extLst>
                </a:gridCol>
                <a:gridCol w="1785015">
                  <a:extLst>
                    <a:ext uri="{9D8B030D-6E8A-4147-A177-3AD203B41FA5}">
                      <a16:colId xmlns:a16="http://schemas.microsoft.com/office/drawing/2014/main" val="2212904204"/>
                    </a:ext>
                  </a:extLst>
                </a:gridCol>
              </a:tblGrid>
              <a:tr h="664197"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Model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Average Precision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Recall (%)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Precision (%)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F1 Score (%)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  <a:latin typeface="Helvetica Neue" panose="02000503000000020004" pitchFamily="2" charset="0"/>
                        </a:rPr>
                        <a:t>ROC AUC (%)</a:t>
                      </a:r>
                      <a:endParaRPr lang="en-GB" sz="18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Helvetica Neue" panose="02000503000000020004" pitchFamily="2" charset="0"/>
                        </a:rPr>
                        <a:t>Confusion Matrix</a:t>
                      </a:r>
                      <a:endParaRPr lang="en-GB" sz="18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39891"/>
                  </a:ext>
                </a:extLst>
              </a:tr>
              <a:tr h="1306104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Helvetica Neue" panose="02000503000000020004" pitchFamily="2" charset="0"/>
                        </a:rPr>
                        <a:t>XGBoost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0.1421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72.19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10.55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18.41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76.76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 Neue" panose="02000503000000020004" pitchFamily="2" charset="0"/>
                        </a:rPr>
                        <a:t>TP: 109, FP: 924, TN: 1892, FN: 42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03399"/>
                  </a:ext>
                </a:extLst>
              </a:tr>
              <a:tr h="1306104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Helvetica Neue" panose="02000503000000020004" pitchFamily="2" charset="0"/>
                        </a:rPr>
                        <a:t>Random Forest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0.1395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20.53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21.23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20.88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75.68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 Neue" panose="02000503000000020004" pitchFamily="2" charset="0"/>
                        </a:rPr>
                        <a:t>TP: 31, FP: 115, TN: 2701, FN: 120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024802"/>
                  </a:ext>
                </a:extLst>
              </a:tr>
              <a:tr h="1306104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Helvetica Neue" panose="02000503000000020004" pitchFamily="2" charset="0"/>
                        </a:rPr>
                        <a:t>Logistic Regression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0.1221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59.60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9.40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16.25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>
                          <a:effectLst/>
                          <a:latin typeface="Helvetica Neue" panose="02000503000000020004" pitchFamily="2" charset="0"/>
                        </a:rPr>
                        <a:t>71.62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 Neue" panose="02000503000000020004" pitchFamily="2" charset="0"/>
                        </a:rPr>
                        <a:t>TP: 90, FP: 867, TN: 1949, FN: 61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657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65A5126-43F9-BB18-8011-FB77E036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</a:b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7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A587-5A7F-230F-AF34-B296538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Hyper Parameter Optimization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BD81-926D-6121-D9A7-C40EA090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XGboost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4E5A117E-9EFB-46D2-990B-BB5F60EE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" y="2795752"/>
            <a:ext cx="4305776" cy="3037489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2FBD8AD7-950C-CA67-CE13-2EEBF858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62" y="2864069"/>
            <a:ext cx="3957983" cy="2900854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C22A93-4D7D-89F6-4372-E55BC042B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21" y="2864069"/>
            <a:ext cx="4063313" cy="30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697F-6AF3-AF81-5F21-A7F5AB94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Explaibality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AB6D-529C-15B3-CD70-66CE4606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 of 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demystify model predictions and understand feature influence.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Fosters trust and facilitates model debugging by providing insights into the decision-making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 Values (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Additive 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 attributions that reveal the impact of each feature on the model output.</a:t>
            </a:r>
          </a:p>
          <a:p>
            <a:endParaRPr lang="en-NL" dirty="0"/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EC912D5F-FDB6-57C3-097A-85EC28C0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70" y="3645243"/>
            <a:ext cx="5560542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2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FB33-09C3-C6B8-3F6F-7890986B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2553-5F9C-4127-974B-E7893B33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 Objectives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provide relationship managers with timely predictions about potential credit applications.</a:t>
            </a:r>
          </a:p>
          <a:p>
            <a:pPr marL="0" indent="0" algn="l">
              <a:buNone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 Process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Development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900" b="0" i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GB" sz="19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en-GB" sz="1900" b="0" i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model to receive customer data inputs and send predictions back to the business application.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Automate the data pipeline to periodically re-train the model with new data for maintaining its performance.</a:t>
            </a:r>
          </a:p>
          <a:p>
            <a:pPr marL="0" indent="0" algn="l">
              <a:buNone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Maintenance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 model performance over time to detect data drift or performance degradation.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 a re-training schedule based on the model's predictive stability and the availability of new data.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9977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1FD-C055-E57F-E576-5CAEBB37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26E9-894B-E925-93F4-245FAF6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82"/>
            <a:ext cx="10515600" cy="4351338"/>
          </a:xfrm>
        </p:spPr>
        <p:txBody>
          <a:bodyPr>
            <a:normAutofit/>
          </a:bodyPr>
          <a:lstStyle/>
          <a:p>
            <a:endParaRPr lang="en-GB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Predict credit applications to foster proactive engagement.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Enhances customer satisfaction &amp; streamlines resource use.</a:t>
            </a:r>
          </a:p>
          <a:p>
            <a:pPr lvl="1"/>
            <a:endParaRPr lang="en-GB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ML Problem Statement: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Nature: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Binary classification task.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 Target: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credit_application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(1 = likely to apply, 0 = unlikely).</a:t>
            </a:r>
          </a:p>
          <a:p>
            <a:pPr lvl="1"/>
            <a:endParaRPr lang="en-GB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Skew: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Disproportionate ratio of non-applications to applications (6.7% credit applications)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59041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1FD-C055-E57F-E576-5CAEBB37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26E9-894B-E925-93F4-245FAF6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82"/>
            <a:ext cx="10515600" cy="4351338"/>
          </a:xfrm>
        </p:spPr>
        <p:txBody>
          <a:bodyPr>
            <a:normAutofit/>
          </a:bodyPr>
          <a:lstStyle/>
          <a:p>
            <a:endParaRPr lang="en-GB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Overview: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Period </a:t>
            </a:r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Jan 2014 - Aug 2016.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Two datasets - </a:t>
            </a:r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credit_applications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Details: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credit_applications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 fields (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client_nr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yearmonth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credit_application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nr_credit_applications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 field (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client_nr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yearmonth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total_nr_trx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nr_debit_trx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volume_debit_trx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nr_credit_trx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volume_credit_trx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min_balance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max_balance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CRG).</a:t>
            </a:r>
          </a:p>
          <a:p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Integration:</a:t>
            </a:r>
            <a:endParaRPr lang="en-GB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Criteria: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client_nr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yearmonth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Records: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29,996.</a:t>
            </a:r>
          </a:p>
          <a:p>
            <a:pPr lvl="1"/>
            <a:r>
              <a:rPr lang="en-GB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Application Instances:</a:t>
            </a:r>
            <a:r>
              <a:rPr lang="en-GB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2,025 (6.7% of total).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33059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1FD-C055-E57F-E576-5CAEBB37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26E9-894B-E925-93F4-245FAF6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endParaRPr lang="en-GB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Distribution of different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NL" sz="1800" dirty="0"/>
          </a:p>
        </p:txBody>
      </p:sp>
      <p:pic>
        <p:nvPicPr>
          <p:cNvPr id="4" name="Picture 3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273633B4-0024-C374-ECAB-876F2DF6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65" y="1690688"/>
            <a:ext cx="93045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DF0-404A-7E1F-79FF-C5CED76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E653-1546-8CB8-F877-9CCDE208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3" y="1363170"/>
            <a:ext cx="11297058" cy="4351338"/>
          </a:xfrm>
        </p:spPr>
        <p:txBody>
          <a:bodyPr/>
          <a:lstStyle/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Many features are skewed distributions and are non-negative we can apply log transformation to improve.</a:t>
            </a:r>
            <a:endParaRPr lang="en-GB" sz="1100" dirty="0"/>
          </a:p>
          <a:p>
            <a:pPr lvl="1"/>
            <a:endParaRPr lang="en-GB" sz="1400" dirty="0"/>
          </a:p>
          <a:p>
            <a:pPr marL="457200" lvl="1" indent="0">
              <a:buNone/>
            </a:pPr>
            <a:endParaRPr lang="en-NL" sz="1800" dirty="0"/>
          </a:p>
        </p:txBody>
      </p:sp>
      <p:pic>
        <p:nvPicPr>
          <p:cNvPr id="6" name="Picture 5" descr="A group of blue lines&#10;&#10;Description automatically generated">
            <a:extLst>
              <a:ext uri="{FF2B5EF4-FFF2-40B4-BE49-F238E27FC236}">
                <a16:creationId xmlns:a16="http://schemas.microsoft.com/office/drawing/2014/main" id="{3A7F433A-BCCD-3209-DFA4-06C4F0F5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41156"/>
            <a:ext cx="7620000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1FD-C055-E57F-E576-5CAEBB37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26E9-894B-E925-93F4-245FAF6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82"/>
            <a:ext cx="10515600" cy="4351338"/>
          </a:xfrm>
        </p:spPr>
        <p:txBody>
          <a:bodyPr>
            <a:normAutofit/>
          </a:bodyPr>
          <a:lstStyle/>
          <a:p>
            <a:r>
              <a:rPr lang="en-NL" sz="1800" dirty="0">
                <a:latin typeface="Arial" panose="020B0604020202020204" pitchFamily="34" charset="0"/>
                <a:cs typeface="Arial" panose="020B0604020202020204" pitchFamily="34" charset="0"/>
              </a:rPr>
              <a:t>CRG missing values are imputed </a:t>
            </a:r>
          </a:p>
          <a:p>
            <a:r>
              <a:rPr lang="en-NL" sz="1800" dirty="0">
                <a:latin typeface="Arial" panose="020B0604020202020204" pitchFamily="34" charset="0"/>
                <a:cs typeface="Arial" panose="020B0604020202020204" pitchFamily="34" charset="0"/>
              </a:rPr>
              <a:t>Data Scaling (standardization)</a:t>
            </a:r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C211347D-8960-277F-A06C-9D899259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2123090"/>
            <a:ext cx="8610600" cy="4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16BF-1BCD-6E22-AAEE-CC2C0C55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C3F7-21EC-2297-0F1D-A666882D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Split: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Set: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Reserve the final three months of data per user for testing.</a:t>
            </a: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Ratio: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Training and validation sets divided at 90/10%</a:t>
            </a:r>
          </a:p>
          <a:p>
            <a:pPr lvl="1"/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Distribution: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Set: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93% class 0 (non-applicants), 7% class 1 (applicants).</a:t>
            </a: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Set: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95% class 0, 5% class 1.</a:t>
            </a:r>
          </a:p>
          <a:p>
            <a:pPr marL="457200" lvl="1" indent="0">
              <a:buNone/>
            </a:pP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 Steps:</a:t>
            </a: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Removal: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Omit 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nr_credit_applications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avoid predictive bias.</a:t>
            </a:r>
          </a:p>
          <a:p>
            <a:pPr lvl="1"/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Non-predictive Attributes: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Discard 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client_nr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yearmonth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from the dataset.</a:t>
            </a:r>
          </a:p>
          <a:p>
            <a:pPr marL="457200" lvl="1" indent="0">
              <a:buNone/>
            </a:pP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51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F9F2-AB96-16E3-22F3-5EFE0EFC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Metric selction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0D73-6D5C-6CE3-B24F-612A1198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Considerations for Metric Selection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Imbalance: Standard metrics like accuracy are misleading.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of Errors: Different costs associated with false positives (FP) and false negatives (FN).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Evaluation Metrics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Precision-Recall AUC (PR AUC)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Focuses on the minority class and is sensitive to FP and FN.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8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n-GB" sz="1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Focuses on how many actual positive class were classified as positive</a:t>
            </a:r>
            <a:endParaRPr lang="en-GB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Harmonic mean of precision and recall, useful when seeking a balance between FP and FN.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 AUC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Provides an aggregate measure of performance across all classification thresholds.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946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DA9D-0BCE-AFBF-25E1-F203FE93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8620-41F6-33CB-B702-2DF78B84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6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GB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Diversity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Experimented with different models, i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ncluding tree-based (</a:t>
            </a:r>
            <a:r>
              <a:rPr lang="en-GB" sz="18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Random Forest) and linear (Logistic Regression) models.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Strengths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Handles non-linear patterns well and can automatically provide feature importance.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Good for avoiding overfitting and providing robustness through ensemble learning.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GB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Offers simplicity, speed, and interpretability for linear relationships.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918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967</Words>
  <Application>Microsoft Macintosh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Helvetica Neue</vt:lpstr>
      <vt:lpstr>Söhne</vt:lpstr>
      <vt:lpstr>Office Theme</vt:lpstr>
      <vt:lpstr>Credit Application Prediction</vt:lpstr>
      <vt:lpstr>Problem Statement</vt:lpstr>
      <vt:lpstr>Exploratory Data Analysis (EDA)</vt:lpstr>
      <vt:lpstr>Exploratory Data Analysis (EDA)</vt:lpstr>
      <vt:lpstr>Data Preprocessing</vt:lpstr>
      <vt:lpstr>Data Preprocessing</vt:lpstr>
      <vt:lpstr>Data Preprocessing</vt:lpstr>
      <vt:lpstr>Metric selction</vt:lpstr>
      <vt:lpstr>Model Selection</vt:lpstr>
      <vt:lpstr>Handling Class Imbalance</vt:lpstr>
      <vt:lpstr>Hyper Parameter Optimization</vt:lpstr>
      <vt:lpstr>Hyper Parameter Optimization Results</vt:lpstr>
      <vt:lpstr>Hyper Parameter Optimization Results</vt:lpstr>
      <vt:lpstr>Explaibality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Application Prediction</dc:title>
  <dc:creator>Asad Ismail</dc:creator>
  <cp:lastModifiedBy>Asad Ismail</cp:lastModifiedBy>
  <cp:revision>21</cp:revision>
  <dcterms:created xsi:type="dcterms:W3CDTF">2024-03-03T00:37:03Z</dcterms:created>
  <dcterms:modified xsi:type="dcterms:W3CDTF">2024-03-03T13:32:26Z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RESTRICTED</vt:lpwstr>
  </property>
  <property fmtid="{D5CDD505-2E9C-101B-9397-08002B2CF9AE}" pid="4" name="MSIP_Label_7f850223-87a8-40c3-9eb2-432606efca2a_Enabled">
    <vt:lpwstr>true</vt:lpwstr>
  </property>
  <property fmtid="{D5CDD505-2E9C-101B-9397-08002B2CF9AE}" pid="5" name="MSIP_Label_7f850223-87a8-40c3-9eb2-432606efca2a_SetDate">
    <vt:lpwstr>2024-03-03T11:32:44Z</vt:lpwstr>
  </property>
  <property fmtid="{D5CDD505-2E9C-101B-9397-08002B2CF9AE}" pid="6" name="MSIP_Label_7f850223-87a8-40c3-9eb2-432606efca2a_Method">
    <vt:lpwstr>Privileged</vt:lpwstr>
  </property>
  <property fmtid="{D5CDD505-2E9C-101B-9397-08002B2CF9AE}" pid="7" name="MSIP_Label_7f850223-87a8-40c3-9eb2-432606efca2a_Name">
    <vt:lpwstr>7f850223-87a8-40c3-9eb2-432606efca2a</vt:lpwstr>
  </property>
  <property fmtid="{D5CDD505-2E9C-101B-9397-08002B2CF9AE}" pid="8" name="MSIP_Label_7f850223-87a8-40c3-9eb2-432606efca2a_SiteId">
    <vt:lpwstr>fcb2b37b-5da0-466b-9b83-0014b67a7c78</vt:lpwstr>
  </property>
  <property fmtid="{D5CDD505-2E9C-101B-9397-08002B2CF9AE}" pid="9" name="MSIP_Label_7f850223-87a8-40c3-9eb2-432606efca2a_ActionId">
    <vt:lpwstr>f535a450-45be-4c83-8b66-cdeaa35b45d3</vt:lpwstr>
  </property>
  <property fmtid="{D5CDD505-2E9C-101B-9397-08002B2CF9AE}" pid="10" name="MSIP_Label_7f850223-87a8-40c3-9eb2-432606efca2a_ContentBits">
    <vt:lpwstr>0</vt:lpwstr>
  </property>
</Properties>
</file>