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CC3D-9B64-48A9-46E7-81F290AD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4A9E-CEB2-05A1-A3E1-73E3FFD1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3426-B2AD-4A72-27C0-B9E1ECD9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9DD6-FF12-17AB-980F-8C18A44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90B2-810F-E9D2-4F16-0FA3896A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F1B-52F6-046C-35CC-6C649EE0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D7B4-C627-7848-BD6B-A9763346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3784-C47A-BA36-500F-29043A94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39EB-9D09-3369-23A8-19550A7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014A-B6D1-BAAE-D599-309D880E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77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A296C-A2C1-A4AE-9173-CAB1EF8F6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480F-74AF-D8C3-F231-7537BCC35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7739-9C1A-5355-6DC3-59B63EA4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DC05-4848-1639-4080-25CAC980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6597-E51C-DA1E-A27F-017CBAE5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972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D1BC-DC41-2FEE-B596-8CE15695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2DE3-BA0A-0219-2157-64DEC496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7F91-0D0E-7882-49B1-494D62D3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7508-39E1-4402-B59B-8F15990E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7DC9-DD7F-3A40-744B-4271DA61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6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CC11-078F-6976-4875-1147C2F2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9A06-E43E-F647-0431-10A9959B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F913-52EE-5993-A4A8-605C907F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83A6-E8D4-DEC3-78FE-9E8BEF10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4FD3-60AF-57AC-6412-62318D2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7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2EE0-1750-E31D-2111-C6150E9D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7CF9-EAF8-30C1-C42A-9538699A4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5767-BD30-3D89-18D5-4F36D3F4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0108-C6E1-FBAA-793E-D64D8B6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62A4-90A6-3257-15A0-A5460B97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7383-A7D4-B27A-D851-EFFF5683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08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7693-1CCD-F3B2-5EC7-51213BA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638B-C95A-6A3C-7209-578A1ECB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E37A0-E053-1EE1-94D9-68E8A5B0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68F6C-4B5D-E53B-D35E-D444A68C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E5C00-0919-608E-23D2-34BAFB8DE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42479-8C1E-566B-1368-5D83E11E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1C097-E8A1-8B50-3EC0-66D1841E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62BE0-86C7-3251-C1DD-6FCD4699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2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159-4A60-5286-A274-498789C1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BD6BC-5B8E-8B11-C86C-396FDB7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73BBF-F294-3BFA-7636-8D3D47BB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E23A-BC66-323D-2BC7-BBF7CE9A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780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85832-4C37-5527-816F-61283676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99353-63C0-5225-16C7-06968A6B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3562-69C3-A504-ED1A-238053B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6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3DB-A0C4-E5AF-DD64-5401CB0A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6E3-A8F5-7EB1-F8A1-89BECC5D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88AC-75C2-2B7A-BC24-A1FC78B5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115F-15D3-732B-243A-C435A513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E31F1-A717-8551-B234-7145EB7C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DA20-2C81-9411-88DD-2B6A9FF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263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224-9C97-E34D-7C5A-0790AE70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D542-0D65-4000-E721-DBBE2FC6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E1CD-E6B8-A6A2-7F62-95777275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E117-EE61-CC90-A6D6-DD0CF82D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57F5-BF0F-53C2-DF40-DC1A066E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9FEB-4620-4245-67A5-9D6DF13F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69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B6D3F-EF66-6667-1E6F-4DF39BC8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5D8C-A59D-DDD7-26EB-935CCF2C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3F26-C02E-0239-E8BB-72429D06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CF30-4BFF-C74F-B310-B60ECCA77E06}" type="datetimeFigureOut">
              <a:rPr lang="en-NL" smtClean="0"/>
              <a:t>10/01/2024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547D-F464-73F2-E63C-28C383AA8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84F2-9A79-F75B-7DC5-DE036422B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7F68-55C5-7A49-ACA6-C895F5555A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-Ismail/ML_OPS/tree/main/aws_ML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8D0-DB87-3BDF-1A7B-78626F51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LOps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4914-22FB-F178-6245-C4134D01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1800" dirty="0"/>
              <a:t>We will u</a:t>
            </a:r>
            <a:r>
              <a:rPr lang="en-GB" sz="1800" dirty="0"/>
              <a:t>s</a:t>
            </a:r>
            <a:r>
              <a:rPr lang="en-NL" sz="1800" dirty="0"/>
              <a:t>e AWS for our use case since most of the ML services offered by AWS are fully managed and can easily be scaled up and down based on traffic and requirements.</a:t>
            </a:r>
          </a:p>
          <a:p>
            <a:r>
              <a:rPr lang="en-NL" sz="1800" dirty="0"/>
              <a:t>In our design we will isolate development and deployment (better they will be in sep</a:t>
            </a:r>
            <a:r>
              <a:rPr lang="en-GB" sz="1800" dirty="0"/>
              <a:t>a</a:t>
            </a:r>
            <a:r>
              <a:rPr lang="en-NL" sz="1800" dirty="0"/>
              <a:t>rate aws accounts)</a:t>
            </a:r>
          </a:p>
          <a:p>
            <a:r>
              <a:rPr lang="en-NL" sz="1800" dirty="0"/>
              <a:t>Making this seperation gives freedom for developer/ML scientist to develop their algorithms with freedom</a:t>
            </a:r>
          </a:p>
          <a:p>
            <a:r>
              <a:rPr lang="en-NL" sz="1800" dirty="0"/>
              <a:t>Code for this sample pipeline can be fond in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err="1">
                <a:hlinkClick r:id="rId2"/>
              </a:rPr>
              <a:t>github.com</a:t>
            </a:r>
            <a:r>
              <a:rPr lang="en-GB" sz="1800" dirty="0">
                <a:hlinkClick r:id="rId2"/>
              </a:rPr>
              <a:t>/</a:t>
            </a:r>
            <a:r>
              <a:rPr lang="en-GB" sz="1800" dirty="0" err="1">
                <a:hlinkClick r:id="rId2"/>
              </a:rPr>
              <a:t>Asad</a:t>
            </a:r>
            <a:r>
              <a:rPr lang="en-GB" sz="1800" dirty="0">
                <a:hlinkClick r:id="rId2"/>
              </a:rPr>
              <a:t>-Ismail/ML_OPS/tree/main/</a:t>
            </a:r>
            <a:r>
              <a:rPr lang="en-GB" sz="1800" dirty="0" err="1">
                <a:hlinkClick r:id="rId2"/>
              </a:rPr>
              <a:t>aws_MLOPS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374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model&#10;&#10;Description automatically generated">
            <a:extLst>
              <a:ext uri="{FF2B5EF4-FFF2-40B4-BE49-F238E27FC236}">
                <a16:creationId xmlns:a16="http://schemas.microsoft.com/office/drawing/2014/main" id="{6BA08980-6905-6759-8D77-7327A8B2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85" y="0"/>
            <a:ext cx="494270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32A9C7-CFCD-B9D9-6C87-9229A5CE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142704"/>
            <a:ext cx="10515600" cy="1325563"/>
          </a:xfrm>
        </p:spPr>
        <p:txBody>
          <a:bodyPr>
            <a:normAutofit/>
          </a:bodyPr>
          <a:lstStyle/>
          <a:p>
            <a:r>
              <a:rPr lang="en-NL" sz="2400" b="1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18105-B657-207B-2BF9-CEC3E86C2BCD}"/>
              </a:ext>
            </a:extLst>
          </p:cNvPr>
          <p:cNvSpPr txBox="1"/>
          <p:nvPr/>
        </p:nvSpPr>
        <p:spPr>
          <a:xfrm>
            <a:off x="418071" y="1126926"/>
            <a:ext cx="620114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  <a:p>
            <a:r>
              <a:rPr lang="en-NL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Processing and storing the data in feature store alows for team members to use same data in centralized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Feature store in offline mode for using it for training data or online mode for retrieving near realtime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Feature Store can be versioned and we can track when the data was added and modified</a:t>
            </a:r>
          </a:p>
          <a:p>
            <a:endParaRPr lang="en-NL" dirty="0"/>
          </a:p>
          <a:p>
            <a:r>
              <a:rPr lang="en-NL" dirty="0"/>
              <a:t>Modeling: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Building custom container gives the maximum freedom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Evaluating models should be more than precision/recall shou</a:t>
            </a:r>
            <a:r>
              <a:rPr lang="en-GB" sz="1600" dirty="0" err="1"/>
              <a:t>ld</a:t>
            </a:r>
            <a:r>
              <a:rPr lang="en-NL" sz="1600" dirty="0"/>
              <a:t> </a:t>
            </a:r>
            <a:r>
              <a:rPr lang="en-GB" sz="1600" dirty="0"/>
              <a:t>also evaluate bias/fairness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we are happy with model performance we should include all related artifacts like training data/ validation data/ HP/  Evaluation metrics for lineage tracking and </a:t>
            </a:r>
            <a:r>
              <a:rPr lang="en-GB" sz="1600" dirty="0" err="1"/>
              <a:t>reproduceability</a:t>
            </a:r>
            <a:r>
              <a:rPr lang="en-GB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Register your model by creating model group to manage your models and registering your model to model group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0763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A08980-6905-6759-8D77-7327A8B2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67346" y="805485"/>
            <a:ext cx="1474498" cy="46584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32A9C7-CFCD-B9D9-6C87-9229A5CE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142704"/>
            <a:ext cx="10515600" cy="1325563"/>
          </a:xfrm>
        </p:spPr>
        <p:txBody>
          <a:bodyPr>
            <a:normAutofit/>
          </a:bodyPr>
          <a:lstStyle/>
          <a:p>
            <a:r>
              <a:rPr lang="en-NL" sz="2400" b="1" dirty="0"/>
              <a:t>Deployment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18105-B657-207B-2BF9-CEC3E86C2BCD}"/>
              </a:ext>
            </a:extLst>
          </p:cNvPr>
          <p:cNvSpPr txBox="1"/>
          <p:nvPr/>
        </p:nvSpPr>
        <p:spPr>
          <a:xfrm>
            <a:off x="418071" y="1126926"/>
            <a:ext cx="6201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Review the models in model group and approve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Model approval triggers a triggerEvent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Lambda function listening to triggerEvent receives the model and deploy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Model deployment donot can be in a roll out mode like canary deployment where we use the new deployed model for fraction of traffic to test model online like A/B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469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MLOps Design</vt:lpstr>
      <vt:lpstr>Development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Design</dc:title>
  <dc:creator>Asad Ismail</dc:creator>
  <cp:lastModifiedBy>Asad Ismail</cp:lastModifiedBy>
  <cp:revision>3</cp:revision>
  <cp:lastPrinted>2024-01-11T13:50:35Z</cp:lastPrinted>
  <dcterms:created xsi:type="dcterms:W3CDTF">2024-01-10T21:58:16Z</dcterms:created>
  <dcterms:modified xsi:type="dcterms:W3CDTF">2024-01-11T13:53:54Z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RESTRICTED</vt:lpwstr>
  </property>
  <property fmtid="{D5CDD505-2E9C-101B-9397-08002B2CF9AE}" pid="4" name="MSIP_Label_7f850223-87a8-40c3-9eb2-432606efca2a_Enabled">
    <vt:lpwstr>true</vt:lpwstr>
  </property>
  <property fmtid="{D5CDD505-2E9C-101B-9397-08002B2CF9AE}" pid="5" name="MSIP_Label_7f850223-87a8-40c3-9eb2-432606efca2a_SetDate">
    <vt:lpwstr>2024-01-11T13:50:46Z</vt:lpwstr>
  </property>
  <property fmtid="{D5CDD505-2E9C-101B-9397-08002B2CF9AE}" pid="6" name="MSIP_Label_7f850223-87a8-40c3-9eb2-432606efca2a_Method">
    <vt:lpwstr>Privileged</vt:lpwstr>
  </property>
  <property fmtid="{D5CDD505-2E9C-101B-9397-08002B2CF9AE}" pid="7" name="MSIP_Label_7f850223-87a8-40c3-9eb2-432606efca2a_Name">
    <vt:lpwstr>7f850223-87a8-40c3-9eb2-432606efca2a</vt:lpwstr>
  </property>
  <property fmtid="{D5CDD505-2E9C-101B-9397-08002B2CF9AE}" pid="8" name="MSIP_Label_7f850223-87a8-40c3-9eb2-432606efca2a_SiteId">
    <vt:lpwstr>fcb2b37b-5da0-466b-9b83-0014b67a7c78</vt:lpwstr>
  </property>
  <property fmtid="{D5CDD505-2E9C-101B-9397-08002B2CF9AE}" pid="9" name="MSIP_Label_7f850223-87a8-40c3-9eb2-432606efca2a_ActionId">
    <vt:lpwstr>349a36f7-c7f5-4efa-b3af-8b9e432e46ee</vt:lpwstr>
  </property>
  <property fmtid="{D5CDD505-2E9C-101B-9397-08002B2CF9AE}" pid="10" name="MSIP_Label_7f850223-87a8-40c3-9eb2-432606efca2a_ContentBits">
    <vt:lpwstr>0</vt:lpwstr>
  </property>
</Properties>
</file>