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61" r:id="rId8"/>
    <p:sldId id="281" r:id="rId9"/>
    <p:sldId id="283" r:id="rId10"/>
    <p:sldId id="280" r:id="rId11"/>
    <p:sldId id="282"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ection>
        <p14:section name="Design, Morph, Annotate, Work Together, Tell Me" id="{B9B51309-D148-4332-87C2-07BE32FBCA3B}">
          <p14:sldIdLst>
            <p14:sldId id="256"/>
            <p14:sldId id="271"/>
            <p14:sldId id="279"/>
            <p14:sldId id="261"/>
            <p14:sldId id="281"/>
            <p14:sldId id="283"/>
            <p14:sldId id="280"/>
            <p14:sldId id="282"/>
            <p14:sldId id="284"/>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241" autoAdjust="0"/>
  </p:normalViewPr>
  <p:slideViewPr>
    <p:cSldViewPr snapToGrid="0">
      <p:cViewPr varScale="1">
        <p:scale>
          <a:sx n="96" d="100"/>
          <a:sy n="96" d="100"/>
        </p:scale>
        <p:origin x="86" y="12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b="1" dirty="0">
              <a:effectLst>
                <a:outerShdw blurRad="50800" dist="38100" dir="2700000" algn="tl" rotWithShape="0">
                  <a:schemeClr val="tx1">
                    <a:alpha val="50000"/>
                  </a:schemeClr>
                </a:outerShdw>
              </a:effectLst>
              <a:latin typeface="+mj-lt"/>
            </a:rPr>
            <a:t>STAGE 01</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lIns="108000" tIns="432000" rIns="288000" anchor="t" anchorCtr="0"/>
        <a:lstStyle/>
        <a:p>
          <a:pPr marL="0" lvl="0" indent="0" algn="l" defTabSz="533400">
            <a:lnSpc>
              <a:spcPts val="1500"/>
            </a:lnSpc>
            <a:spcBef>
              <a:spcPct val="0"/>
            </a:spcBef>
            <a:spcAft>
              <a:spcPts val="0"/>
            </a:spcAft>
            <a:buNone/>
          </a:pPr>
          <a:r>
            <a:rPr lang="en-US" sz="1200" kern="1200" dirty="0">
              <a:solidFill>
                <a:srgbClr val="666666"/>
              </a:solidFill>
              <a:latin typeface="+mn-lt"/>
              <a:ea typeface="+mn-ea"/>
              <a:cs typeface="+mn-cs"/>
            </a:rPr>
            <a:t>Importing Dataset</a:t>
          </a: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5D70EFF5-8B31-4A1F-AE44-51E4CF0013EB}">
      <dgm:prSet phldrT="[Text]" custT="1"/>
      <dgm:spPr/>
      <dgm:t>
        <a:bodyPr lIns="108000" tIns="432000" rIns="288000" anchor="t" anchorCtr="0"/>
        <a:lstStyle/>
        <a:p>
          <a:pPr>
            <a:lnSpc>
              <a:spcPts val="1500"/>
            </a:lnSpc>
          </a:pPr>
          <a:r>
            <a:rPr lang="en-US" sz="1200" dirty="0">
              <a:solidFill>
                <a:schemeClr val="tx2"/>
              </a:solidFill>
            </a:rPr>
            <a:t>Standardizing using standard scalar function.</a:t>
          </a: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b="1" dirty="0">
              <a:effectLst>
                <a:outerShdw blurRad="50800" dist="38100" dir="2700000" algn="tl" rotWithShape="0">
                  <a:schemeClr val="tx1">
                    <a:alpha val="50000"/>
                  </a:schemeClr>
                </a:outerShdw>
              </a:effectLst>
              <a:latin typeface="+mj-lt"/>
            </a:rPr>
            <a:t>STAGE 03</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custT="1"/>
      <dgm:spPr/>
      <dgm:t>
        <a:bodyPr lIns="108000" tIns="432000" rIns="288000" anchor="t" anchorCtr="0"/>
        <a:lstStyle/>
        <a:p>
          <a:pPr>
            <a:lnSpc>
              <a:spcPts val="1500"/>
            </a:lnSpc>
          </a:pPr>
          <a:r>
            <a:rPr lang="en-US" sz="1200" dirty="0">
              <a:solidFill>
                <a:schemeClr val="tx2"/>
              </a:solidFill>
            </a:rPr>
            <a:t>Filling missing and string categorical values with statistical models.</a:t>
          </a: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D07AD3FD-84FF-467E-9693-752776549C61}">
      <dgm:prSet phldrT="[Text]"/>
      <dgm:spPr>
        <a:solidFill>
          <a:schemeClr val="accent2"/>
        </a:solidFill>
        <a:ln>
          <a:solidFill>
            <a:schemeClr val="accent2"/>
          </a:solidFill>
        </a:ln>
      </dgm:spPr>
      <dgm:t>
        <a:bodyPr/>
        <a:lstStyle/>
        <a:p>
          <a:r>
            <a:rPr lang="en-US" b="1" dirty="0">
              <a:effectLst>
                <a:outerShdw blurRad="50800" dist="38100" dir="2700000" algn="tl" rotWithShape="0">
                  <a:schemeClr val="tx1">
                    <a:alpha val="50000"/>
                  </a:schemeClr>
                </a:outerShdw>
              </a:effectLst>
              <a:latin typeface="+mj-lt"/>
            </a:rPr>
            <a:t>STAGE 02</a:t>
          </a:r>
        </a:p>
      </dgm:t>
    </dgm:pt>
    <dgm:pt modelId="{A8C9B7A9-BC2A-4753-B7F0-F2E361D95520}" type="sibTrans" cxnId="{55492768-9A5E-4F74-AC7C-959C5C24EFD3}">
      <dgm:prSet/>
      <dgm:spPr/>
      <dgm:t>
        <a:bodyPr/>
        <a:lstStyle/>
        <a:p>
          <a:endParaRPr lang="en-US"/>
        </a:p>
      </dgm:t>
    </dgm:pt>
    <dgm:pt modelId="{7B691773-F524-4FAD-A272-BDF0B0C4370A}" type="parTrans" cxnId="{55492768-9A5E-4F74-AC7C-959C5C24EFD3}">
      <dgm:prSet/>
      <dgm:spPr/>
      <dgm:t>
        <a:bodyPr/>
        <a:lstStyle/>
        <a:p>
          <a:endParaRPr lang="en-US"/>
        </a:p>
      </dgm:t>
    </dgm:pt>
    <dgm:pt modelId="{32CCB050-072A-41BF-BE1B-388CF53E5629}">
      <dgm:prSet/>
      <dgm:spPr>
        <a:solidFill>
          <a:schemeClr val="accent4"/>
        </a:solidFill>
        <a:ln>
          <a:solidFill>
            <a:schemeClr val="accent4"/>
          </a:solidFill>
        </a:ln>
      </dgm:spPr>
      <dgm:t>
        <a:bodyPr/>
        <a:lstStyle/>
        <a:p>
          <a:r>
            <a:rPr lang="en-US" b="1" dirty="0">
              <a:effectLst>
                <a:outerShdw blurRad="50800" dist="38100" dir="2700000" algn="tl" rotWithShape="0">
                  <a:schemeClr val="tx1">
                    <a:alpha val="50000"/>
                  </a:schemeClr>
                </a:outerShdw>
              </a:effectLst>
              <a:latin typeface="+mj-lt"/>
            </a:rPr>
            <a:t>STAGE 04</a:t>
          </a:r>
          <a:endParaRPr lang="ru-RU" b="1" dirty="0">
            <a:effectLst>
              <a:outerShdw blurRad="50800" dist="38100" dir="2700000" algn="tl" rotWithShape="0">
                <a:schemeClr val="tx1">
                  <a:alpha val="50000"/>
                </a:schemeClr>
              </a:outerShdw>
            </a:effectLst>
            <a:latin typeface="+mj-lt"/>
          </a:endParaRPr>
        </a:p>
      </dgm:t>
    </dgm:pt>
    <dgm:pt modelId="{B301371B-A53D-4B79-8B8D-7B304894442B}" type="parTrans" cxnId="{042E0AE1-6450-410A-B96E-AFBADB139BEA}">
      <dgm:prSet/>
      <dgm:spPr/>
      <dgm:t>
        <a:bodyPr/>
        <a:lstStyle/>
        <a:p>
          <a:endParaRPr lang="ru-RU"/>
        </a:p>
      </dgm:t>
    </dgm:pt>
    <dgm:pt modelId="{BF05D8EE-4413-4737-8721-DAF10D6CAB04}" type="sibTrans" cxnId="{042E0AE1-6450-410A-B96E-AFBADB139BEA}">
      <dgm:prSet/>
      <dgm:spPr/>
      <dgm:t>
        <a:bodyPr/>
        <a:lstStyle/>
        <a:p>
          <a:endParaRPr lang="ru-RU"/>
        </a:p>
      </dgm:t>
    </dgm:pt>
    <dgm:pt modelId="{9E838AE2-4659-4603-ABC8-58DF4222C0D4}">
      <dgm:prSet/>
      <dgm:spPr>
        <a:solidFill>
          <a:schemeClr val="accent5"/>
        </a:solidFill>
        <a:ln>
          <a:solidFill>
            <a:schemeClr val="accent5"/>
          </a:solidFill>
        </a:ln>
      </dgm:spPr>
      <dgm:t>
        <a:bodyPr/>
        <a:lstStyle/>
        <a:p>
          <a:r>
            <a:rPr lang="en-US" b="1" dirty="0">
              <a:effectLst>
                <a:outerShdw blurRad="50800" dist="38100" dir="2700000" algn="tl" rotWithShape="0">
                  <a:schemeClr val="tx1">
                    <a:alpha val="50000"/>
                  </a:schemeClr>
                </a:outerShdw>
              </a:effectLst>
              <a:latin typeface="+mj-lt"/>
            </a:rPr>
            <a:t>STAGE 05</a:t>
          </a:r>
          <a:endParaRPr lang="ru-RU" b="1" dirty="0">
            <a:effectLst>
              <a:outerShdw blurRad="50800" dist="38100" dir="2700000" algn="tl" rotWithShape="0">
                <a:schemeClr val="tx1">
                  <a:alpha val="50000"/>
                </a:schemeClr>
              </a:outerShdw>
            </a:effectLst>
            <a:latin typeface="+mj-lt"/>
          </a:endParaRPr>
        </a:p>
      </dgm:t>
    </dgm:pt>
    <dgm:pt modelId="{5FC53805-9431-4BC8-ADB9-DABF59DE31C7}" type="parTrans" cxnId="{CF54291C-AAFD-4FA4-9A16-20CE892BA907}">
      <dgm:prSet/>
      <dgm:spPr/>
      <dgm:t>
        <a:bodyPr/>
        <a:lstStyle/>
        <a:p>
          <a:endParaRPr lang="ru-RU"/>
        </a:p>
      </dgm:t>
    </dgm:pt>
    <dgm:pt modelId="{61F1BCD3-232D-4C03-B56C-182BCB6108CD}" type="sibTrans" cxnId="{CF54291C-AAFD-4FA4-9A16-20CE892BA907}">
      <dgm:prSet/>
      <dgm:spPr/>
      <dgm:t>
        <a:bodyPr/>
        <a:lstStyle/>
        <a:p>
          <a:endParaRPr lang="ru-RU"/>
        </a:p>
      </dgm:t>
    </dgm:pt>
    <dgm:pt modelId="{04A40292-9119-41B2-B968-7B651F20675D}">
      <dgm:prSet custT="1"/>
      <dgm:spPr/>
      <dgm:t>
        <a:bodyPr lIns="108000" tIns="432000" rIns="288000" anchor="t" anchorCtr="0"/>
        <a:lstStyle/>
        <a:p>
          <a:pPr marL="0" lvl="0" indent="0" algn="l" defTabSz="533400">
            <a:lnSpc>
              <a:spcPts val="1500"/>
            </a:lnSpc>
            <a:spcBef>
              <a:spcPct val="0"/>
            </a:spcBef>
            <a:spcAft>
              <a:spcPts val="0"/>
            </a:spcAft>
            <a:buNone/>
          </a:pPr>
          <a:r>
            <a:rPr lang="en-US" sz="1200" kern="1200" dirty="0">
              <a:solidFill>
                <a:srgbClr val="666666"/>
              </a:solidFill>
              <a:latin typeface="+mn-lt"/>
              <a:ea typeface="+mn-ea"/>
              <a:cs typeface="+mn-cs"/>
            </a:rPr>
            <a:t>Plotting relationships  </a:t>
          </a:r>
        </a:p>
      </dgm:t>
    </dgm:pt>
    <dgm:pt modelId="{70078FF1-F2A9-4A6B-88D1-8CF3595EFE73}" type="parTrans" cxnId="{1D6C5464-DE30-4BEC-9E27-B2C179C39CC4}">
      <dgm:prSet/>
      <dgm:spPr/>
      <dgm:t>
        <a:bodyPr/>
        <a:lstStyle/>
        <a:p>
          <a:endParaRPr lang="en-US"/>
        </a:p>
      </dgm:t>
    </dgm:pt>
    <dgm:pt modelId="{B4C4972A-0898-484E-AF78-D5D7E0F991F2}" type="sibTrans" cxnId="{1D6C5464-DE30-4BEC-9E27-B2C179C39CC4}">
      <dgm:prSet/>
      <dgm:spPr/>
      <dgm:t>
        <a:bodyPr/>
        <a:lstStyle/>
        <a:p>
          <a:endParaRPr lang="en-US"/>
        </a:p>
      </dgm:t>
    </dgm:pt>
    <dgm:pt modelId="{C8E903CE-0CFD-4D68-A857-80E14557005E}">
      <dgm:prSet custT="1"/>
      <dgm:spPr/>
      <dgm:t>
        <a:bodyPr lIns="108000" tIns="432000" rIns="288000" anchor="t" anchorCtr="0"/>
        <a:lstStyle/>
        <a:p>
          <a:pPr marL="0" lvl="0" indent="0" algn="l" defTabSz="533400">
            <a:lnSpc>
              <a:spcPts val="1500"/>
            </a:lnSpc>
            <a:spcBef>
              <a:spcPct val="0"/>
            </a:spcBef>
            <a:spcAft>
              <a:spcPts val="0"/>
            </a:spcAft>
            <a:buNone/>
          </a:pPr>
          <a:r>
            <a:rPr lang="en-US" sz="1200" kern="1200" dirty="0">
              <a:solidFill>
                <a:srgbClr val="666666"/>
              </a:solidFill>
              <a:latin typeface="+mn-lt"/>
              <a:ea typeface="+mn-ea"/>
              <a:cs typeface="+mn-cs"/>
            </a:rPr>
            <a:t>Clustering and segmentation</a:t>
          </a:r>
        </a:p>
      </dgm:t>
    </dgm:pt>
    <dgm:pt modelId="{D5890537-0D77-4DA1-A100-62C393623468}" type="parTrans" cxnId="{17BD67AD-4331-49EC-BC4A-29404E891597}">
      <dgm:prSet/>
      <dgm:spPr/>
      <dgm:t>
        <a:bodyPr/>
        <a:lstStyle/>
        <a:p>
          <a:endParaRPr lang="en-US"/>
        </a:p>
      </dgm:t>
    </dgm:pt>
    <dgm:pt modelId="{862799CE-00F4-4DD6-894E-A487503F8DE6}" type="sibTrans" cxnId="{17BD67AD-4331-49EC-BC4A-29404E891597}">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2"/>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5592489-4EC4-4CD3-8C9F-861313656D99}" type="pres">
      <dgm:prSet presAssocID="{9B090D9D-470E-46E2-AABB-0368A52481AA}" presName="space" presStyleCnt="0"/>
      <dgm:spPr/>
    </dgm:pt>
    <dgm:pt modelId="{62262EA1-D674-4DE8-B444-FEC3F6748520}" type="pres">
      <dgm:prSet presAssocID="{32CCB050-072A-41BF-BE1B-388CF53E5629}" presName="composite" presStyleCnt="0"/>
      <dgm:spPr/>
    </dgm:pt>
    <dgm:pt modelId="{7BF6E820-C6E3-4E2C-BB23-ADF9AD641C6B}" type="pres">
      <dgm:prSet presAssocID="{32CCB050-072A-41BF-BE1B-388CF53E5629}" presName="L" presStyleLbl="solidFgAcc1" presStyleIdx="3" presStyleCnt="5">
        <dgm:presLayoutVars>
          <dgm:chMax val="0"/>
          <dgm:chPref val="0"/>
        </dgm:presLayoutVars>
      </dgm:prSet>
      <dgm:spPr>
        <a:ln>
          <a:solidFill>
            <a:schemeClr val="accent4"/>
          </a:solidFill>
        </a:ln>
      </dgm:spPr>
    </dgm:pt>
    <dgm:pt modelId="{B8046455-4EBB-40A8-838B-B584850A8B8E}" type="pres">
      <dgm:prSet presAssocID="{32CCB050-072A-41BF-BE1B-388CF53E5629}" presName="parTx" presStyleLbl="alignNode1" presStyleIdx="3" presStyleCnt="5">
        <dgm:presLayoutVars>
          <dgm:chMax val="0"/>
          <dgm:chPref val="0"/>
          <dgm:bulletEnabled val="1"/>
        </dgm:presLayoutVars>
      </dgm:prSet>
      <dgm:spPr/>
    </dgm:pt>
    <dgm:pt modelId="{1D84544C-5924-422B-9546-A86AE4927E4C}" type="pres">
      <dgm:prSet presAssocID="{32CCB050-072A-41BF-BE1B-388CF53E5629}" presName="desTx" presStyleLbl="revTx" presStyleIdx="3" presStyleCnt="5">
        <dgm:presLayoutVars>
          <dgm:chMax val="0"/>
          <dgm:chPref val="0"/>
          <dgm:bulletEnabled val="1"/>
        </dgm:presLayoutVars>
      </dgm:prSet>
      <dgm:spPr/>
    </dgm:pt>
    <dgm:pt modelId="{ED05E404-1B63-4FC9-A7B8-277860DEBCD0}" type="pres">
      <dgm:prSet presAssocID="{32CCB050-072A-41BF-BE1B-388CF53E5629}" presName="EmptyPlaceHolder" presStyleCnt="0"/>
      <dgm:spPr/>
    </dgm:pt>
    <dgm:pt modelId="{AB144E95-E2AA-430B-870C-A44D04CCB5A8}" type="pres">
      <dgm:prSet presAssocID="{BF05D8EE-4413-4737-8721-DAF10D6CAB04}" presName="space" presStyleCnt="0"/>
      <dgm:spPr/>
    </dgm:pt>
    <dgm:pt modelId="{D0A9E9B9-B6D2-49AA-91D6-7CE223E637D0}" type="pres">
      <dgm:prSet presAssocID="{9E838AE2-4659-4603-ABC8-58DF4222C0D4}" presName="composite" presStyleCnt="0"/>
      <dgm:spPr/>
    </dgm:pt>
    <dgm:pt modelId="{0EE416CF-D8AE-41BD-BF35-9148040E1274}" type="pres">
      <dgm:prSet presAssocID="{9E838AE2-4659-4603-ABC8-58DF4222C0D4}" presName="L" presStyleLbl="solidFgAcc1" presStyleIdx="4" presStyleCnt="5">
        <dgm:presLayoutVars>
          <dgm:chMax val="0"/>
          <dgm:chPref val="0"/>
        </dgm:presLayoutVars>
      </dgm:prSet>
      <dgm:spPr>
        <a:ln>
          <a:solidFill>
            <a:schemeClr val="accent5"/>
          </a:solidFill>
        </a:ln>
      </dgm:spPr>
    </dgm:pt>
    <dgm:pt modelId="{559A9A18-D6AE-4459-8C7F-A17CAB50744A}" type="pres">
      <dgm:prSet presAssocID="{9E838AE2-4659-4603-ABC8-58DF4222C0D4}" presName="parTx" presStyleLbl="alignNode1" presStyleIdx="4" presStyleCnt="5">
        <dgm:presLayoutVars>
          <dgm:chMax val="0"/>
          <dgm:chPref val="0"/>
          <dgm:bulletEnabled val="1"/>
        </dgm:presLayoutVars>
      </dgm:prSet>
      <dgm:spPr/>
    </dgm:pt>
    <dgm:pt modelId="{7F54B493-FCA8-4A1F-A2B1-FCB26CA9C396}" type="pres">
      <dgm:prSet presAssocID="{9E838AE2-4659-4603-ABC8-58DF4222C0D4}" presName="desTx" presStyleLbl="revTx" presStyleIdx="4" presStyleCnt="5">
        <dgm:presLayoutVars>
          <dgm:chMax val="0"/>
          <dgm:chPref val="0"/>
          <dgm:bulletEnabled val="1"/>
        </dgm:presLayoutVars>
      </dgm:prSet>
      <dgm:spPr/>
    </dgm:pt>
    <dgm:pt modelId="{D73F5E39-8993-4D6C-9D92-8E8F41E329B8}" type="pres">
      <dgm:prSet presAssocID="{9E838AE2-4659-4603-ABC8-58DF4222C0D4}" presName="EmptyPlaceHolder" presStyleCnt="0"/>
      <dgm:spPr/>
    </dgm:pt>
  </dgm:ptLst>
  <dgm:cxnLst>
    <dgm:cxn modelId="{20190A0D-EF75-4224-80CC-FC8EBDEF2138}" type="presOf" srcId="{C8E903CE-0CFD-4D68-A857-80E14557005E}" destId="{7F54B493-FCA8-4A1F-A2B1-FCB26CA9C396}" srcOrd="0" destOrd="0" presId="urn:microsoft.com/office/officeart/2016/7/layout/AccentHomeChevronProcess"/>
    <dgm:cxn modelId="{CF54291C-AAFD-4FA4-9A16-20CE892BA907}" srcId="{55C0B14E-AEA6-48D3-A387-ED4A3A3BF840}" destId="{9E838AE2-4659-4603-ABC8-58DF4222C0D4}" srcOrd="4" destOrd="0" parTransId="{5FC53805-9431-4BC8-ADB9-DABF59DE31C7}" sibTransId="{61F1BCD3-232D-4C03-B56C-182BCB6108CD}"/>
    <dgm:cxn modelId="{F23BFC27-EEA1-48DD-A68B-3C9BF1AE455D}" type="presOf" srcId="{349299C9-846E-4827-813A-349CCCE20782}" destId="{810D7AA7-A541-4507-BE7F-36CCF210089F}"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993A834D-F9E7-487D-A46B-FD9A309F5C59}" type="presOf" srcId="{04A40292-9119-41B2-B968-7B651F20675D}" destId="{1D84544C-5924-422B-9546-A86AE4927E4C}"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17BD67AD-4331-49EC-BC4A-29404E891597}" srcId="{9E838AE2-4659-4603-ABC8-58DF4222C0D4}" destId="{C8E903CE-0CFD-4D68-A857-80E14557005E}" srcOrd="0" destOrd="0" parTransId="{D5890537-0D77-4DA1-A100-62C393623468}" sibTransId="{862799CE-00F4-4DD6-894E-A487503F8DE6}"/>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042E0AE1-6450-410A-B96E-AFBADB139BEA}" srcId="{55C0B14E-AEA6-48D3-A387-ED4A3A3BF840}" destId="{32CCB050-072A-41BF-BE1B-388CF53E5629}" srcOrd="3" destOrd="0" parTransId="{B301371B-A53D-4B79-8B8D-7B304894442B}" sibTransId="{BF05D8EE-4413-4737-8721-DAF10D6CAB04}"/>
    <dgm:cxn modelId="{E3115EEA-DE9C-4F06-B8B3-BEB263D5F2B1}" srcId="{D71FC021-6A65-44D1-95B9-0E6C89079866}" destId="{4A6BB192-9983-4F48-BBC5-6E384EED7EC5}" srcOrd="0" destOrd="0" parTransId="{230A6E4A-6CED-4DC0-AEFE-6859FE07B658}" sibTransId="{0B568EC2-5D2A-4B00-8047-B7832F245B44}"/>
    <dgm:cxn modelId="{DB636DF2-EC68-445F-B7E9-11D2D9235026}" type="presOf" srcId="{9E838AE2-4659-4603-ABC8-58DF4222C0D4}" destId="{559A9A18-D6AE-4459-8C7F-A17CAB50744A}" srcOrd="0" destOrd="0" presId="urn:microsoft.com/office/officeart/2016/7/layout/AccentHomeChevronProcess"/>
    <dgm:cxn modelId="{10122CFA-F2C6-4519-A06A-6ABCC8B80C59}" type="presOf" srcId="{32CCB050-072A-41BF-BE1B-388CF53E5629}" destId="{B8046455-4EBB-40A8-838B-B584850A8B8E}" srcOrd="0" destOrd="0" presId="urn:microsoft.com/office/officeart/2016/7/layout/AccentHomeChevronProcess"/>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76487C60-81CC-4808-A6F6-74C757E56AA2}" type="presParOf" srcId="{594BF422-752C-42F3-A230-3D0E6AE9A886}" destId="{F5592489-4EC4-4CD3-8C9F-861313656D99}" srcOrd="5" destOrd="0" presId="urn:microsoft.com/office/officeart/2016/7/layout/AccentHomeChevronProcess"/>
    <dgm:cxn modelId="{DF11AE77-7C6F-4023-B9CA-C466C92E9683}" type="presParOf" srcId="{594BF422-752C-42F3-A230-3D0E6AE9A886}" destId="{62262EA1-D674-4DE8-B444-FEC3F6748520}" srcOrd="6" destOrd="0" presId="urn:microsoft.com/office/officeart/2016/7/layout/AccentHomeChevronProcess"/>
    <dgm:cxn modelId="{18CDA0B2-B372-4A35-AE00-5304AC3837D3}" type="presParOf" srcId="{62262EA1-D674-4DE8-B444-FEC3F6748520}" destId="{7BF6E820-C6E3-4E2C-BB23-ADF9AD641C6B}" srcOrd="0" destOrd="0" presId="urn:microsoft.com/office/officeart/2016/7/layout/AccentHomeChevronProcess"/>
    <dgm:cxn modelId="{0DF47D5B-8611-4D8E-928B-AA2D5766C18B}" type="presParOf" srcId="{62262EA1-D674-4DE8-B444-FEC3F6748520}" destId="{B8046455-4EBB-40A8-838B-B584850A8B8E}" srcOrd="1" destOrd="0" presId="urn:microsoft.com/office/officeart/2016/7/layout/AccentHomeChevronProcess"/>
    <dgm:cxn modelId="{7C4A88D9-8926-4433-834A-47C1FDDF722F}" type="presParOf" srcId="{62262EA1-D674-4DE8-B444-FEC3F6748520}" destId="{1D84544C-5924-422B-9546-A86AE4927E4C}" srcOrd="2" destOrd="0" presId="urn:microsoft.com/office/officeart/2016/7/layout/AccentHomeChevronProcess"/>
    <dgm:cxn modelId="{43D30544-AB0A-43E8-A43D-B1F41277B0F8}" type="presParOf" srcId="{62262EA1-D674-4DE8-B444-FEC3F6748520}" destId="{ED05E404-1B63-4FC9-A7B8-277860DEBCD0}" srcOrd="3" destOrd="0" presId="urn:microsoft.com/office/officeart/2016/7/layout/AccentHomeChevronProcess"/>
    <dgm:cxn modelId="{6BC4A82E-C8CE-405D-BE38-CA09533ECB3A}" type="presParOf" srcId="{594BF422-752C-42F3-A230-3D0E6AE9A886}" destId="{AB144E95-E2AA-430B-870C-A44D04CCB5A8}" srcOrd="7" destOrd="0" presId="urn:microsoft.com/office/officeart/2016/7/layout/AccentHomeChevronProcess"/>
    <dgm:cxn modelId="{B07B5F95-29F3-4EBA-881F-2F9C82CD9290}" type="presParOf" srcId="{594BF422-752C-42F3-A230-3D0E6AE9A886}" destId="{D0A9E9B9-B6D2-49AA-91D6-7CE223E637D0}" srcOrd="8" destOrd="0" presId="urn:microsoft.com/office/officeart/2016/7/layout/AccentHomeChevronProcess"/>
    <dgm:cxn modelId="{6DCE379C-942E-4A9E-8128-B2C269A9781F}" type="presParOf" srcId="{D0A9E9B9-B6D2-49AA-91D6-7CE223E637D0}" destId="{0EE416CF-D8AE-41BD-BF35-9148040E1274}" srcOrd="0" destOrd="0" presId="urn:microsoft.com/office/officeart/2016/7/layout/AccentHomeChevronProcess"/>
    <dgm:cxn modelId="{FE2C896A-6834-4EDF-8664-05B479C8F0ED}" type="presParOf" srcId="{D0A9E9B9-B6D2-49AA-91D6-7CE223E637D0}" destId="{559A9A18-D6AE-4459-8C7F-A17CAB50744A}" srcOrd="1" destOrd="0" presId="urn:microsoft.com/office/officeart/2016/7/layout/AccentHomeChevronProcess"/>
    <dgm:cxn modelId="{10CD1AE1-F5D1-4C7E-9DFC-2BC8AB439A36}" type="presParOf" srcId="{D0A9E9B9-B6D2-49AA-91D6-7CE223E637D0}" destId="{7F54B493-FCA8-4A1F-A2B1-FCB26CA9C396}" srcOrd="2" destOrd="0" presId="urn:microsoft.com/office/officeart/2016/7/layout/AccentHomeChevronProcess"/>
    <dgm:cxn modelId="{3BA0BF32-4C4F-4617-8C77-FB7B13572D62}" type="presParOf" srcId="{D0A9E9B9-B6D2-49AA-91D6-7CE223E637D0}" destId="{D73F5E39-8993-4D6C-9D92-8E8F41E329B8}"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26312" y="1832962"/>
          <a:ext cx="2035254" cy="178444"/>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91" y="2939811"/>
          <a:ext cx="2230557" cy="678418"/>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50800" dist="38100" dir="2700000" algn="tl" rotWithShape="0">
                  <a:schemeClr val="tx1">
                    <a:alpha val="50000"/>
                  </a:schemeClr>
                </a:outerShdw>
              </a:effectLst>
              <a:latin typeface="+mj-lt"/>
            </a:rPr>
            <a:t>STAGE 01</a:t>
          </a:r>
        </a:p>
      </dsp:txBody>
      <dsp:txXfrm>
        <a:off x="2091" y="2939811"/>
        <a:ext cx="2145755" cy="678418"/>
      </dsp:txXfrm>
    </dsp:sp>
    <dsp:sp modelId="{810D7AA7-A541-4507-BE7F-36CCF210089F}">
      <dsp:nvSpPr>
        <dsp:cNvPr id="0" name=""/>
        <dsp:cNvSpPr/>
      </dsp:nvSpPr>
      <dsp:spPr>
        <a:xfrm>
          <a:off x="180536" y="1011624"/>
          <a:ext cx="1811213" cy="1414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ts val="1500"/>
            </a:lnSpc>
            <a:spcBef>
              <a:spcPct val="0"/>
            </a:spcBef>
            <a:spcAft>
              <a:spcPts val="0"/>
            </a:spcAft>
            <a:buNone/>
          </a:pPr>
          <a:r>
            <a:rPr lang="en-US" sz="1200" kern="1200" dirty="0">
              <a:solidFill>
                <a:srgbClr val="666666"/>
              </a:solidFill>
              <a:latin typeface="+mn-lt"/>
              <a:ea typeface="+mn-ea"/>
              <a:cs typeface="+mn-cs"/>
            </a:rPr>
            <a:t>Importing Dataset</a:t>
          </a:r>
        </a:p>
      </dsp:txBody>
      <dsp:txXfrm>
        <a:off x="180536" y="1011624"/>
        <a:ext cx="1811213" cy="1414065"/>
      </dsp:txXfrm>
    </dsp:sp>
    <dsp:sp modelId="{E41E7729-FD3F-426D-804C-45BD60BD762D}">
      <dsp:nvSpPr>
        <dsp:cNvPr id="0" name=""/>
        <dsp:cNvSpPr/>
      </dsp:nvSpPr>
      <dsp:spPr>
        <a:xfrm rot="5400000">
          <a:off x="1192717" y="1832962"/>
          <a:ext cx="2035254" cy="178444"/>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121121" y="2939811"/>
          <a:ext cx="2230557" cy="678418"/>
        </a:xfrm>
        <a:prstGeom prst="chevron">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50800" dist="38100" dir="2700000" algn="tl" rotWithShape="0">
                  <a:schemeClr val="tx1">
                    <a:alpha val="50000"/>
                  </a:schemeClr>
                </a:outerShdw>
              </a:effectLst>
              <a:latin typeface="+mj-lt"/>
            </a:rPr>
            <a:t>STAGE 02</a:t>
          </a:r>
        </a:p>
      </dsp:txBody>
      <dsp:txXfrm>
        <a:off x="2290726" y="2939811"/>
        <a:ext cx="1891348" cy="678418"/>
      </dsp:txXfrm>
    </dsp:sp>
    <dsp:sp modelId="{5E07F9E4-149C-4A89-848F-4ABDD305F0C5}">
      <dsp:nvSpPr>
        <dsp:cNvPr id="0" name=""/>
        <dsp:cNvSpPr/>
      </dsp:nvSpPr>
      <dsp:spPr>
        <a:xfrm>
          <a:off x="2299566" y="1011624"/>
          <a:ext cx="1811213" cy="1414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ts val="1500"/>
            </a:lnSpc>
            <a:spcBef>
              <a:spcPct val="0"/>
            </a:spcBef>
            <a:spcAft>
              <a:spcPct val="35000"/>
            </a:spcAft>
            <a:buNone/>
          </a:pPr>
          <a:r>
            <a:rPr lang="en-US" sz="1200" kern="1200" dirty="0">
              <a:solidFill>
                <a:schemeClr val="tx2"/>
              </a:solidFill>
            </a:rPr>
            <a:t>Standardizing using standard scalar function.</a:t>
          </a:r>
        </a:p>
      </dsp:txBody>
      <dsp:txXfrm>
        <a:off x="2299566" y="1011624"/>
        <a:ext cx="1811213" cy="1414065"/>
      </dsp:txXfrm>
    </dsp:sp>
    <dsp:sp modelId="{473F2067-7126-4D56-A328-5A8CFD3D8D52}">
      <dsp:nvSpPr>
        <dsp:cNvPr id="0" name=""/>
        <dsp:cNvSpPr/>
      </dsp:nvSpPr>
      <dsp:spPr>
        <a:xfrm rot="5400000">
          <a:off x="3311747" y="1832962"/>
          <a:ext cx="2035254" cy="178444"/>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240152" y="2939811"/>
          <a:ext cx="2230557" cy="678418"/>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50800" dist="38100" dir="2700000" algn="tl" rotWithShape="0">
                  <a:schemeClr val="tx1">
                    <a:alpha val="50000"/>
                  </a:schemeClr>
                </a:outerShdw>
              </a:effectLst>
              <a:latin typeface="+mj-lt"/>
            </a:rPr>
            <a:t>STAGE 03</a:t>
          </a:r>
        </a:p>
      </dsp:txBody>
      <dsp:txXfrm>
        <a:off x="4409757" y="2939811"/>
        <a:ext cx="1891348" cy="678418"/>
      </dsp:txXfrm>
    </dsp:sp>
    <dsp:sp modelId="{FD7B29F2-0D66-4B4B-BC8A-82DA23575305}">
      <dsp:nvSpPr>
        <dsp:cNvPr id="0" name=""/>
        <dsp:cNvSpPr/>
      </dsp:nvSpPr>
      <dsp:spPr>
        <a:xfrm>
          <a:off x="4418596" y="1011624"/>
          <a:ext cx="1811213" cy="1414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ts val="1500"/>
            </a:lnSpc>
            <a:spcBef>
              <a:spcPct val="0"/>
            </a:spcBef>
            <a:spcAft>
              <a:spcPct val="35000"/>
            </a:spcAft>
            <a:buNone/>
          </a:pPr>
          <a:r>
            <a:rPr lang="en-US" sz="1200" kern="1200" dirty="0">
              <a:solidFill>
                <a:schemeClr val="tx2"/>
              </a:solidFill>
            </a:rPr>
            <a:t>Filling missing and string categorical values with statistical models.</a:t>
          </a:r>
        </a:p>
      </dsp:txBody>
      <dsp:txXfrm>
        <a:off x="4418596" y="1011624"/>
        <a:ext cx="1811213" cy="1414065"/>
      </dsp:txXfrm>
    </dsp:sp>
    <dsp:sp modelId="{7BF6E820-C6E3-4E2C-BB23-ADF9AD641C6B}">
      <dsp:nvSpPr>
        <dsp:cNvPr id="0" name=""/>
        <dsp:cNvSpPr/>
      </dsp:nvSpPr>
      <dsp:spPr>
        <a:xfrm rot="5400000">
          <a:off x="5430777" y="1832962"/>
          <a:ext cx="2035254" cy="178444"/>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8046455-4EBB-40A8-838B-B584850A8B8E}">
      <dsp:nvSpPr>
        <dsp:cNvPr id="0" name=""/>
        <dsp:cNvSpPr/>
      </dsp:nvSpPr>
      <dsp:spPr>
        <a:xfrm>
          <a:off x="6359182" y="2939811"/>
          <a:ext cx="2230557" cy="678418"/>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50800" dist="38100" dir="2700000" algn="tl" rotWithShape="0">
                  <a:schemeClr val="tx1">
                    <a:alpha val="50000"/>
                  </a:schemeClr>
                </a:outerShdw>
              </a:effectLst>
              <a:latin typeface="+mj-lt"/>
            </a:rPr>
            <a:t>STAGE 04</a:t>
          </a:r>
          <a:endParaRPr lang="ru-RU" sz="1600" b="1" kern="1200" dirty="0">
            <a:effectLst>
              <a:outerShdw blurRad="50800" dist="38100" dir="2700000" algn="tl" rotWithShape="0">
                <a:schemeClr val="tx1">
                  <a:alpha val="50000"/>
                </a:schemeClr>
              </a:outerShdw>
            </a:effectLst>
            <a:latin typeface="+mj-lt"/>
          </a:endParaRPr>
        </a:p>
      </dsp:txBody>
      <dsp:txXfrm>
        <a:off x="6528787" y="2939811"/>
        <a:ext cx="1891348" cy="678418"/>
      </dsp:txXfrm>
    </dsp:sp>
    <dsp:sp modelId="{1D84544C-5924-422B-9546-A86AE4927E4C}">
      <dsp:nvSpPr>
        <dsp:cNvPr id="0" name=""/>
        <dsp:cNvSpPr/>
      </dsp:nvSpPr>
      <dsp:spPr>
        <a:xfrm>
          <a:off x="6537626" y="1011624"/>
          <a:ext cx="1811213" cy="1414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ts val="1500"/>
            </a:lnSpc>
            <a:spcBef>
              <a:spcPct val="0"/>
            </a:spcBef>
            <a:spcAft>
              <a:spcPts val="0"/>
            </a:spcAft>
            <a:buNone/>
          </a:pPr>
          <a:r>
            <a:rPr lang="en-US" sz="1200" kern="1200" dirty="0">
              <a:solidFill>
                <a:srgbClr val="666666"/>
              </a:solidFill>
              <a:latin typeface="+mn-lt"/>
              <a:ea typeface="+mn-ea"/>
              <a:cs typeface="+mn-cs"/>
            </a:rPr>
            <a:t>Plotting relationships  </a:t>
          </a:r>
        </a:p>
      </dsp:txBody>
      <dsp:txXfrm>
        <a:off x="6537626" y="1011624"/>
        <a:ext cx="1811213" cy="1414065"/>
      </dsp:txXfrm>
    </dsp:sp>
    <dsp:sp modelId="{0EE416CF-D8AE-41BD-BF35-9148040E1274}">
      <dsp:nvSpPr>
        <dsp:cNvPr id="0" name=""/>
        <dsp:cNvSpPr/>
      </dsp:nvSpPr>
      <dsp:spPr>
        <a:xfrm rot="5400000">
          <a:off x="7549807" y="1832962"/>
          <a:ext cx="2035254" cy="178444"/>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559A9A18-D6AE-4459-8C7F-A17CAB50744A}">
      <dsp:nvSpPr>
        <dsp:cNvPr id="0" name=""/>
        <dsp:cNvSpPr/>
      </dsp:nvSpPr>
      <dsp:spPr>
        <a:xfrm>
          <a:off x="8478212" y="2939811"/>
          <a:ext cx="2230557" cy="678418"/>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50800" dist="38100" dir="2700000" algn="tl" rotWithShape="0">
                  <a:schemeClr val="tx1">
                    <a:alpha val="50000"/>
                  </a:schemeClr>
                </a:outerShdw>
              </a:effectLst>
              <a:latin typeface="+mj-lt"/>
            </a:rPr>
            <a:t>STAGE 05</a:t>
          </a:r>
          <a:endParaRPr lang="ru-RU" sz="1600" b="1" kern="1200" dirty="0">
            <a:effectLst>
              <a:outerShdw blurRad="50800" dist="38100" dir="2700000" algn="tl" rotWithShape="0">
                <a:schemeClr val="tx1">
                  <a:alpha val="50000"/>
                </a:schemeClr>
              </a:outerShdw>
            </a:effectLst>
            <a:latin typeface="+mj-lt"/>
          </a:endParaRPr>
        </a:p>
      </dsp:txBody>
      <dsp:txXfrm>
        <a:off x="8647817" y="2939811"/>
        <a:ext cx="1891348" cy="678418"/>
      </dsp:txXfrm>
    </dsp:sp>
    <dsp:sp modelId="{7F54B493-FCA8-4A1F-A2B1-FCB26CA9C396}">
      <dsp:nvSpPr>
        <dsp:cNvPr id="0" name=""/>
        <dsp:cNvSpPr/>
      </dsp:nvSpPr>
      <dsp:spPr>
        <a:xfrm>
          <a:off x="8656656" y="1011624"/>
          <a:ext cx="1811213" cy="1414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ts val="1500"/>
            </a:lnSpc>
            <a:spcBef>
              <a:spcPct val="0"/>
            </a:spcBef>
            <a:spcAft>
              <a:spcPts val="0"/>
            </a:spcAft>
            <a:buNone/>
          </a:pPr>
          <a:r>
            <a:rPr lang="en-US" sz="1200" kern="1200" dirty="0">
              <a:solidFill>
                <a:srgbClr val="666666"/>
              </a:solidFill>
              <a:latin typeface="+mn-lt"/>
              <a:ea typeface="+mn-ea"/>
              <a:cs typeface="+mn-cs"/>
            </a:rPr>
            <a:t>Clustering and segmentation</a:t>
          </a:r>
        </a:p>
      </dsp:txBody>
      <dsp:txXfrm>
        <a:off x="8656656" y="1011624"/>
        <a:ext cx="1811213" cy="1414065"/>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3/9/2020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0639-BF2D-41F8-822B-DED03338D288}"/>
              </a:ext>
            </a:extLst>
          </p:cNvPr>
          <p:cNvSpPr>
            <a:spLocks noGrp="1"/>
          </p:cNvSpPr>
          <p:nvPr userDrawn="1">
            <p:ph type="title" hasCustomPrompt="1"/>
          </p:nvPr>
        </p:nvSpPr>
        <p:spPr>
          <a:xfrm>
            <a:off x="680354" y="197121"/>
            <a:ext cx="10711545" cy="1325563"/>
          </a:xfrm>
        </p:spPr>
        <p:txBody>
          <a:bodyPr>
            <a:normAutofit/>
          </a:bodyPr>
          <a:lstStyle>
            <a:lvl1pPr>
              <a:defRPr sz="3000"/>
            </a:lvl1pPr>
          </a:lstStyle>
          <a:p>
            <a:r>
              <a:rPr lang="en-US" dirty="0"/>
              <a:t>Project Timeline</a:t>
            </a:r>
            <a:endParaRPr lang="ru-RU" dirty="0"/>
          </a:p>
        </p:txBody>
      </p:sp>
      <p:sp>
        <p:nvSpPr>
          <p:cNvPr id="3" name="Content Placeholder 2">
            <a:extLst>
              <a:ext uri="{FF2B5EF4-FFF2-40B4-BE49-F238E27FC236}">
                <a16:creationId xmlns:a16="http://schemas.microsoft.com/office/drawing/2014/main" id="{0F474091-9EA2-47C8-AAA9-6DFE207852E4}"/>
              </a:ext>
            </a:extLst>
          </p:cNvPr>
          <p:cNvSpPr>
            <a:spLocks noGrp="1"/>
          </p:cNvSpPr>
          <p:nvPr userDrawn="1">
            <p:ph idx="1"/>
          </p:nvPr>
        </p:nvSpPr>
        <p:spPr>
          <a:xfrm>
            <a:off x="680354" y="1786436"/>
            <a:ext cx="10711545" cy="4522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cxnSp>
        <p:nvCxnSpPr>
          <p:cNvPr id="21" name="Straight Connector 20">
            <a:extLst>
              <a:ext uri="{FF2B5EF4-FFF2-40B4-BE49-F238E27FC236}">
                <a16:creationId xmlns:a16="http://schemas.microsoft.com/office/drawing/2014/main" id="{303706AB-7768-4239-93C0-28F2AC35B71A}"/>
              </a:ext>
            </a:extLst>
          </p:cNvPr>
          <p:cNvCxnSpPr/>
          <p:nvPr userDrawn="1"/>
        </p:nvCxnSpPr>
        <p:spPr>
          <a:xfrm>
            <a:off x="787583" y="1181100"/>
            <a:ext cx="2880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7958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3/9/2020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264676"/>
          </a:xfrm>
        </p:spPr>
        <p:txBody>
          <a:bodyPr anchor="ctr" anchorCtr="0">
            <a:normAutofit/>
          </a:bodyPr>
          <a:lstStyle/>
          <a:p>
            <a:r>
              <a:rPr lang="en-US" sz="4800" b="1" dirty="0">
                <a:solidFill>
                  <a:schemeClr val="bg1"/>
                </a:solidFill>
              </a:rPr>
              <a:t>SEAPORT CHALLENGE</a:t>
            </a:r>
          </a:p>
        </p:txBody>
      </p:sp>
      <p:sp>
        <p:nvSpPr>
          <p:cNvPr id="3" name="TextBox 2">
            <a:extLst>
              <a:ext uri="{FF2B5EF4-FFF2-40B4-BE49-F238E27FC236}">
                <a16:creationId xmlns:a16="http://schemas.microsoft.com/office/drawing/2014/main" id="{277E5F5F-083C-4307-AE87-4C8891B1F6B4}"/>
              </a:ext>
            </a:extLst>
          </p:cNvPr>
          <p:cNvSpPr txBox="1"/>
          <p:nvPr/>
        </p:nvSpPr>
        <p:spPr>
          <a:xfrm>
            <a:off x="8221649" y="4715123"/>
            <a:ext cx="3466768" cy="584775"/>
          </a:xfrm>
          <a:prstGeom prst="rect">
            <a:avLst/>
          </a:prstGeom>
          <a:noFill/>
        </p:spPr>
        <p:txBody>
          <a:bodyPr wrap="square" rtlCol="0">
            <a:spAutoFit/>
          </a:bodyPr>
          <a:lstStyle/>
          <a:p>
            <a:r>
              <a:rPr lang="en-US" sz="3200" b="1" dirty="0"/>
              <a:t>BY :- </a:t>
            </a:r>
            <a:r>
              <a:rPr lang="en-US" sz="3200" b="1" dirty="0" err="1"/>
              <a:t>Codevils</a:t>
            </a:r>
            <a:endParaRPr lang="en-US" sz="3200" b="1" dirty="0"/>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Existing Problem</a:t>
            </a:r>
          </a:p>
        </p:txBody>
      </p:sp>
      <p:sp>
        <p:nvSpPr>
          <p:cNvPr id="38" name="Content Placeholder 17"/>
          <p:cNvSpPr txBox="1">
            <a:spLocks/>
          </p:cNvSpPr>
          <p:nvPr/>
        </p:nvSpPr>
        <p:spPr>
          <a:xfrm>
            <a:off x="541610" y="1524708"/>
            <a:ext cx="10113138"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The given dataset in problem statement is multivariate and is inter-relational with missing key values and scaled down values . And the required </a:t>
            </a:r>
          </a:p>
          <a:p>
            <a:pPr marL="0" lvl="0" indent="0">
              <a:spcAft>
                <a:spcPts val="600"/>
              </a:spcAft>
              <a:buNone/>
              <a:defRPr/>
            </a:pPr>
            <a:r>
              <a:rPr lang="en-US" dirty="0">
                <a:latin typeface="Segoe UI" panose="020B0502040204020203" pitchFamily="34" charset="0"/>
                <a:cs typeface="Segoe UI" panose="020B0502040204020203" pitchFamily="34" charset="0"/>
              </a:rPr>
              <a:t>processing to performed is clustering and segmentation which is quite difficult to do  in this data set which later raises complexity in deriving </a:t>
            </a:r>
          </a:p>
          <a:p>
            <a:pPr marL="0" lvl="0" indent="0">
              <a:spcAft>
                <a:spcPts val="600"/>
              </a:spcAft>
              <a:buNone/>
              <a:defRPr/>
            </a:pPr>
            <a:r>
              <a:rPr lang="en-US" dirty="0">
                <a:latin typeface="Segoe UI" panose="020B0502040204020203" pitchFamily="34" charset="0"/>
                <a:cs typeface="Segoe UI" panose="020B0502040204020203" pitchFamily="34" charset="0"/>
              </a:rPr>
              <a:t>Insights from data. </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Proposed Solution</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Standardize and normalize data and fill-up missing values with mean and median methods</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Converting categorical data into numerical values using label encoder. </a:t>
            </a:r>
          </a:p>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cs typeface="Segoe UI"/>
              </a:rPr>
              <a:t>Implementing pie-plot scatter to derive relationships between variables.</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Finally applying clustering on related data.</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A5AC-B286-4927-A556-E62F15F9785E}"/>
              </a:ext>
            </a:extLst>
          </p:cNvPr>
          <p:cNvSpPr>
            <a:spLocks noGrp="1"/>
          </p:cNvSpPr>
          <p:nvPr>
            <p:ph type="title"/>
          </p:nvPr>
        </p:nvSpPr>
        <p:spPr>
          <a:xfrm>
            <a:off x="681038" y="549275"/>
            <a:ext cx="10602546" cy="586727"/>
          </a:xfrm>
        </p:spPr>
        <p:txBody>
          <a:bodyPr/>
          <a:lstStyle/>
          <a:p>
            <a:r>
              <a:rPr lang="en-US" dirty="0"/>
              <a:t>Workflow</a:t>
            </a:r>
            <a:endParaRPr lang="ru-RU" dirty="0"/>
          </a:p>
        </p:txBody>
      </p:sp>
      <p:graphicFrame>
        <p:nvGraphicFramePr>
          <p:cNvPr id="4" name="Content Placeholder 6" descr="SmartArt Process diagram">
            <a:extLst>
              <a:ext uri="{FF2B5EF4-FFF2-40B4-BE49-F238E27FC236}">
                <a16:creationId xmlns:a16="http://schemas.microsoft.com/office/drawing/2014/main" id="{3F3F2756-2E70-4E81-9B93-4AC1BABBED19}"/>
              </a:ext>
            </a:extLst>
          </p:cNvPr>
          <p:cNvGraphicFramePr>
            <a:graphicFrameLocks noGrp="1"/>
          </p:cNvGraphicFramePr>
          <p:nvPr>
            <p:ph idx="1"/>
            <p:extLst>
              <p:ext uri="{D42A27DB-BD31-4B8C-83A1-F6EECF244321}">
                <p14:modId xmlns:p14="http://schemas.microsoft.com/office/powerpoint/2010/main" val="2869209627"/>
              </p:ext>
            </p:extLst>
          </p:nvPr>
        </p:nvGraphicFramePr>
        <p:xfrm>
          <a:off x="681038" y="1785938"/>
          <a:ext cx="10710862" cy="4522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116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448A-0379-4611-9A28-535816B70C98}"/>
              </a:ext>
            </a:extLst>
          </p:cNvPr>
          <p:cNvSpPr>
            <a:spLocks noGrp="1"/>
          </p:cNvSpPr>
          <p:nvPr>
            <p:ph type="title"/>
          </p:nvPr>
        </p:nvSpPr>
        <p:spPr>
          <a:xfrm>
            <a:off x="624695" y="206734"/>
            <a:ext cx="10711545" cy="902482"/>
          </a:xfrm>
        </p:spPr>
        <p:txBody>
          <a:bodyPr/>
          <a:lstStyle/>
          <a:p>
            <a:r>
              <a:rPr lang="en-US" dirty="0"/>
              <a:t>Technical Implementation </a:t>
            </a:r>
          </a:p>
        </p:txBody>
      </p:sp>
      <p:pic>
        <p:nvPicPr>
          <p:cNvPr id="4" name="Content Placeholder 3">
            <a:extLst>
              <a:ext uri="{FF2B5EF4-FFF2-40B4-BE49-F238E27FC236}">
                <a16:creationId xmlns:a16="http://schemas.microsoft.com/office/drawing/2014/main" id="{4D3B9CE3-4298-4C40-8AC4-20EEC19D3D91}"/>
              </a:ext>
            </a:extLst>
          </p:cNvPr>
          <p:cNvPicPr>
            <a:picLocks noGrp="1" noChangeAspect="1"/>
          </p:cNvPicPr>
          <p:nvPr>
            <p:ph idx="1"/>
          </p:nvPr>
        </p:nvPicPr>
        <p:blipFill>
          <a:blip r:embed="rId2"/>
          <a:stretch>
            <a:fillRect/>
          </a:stretch>
        </p:blipFill>
        <p:spPr>
          <a:xfrm>
            <a:off x="690447" y="1670208"/>
            <a:ext cx="5094034" cy="4500004"/>
          </a:xfrm>
          <a:prstGeom prst="rect">
            <a:avLst/>
          </a:prstGeom>
        </p:spPr>
      </p:pic>
      <p:pic>
        <p:nvPicPr>
          <p:cNvPr id="5" name="Picture 4">
            <a:extLst>
              <a:ext uri="{FF2B5EF4-FFF2-40B4-BE49-F238E27FC236}">
                <a16:creationId xmlns:a16="http://schemas.microsoft.com/office/drawing/2014/main" id="{DF366D1A-82A8-480E-B3DF-39D88DDAB69B}"/>
              </a:ext>
            </a:extLst>
          </p:cNvPr>
          <p:cNvPicPr>
            <a:picLocks noChangeAspect="1"/>
          </p:cNvPicPr>
          <p:nvPr/>
        </p:nvPicPr>
        <p:blipFill>
          <a:blip r:embed="rId3"/>
          <a:stretch>
            <a:fillRect/>
          </a:stretch>
        </p:blipFill>
        <p:spPr>
          <a:xfrm>
            <a:off x="6173738" y="1473196"/>
            <a:ext cx="4521450" cy="4894028"/>
          </a:xfrm>
          <a:prstGeom prst="rect">
            <a:avLst/>
          </a:prstGeom>
        </p:spPr>
      </p:pic>
    </p:spTree>
    <p:extLst>
      <p:ext uri="{BB962C8B-B14F-4D97-AF65-F5344CB8AC3E}">
        <p14:creationId xmlns:p14="http://schemas.microsoft.com/office/powerpoint/2010/main" val="31889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429A58D-B3FC-4631-8AEF-80215173CC31}"/>
              </a:ext>
            </a:extLst>
          </p:cNvPr>
          <p:cNvPicPr>
            <a:picLocks noGrp="1" noChangeAspect="1"/>
          </p:cNvPicPr>
          <p:nvPr>
            <p:ph idx="1"/>
          </p:nvPr>
        </p:nvPicPr>
        <p:blipFill>
          <a:blip r:embed="rId2"/>
          <a:stretch>
            <a:fillRect/>
          </a:stretch>
        </p:blipFill>
        <p:spPr>
          <a:xfrm>
            <a:off x="677344" y="1396182"/>
            <a:ext cx="4641908" cy="4922376"/>
          </a:xfrm>
          <a:prstGeom prst="rect">
            <a:avLst/>
          </a:prstGeom>
        </p:spPr>
      </p:pic>
      <p:pic>
        <p:nvPicPr>
          <p:cNvPr id="9" name="Picture 8">
            <a:extLst>
              <a:ext uri="{FF2B5EF4-FFF2-40B4-BE49-F238E27FC236}">
                <a16:creationId xmlns:a16="http://schemas.microsoft.com/office/drawing/2014/main" id="{C8FB8FD4-E29B-4CFB-ABC6-642D5DF0F5C5}"/>
              </a:ext>
            </a:extLst>
          </p:cNvPr>
          <p:cNvPicPr>
            <a:picLocks noChangeAspect="1"/>
          </p:cNvPicPr>
          <p:nvPr/>
        </p:nvPicPr>
        <p:blipFill>
          <a:blip r:embed="rId3"/>
          <a:stretch>
            <a:fillRect/>
          </a:stretch>
        </p:blipFill>
        <p:spPr>
          <a:xfrm>
            <a:off x="5525499" y="1288026"/>
            <a:ext cx="6165055" cy="4788309"/>
          </a:xfrm>
          <a:prstGeom prst="rect">
            <a:avLst/>
          </a:prstGeom>
        </p:spPr>
      </p:pic>
    </p:spTree>
    <p:extLst>
      <p:ext uri="{BB962C8B-B14F-4D97-AF65-F5344CB8AC3E}">
        <p14:creationId xmlns:p14="http://schemas.microsoft.com/office/powerpoint/2010/main" val="253946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1BC6F-77A1-4DDD-8DE7-1792FEE48411}"/>
              </a:ext>
            </a:extLst>
          </p:cNvPr>
          <p:cNvSpPr>
            <a:spLocks noGrp="1"/>
          </p:cNvSpPr>
          <p:nvPr>
            <p:ph type="title"/>
          </p:nvPr>
        </p:nvSpPr>
        <p:spPr/>
        <p:txBody>
          <a:bodyPr/>
          <a:lstStyle/>
          <a:p>
            <a:r>
              <a:rPr lang="en-US" dirty="0"/>
              <a:t>Business intelligence</a:t>
            </a:r>
          </a:p>
        </p:txBody>
      </p:sp>
      <p:sp>
        <p:nvSpPr>
          <p:cNvPr id="3" name="Content Placeholder 2">
            <a:extLst>
              <a:ext uri="{FF2B5EF4-FFF2-40B4-BE49-F238E27FC236}">
                <a16:creationId xmlns:a16="http://schemas.microsoft.com/office/drawing/2014/main" id="{F9E72016-0F37-4AD3-B635-512FEF8CC8FC}"/>
              </a:ext>
            </a:extLst>
          </p:cNvPr>
          <p:cNvSpPr>
            <a:spLocks noGrp="1"/>
          </p:cNvSpPr>
          <p:nvPr>
            <p:ph sz="quarter" idx="10"/>
          </p:nvPr>
        </p:nvSpPr>
        <p:spPr>
          <a:xfrm>
            <a:off x="539495" y="1435608"/>
            <a:ext cx="9757443" cy="3977640"/>
          </a:xfrm>
        </p:spPr>
        <p:txBody>
          <a:bodyPr/>
          <a:lstStyle/>
          <a:p>
            <a:r>
              <a:rPr lang="en-US" sz="1800" dirty="0"/>
              <a:t>Can accommodate in analytics approach in customer procurement and retention via viable concrete data achieved through above process. </a:t>
            </a:r>
          </a:p>
          <a:p>
            <a:endParaRPr lang="en-US" dirty="0"/>
          </a:p>
        </p:txBody>
      </p:sp>
    </p:spTree>
    <p:extLst>
      <p:ext uri="{BB962C8B-B14F-4D97-AF65-F5344CB8AC3E}">
        <p14:creationId xmlns:p14="http://schemas.microsoft.com/office/powerpoint/2010/main" val="111522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E94E3-E6BB-403D-BC16-A7B6AAEBE0B6}"/>
              </a:ext>
            </a:extLst>
          </p:cNvPr>
          <p:cNvSpPr>
            <a:spLocks noGrp="1"/>
          </p:cNvSpPr>
          <p:nvPr>
            <p:ph type="title"/>
          </p:nvPr>
        </p:nvSpPr>
        <p:spPr/>
        <p:txBody>
          <a:bodyPr/>
          <a:lstStyle/>
          <a:p>
            <a:r>
              <a:rPr lang="en-US" dirty="0"/>
              <a:t>Future Enhancements </a:t>
            </a:r>
          </a:p>
        </p:txBody>
      </p:sp>
      <p:sp>
        <p:nvSpPr>
          <p:cNvPr id="3" name="Content Placeholder 2">
            <a:extLst>
              <a:ext uri="{FF2B5EF4-FFF2-40B4-BE49-F238E27FC236}">
                <a16:creationId xmlns:a16="http://schemas.microsoft.com/office/drawing/2014/main" id="{CC6AB931-DB4F-46B1-BBFC-2059F889A39A}"/>
              </a:ext>
            </a:extLst>
          </p:cNvPr>
          <p:cNvSpPr>
            <a:spLocks noGrp="1"/>
          </p:cNvSpPr>
          <p:nvPr>
            <p:ph sz="quarter" idx="10"/>
          </p:nvPr>
        </p:nvSpPr>
        <p:spPr>
          <a:xfrm>
            <a:off x="539496" y="1435608"/>
            <a:ext cx="7570834" cy="3977640"/>
          </a:xfrm>
        </p:spPr>
        <p:txBody>
          <a:bodyPr/>
          <a:lstStyle/>
          <a:p>
            <a:r>
              <a:rPr lang="en-US" sz="1800" dirty="0"/>
              <a:t>In</a:t>
            </a:r>
            <a:r>
              <a:rPr lang="en-US" sz="1600" dirty="0"/>
              <a:t> our above implementation we have used K-means clustering and tried agglomerative approach of clustering and we were unable to make fully reliable and relational clusters. But in our research we found two more efficient algorithms Heuristic Approach and BFR algorithm which we may apply in future for better  and more accurate results. </a:t>
            </a:r>
          </a:p>
        </p:txBody>
      </p:sp>
    </p:spTree>
    <p:extLst>
      <p:ext uri="{BB962C8B-B14F-4D97-AF65-F5344CB8AC3E}">
        <p14:creationId xmlns:p14="http://schemas.microsoft.com/office/powerpoint/2010/main" val="160700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7EBBE4-280B-4CBE-9222-976C66B36401}"/>
              </a:ext>
            </a:extLst>
          </p:cNvPr>
          <p:cNvSpPr>
            <a:spLocks noGrp="1"/>
          </p:cNvSpPr>
          <p:nvPr>
            <p:ph sz="quarter" idx="10"/>
          </p:nvPr>
        </p:nvSpPr>
        <p:spPr>
          <a:xfrm>
            <a:off x="507691" y="2111469"/>
            <a:ext cx="10409450" cy="3977640"/>
          </a:xfrm>
        </p:spPr>
        <p:txBody>
          <a:bodyPr/>
          <a:lstStyle/>
          <a:p>
            <a:r>
              <a:rPr lang="en-US" dirty="0"/>
              <a:t>			 </a:t>
            </a:r>
            <a:r>
              <a:rPr lang="en-US" sz="7200" b="1" dirty="0"/>
              <a:t>THANK YOU</a:t>
            </a:r>
            <a:endParaRPr lang="en-US" b="1" dirty="0"/>
          </a:p>
        </p:txBody>
      </p:sp>
    </p:spTree>
    <p:extLst>
      <p:ext uri="{BB962C8B-B14F-4D97-AF65-F5344CB8AC3E}">
        <p14:creationId xmlns:p14="http://schemas.microsoft.com/office/powerpoint/2010/main" val="2145349216"/>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228</Words>
  <Application>Microsoft Office PowerPoint</Application>
  <PresentationFormat>Widescreen</PresentationFormat>
  <Paragraphs>34</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WelcomeDoc</vt:lpstr>
      <vt:lpstr>SEAPORT CHALLENGE</vt:lpstr>
      <vt:lpstr>Existing Problem</vt:lpstr>
      <vt:lpstr>Proposed Solution</vt:lpstr>
      <vt:lpstr>Workflow</vt:lpstr>
      <vt:lpstr>Technical Implementation </vt:lpstr>
      <vt:lpstr>PowerPoint Presentation</vt:lpstr>
      <vt:lpstr>Business intelligence</vt:lpstr>
      <vt:lpstr>Future Enhancements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2020-03-09T10:54:12Z</dcterms:created>
  <dcterms:modified xsi:type="dcterms:W3CDTF">2020-03-09T11:52:47Z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