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2" r:id="rId5"/>
    <p:sldId id="257" r:id="rId6"/>
    <p:sldId id="258" r:id="rId7"/>
    <p:sldId id="270" r:id="rId8"/>
    <p:sldId id="271" r:id="rId9"/>
    <p:sldId id="259" r:id="rId10"/>
    <p:sldId id="261" r:id="rId11"/>
    <p:sldId id="262" r:id="rId12"/>
    <p:sldId id="263" r:id="rId13"/>
    <p:sldId id="264" r:id="rId14"/>
    <p:sldId id="27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 Swan" userId="44076a656deff5ba" providerId="LiveId" clId="{E503124C-2FAD-48FA-9C9B-BA6EF3D81ECE}"/>
    <pc:docChg chg="custSel addSld modSld">
      <pc:chgData name="Ron Swan" userId="44076a656deff5ba" providerId="LiveId" clId="{E503124C-2FAD-48FA-9C9B-BA6EF3D81ECE}" dt="2019-12-11T19:11:25.146" v="158" actId="20577"/>
      <pc:docMkLst>
        <pc:docMk/>
      </pc:docMkLst>
      <pc:sldChg chg="delSp modSp">
        <pc:chgData name="Ron Swan" userId="44076a656deff5ba" providerId="LiveId" clId="{E503124C-2FAD-48FA-9C9B-BA6EF3D81ECE}" dt="2019-12-10T21:54:23.429" v="137" actId="20577"/>
        <pc:sldMkLst>
          <pc:docMk/>
          <pc:sldMk cId="3684573453" sldId="257"/>
        </pc:sldMkLst>
        <pc:spChg chg="del mod">
          <ac:chgData name="Ron Swan" userId="44076a656deff5ba" providerId="LiveId" clId="{E503124C-2FAD-48FA-9C9B-BA6EF3D81ECE}" dt="2019-12-10T21:53:26.179" v="104"/>
          <ac:spMkLst>
            <pc:docMk/>
            <pc:sldMk cId="3684573453" sldId="257"/>
            <ac:spMk id="6" creationId="{F4261642-FD63-420A-A617-487F754A6C94}"/>
          </ac:spMkLst>
        </pc:spChg>
        <pc:spChg chg="mod">
          <ac:chgData name="Ron Swan" userId="44076a656deff5ba" providerId="LiveId" clId="{E503124C-2FAD-48FA-9C9B-BA6EF3D81ECE}" dt="2019-12-10T21:53:46.294" v="114" actId="1076"/>
          <ac:spMkLst>
            <pc:docMk/>
            <pc:sldMk cId="3684573453" sldId="257"/>
            <ac:spMk id="8" creationId="{B5115544-5A90-4AF2-AEF2-F79A4E1037E6}"/>
          </ac:spMkLst>
        </pc:spChg>
        <pc:spChg chg="mod">
          <ac:chgData name="Ron Swan" userId="44076a656deff5ba" providerId="LiveId" clId="{E503124C-2FAD-48FA-9C9B-BA6EF3D81ECE}" dt="2019-12-10T21:54:23.429" v="137" actId="20577"/>
          <ac:spMkLst>
            <pc:docMk/>
            <pc:sldMk cId="3684573453" sldId="257"/>
            <ac:spMk id="9" creationId="{6D8C24F3-A58E-4CAC-B472-6E774C9CEF74}"/>
          </ac:spMkLst>
        </pc:spChg>
        <pc:spChg chg="mod">
          <ac:chgData name="Ron Swan" userId="44076a656deff5ba" providerId="LiveId" clId="{E503124C-2FAD-48FA-9C9B-BA6EF3D81ECE}" dt="2019-12-10T21:53:53.359" v="116" actId="1076"/>
          <ac:spMkLst>
            <pc:docMk/>
            <pc:sldMk cId="3684573453" sldId="257"/>
            <ac:spMk id="10" creationId="{B3AB559E-E40F-431A-ADF0-ED64132AF064}"/>
          </ac:spMkLst>
        </pc:spChg>
      </pc:sldChg>
      <pc:sldChg chg="addSp delSp modSp">
        <pc:chgData name="Ron Swan" userId="44076a656deff5ba" providerId="LiveId" clId="{E503124C-2FAD-48FA-9C9B-BA6EF3D81ECE}" dt="2019-12-10T14:54:45.809" v="80"/>
        <pc:sldMkLst>
          <pc:docMk/>
          <pc:sldMk cId="1388610654" sldId="258"/>
        </pc:sldMkLst>
        <pc:spChg chg="del mod">
          <ac:chgData name="Ron Swan" userId="44076a656deff5ba" providerId="LiveId" clId="{E503124C-2FAD-48FA-9C9B-BA6EF3D81ECE}" dt="2019-12-10T14:54:45.809" v="80"/>
          <ac:spMkLst>
            <pc:docMk/>
            <pc:sldMk cId="1388610654" sldId="258"/>
            <ac:spMk id="3" creationId="{7E80B9DE-1FB2-4035-BA0B-C863A9A85F68}"/>
          </ac:spMkLst>
        </pc:spChg>
        <pc:spChg chg="add mod">
          <ac:chgData name="Ron Swan" userId="44076a656deff5ba" providerId="LiveId" clId="{E503124C-2FAD-48FA-9C9B-BA6EF3D81ECE}" dt="2019-12-10T14:54:45.809" v="80"/>
          <ac:spMkLst>
            <pc:docMk/>
            <pc:sldMk cId="1388610654" sldId="258"/>
            <ac:spMk id="4" creationId="{DF60E5D6-5969-4DDD-AE3B-5FB5C4B85C79}"/>
          </ac:spMkLst>
        </pc:spChg>
      </pc:sldChg>
      <pc:sldChg chg="addSp delSp modSp">
        <pc:chgData name="Ron Swan" userId="44076a656deff5ba" providerId="LiveId" clId="{E503124C-2FAD-48FA-9C9B-BA6EF3D81ECE}" dt="2019-12-10T14:56:37.242" v="82"/>
        <pc:sldMkLst>
          <pc:docMk/>
          <pc:sldMk cId="2865608864" sldId="261"/>
        </pc:sldMkLst>
        <pc:spChg chg="del mod">
          <ac:chgData name="Ron Swan" userId="44076a656deff5ba" providerId="LiveId" clId="{E503124C-2FAD-48FA-9C9B-BA6EF3D81ECE}" dt="2019-12-10T14:56:37.242" v="82"/>
          <ac:spMkLst>
            <pc:docMk/>
            <pc:sldMk cId="2865608864" sldId="261"/>
            <ac:spMk id="3" creationId="{00A152CD-4285-4E88-BC88-159170865296}"/>
          </ac:spMkLst>
        </pc:spChg>
        <pc:spChg chg="add mod">
          <ac:chgData name="Ron Swan" userId="44076a656deff5ba" providerId="LiveId" clId="{E503124C-2FAD-48FA-9C9B-BA6EF3D81ECE}" dt="2019-12-10T14:56:37.242" v="82"/>
          <ac:spMkLst>
            <pc:docMk/>
            <pc:sldMk cId="2865608864" sldId="261"/>
            <ac:spMk id="4" creationId="{79BAA0D9-60A3-4B85-A709-DE00705903DC}"/>
          </ac:spMkLst>
        </pc:spChg>
      </pc:sldChg>
      <pc:sldChg chg="addSp delSp modSp">
        <pc:chgData name="Ron Swan" userId="44076a656deff5ba" providerId="LiveId" clId="{E503124C-2FAD-48FA-9C9B-BA6EF3D81ECE}" dt="2019-12-10T14:56:48.007" v="84"/>
        <pc:sldMkLst>
          <pc:docMk/>
          <pc:sldMk cId="2271376009" sldId="262"/>
        </pc:sldMkLst>
        <pc:spChg chg="del mod">
          <ac:chgData name="Ron Swan" userId="44076a656deff5ba" providerId="LiveId" clId="{E503124C-2FAD-48FA-9C9B-BA6EF3D81ECE}" dt="2019-12-10T14:56:48.007" v="84"/>
          <ac:spMkLst>
            <pc:docMk/>
            <pc:sldMk cId="2271376009" sldId="262"/>
            <ac:spMk id="3" creationId="{6D5C250A-3D20-413E-8CE2-56CE0A7E94CE}"/>
          </ac:spMkLst>
        </pc:spChg>
        <pc:spChg chg="add mod">
          <ac:chgData name="Ron Swan" userId="44076a656deff5ba" providerId="LiveId" clId="{E503124C-2FAD-48FA-9C9B-BA6EF3D81ECE}" dt="2019-12-10T14:56:48.007" v="84"/>
          <ac:spMkLst>
            <pc:docMk/>
            <pc:sldMk cId="2271376009" sldId="262"/>
            <ac:spMk id="4" creationId="{4EDBB4BE-B5B7-423A-9971-9C344B132E53}"/>
          </ac:spMkLst>
        </pc:spChg>
      </pc:sldChg>
      <pc:sldChg chg="addSp delSp modSp">
        <pc:chgData name="Ron Swan" userId="44076a656deff5ba" providerId="LiveId" clId="{E503124C-2FAD-48FA-9C9B-BA6EF3D81ECE}" dt="2019-12-10T14:57:07.368" v="86"/>
        <pc:sldMkLst>
          <pc:docMk/>
          <pc:sldMk cId="3711652313" sldId="263"/>
        </pc:sldMkLst>
        <pc:spChg chg="del mod">
          <ac:chgData name="Ron Swan" userId="44076a656deff5ba" providerId="LiveId" clId="{E503124C-2FAD-48FA-9C9B-BA6EF3D81ECE}" dt="2019-12-10T14:57:07.368" v="86"/>
          <ac:spMkLst>
            <pc:docMk/>
            <pc:sldMk cId="3711652313" sldId="263"/>
            <ac:spMk id="3" creationId="{605C0AD3-776C-4CA9-945C-9824E1F881A8}"/>
          </ac:spMkLst>
        </pc:spChg>
        <pc:spChg chg="add mod">
          <ac:chgData name="Ron Swan" userId="44076a656deff5ba" providerId="LiveId" clId="{E503124C-2FAD-48FA-9C9B-BA6EF3D81ECE}" dt="2019-12-10T14:57:07.368" v="86"/>
          <ac:spMkLst>
            <pc:docMk/>
            <pc:sldMk cId="3711652313" sldId="263"/>
            <ac:spMk id="4" creationId="{07C59AE4-A87B-4199-9476-DB28BB027E65}"/>
          </ac:spMkLst>
        </pc:spChg>
      </pc:sldChg>
      <pc:sldChg chg="modSp">
        <pc:chgData name="Ron Swan" userId="44076a656deff5ba" providerId="LiveId" clId="{E503124C-2FAD-48FA-9C9B-BA6EF3D81ECE}" dt="2019-12-10T14:49:34.382" v="71" actId="20577"/>
        <pc:sldMkLst>
          <pc:docMk/>
          <pc:sldMk cId="12212370" sldId="268"/>
        </pc:sldMkLst>
        <pc:spChg chg="mod">
          <ac:chgData name="Ron Swan" userId="44076a656deff5ba" providerId="LiveId" clId="{E503124C-2FAD-48FA-9C9B-BA6EF3D81ECE}" dt="2019-12-10T14:49:34.382" v="71" actId="20577"/>
          <ac:spMkLst>
            <pc:docMk/>
            <pc:sldMk cId="12212370" sldId="268"/>
            <ac:spMk id="5" creationId="{B91B6ECC-15A9-4E37-A155-AB330FE8C6AB}"/>
          </ac:spMkLst>
        </pc:spChg>
      </pc:sldChg>
      <pc:sldChg chg="modSp">
        <pc:chgData name="Ron Swan" userId="44076a656deff5ba" providerId="LiveId" clId="{E503124C-2FAD-48FA-9C9B-BA6EF3D81ECE}" dt="2019-12-10T14:54:18.677" v="78"/>
        <pc:sldMkLst>
          <pc:docMk/>
          <pc:sldMk cId="3241347633" sldId="270"/>
        </pc:sldMkLst>
        <pc:spChg chg="mod">
          <ac:chgData name="Ron Swan" userId="44076a656deff5ba" providerId="LiveId" clId="{E503124C-2FAD-48FA-9C9B-BA6EF3D81ECE}" dt="2019-12-10T14:54:16.070" v="77" actId="20577"/>
          <ac:spMkLst>
            <pc:docMk/>
            <pc:sldMk cId="3241347633" sldId="270"/>
            <ac:spMk id="4" creationId="{FCAD466C-7823-46B9-953F-3B24BA7C1293}"/>
          </ac:spMkLst>
        </pc:spChg>
        <pc:spChg chg="mod">
          <ac:chgData name="Ron Swan" userId="44076a656deff5ba" providerId="LiveId" clId="{E503124C-2FAD-48FA-9C9B-BA6EF3D81ECE}" dt="2019-12-10T14:54:18.677" v="78"/>
          <ac:spMkLst>
            <pc:docMk/>
            <pc:sldMk cId="3241347633" sldId="270"/>
            <ac:spMk id="5" creationId="{5151324B-04DB-407B-82C3-9236B519376A}"/>
          </ac:spMkLst>
        </pc:spChg>
      </pc:sldChg>
      <pc:sldChg chg="modSp">
        <pc:chgData name="Ron Swan" userId="44076a656deff5ba" providerId="LiveId" clId="{E503124C-2FAD-48FA-9C9B-BA6EF3D81ECE}" dt="2019-12-11T19:11:25.146" v="158" actId="20577"/>
        <pc:sldMkLst>
          <pc:docMk/>
          <pc:sldMk cId="2114233811" sldId="272"/>
        </pc:sldMkLst>
        <pc:spChg chg="mod">
          <ac:chgData name="Ron Swan" userId="44076a656deff5ba" providerId="LiveId" clId="{E503124C-2FAD-48FA-9C9B-BA6EF3D81ECE}" dt="2019-12-11T19:11:25.146" v="158" actId="20577"/>
          <ac:spMkLst>
            <pc:docMk/>
            <pc:sldMk cId="2114233811" sldId="272"/>
            <ac:spMk id="3" creationId="{1D367AC8-C626-43E9-AF23-CAFCD3D09DF5}"/>
          </ac:spMkLst>
        </pc:spChg>
      </pc:sldChg>
      <pc:sldChg chg="addSp delSp modSp add">
        <pc:chgData name="Ron Swan" userId="44076a656deff5ba" providerId="LiveId" clId="{E503124C-2FAD-48FA-9C9B-BA6EF3D81ECE}" dt="2019-12-10T14:57:58.297" v="102" actId="122"/>
        <pc:sldMkLst>
          <pc:docMk/>
          <pc:sldMk cId="426266811" sldId="273"/>
        </pc:sldMkLst>
        <pc:spChg chg="del">
          <ac:chgData name="Ron Swan" userId="44076a656deff5ba" providerId="LiveId" clId="{E503124C-2FAD-48FA-9C9B-BA6EF3D81ECE}" dt="2019-12-10T14:57:25.029" v="88"/>
          <ac:spMkLst>
            <pc:docMk/>
            <pc:sldMk cId="426266811" sldId="273"/>
            <ac:spMk id="2" creationId="{E5E6238F-9F27-4BBF-A5D8-F420A379F9FB}"/>
          </ac:spMkLst>
        </pc:spChg>
        <pc:spChg chg="add mod">
          <ac:chgData name="Ron Swan" userId="44076a656deff5ba" providerId="LiveId" clId="{E503124C-2FAD-48FA-9C9B-BA6EF3D81ECE}" dt="2019-12-10T14:57:58.297" v="102" actId="122"/>
          <ac:spMkLst>
            <pc:docMk/>
            <pc:sldMk cId="426266811" sldId="273"/>
            <ac:spMk id="3" creationId="{864149D6-D97B-4BD5-ACF1-13C6F3896B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13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reserve="1">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056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11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Google Shape;17;p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977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87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277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5" name="Google Shape;35;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112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77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1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849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body" idx="1"/>
          </p:nvPr>
        </p:nvSpPr>
        <p:spPr>
          <a:xfrm>
            <a:off x="76200" y="62624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6" name="Google Shape;56;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096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4024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C961-C9E4-4046-ACE1-63B0EBE6C12A}"/>
              </a:ext>
            </a:extLst>
          </p:cNvPr>
          <p:cNvSpPr>
            <a:spLocks noGrp="1"/>
          </p:cNvSpPr>
          <p:nvPr>
            <p:ph type="ctrTitle"/>
          </p:nvPr>
        </p:nvSpPr>
        <p:spPr/>
        <p:txBody>
          <a:bodyPr/>
          <a:lstStyle/>
          <a:p>
            <a:r>
              <a:rPr lang="en-US" dirty="0"/>
              <a:t>Yummy Opinion Advisor</a:t>
            </a:r>
            <a:endParaRPr lang="de-CH" dirty="0"/>
          </a:p>
        </p:txBody>
      </p:sp>
      <p:sp>
        <p:nvSpPr>
          <p:cNvPr id="3" name="Subtitle 2">
            <a:extLst>
              <a:ext uri="{FF2B5EF4-FFF2-40B4-BE49-F238E27FC236}">
                <a16:creationId xmlns:a16="http://schemas.microsoft.com/office/drawing/2014/main" id="{618D0A10-6E6F-47B3-9BD8-CF3C2841FD9A}"/>
              </a:ext>
            </a:extLst>
          </p:cNvPr>
          <p:cNvSpPr>
            <a:spLocks noGrp="1"/>
          </p:cNvSpPr>
          <p:nvPr>
            <p:ph type="subTitle" idx="1"/>
          </p:nvPr>
        </p:nvSpPr>
        <p:spPr/>
        <p:txBody>
          <a:bodyPr/>
          <a:lstStyle/>
          <a:p>
            <a:r>
              <a:rPr lang="de-CH" dirty="0"/>
              <a:t>CS 410 FA2019</a:t>
            </a:r>
          </a:p>
          <a:p>
            <a:endParaRPr lang="de-CH" dirty="0"/>
          </a:p>
        </p:txBody>
      </p:sp>
    </p:spTree>
    <p:extLst>
      <p:ext uri="{BB962C8B-B14F-4D97-AF65-F5344CB8AC3E}">
        <p14:creationId xmlns:p14="http://schemas.microsoft.com/office/powerpoint/2010/main" val="10446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C754-E5AB-46E9-863C-F906F0A81520}"/>
              </a:ext>
            </a:extLst>
          </p:cNvPr>
          <p:cNvSpPr>
            <a:spLocks noGrp="1"/>
          </p:cNvSpPr>
          <p:nvPr>
            <p:ph type="title"/>
          </p:nvPr>
        </p:nvSpPr>
        <p:spPr/>
        <p:txBody>
          <a:bodyPr/>
          <a:lstStyle/>
          <a:p>
            <a:r>
              <a:rPr lang="en-US" dirty="0"/>
              <a:t>Aspect clustering</a:t>
            </a:r>
            <a:endParaRPr lang="de-CH" dirty="0"/>
          </a:p>
        </p:txBody>
      </p:sp>
      <p:sp>
        <p:nvSpPr>
          <p:cNvPr id="4" name="Text Placeholder 3">
            <a:extLst>
              <a:ext uri="{FF2B5EF4-FFF2-40B4-BE49-F238E27FC236}">
                <a16:creationId xmlns:a16="http://schemas.microsoft.com/office/drawing/2014/main" id="{79BAA0D9-60A3-4B85-A709-DE00705903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60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A51-E602-438C-8458-25EC474F1750}"/>
              </a:ext>
            </a:extLst>
          </p:cNvPr>
          <p:cNvSpPr>
            <a:spLocks noGrp="1"/>
          </p:cNvSpPr>
          <p:nvPr>
            <p:ph type="title"/>
          </p:nvPr>
        </p:nvSpPr>
        <p:spPr/>
        <p:txBody>
          <a:bodyPr/>
          <a:lstStyle/>
          <a:p>
            <a:r>
              <a:rPr lang="en-US" dirty="0"/>
              <a:t>Sentiment Analysis	</a:t>
            </a:r>
            <a:endParaRPr lang="de-CH" dirty="0"/>
          </a:p>
        </p:txBody>
      </p:sp>
      <p:sp>
        <p:nvSpPr>
          <p:cNvPr id="4" name="Text Placeholder 3">
            <a:extLst>
              <a:ext uri="{FF2B5EF4-FFF2-40B4-BE49-F238E27FC236}">
                <a16:creationId xmlns:a16="http://schemas.microsoft.com/office/drawing/2014/main" id="{4EDBB4BE-B5B7-423A-9971-9C344B132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137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F4A8-358B-4901-BE3C-F7E585D571CE}"/>
              </a:ext>
            </a:extLst>
          </p:cNvPr>
          <p:cNvSpPr>
            <a:spLocks noGrp="1"/>
          </p:cNvSpPr>
          <p:nvPr>
            <p:ph type="title"/>
          </p:nvPr>
        </p:nvSpPr>
        <p:spPr/>
        <p:txBody>
          <a:bodyPr/>
          <a:lstStyle/>
          <a:p>
            <a:r>
              <a:rPr lang="en-US" dirty="0"/>
              <a:t>Aspect Classification</a:t>
            </a:r>
            <a:endParaRPr lang="de-CH" dirty="0"/>
          </a:p>
        </p:txBody>
      </p:sp>
      <p:sp>
        <p:nvSpPr>
          <p:cNvPr id="4" name="Text Placeholder 3">
            <a:extLst>
              <a:ext uri="{FF2B5EF4-FFF2-40B4-BE49-F238E27FC236}">
                <a16:creationId xmlns:a16="http://schemas.microsoft.com/office/drawing/2014/main" id="{07C59AE4-A87B-4199-9476-DB28BB027E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165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F673-C5D2-4D29-B656-3153453F3D1E}"/>
              </a:ext>
            </a:extLst>
          </p:cNvPr>
          <p:cNvSpPr>
            <a:spLocks noGrp="1"/>
          </p:cNvSpPr>
          <p:nvPr>
            <p:ph type="title"/>
          </p:nvPr>
        </p:nvSpPr>
        <p:spPr/>
        <p:txBody>
          <a:bodyPr/>
          <a:lstStyle/>
          <a:p>
            <a:r>
              <a:rPr lang="en-US" dirty="0"/>
              <a:t>User Interface</a:t>
            </a:r>
            <a:endParaRPr lang="de-CH" dirty="0"/>
          </a:p>
        </p:txBody>
      </p:sp>
      <p:pic>
        <p:nvPicPr>
          <p:cNvPr id="1026" name="4FBA1CB5-B251-4386-9D19-3A2DDABF42B2" descr="4FBA1CB5-B251-4386-9D19-3A2DDABF42B2">
            <a:extLst>
              <a:ext uri="{FF2B5EF4-FFF2-40B4-BE49-F238E27FC236}">
                <a16:creationId xmlns:a16="http://schemas.microsoft.com/office/drawing/2014/main" id="{9A79A069-6006-4B4B-A2D0-04B33168F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186" y="1742627"/>
            <a:ext cx="10273627" cy="469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13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4149D6-D97B-4BD5-ACF1-13C6F3896B82}"/>
              </a:ext>
            </a:extLst>
          </p:cNvPr>
          <p:cNvSpPr>
            <a:spLocks noGrp="1"/>
          </p:cNvSpPr>
          <p:nvPr>
            <p:ph type="title"/>
          </p:nvPr>
        </p:nvSpPr>
        <p:spPr>
          <a:xfrm>
            <a:off x="1944600" y="701800"/>
            <a:ext cx="8302800" cy="5454400"/>
          </a:xfrm>
        </p:spPr>
        <p:txBody>
          <a:bodyPr/>
          <a:lstStyle/>
          <a:p>
            <a:pPr algn="ctr"/>
            <a:r>
              <a:rPr lang="en-US" dirty="0"/>
              <a:t>Thank You!</a:t>
            </a:r>
          </a:p>
        </p:txBody>
      </p:sp>
    </p:spTree>
    <p:extLst>
      <p:ext uri="{BB962C8B-B14F-4D97-AF65-F5344CB8AC3E}">
        <p14:creationId xmlns:p14="http://schemas.microsoft.com/office/powerpoint/2010/main" val="42626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E04C-527C-4CE8-840F-892856F22A26}"/>
              </a:ext>
            </a:extLst>
          </p:cNvPr>
          <p:cNvSpPr>
            <a:spLocks noGrp="1"/>
          </p:cNvSpPr>
          <p:nvPr>
            <p:ph type="title"/>
          </p:nvPr>
        </p:nvSpPr>
        <p:spPr/>
        <p:txBody>
          <a:bodyPr/>
          <a:lstStyle/>
          <a:p>
            <a:r>
              <a:rPr lang="en-US" dirty="0"/>
              <a:t>Our Team</a:t>
            </a:r>
          </a:p>
        </p:txBody>
      </p:sp>
      <p:sp>
        <p:nvSpPr>
          <p:cNvPr id="5" name="Text Placeholder 4">
            <a:extLst>
              <a:ext uri="{FF2B5EF4-FFF2-40B4-BE49-F238E27FC236}">
                <a16:creationId xmlns:a16="http://schemas.microsoft.com/office/drawing/2014/main" id="{B91B6ECC-15A9-4E37-A155-AB330FE8C6AB}"/>
              </a:ext>
            </a:extLst>
          </p:cNvPr>
          <p:cNvSpPr>
            <a:spLocks noGrp="1"/>
          </p:cNvSpPr>
          <p:nvPr>
            <p:ph type="body" idx="1"/>
          </p:nvPr>
        </p:nvSpPr>
        <p:spPr/>
        <p:txBody>
          <a:bodyPr/>
          <a:lstStyle/>
          <a:p>
            <a:r>
              <a:rPr lang="en-US" dirty="0" err="1"/>
              <a:t>Asad</a:t>
            </a:r>
            <a:r>
              <a:rPr lang="en-US" dirty="0"/>
              <a:t> Imtiaz   - aimtiaz@Illinois.edu</a:t>
            </a:r>
          </a:p>
          <a:p>
            <a:endParaRPr lang="en-US" dirty="0"/>
          </a:p>
          <a:p>
            <a:r>
              <a:rPr lang="en-US" dirty="0"/>
              <a:t>Ron Swan – rdswan2@Illinois.edu</a:t>
            </a:r>
          </a:p>
          <a:p>
            <a:endParaRPr lang="en-US" dirty="0"/>
          </a:p>
          <a:p>
            <a:r>
              <a:rPr lang="en-US" dirty="0"/>
              <a:t>Karun </a:t>
            </a:r>
            <a:r>
              <a:rPr lang="en-US" dirty="0" err="1"/>
              <a:t>Veluru</a:t>
            </a:r>
            <a:r>
              <a:rPr lang="en-US" dirty="0"/>
              <a:t> – kveluru2@Illinois.edu</a:t>
            </a:r>
          </a:p>
        </p:txBody>
      </p:sp>
      <p:sp>
        <p:nvSpPr>
          <p:cNvPr id="4" name="TextBox 3">
            <a:extLst>
              <a:ext uri="{FF2B5EF4-FFF2-40B4-BE49-F238E27FC236}">
                <a16:creationId xmlns:a16="http://schemas.microsoft.com/office/drawing/2014/main" id="{A72F76C7-B42B-48C0-8D15-BC4ACBF33489}"/>
              </a:ext>
            </a:extLst>
          </p:cNvPr>
          <p:cNvSpPr txBox="1"/>
          <p:nvPr/>
        </p:nvSpPr>
        <p:spPr>
          <a:xfrm>
            <a:off x="264017" y="1487908"/>
            <a:ext cx="6639059"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22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Why Yummy?</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Everyone loves a nice meal and wants to avoid poor food and service</a:t>
            </a:r>
          </a:p>
          <a:p>
            <a:endParaRPr lang="en-US" dirty="0"/>
          </a:p>
          <a:p>
            <a:r>
              <a:rPr lang="en-US" dirty="0"/>
              <a:t>Owners want to cut through the noise and understand the overall sentiment surrounding their businesses.</a:t>
            </a:r>
          </a:p>
          <a:p>
            <a:endParaRPr lang="en-US" dirty="0"/>
          </a:p>
          <a:p>
            <a:endParaRPr lang="en-US" dirty="0"/>
          </a:p>
        </p:txBody>
      </p:sp>
    </p:spTree>
    <p:extLst>
      <p:ext uri="{BB962C8B-B14F-4D97-AF65-F5344CB8AC3E}">
        <p14:creationId xmlns:p14="http://schemas.microsoft.com/office/powerpoint/2010/main" val="223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Our Goals</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 Apply the topics the Text Mining and Analysis concepts learned in this course</a:t>
            </a:r>
          </a:p>
          <a:p>
            <a:endParaRPr lang="en-US" dirty="0"/>
          </a:p>
          <a:p>
            <a:r>
              <a:rPr lang="en-US" dirty="0"/>
              <a:t>Mine the publicly available Yelp data set</a:t>
            </a:r>
          </a:p>
          <a:p>
            <a:pPr lvl="1"/>
            <a:r>
              <a:rPr lang="en-US" dirty="0"/>
              <a:t>Clean and curate the data </a:t>
            </a:r>
          </a:p>
          <a:p>
            <a:pPr lvl="1"/>
            <a:r>
              <a:rPr lang="en-US" dirty="0"/>
              <a:t>Produce topics, aspects, and sentiment of user reviews</a:t>
            </a:r>
          </a:p>
          <a:p>
            <a:endParaRPr lang="en-US" dirty="0"/>
          </a:p>
          <a:p>
            <a:r>
              <a:rPr lang="en-US" dirty="0"/>
              <a:t>Develop a user interface to </a:t>
            </a:r>
            <a:r>
              <a:rPr lang="en-US" dirty="0" err="1"/>
              <a:t>falicitate</a:t>
            </a:r>
            <a:r>
              <a:rPr lang="en-US"/>
              <a:t> data </a:t>
            </a:r>
            <a:r>
              <a:rPr lang="en-US" dirty="0"/>
              <a:t>exploration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423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76D1-CCA4-4CB9-BAA8-2CD60C214B5D}"/>
              </a:ext>
            </a:extLst>
          </p:cNvPr>
          <p:cNvSpPr>
            <a:spLocks noGrp="1"/>
          </p:cNvSpPr>
          <p:nvPr>
            <p:ph type="title"/>
          </p:nvPr>
        </p:nvSpPr>
        <p:spPr/>
        <p:txBody>
          <a:bodyPr/>
          <a:lstStyle/>
          <a:p>
            <a:r>
              <a:rPr lang="en-US" dirty="0"/>
              <a:t>Task breakdown:</a:t>
            </a:r>
            <a:endParaRPr lang="de-CH" dirty="0"/>
          </a:p>
        </p:txBody>
      </p:sp>
      <p:sp>
        <p:nvSpPr>
          <p:cNvPr id="3" name="Content Placeholder 2">
            <a:extLst>
              <a:ext uri="{FF2B5EF4-FFF2-40B4-BE49-F238E27FC236}">
                <a16:creationId xmlns:a16="http://schemas.microsoft.com/office/drawing/2014/main" id="{A7C4E4B1-07BB-419E-8839-07CDADC92DFC}"/>
              </a:ext>
            </a:extLst>
          </p:cNvPr>
          <p:cNvSpPr>
            <a:spLocks noGrp="1"/>
          </p:cNvSpPr>
          <p:nvPr>
            <p:ph type="body" idx="1"/>
          </p:nvPr>
        </p:nvSpPr>
        <p:spPr>
          <a:xfrm>
            <a:off x="629200" y="2008567"/>
            <a:ext cx="10962800" cy="4649810"/>
          </a:xfrm>
        </p:spPr>
        <p:txBody>
          <a:bodyPr/>
          <a:lstStyle/>
          <a:p>
            <a:pPr marL="0" indent="0">
              <a:buNone/>
            </a:pPr>
            <a:r>
              <a:rPr lang="en-US" sz="3600" dirty="0"/>
              <a:t>							</a:t>
            </a:r>
            <a:endParaRPr lang="de-CH" sz="3600" dirty="0"/>
          </a:p>
        </p:txBody>
      </p:sp>
      <p:sp>
        <p:nvSpPr>
          <p:cNvPr id="4" name="Rectangle 3">
            <a:extLst>
              <a:ext uri="{FF2B5EF4-FFF2-40B4-BE49-F238E27FC236}">
                <a16:creationId xmlns:a16="http://schemas.microsoft.com/office/drawing/2014/main" id="{D700327F-21DE-44BA-B427-073ECBAE0AC1}"/>
              </a:ext>
            </a:extLst>
          </p:cNvPr>
          <p:cNvSpPr/>
          <p:nvPr/>
        </p:nvSpPr>
        <p:spPr>
          <a:xfrm>
            <a:off x="3706144" y="2627291"/>
            <a:ext cx="2854518" cy="533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Review text preprocessing</a:t>
            </a:r>
            <a:endParaRPr lang="de-CH" dirty="0">
              <a:solidFill>
                <a:schemeClr val="tx1"/>
              </a:solidFill>
            </a:endParaRPr>
          </a:p>
        </p:txBody>
      </p:sp>
      <p:sp>
        <p:nvSpPr>
          <p:cNvPr id="5" name="Rectangle 4">
            <a:extLst>
              <a:ext uri="{FF2B5EF4-FFF2-40B4-BE49-F238E27FC236}">
                <a16:creationId xmlns:a16="http://schemas.microsoft.com/office/drawing/2014/main" id="{68384A95-0FF1-41F9-9C8F-03E7D337B3A0}"/>
              </a:ext>
            </a:extLst>
          </p:cNvPr>
          <p:cNvSpPr/>
          <p:nvPr/>
        </p:nvSpPr>
        <p:spPr>
          <a:xfrm>
            <a:off x="3706144" y="3314051"/>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Topic Modeling</a:t>
            </a:r>
            <a:endParaRPr lang="de-CH" dirty="0">
              <a:solidFill>
                <a:schemeClr val="tx1"/>
              </a:solidFill>
            </a:endParaRPr>
          </a:p>
        </p:txBody>
      </p:sp>
      <p:sp>
        <p:nvSpPr>
          <p:cNvPr id="8" name="Rectangle 7">
            <a:extLst>
              <a:ext uri="{FF2B5EF4-FFF2-40B4-BE49-F238E27FC236}">
                <a16:creationId xmlns:a16="http://schemas.microsoft.com/office/drawing/2014/main" id="{B5115544-5A90-4AF2-AEF2-F79A4E1037E6}"/>
              </a:ext>
            </a:extLst>
          </p:cNvPr>
          <p:cNvSpPr/>
          <p:nvPr/>
        </p:nvSpPr>
        <p:spPr>
          <a:xfrm>
            <a:off x="3706144" y="4098908"/>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Analysis</a:t>
            </a:r>
            <a:endParaRPr lang="de-CH" dirty="0">
              <a:solidFill>
                <a:schemeClr val="tx1"/>
              </a:solidFill>
            </a:endParaRPr>
          </a:p>
        </p:txBody>
      </p:sp>
      <p:sp>
        <p:nvSpPr>
          <p:cNvPr id="9" name="Rectangle 8">
            <a:extLst>
              <a:ext uri="{FF2B5EF4-FFF2-40B4-BE49-F238E27FC236}">
                <a16:creationId xmlns:a16="http://schemas.microsoft.com/office/drawing/2014/main" id="{6D8C24F3-A58E-4CAC-B472-6E774C9CEF74}"/>
              </a:ext>
            </a:extLst>
          </p:cNvPr>
          <p:cNvSpPr/>
          <p:nvPr/>
        </p:nvSpPr>
        <p:spPr>
          <a:xfrm>
            <a:off x="3706144" y="4806776"/>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Analysis</a:t>
            </a:r>
            <a:endParaRPr lang="de-CH" dirty="0">
              <a:solidFill>
                <a:schemeClr val="tx1"/>
              </a:solidFill>
            </a:endParaRPr>
          </a:p>
        </p:txBody>
      </p:sp>
      <p:sp>
        <p:nvSpPr>
          <p:cNvPr id="10" name="Rectangle 9">
            <a:extLst>
              <a:ext uri="{FF2B5EF4-FFF2-40B4-BE49-F238E27FC236}">
                <a16:creationId xmlns:a16="http://schemas.microsoft.com/office/drawing/2014/main" id="{B3AB559E-E40F-431A-ADF0-ED64132AF064}"/>
              </a:ext>
            </a:extLst>
          </p:cNvPr>
          <p:cNvSpPr/>
          <p:nvPr/>
        </p:nvSpPr>
        <p:spPr>
          <a:xfrm>
            <a:off x="3706144" y="549801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endParaRPr lang="de-CH" dirty="0">
              <a:solidFill>
                <a:schemeClr val="tx1"/>
              </a:solidFill>
            </a:endParaRPr>
          </a:p>
        </p:txBody>
      </p:sp>
    </p:spTree>
    <p:extLst>
      <p:ext uri="{BB962C8B-B14F-4D97-AF65-F5344CB8AC3E}">
        <p14:creationId xmlns:p14="http://schemas.microsoft.com/office/powerpoint/2010/main" val="368457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5039-F52D-4855-A49E-7AC5EDAF1AAC}"/>
              </a:ext>
            </a:extLst>
          </p:cNvPr>
          <p:cNvSpPr>
            <a:spLocks noGrp="1"/>
          </p:cNvSpPr>
          <p:nvPr>
            <p:ph type="title"/>
          </p:nvPr>
        </p:nvSpPr>
        <p:spPr/>
        <p:txBody>
          <a:bodyPr/>
          <a:lstStyle/>
          <a:p>
            <a:r>
              <a:rPr lang="en-US" dirty="0"/>
              <a:t>Review Text Preprocessing	</a:t>
            </a:r>
            <a:endParaRPr lang="de-CH" dirty="0"/>
          </a:p>
        </p:txBody>
      </p:sp>
      <p:sp>
        <p:nvSpPr>
          <p:cNvPr id="4" name="Text Placeholder 3">
            <a:extLst>
              <a:ext uri="{FF2B5EF4-FFF2-40B4-BE49-F238E27FC236}">
                <a16:creationId xmlns:a16="http://schemas.microsoft.com/office/drawing/2014/main" id="{DF60E5D6-5969-4DDD-AE3B-5FB5C4B85C7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6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D466C-7823-46B9-953F-3B24BA7C1293}"/>
              </a:ext>
            </a:extLst>
          </p:cNvPr>
          <p:cNvSpPr>
            <a:spLocks noGrp="1"/>
          </p:cNvSpPr>
          <p:nvPr>
            <p:ph type="title"/>
          </p:nvPr>
        </p:nvSpPr>
        <p:spPr/>
        <p:txBody>
          <a:bodyPr/>
          <a:lstStyle/>
          <a:p>
            <a:r>
              <a:rPr lang="en-US" dirty="0"/>
              <a:t>Topic Mining</a:t>
            </a:r>
          </a:p>
        </p:txBody>
      </p:sp>
      <p:sp>
        <p:nvSpPr>
          <p:cNvPr id="5" name="Text Placeholder 4">
            <a:extLst>
              <a:ext uri="{FF2B5EF4-FFF2-40B4-BE49-F238E27FC236}">
                <a16:creationId xmlns:a16="http://schemas.microsoft.com/office/drawing/2014/main" id="{5151324B-04DB-407B-82C3-9236B519376A}"/>
              </a:ext>
            </a:extLst>
          </p:cNvPr>
          <p:cNvSpPr>
            <a:spLocks noGrp="1"/>
          </p:cNvSpPr>
          <p:nvPr>
            <p:ph type="body" idx="1"/>
          </p:nvPr>
        </p:nvSpPr>
        <p:spPr/>
        <p:txBody>
          <a:bodyPr/>
          <a:lstStyle/>
          <a:p>
            <a:r>
              <a:rPr lang="en-US" dirty="0"/>
              <a:t>The overall theme in the review</a:t>
            </a:r>
          </a:p>
          <a:p>
            <a:r>
              <a:rPr lang="en-US" dirty="0"/>
              <a:t>The positive topic if any</a:t>
            </a:r>
          </a:p>
          <a:p>
            <a:r>
              <a:rPr lang="en-US" dirty="0"/>
              <a:t>The negative topic if any</a:t>
            </a:r>
          </a:p>
          <a:p>
            <a:endParaRPr lang="en-US" dirty="0"/>
          </a:p>
        </p:txBody>
      </p:sp>
      <p:pic>
        <p:nvPicPr>
          <p:cNvPr id="7" name="Picture 6">
            <a:extLst>
              <a:ext uri="{FF2B5EF4-FFF2-40B4-BE49-F238E27FC236}">
                <a16:creationId xmlns:a16="http://schemas.microsoft.com/office/drawing/2014/main" id="{FF9F5FEE-0EDC-49C2-B67C-0CAD9E40C4F7}"/>
              </a:ext>
            </a:extLst>
          </p:cNvPr>
          <p:cNvPicPr>
            <a:picLocks noChangeAspect="1"/>
          </p:cNvPicPr>
          <p:nvPr/>
        </p:nvPicPr>
        <p:blipFill>
          <a:blip r:embed="rId2"/>
          <a:stretch>
            <a:fillRect/>
          </a:stretch>
        </p:blipFill>
        <p:spPr>
          <a:xfrm>
            <a:off x="4618108" y="1112667"/>
            <a:ext cx="7056914" cy="4978363"/>
          </a:xfrm>
          <a:prstGeom prst="rect">
            <a:avLst/>
          </a:prstGeom>
        </p:spPr>
      </p:pic>
    </p:spTree>
    <p:extLst>
      <p:ext uri="{BB962C8B-B14F-4D97-AF65-F5344CB8AC3E}">
        <p14:creationId xmlns:p14="http://schemas.microsoft.com/office/powerpoint/2010/main" val="324134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81C5-AE28-4188-8155-1AC646A7718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DB7B41B-BCFE-4DD0-834B-F4B3FEC69E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757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6A7-6E48-4464-A226-6446D90868EE}"/>
              </a:ext>
            </a:extLst>
          </p:cNvPr>
          <p:cNvSpPr>
            <a:spLocks noGrp="1"/>
          </p:cNvSpPr>
          <p:nvPr>
            <p:ph type="title"/>
          </p:nvPr>
        </p:nvSpPr>
        <p:spPr/>
        <p:txBody>
          <a:bodyPr/>
          <a:lstStyle/>
          <a:p>
            <a:r>
              <a:rPr lang="en-US"/>
              <a:t>Example Analysis</a:t>
            </a:r>
            <a:endParaRPr lang="de-CH" dirty="0"/>
          </a:p>
        </p:txBody>
      </p:sp>
      <p:sp>
        <p:nvSpPr>
          <p:cNvPr id="5" name="Content Placeholder 4">
            <a:extLst>
              <a:ext uri="{FF2B5EF4-FFF2-40B4-BE49-F238E27FC236}">
                <a16:creationId xmlns:a16="http://schemas.microsoft.com/office/drawing/2014/main" id="{DC198AF2-5AD7-43A2-9670-3D9F56515B11}"/>
              </a:ext>
            </a:extLst>
          </p:cNvPr>
          <p:cNvSpPr>
            <a:spLocks noGrp="1"/>
          </p:cNvSpPr>
          <p:nvPr>
            <p:ph idx="4294967295"/>
          </p:nvPr>
        </p:nvSpPr>
        <p:spPr>
          <a:xfrm>
            <a:off x="2412889" y="992641"/>
            <a:ext cx="6516688" cy="3092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buNone/>
            </a:pPr>
            <a:r>
              <a:rPr lang="en-US" sz="1400" dirty="0" err="1">
                <a:solidFill>
                  <a:schemeClr val="tx1"/>
                </a:solidFill>
              </a:rPr>
              <a:t>ChinaTown</a:t>
            </a:r>
            <a:r>
              <a:rPr lang="en-US" sz="1400" dirty="0">
                <a:solidFill>
                  <a:schemeClr val="tx1"/>
                </a:solidFill>
              </a:rPr>
              <a:t> Buffet:</a:t>
            </a:r>
          </a:p>
          <a:p>
            <a:pPr marL="0" indent="0">
              <a:buNone/>
            </a:pPr>
            <a:r>
              <a:rPr lang="en-US" sz="1400" dirty="0">
                <a:solidFill>
                  <a:schemeClr val="tx1"/>
                </a:solidFill>
              </a:rPr>
              <a:t>I give it three stars for size alone. </a:t>
            </a:r>
          </a:p>
          <a:p>
            <a:pPr marL="0" indent="0">
              <a:buNone/>
            </a:pPr>
            <a:r>
              <a:rPr lang="en-US" sz="1400" dirty="0">
                <a:solidFill>
                  <a:schemeClr val="tx1"/>
                </a:solidFill>
              </a:rPr>
              <a:t>IMHO, the bigger the Chinese buffet, the better. You know what the food is </a:t>
            </a:r>
            <a:r>
              <a:rPr lang="en-US" sz="1400" dirty="0" err="1">
                <a:solidFill>
                  <a:schemeClr val="tx1"/>
                </a:solidFill>
              </a:rPr>
              <a:t>gonna</a:t>
            </a:r>
            <a:r>
              <a:rPr lang="en-US" sz="1400" dirty="0">
                <a:solidFill>
                  <a:schemeClr val="tx1"/>
                </a:solidFill>
              </a:rPr>
              <a:t> taste like (meh), you know how much you will eat (too much), and you know how it will make you feel afterward (like a meat turtle: http://thisiswhyyourefat.com/post/385824028/bacon-cheese-turtleburgers-ground-beef-pattie). </a:t>
            </a:r>
          </a:p>
          <a:p>
            <a:pPr marL="0" indent="0">
              <a:buNone/>
            </a:pPr>
            <a:r>
              <a:rPr lang="en-US" sz="1400" dirty="0">
                <a:solidFill>
                  <a:schemeClr val="tx1"/>
                </a:solidFill>
              </a:rPr>
              <a:t>So, this place is huge. It has lots and lots of choices of crap Chinese fast food to eat. The food is not at all bad when compared to most crap Chinese fast food, but a fried turd is still a turd. Also, and this is the biggest highlight of the restaurant, they have a station where you can select ingredients for them to cook you in a wok, like at Flattop Grill. Their crab </a:t>
            </a:r>
            <a:r>
              <a:rPr lang="en-US" sz="1400" dirty="0" err="1">
                <a:solidFill>
                  <a:schemeClr val="tx1"/>
                </a:solidFill>
              </a:rPr>
              <a:t>rangoons</a:t>
            </a:r>
            <a:r>
              <a:rPr lang="en-US" sz="1400" dirty="0">
                <a:solidFill>
                  <a:schemeClr val="tx1"/>
                </a:solidFill>
              </a:rPr>
              <a:t> are pretty good. There is also a gift shop (WTF?) in case you want to relish your trip here forever. They will let you take some with you, though I never have. Expect to spend about $10 with a drink, a little less for lunch. </a:t>
            </a:r>
          </a:p>
        </p:txBody>
      </p:sp>
      <p:sp>
        <p:nvSpPr>
          <p:cNvPr id="6" name="Content Placeholder 4">
            <a:extLst>
              <a:ext uri="{FF2B5EF4-FFF2-40B4-BE49-F238E27FC236}">
                <a16:creationId xmlns:a16="http://schemas.microsoft.com/office/drawing/2014/main" id="{C1367C24-EA39-476E-8943-EDB90F7DF527}"/>
              </a:ext>
            </a:extLst>
          </p:cNvPr>
          <p:cNvSpPr txBox="1">
            <a:spLocks/>
          </p:cNvSpPr>
          <p:nvPr/>
        </p:nvSpPr>
        <p:spPr>
          <a:xfrm>
            <a:off x="228228" y="4677336"/>
            <a:ext cx="4991431" cy="1719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know food go taste know eat will feel meat turtle bacon cheese lot </a:t>
            </a:r>
            <a:r>
              <a:rPr lang="en-US" sz="1400" dirty="0" err="1">
                <a:solidFill>
                  <a:schemeClr val="tx1"/>
                </a:solidFill>
              </a:rPr>
              <a:t>lot</a:t>
            </a:r>
            <a:r>
              <a:rPr lang="en-US" sz="1400" dirty="0">
                <a:solidFill>
                  <a:schemeClr val="tx1"/>
                </a:solidFill>
              </a:rPr>
              <a:t> choice crap eat food compare crap fry turd </a:t>
            </a:r>
            <a:r>
              <a:rPr lang="en-US" sz="1400" dirty="0" err="1">
                <a:solidFill>
                  <a:schemeClr val="tx1"/>
                </a:solidFill>
              </a:rPr>
              <a:t>turd</a:t>
            </a:r>
            <a:r>
              <a:rPr lang="en-US" sz="1400" dirty="0">
                <a:solidFill>
                  <a:schemeClr val="tx1"/>
                </a:solidFill>
              </a:rPr>
              <a:t> station select ingredient cook wok </a:t>
            </a:r>
            <a:r>
              <a:rPr lang="en-US" sz="1400" dirty="0" err="1">
                <a:solidFill>
                  <a:schemeClr val="tx1"/>
                </a:solidFill>
              </a:rPr>
              <a:t>flattop_grill</a:t>
            </a:r>
            <a:r>
              <a:rPr lang="en-US" sz="1400" dirty="0">
                <a:solidFill>
                  <a:schemeClr val="tx1"/>
                </a:solidFill>
              </a:rPr>
              <a:t> </a:t>
            </a:r>
            <a:r>
              <a:rPr lang="en-US" sz="1400" dirty="0" err="1">
                <a:solidFill>
                  <a:schemeClr val="tx1"/>
                </a:solidFill>
              </a:rPr>
              <a:t>crab_rangoon</a:t>
            </a:r>
            <a:r>
              <a:rPr lang="en-US" sz="1400" dirty="0">
                <a:solidFill>
                  <a:schemeClr val="tx1"/>
                </a:solidFill>
              </a:rPr>
              <a:t> want relish trip will expect spend dollar drink</a:t>
            </a:r>
          </a:p>
        </p:txBody>
      </p:sp>
      <p:sp>
        <p:nvSpPr>
          <p:cNvPr id="7" name="Content Placeholder 4">
            <a:extLst>
              <a:ext uri="{FF2B5EF4-FFF2-40B4-BE49-F238E27FC236}">
                <a16:creationId xmlns:a16="http://schemas.microsoft.com/office/drawing/2014/main" id="{075E98FF-5251-49EC-8852-0E1751DFE7C8}"/>
              </a:ext>
            </a:extLst>
          </p:cNvPr>
          <p:cNvSpPr txBox="1">
            <a:spLocks/>
          </p:cNvSpPr>
          <p:nvPr/>
        </p:nvSpPr>
        <p:spPr>
          <a:xfrm>
            <a:off x="6516688" y="4677336"/>
            <a:ext cx="4825779" cy="17190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a:t>
            </a:r>
            <a:r>
              <a:rPr lang="en-US" sz="1400" dirty="0" err="1">
                <a:solidFill>
                  <a:schemeClr val="tx1"/>
                </a:solidFill>
              </a:rPr>
              <a:t>imho</a:t>
            </a:r>
            <a:r>
              <a:rPr lang="en-US" sz="1400" dirty="0">
                <a:solidFill>
                  <a:schemeClr val="tx1"/>
                </a:solidFill>
              </a:rPr>
              <a:t> big </a:t>
            </a:r>
            <a:r>
              <a:rPr lang="en-US" sz="1400" b="1" dirty="0" err="1">
                <a:solidFill>
                  <a:schemeClr val="tx1"/>
                </a:solidFill>
              </a:rPr>
              <a:t>chinese_buffet</a:t>
            </a:r>
            <a:r>
              <a:rPr lang="en-US" sz="1400" b="1" dirty="0">
                <a:solidFill>
                  <a:schemeClr val="tx1"/>
                </a:solidFill>
              </a:rPr>
              <a:t> </a:t>
            </a:r>
            <a:r>
              <a:rPr lang="en-US" sz="1400" dirty="0">
                <a:solidFill>
                  <a:schemeClr val="tx1"/>
                </a:solidFill>
              </a:rPr>
              <a:t>well. know food go taste know. </a:t>
            </a:r>
            <a:r>
              <a:rPr lang="en-US" sz="1400" dirty="0" err="1">
                <a:solidFill>
                  <a:schemeClr val="tx1"/>
                </a:solidFill>
              </a:rPr>
              <a:t>much_will</a:t>
            </a:r>
            <a:r>
              <a:rPr lang="en-US" sz="1400" dirty="0">
                <a:solidFill>
                  <a:schemeClr val="tx1"/>
                </a:solidFill>
              </a:rPr>
              <a:t> eat </a:t>
            </a:r>
            <a:r>
              <a:rPr lang="en-US" sz="1400" dirty="0" err="1">
                <a:solidFill>
                  <a:schemeClr val="tx1"/>
                </a:solidFill>
              </a:rPr>
              <a:t>much_know</a:t>
            </a:r>
            <a:r>
              <a:rPr lang="en-US" sz="1400" dirty="0">
                <a:solidFill>
                  <a:schemeClr val="tx1"/>
                </a:solidFill>
              </a:rPr>
              <a:t> will feel afterward meat turtle. post bacon cheese huge. lot </a:t>
            </a:r>
            <a:r>
              <a:rPr lang="en-US" sz="1400" dirty="0" err="1">
                <a:solidFill>
                  <a:schemeClr val="tx1"/>
                </a:solidFill>
              </a:rPr>
              <a:t>lot</a:t>
            </a:r>
            <a:r>
              <a:rPr lang="en-US" sz="1400" dirty="0">
                <a:solidFill>
                  <a:schemeClr val="tx1"/>
                </a:solidFill>
              </a:rPr>
              <a:t> choice.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eat. food. </a:t>
            </a:r>
            <a:r>
              <a:rPr lang="en-US" sz="1400" b="1" dirty="0" err="1">
                <a:solidFill>
                  <a:schemeClr val="tx1"/>
                </a:solidFill>
              </a:rPr>
              <a:t>not_bad</a:t>
            </a:r>
            <a:r>
              <a:rPr lang="en-US" sz="1400" dirty="0">
                <a:solidFill>
                  <a:schemeClr val="tx1"/>
                </a:solidFill>
              </a:rPr>
              <a:t> compare.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fry turd </a:t>
            </a:r>
            <a:r>
              <a:rPr lang="en-US" sz="1400" dirty="0" err="1">
                <a:solidFill>
                  <a:schemeClr val="tx1"/>
                </a:solidFill>
              </a:rPr>
              <a:t>turd</a:t>
            </a:r>
            <a:r>
              <a:rPr lang="en-US" sz="1400" dirty="0">
                <a:solidFill>
                  <a:schemeClr val="tx1"/>
                </a:solidFill>
              </a:rPr>
              <a:t>. </a:t>
            </a:r>
            <a:r>
              <a:rPr lang="en-US" sz="1400" dirty="0" err="1">
                <a:solidFill>
                  <a:schemeClr val="tx1"/>
                </a:solidFill>
              </a:rPr>
              <a:t>big_highlight</a:t>
            </a:r>
            <a:r>
              <a:rPr lang="en-US" sz="1400" dirty="0">
                <a:solidFill>
                  <a:schemeClr val="tx1"/>
                </a:solidFill>
              </a:rPr>
              <a:t> station select ingredient. cook wok </a:t>
            </a:r>
            <a:r>
              <a:rPr lang="en-US" sz="1400" b="1" dirty="0" err="1">
                <a:solidFill>
                  <a:schemeClr val="tx1"/>
                </a:solidFill>
              </a:rPr>
              <a:t>flattop_grill</a:t>
            </a:r>
            <a:r>
              <a:rPr lang="en-US" sz="1400" dirty="0">
                <a:solidFill>
                  <a:schemeClr val="tx1"/>
                </a:solidFill>
              </a:rPr>
              <a:t>. </a:t>
            </a:r>
            <a:r>
              <a:rPr lang="en-US" sz="1400" b="1" dirty="0" err="1">
                <a:solidFill>
                  <a:schemeClr val="tx1"/>
                </a:solidFill>
              </a:rPr>
              <a:t>crab_rangoon</a:t>
            </a:r>
            <a:r>
              <a:rPr lang="en-US" sz="1400" dirty="0">
                <a:solidFill>
                  <a:schemeClr val="tx1"/>
                </a:solidFill>
              </a:rPr>
              <a:t>. pretty good. </a:t>
            </a:r>
            <a:r>
              <a:rPr lang="en-US" sz="1400" b="1" dirty="0" err="1">
                <a:solidFill>
                  <a:schemeClr val="tx1"/>
                </a:solidFill>
              </a:rPr>
              <a:t>gift_shop</a:t>
            </a:r>
            <a:r>
              <a:rPr lang="en-US" sz="1400" dirty="0">
                <a:solidFill>
                  <a:schemeClr val="tx1"/>
                </a:solidFill>
              </a:rPr>
              <a:t>. want relish trip forever. will never. expect spend dollar drink </a:t>
            </a:r>
            <a:r>
              <a:rPr lang="en-US" sz="1400" dirty="0" err="1">
                <a:solidFill>
                  <a:schemeClr val="tx1"/>
                </a:solidFill>
              </a:rPr>
              <a:t>little_lunch</a:t>
            </a:r>
            <a:r>
              <a:rPr lang="en-US" sz="1400" dirty="0">
                <a:solidFill>
                  <a:schemeClr val="tx1"/>
                </a:solidFill>
              </a:rPr>
              <a:t>.</a:t>
            </a:r>
            <a:endParaRPr lang="de-CH" sz="1400" dirty="0">
              <a:solidFill>
                <a:schemeClr val="tx1"/>
              </a:solidFill>
            </a:endParaRPr>
          </a:p>
        </p:txBody>
      </p:sp>
      <p:sp>
        <p:nvSpPr>
          <p:cNvPr id="8" name="TextBox 7">
            <a:extLst>
              <a:ext uri="{FF2B5EF4-FFF2-40B4-BE49-F238E27FC236}">
                <a16:creationId xmlns:a16="http://schemas.microsoft.com/office/drawing/2014/main" id="{766CCF59-A881-4F0D-87BA-B89B9D1CB293}"/>
              </a:ext>
            </a:extLst>
          </p:cNvPr>
          <p:cNvSpPr txBox="1"/>
          <p:nvPr/>
        </p:nvSpPr>
        <p:spPr>
          <a:xfrm>
            <a:off x="1959101" y="4252332"/>
            <a:ext cx="1104277" cy="369332"/>
          </a:xfrm>
          <a:prstGeom prst="rect">
            <a:avLst/>
          </a:prstGeom>
          <a:noFill/>
        </p:spPr>
        <p:txBody>
          <a:bodyPr wrap="none" rtlCol="0">
            <a:spAutoFit/>
          </a:bodyPr>
          <a:lstStyle/>
          <a:p>
            <a:r>
              <a:rPr lang="en-US" dirty="0"/>
              <a:t>Topic Text</a:t>
            </a:r>
            <a:endParaRPr lang="de-CH" dirty="0"/>
          </a:p>
        </p:txBody>
      </p:sp>
      <p:sp>
        <p:nvSpPr>
          <p:cNvPr id="9" name="TextBox 8">
            <a:extLst>
              <a:ext uri="{FF2B5EF4-FFF2-40B4-BE49-F238E27FC236}">
                <a16:creationId xmlns:a16="http://schemas.microsoft.com/office/drawing/2014/main" id="{B2CA27D5-BB05-4B28-8889-7925472B94FD}"/>
              </a:ext>
            </a:extLst>
          </p:cNvPr>
          <p:cNvSpPr txBox="1"/>
          <p:nvPr/>
        </p:nvSpPr>
        <p:spPr>
          <a:xfrm>
            <a:off x="7775125" y="4252332"/>
            <a:ext cx="1585434" cy="369332"/>
          </a:xfrm>
          <a:prstGeom prst="rect">
            <a:avLst/>
          </a:prstGeom>
          <a:noFill/>
        </p:spPr>
        <p:txBody>
          <a:bodyPr wrap="none" rtlCol="0">
            <a:spAutoFit/>
          </a:bodyPr>
          <a:lstStyle/>
          <a:p>
            <a:r>
              <a:rPr lang="en-US" dirty="0"/>
              <a:t>Sentiment Text</a:t>
            </a:r>
            <a:endParaRPr lang="de-CH" dirty="0"/>
          </a:p>
        </p:txBody>
      </p:sp>
    </p:spTree>
    <p:extLst>
      <p:ext uri="{BB962C8B-B14F-4D97-AF65-F5344CB8AC3E}">
        <p14:creationId xmlns:p14="http://schemas.microsoft.com/office/powerpoint/2010/main" val="183558756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12591</TotalTime>
  <Words>528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Material</vt:lpstr>
      <vt:lpstr>Yummy Opinion Advisor</vt:lpstr>
      <vt:lpstr>Our Team</vt:lpstr>
      <vt:lpstr>Why Yummy?</vt:lpstr>
      <vt:lpstr>Our Goals</vt:lpstr>
      <vt:lpstr>Task breakdown:</vt:lpstr>
      <vt:lpstr>Review Text Preprocessing </vt:lpstr>
      <vt:lpstr>Topic Mining</vt:lpstr>
      <vt:lpstr>PowerPoint Presentation</vt:lpstr>
      <vt:lpstr>Example Analysis</vt:lpstr>
      <vt:lpstr>Aspect clustering</vt:lpstr>
      <vt:lpstr>Sentiment Analysis </vt:lpstr>
      <vt:lpstr>Aspect Classification</vt:lpstr>
      <vt:lpstr>User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Opinion Advisor</dc:title>
  <dc:creator>Imtiaz Asad Bin, INI-DNA-DL</dc:creator>
  <cp:lastModifiedBy>Ron Swan</cp:lastModifiedBy>
  <cp:revision>19</cp:revision>
  <dcterms:created xsi:type="dcterms:W3CDTF">2019-11-25T15:54:09Z</dcterms:created>
  <dcterms:modified xsi:type="dcterms:W3CDTF">2019-12-11T19:11:30Z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iteId">
    <vt:lpwstr>364e5b87-c1c7-420d-9bee-c35d19b557a1</vt:lpwstr>
  </property>
  <property fmtid="{D5CDD505-2E9C-101B-9397-08002B2CF9AE}" pid="4" name="MSIP_Label_2e1fccfb-80ca-4fe1-a574-1516544edb53_Owner">
    <vt:lpwstr>AsadBin.Imtiaz2@swisscom.com</vt:lpwstr>
  </property>
  <property fmtid="{D5CDD505-2E9C-101B-9397-08002B2CF9AE}" pid="5" name="MSIP_Label_2e1fccfb-80ca-4fe1-a574-1516544edb53_SetDate">
    <vt:lpwstr>2019-11-25T21:12:47.4279091Z</vt:lpwstr>
  </property>
  <property fmtid="{D5CDD505-2E9C-101B-9397-08002B2CF9AE}" pid="6" name="MSIP_Label_2e1fccfb-80ca-4fe1-a574-1516544edb53_Name">
    <vt:lpwstr>C2 General</vt:lpwstr>
  </property>
  <property fmtid="{D5CDD505-2E9C-101B-9397-08002B2CF9AE}" pid="7" name="MSIP_Label_2e1fccfb-80ca-4fe1-a574-1516544edb53_Application">
    <vt:lpwstr>Microsoft Azure Information Protection</vt:lpwstr>
  </property>
  <property fmtid="{D5CDD505-2E9C-101B-9397-08002B2CF9AE}" pid="8" name="MSIP_Label_2e1fccfb-80ca-4fe1-a574-1516544edb53_ActionId">
    <vt:lpwstr>fa51fe77-b58f-4592-adb2-f74a07af463d</vt:lpwstr>
  </property>
  <property fmtid="{D5CDD505-2E9C-101B-9397-08002B2CF9AE}" pid="9" name="MSIP_Label_2e1fccfb-80ca-4fe1-a574-1516544edb53_Extended_MSFT_Method">
    <vt:lpwstr>Automatic</vt:lpwstr>
  </property>
  <property fmtid="{D5CDD505-2E9C-101B-9397-08002B2CF9AE}" pid="10" name="Sensitivity">
    <vt:lpwstr>C2 General</vt:lpwstr>
  </property>
</Properties>
</file>