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B402-C161-44B5-AEBE-ADF3BF19F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8C72BDF3-31D3-4882-B6CE-ED7F03B7C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92D1C823-02F8-4EC7-BE11-EE543C922CC1}"/>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15B44479-71B4-4C06-8941-46A4C69A4B37}"/>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B318E694-BA8F-4E83-BAA7-20968CB4C88C}"/>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127064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D532-004C-49FB-9624-6C00A26AC6D2}"/>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E50D6A60-6902-4DFC-842D-DD08649DD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97A031B2-0A36-4FF2-9499-82C497FEE459}"/>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C0BE78B5-71C9-4CBA-B22C-F38111E9348A}"/>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74CE96A3-8E66-42A0-9AD8-82E210EA5196}"/>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404246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24977-4438-41F9-B611-8792F1A04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73BBF5DC-4F27-4819-8278-074F947AF7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C51744C-021D-41A0-B78D-D0B48B19F012}"/>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2E73F1CB-1C8D-416C-B8DB-13A3AA602112}"/>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57AB9EE-346B-431A-A415-901A886B95A8}"/>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5304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03EC-7D31-4155-8F45-6B02E694CCF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8DB757C0-BF89-4666-BCA4-4D5047F18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4B607B27-C7EE-44F7-8084-D2C2B4B31CF9}"/>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B1F70DBE-C992-4EE0-915E-3DC4A4307B14}"/>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B2EEE8EA-A2D2-4E00-A98E-415699B619BC}"/>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140016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032A-7EA8-4608-B9E5-3F3C36F13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617BCA7F-D0A2-4FBE-9E38-D5C10BD21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F4F05-445C-4F6D-B02A-015502AA5CBF}"/>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F51C38C1-0CA3-4C37-9533-6F49125B2E9D}"/>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6063BC-2356-46F9-9F50-B4980333848A}"/>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218246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A94A-D20C-4BD5-8084-31DF314AC8F6}"/>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C49696DA-E462-4C39-A829-3770B7D203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008DA0CC-546B-4DE9-8D2F-765EA61A2A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99B5C262-8367-47C1-AE19-524DE0808CB0}"/>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6" name="Footer Placeholder 5">
            <a:extLst>
              <a:ext uri="{FF2B5EF4-FFF2-40B4-BE49-F238E27FC236}">
                <a16:creationId xmlns:a16="http://schemas.microsoft.com/office/drawing/2014/main" id="{CDCCB58B-8340-4BB7-808A-FAB068F6D7F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DA60525-5F79-4629-9EE5-5D5C8DEF76A1}"/>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354234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BF76-BEC3-4303-81BE-6178EA5CE638}"/>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B060EBEC-0A38-4415-8586-9B58005BB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E20FD-4D6F-4FB3-99D2-5F1BDAAEE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DB4C59DB-D265-41EC-9BDC-39D681CF3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31AE0-877C-47EF-9C09-C5BBC55A0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64CCFCDE-EC63-4014-8271-B1537EE1E2A3}"/>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8" name="Footer Placeholder 7">
            <a:extLst>
              <a:ext uri="{FF2B5EF4-FFF2-40B4-BE49-F238E27FC236}">
                <a16:creationId xmlns:a16="http://schemas.microsoft.com/office/drawing/2014/main" id="{7012EC8E-BE2D-4044-9C06-ACCC9B6B4C5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CAA2BD30-94EB-4A50-BE9B-629A0620B5F5}"/>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71911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6D42-1441-4716-81F8-204DF120C4DD}"/>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FE59BD3F-389C-457D-A0F6-5FFD7CD05784}"/>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4" name="Footer Placeholder 3">
            <a:extLst>
              <a:ext uri="{FF2B5EF4-FFF2-40B4-BE49-F238E27FC236}">
                <a16:creationId xmlns:a16="http://schemas.microsoft.com/office/drawing/2014/main" id="{D7D7B9BE-6690-4A7D-92FB-E31239B69445}"/>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BAE2DAA-C577-4BCE-A6D6-00E4EABD2C3E}"/>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6763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168A3-D086-4E15-84A9-FA20D74969C4}"/>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3" name="Footer Placeholder 2">
            <a:extLst>
              <a:ext uri="{FF2B5EF4-FFF2-40B4-BE49-F238E27FC236}">
                <a16:creationId xmlns:a16="http://schemas.microsoft.com/office/drawing/2014/main" id="{80C440C3-69E4-4204-8802-A0B12608C19A}"/>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043B3550-7D38-4A50-B70C-E27D81CE0A24}"/>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157995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61F3-E6E4-46AE-B1E3-76311ADFC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5B436E26-02E1-4DC1-AC94-40BEE5CD7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151F6769-B7EA-466F-8254-DFC628214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1EC82-331E-4E2E-8D7A-8A922907CD08}"/>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6" name="Footer Placeholder 5">
            <a:extLst>
              <a:ext uri="{FF2B5EF4-FFF2-40B4-BE49-F238E27FC236}">
                <a16:creationId xmlns:a16="http://schemas.microsoft.com/office/drawing/2014/main" id="{72B7A2ED-9190-429F-89EC-09CF0DC58867}"/>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32E9D13B-0F64-4559-8E28-773A8F152DFE}"/>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195569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8B11-EF05-4D46-8B60-DB8AB25A5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C038B945-18C1-491E-8973-287AE0BF3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A3C7C976-8DB6-4CD4-91DE-6D3DCE04C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84C07-F037-47CA-A97D-96F2304BBFA9}"/>
              </a:ext>
            </a:extLst>
          </p:cNvPr>
          <p:cNvSpPr>
            <a:spLocks noGrp="1"/>
          </p:cNvSpPr>
          <p:nvPr>
            <p:ph type="dt" sz="half" idx="10"/>
          </p:nvPr>
        </p:nvSpPr>
        <p:spPr/>
        <p:txBody>
          <a:bodyPr/>
          <a:lstStyle/>
          <a:p>
            <a:fld id="{D14DFDBB-97B9-4C1D-BCCC-751EE4915E76}" type="datetimeFigureOut">
              <a:rPr lang="de-CH" smtClean="0"/>
              <a:t>25.11.2019</a:t>
            </a:fld>
            <a:endParaRPr lang="de-CH"/>
          </a:p>
        </p:txBody>
      </p:sp>
      <p:sp>
        <p:nvSpPr>
          <p:cNvPr id="6" name="Footer Placeholder 5">
            <a:extLst>
              <a:ext uri="{FF2B5EF4-FFF2-40B4-BE49-F238E27FC236}">
                <a16:creationId xmlns:a16="http://schemas.microsoft.com/office/drawing/2014/main" id="{130D7D17-31B0-44FB-9DB5-4BC3BDD14DB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91561BE6-247D-423C-AA77-A92839299566}"/>
              </a:ext>
            </a:extLst>
          </p:cNvPr>
          <p:cNvSpPr>
            <a:spLocks noGrp="1"/>
          </p:cNvSpPr>
          <p:nvPr>
            <p:ph type="sldNum" sz="quarter" idx="12"/>
          </p:nvPr>
        </p:nvSpPr>
        <p:spPr/>
        <p:txBody>
          <a:bodyPr/>
          <a:lstStyle/>
          <a:p>
            <a:fld id="{D7CA2948-2932-4688-9D83-AFE7ADB5C191}" type="slidenum">
              <a:rPr lang="de-CH" smtClean="0"/>
              <a:t>‹#›</a:t>
            </a:fld>
            <a:endParaRPr lang="de-CH"/>
          </a:p>
        </p:txBody>
      </p:sp>
    </p:spTree>
    <p:extLst>
      <p:ext uri="{BB962C8B-B14F-4D97-AF65-F5344CB8AC3E}">
        <p14:creationId xmlns:p14="http://schemas.microsoft.com/office/powerpoint/2010/main" val="16610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99505-2B3A-429E-A7C4-05F076ECE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01881373-7550-459E-90B1-C76983B1C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EC002E48-D0CC-4040-BD21-CBB4F3EAE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DFDBB-97B9-4C1D-BCCC-751EE4915E76}" type="datetimeFigureOut">
              <a:rPr lang="de-CH" smtClean="0"/>
              <a:t>25.11.2019</a:t>
            </a:fld>
            <a:endParaRPr lang="de-CH"/>
          </a:p>
        </p:txBody>
      </p:sp>
      <p:sp>
        <p:nvSpPr>
          <p:cNvPr id="5" name="Footer Placeholder 4">
            <a:extLst>
              <a:ext uri="{FF2B5EF4-FFF2-40B4-BE49-F238E27FC236}">
                <a16:creationId xmlns:a16="http://schemas.microsoft.com/office/drawing/2014/main" id="{521846D8-C46A-4B88-9D00-5082A9F7D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F7EDD99A-2E89-4B5F-95CB-591B91FB9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A2948-2932-4688-9D83-AFE7ADB5C191}" type="slidenum">
              <a:rPr lang="de-CH" smtClean="0"/>
              <a:t>‹#›</a:t>
            </a:fld>
            <a:endParaRPr lang="de-CH"/>
          </a:p>
        </p:txBody>
      </p:sp>
    </p:spTree>
    <p:extLst>
      <p:ext uri="{BB962C8B-B14F-4D97-AF65-F5344CB8AC3E}">
        <p14:creationId xmlns:p14="http://schemas.microsoft.com/office/powerpoint/2010/main" val="1395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C961-C9E4-4046-ACE1-63B0EBE6C12A}"/>
              </a:ext>
            </a:extLst>
          </p:cNvPr>
          <p:cNvSpPr>
            <a:spLocks noGrp="1"/>
          </p:cNvSpPr>
          <p:nvPr>
            <p:ph type="ctrTitle"/>
          </p:nvPr>
        </p:nvSpPr>
        <p:spPr/>
        <p:txBody>
          <a:bodyPr/>
          <a:lstStyle/>
          <a:p>
            <a:r>
              <a:rPr lang="en-US" dirty="0"/>
              <a:t>Yummy Opinion Advisor</a:t>
            </a:r>
            <a:endParaRPr lang="de-CH" dirty="0"/>
          </a:p>
        </p:txBody>
      </p:sp>
      <p:sp>
        <p:nvSpPr>
          <p:cNvPr id="3" name="Subtitle 2">
            <a:extLst>
              <a:ext uri="{FF2B5EF4-FFF2-40B4-BE49-F238E27FC236}">
                <a16:creationId xmlns:a16="http://schemas.microsoft.com/office/drawing/2014/main" id="{618D0A10-6E6F-47B3-9BD8-CF3C2841FD9A}"/>
              </a:ext>
            </a:extLst>
          </p:cNvPr>
          <p:cNvSpPr>
            <a:spLocks noGrp="1"/>
          </p:cNvSpPr>
          <p:nvPr>
            <p:ph type="subTitle" idx="1"/>
          </p:nvPr>
        </p:nvSpPr>
        <p:spPr/>
        <p:txBody>
          <a:bodyPr/>
          <a:lstStyle/>
          <a:p>
            <a:endParaRPr lang="de-CH" dirty="0"/>
          </a:p>
        </p:txBody>
      </p:sp>
    </p:spTree>
    <p:extLst>
      <p:ext uri="{BB962C8B-B14F-4D97-AF65-F5344CB8AC3E}">
        <p14:creationId xmlns:p14="http://schemas.microsoft.com/office/powerpoint/2010/main" val="104460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42D1-3758-4BAB-B6C7-20F1CF82DD4C}"/>
              </a:ext>
            </a:extLst>
          </p:cNvPr>
          <p:cNvSpPr>
            <a:spLocks noGrp="1"/>
          </p:cNvSpPr>
          <p:nvPr>
            <p:ph type="title"/>
          </p:nvPr>
        </p:nvSpPr>
        <p:spPr/>
        <p:txBody>
          <a:bodyPr/>
          <a:lstStyle/>
          <a:p>
            <a:r>
              <a:rPr lang="en-US" dirty="0"/>
              <a:t>UI (optional)</a:t>
            </a:r>
            <a:endParaRPr lang="de-CH" dirty="0"/>
          </a:p>
        </p:txBody>
      </p:sp>
      <p:sp>
        <p:nvSpPr>
          <p:cNvPr id="3" name="Content Placeholder 2">
            <a:extLst>
              <a:ext uri="{FF2B5EF4-FFF2-40B4-BE49-F238E27FC236}">
                <a16:creationId xmlns:a16="http://schemas.microsoft.com/office/drawing/2014/main" id="{8B41CD9F-1DAD-4E0A-820A-377FE32B8F9A}"/>
              </a:ext>
            </a:extLst>
          </p:cNvPr>
          <p:cNvSpPr>
            <a:spLocks noGrp="1"/>
          </p:cNvSpPr>
          <p:nvPr>
            <p:ph idx="1"/>
          </p:nvPr>
        </p:nvSpPr>
        <p:spPr/>
        <p:txBody>
          <a:bodyPr/>
          <a:lstStyle/>
          <a:p>
            <a:r>
              <a:rPr lang="en-US" dirty="0"/>
              <a:t>User enter review text</a:t>
            </a:r>
            <a:endParaRPr lang="de-CH" dirty="0"/>
          </a:p>
          <a:p>
            <a:endParaRPr lang="de-CH" dirty="0"/>
          </a:p>
          <a:p>
            <a:pPr marL="0" indent="0">
              <a:buNone/>
            </a:pPr>
            <a:r>
              <a:rPr lang="de-CH" dirty="0"/>
              <a:t>Out:</a:t>
            </a:r>
          </a:p>
          <a:p>
            <a:pPr marL="0" indent="0">
              <a:buNone/>
            </a:pPr>
            <a:r>
              <a:rPr lang="de-CH" dirty="0"/>
              <a:t>	Sentiment</a:t>
            </a:r>
          </a:p>
          <a:p>
            <a:pPr marL="0" indent="0">
              <a:buNone/>
            </a:pPr>
            <a:r>
              <a:rPr lang="de-CH" dirty="0"/>
              <a:t>	Over all Rating</a:t>
            </a:r>
          </a:p>
          <a:p>
            <a:pPr marL="0" indent="0">
              <a:buNone/>
            </a:pPr>
            <a:r>
              <a:rPr lang="de-CH" dirty="0"/>
              <a:t>	</a:t>
            </a:r>
            <a:r>
              <a:rPr lang="de-CH" dirty="0" err="1"/>
              <a:t>Aspect</a:t>
            </a:r>
            <a:r>
              <a:rPr lang="de-CH" dirty="0"/>
              <a:t> </a:t>
            </a:r>
            <a:r>
              <a:rPr lang="de-CH" dirty="0" err="1"/>
              <a:t>rating</a:t>
            </a:r>
            <a:endParaRPr lang="de-CH" dirty="0"/>
          </a:p>
          <a:p>
            <a:pPr marL="0" indent="0">
              <a:buNone/>
            </a:pPr>
            <a:endParaRPr lang="de-CH" dirty="0"/>
          </a:p>
          <a:p>
            <a:pPr marL="0" indent="0">
              <a:buNone/>
            </a:pPr>
            <a:endParaRPr lang="en-US" dirty="0"/>
          </a:p>
        </p:txBody>
      </p:sp>
    </p:spTree>
    <p:extLst>
      <p:ext uri="{BB962C8B-B14F-4D97-AF65-F5344CB8AC3E}">
        <p14:creationId xmlns:p14="http://schemas.microsoft.com/office/powerpoint/2010/main" val="320848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76D1-CCA4-4CB9-BAA8-2CD60C214B5D}"/>
              </a:ext>
            </a:extLst>
          </p:cNvPr>
          <p:cNvSpPr>
            <a:spLocks noGrp="1"/>
          </p:cNvSpPr>
          <p:nvPr>
            <p:ph type="title"/>
          </p:nvPr>
        </p:nvSpPr>
        <p:spPr/>
        <p:txBody>
          <a:bodyPr/>
          <a:lstStyle/>
          <a:p>
            <a:r>
              <a:rPr lang="en-US" dirty="0"/>
              <a:t>Task breakdown:</a:t>
            </a:r>
            <a:endParaRPr lang="de-CH" dirty="0"/>
          </a:p>
        </p:txBody>
      </p:sp>
      <p:sp>
        <p:nvSpPr>
          <p:cNvPr id="3" name="Content Placeholder 2">
            <a:extLst>
              <a:ext uri="{FF2B5EF4-FFF2-40B4-BE49-F238E27FC236}">
                <a16:creationId xmlns:a16="http://schemas.microsoft.com/office/drawing/2014/main" id="{A7C4E4B1-07BB-419E-8839-07CDADC92DFC}"/>
              </a:ext>
            </a:extLst>
          </p:cNvPr>
          <p:cNvSpPr>
            <a:spLocks noGrp="1"/>
          </p:cNvSpPr>
          <p:nvPr>
            <p:ph idx="1"/>
          </p:nvPr>
        </p:nvSpPr>
        <p:spPr/>
        <p:txBody>
          <a:bodyPr/>
          <a:lstStyle/>
          <a:p>
            <a:r>
              <a:rPr lang="en-US" dirty="0"/>
              <a:t>Steps to complete              setup		</a:t>
            </a:r>
            <a:r>
              <a:rPr lang="en-US" dirty="0">
                <a:highlight>
                  <a:srgbClr val="00FF00"/>
                </a:highlight>
              </a:rPr>
              <a:t>done</a:t>
            </a:r>
          </a:p>
          <a:p>
            <a:pPr marL="0" indent="0">
              <a:buNone/>
            </a:pPr>
            <a:r>
              <a:rPr lang="en-US" sz="3600" dirty="0"/>
              <a:t>							</a:t>
            </a:r>
            <a:r>
              <a:rPr lang="en-US" sz="3600" dirty="0">
                <a:highlight>
                  <a:srgbClr val="00FF00"/>
                </a:highlight>
              </a:rPr>
              <a:t>done (almost)</a:t>
            </a:r>
          </a:p>
          <a:p>
            <a:pPr marL="0" indent="0">
              <a:buNone/>
            </a:pPr>
            <a:r>
              <a:rPr lang="en-US" sz="3600" dirty="0"/>
              <a:t>							</a:t>
            </a:r>
            <a:r>
              <a:rPr lang="en-US" sz="3600" dirty="0">
                <a:solidFill>
                  <a:srgbClr val="00B050"/>
                </a:solidFill>
              </a:rPr>
              <a:t>ready to start</a:t>
            </a:r>
          </a:p>
          <a:p>
            <a:pPr marL="0" indent="0">
              <a:buNone/>
            </a:pPr>
            <a:r>
              <a:rPr lang="de-CH" sz="3600" dirty="0"/>
              <a:t>							</a:t>
            </a:r>
            <a:r>
              <a:rPr lang="de-CH" sz="3600" dirty="0" err="1">
                <a:solidFill>
                  <a:srgbClr val="FF0000"/>
                </a:solidFill>
              </a:rPr>
              <a:t>blocked</a:t>
            </a:r>
            <a:endParaRPr lang="de-CH" sz="3600" dirty="0">
              <a:solidFill>
                <a:srgbClr val="FF0000"/>
              </a:solidFill>
            </a:endParaRPr>
          </a:p>
          <a:p>
            <a:pPr marL="0" indent="0">
              <a:buNone/>
            </a:pPr>
            <a:r>
              <a:rPr lang="de-CH" sz="3600" dirty="0"/>
              <a:t>							</a:t>
            </a:r>
            <a:r>
              <a:rPr lang="de-CH" sz="3600" dirty="0" err="1">
                <a:solidFill>
                  <a:srgbClr val="00B050"/>
                </a:solidFill>
              </a:rPr>
              <a:t>ready</a:t>
            </a:r>
            <a:r>
              <a:rPr lang="de-CH" sz="3600" dirty="0">
                <a:solidFill>
                  <a:srgbClr val="00B050"/>
                </a:solidFill>
              </a:rPr>
              <a:t> </a:t>
            </a:r>
            <a:r>
              <a:rPr lang="de-CH" sz="3600" dirty="0" err="1">
                <a:solidFill>
                  <a:srgbClr val="00B050"/>
                </a:solidFill>
              </a:rPr>
              <a:t>to</a:t>
            </a:r>
            <a:r>
              <a:rPr lang="de-CH" sz="3600" dirty="0">
                <a:solidFill>
                  <a:srgbClr val="00B050"/>
                </a:solidFill>
              </a:rPr>
              <a:t> </a:t>
            </a:r>
            <a:r>
              <a:rPr lang="de-CH" sz="3600" dirty="0" err="1">
                <a:solidFill>
                  <a:srgbClr val="00B050"/>
                </a:solidFill>
              </a:rPr>
              <a:t>start</a:t>
            </a:r>
            <a:endParaRPr lang="de-CH" sz="3600" dirty="0">
              <a:solidFill>
                <a:srgbClr val="00B050"/>
              </a:solidFill>
            </a:endParaRPr>
          </a:p>
          <a:p>
            <a:pPr marL="0" indent="0">
              <a:buNone/>
            </a:pPr>
            <a:r>
              <a:rPr lang="de-CH" sz="3600" dirty="0"/>
              <a:t>							</a:t>
            </a:r>
            <a:r>
              <a:rPr lang="de-CH" sz="3600" dirty="0" err="1">
                <a:solidFill>
                  <a:srgbClr val="FF0000"/>
                </a:solidFill>
              </a:rPr>
              <a:t>blocked</a:t>
            </a:r>
            <a:endParaRPr lang="de-CH" sz="3600" dirty="0">
              <a:solidFill>
                <a:srgbClr val="FF0000"/>
              </a:solidFill>
            </a:endParaRPr>
          </a:p>
          <a:p>
            <a:pPr marL="0" indent="0">
              <a:buNone/>
            </a:pPr>
            <a:r>
              <a:rPr lang="de-CH" sz="3600" dirty="0"/>
              <a:t>							</a:t>
            </a:r>
            <a:r>
              <a:rPr lang="de-CH" sz="3600" dirty="0">
                <a:solidFill>
                  <a:srgbClr val="00B050"/>
                </a:solidFill>
              </a:rPr>
              <a:t>Ready </a:t>
            </a:r>
            <a:r>
              <a:rPr lang="de-CH" sz="3600" dirty="0" err="1">
                <a:solidFill>
                  <a:srgbClr val="00B050"/>
                </a:solidFill>
              </a:rPr>
              <a:t>to</a:t>
            </a:r>
            <a:r>
              <a:rPr lang="de-CH" sz="3600" dirty="0">
                <a:solidFill>
                  <a:srgbClr val="00B050"/>
                </a:solidFill>
              </a:rPr>
              <a:t> </a:t>
            </a:r>
            <a:r>
              <a:rPr lang="de-CH" sz="3600" dirty="0" err="1">
                <a:solidFill>
                  <a:srgbClr val="00B050"/>
                </a:solidFill>
              </a:rPr>
              <a:t>start</a:t>
            </a:r>
            <a:endParaRPr lang="de-CH" sz="3600" dirty="0">
              <a:solidFill>
                <a:srgbClr val="00B050"/>
              </a:solidFill>
            </a:endParaRPr>
          </a:p>
        </p:txBody>
      </p:sp>
      <p:sp>
        <p:nvSpPr>
          <p:cNvPr id="4" name="Rectangle 3">
            <a:extLst>
              <a:ext uri="{FF2B5EF4-FFF2-40B4-BE49-F238E27FC236}">
                <a16:creationId xmlns:a16="http://schemas.microsoft.com/office/drawing/2014/main" id="{D700327F-21DE-44BA-B427-073ECBAE0AC1}"/>
              </a:ext>
            </a:extLst>
          </p:cNvPr>
          <p:cNvSpPr/>
          <p:nvPr/>
        </p:nvSpPr>
        <p:spPr>
          <a:xfrm>
            <a:off x="3951799" y="233768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Review text preprocessing</a:t>
            </a:r>
            <a:endParaRPr lang="de-CH" dirty="0">
              <a:solidFill>
                <a:schemeClr val="tx1"/>
              </a:solidFill>
            </a:endParaRPr>
          </a:p>
        </p:txBody>
      </p:sp>
      <p:sp>
        <p:nvSpPr>
          <p:cNvPr id="5" name="Rectangle 4">
            <a:extLst>
              <a:ext uri="{FF2B5EF4-FFF2-40B4-BE49-F238E27FC236}">
                <a16:creationId xmlns:a16="http://schemas.microsoft.com/office/drawing/2014/main" id="{68384A95-0FF1-41F9-9C8F-03E7D337B3A0}"/>
              </a:ext>
            </a:extLst>
          </p:cNvPr>
          <p:cNvSpPr/>
          <p:nvPr/>
        </p:nvSpPr>
        <p:spPr>
          <a:xfrm>
            <a:off x="3951799" y="295987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Topic Modeling</a:t>
            </a:r>
            <a:endParaRPr lang="de-CH" dirty="0">
              <a:solidFill>
                <a:schemeClr val="tx1"/>
              </a:solidFill>
            </a:endParaRPr>
          </a:p>
        </p:txBody>
      </p:sp>
      <p:sp>
        <p:nvSpPr>
          <p:cNvPr id="6" name="Rectangle 5">
            <a:extLst>
              <a:ext uri="{FF2B5EF4-FFF2-40B4-BE49-F238E27FC236}">
                <a16:creationId xmlns:a16="http://schemas.microsoft.com/office/drawing/2014/main" id="{F4261642-FD63-420A-A617-487F754A6C94}"/>
              </a:ext>
            </a:extLst>
          </p:cNvPr>
          <p:cNvSpPr/>
          <p:nvPr/>
        </p:nvSpPr>
        <p:spPr>
          <a:xfrm>
            <a:off x="3951799" y="3622665"/>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Clustering</a:t>
            </a:r>
            <a:endParaRPr lang="de-CH" dirty="0">
              <a:solidFill>
                <a:schemeClr val="tx1"/>
              </a:solidFill>
            </a:endParaRPr>
          </a:p>
        </p:txBody>
      </p:sp>
      <p:sp>
        <p:nvSpPr>
          <p:cNvPr id="8" name="Rectangle 7">
            <a:extLst>
              <a:ext uri="{FF2B5EF4-FFF2-40B4-BE49-F238E27FC236}">
                <a16:creationId xmlns:a16="http://schemas.microsoft.com/office/drawing/2014/main" id="{B5115544-5A90-4AF2-AEF2-F79A4E1037E6}"/>
              </a:ext>
            </a:extLst>
          </p:cNvPr>
          <p:cNvSpPr/>
          <p:nvPr/>
        </p:nvSpPr>
        <p:spPr>
          <a:xfrm>
            <a:off x="3951799" y="4268049"/>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Classification</a:t>
            </a:r>
            <a:endParaRPr lang="de-CH" dirty="0">
              <a:solidFill>
                <a:schemeClr val="tx1"/>
              </a:solidFill>
            </a:endParaRPr>
          </a:p>
        </p:txBody>
      </p:sp>
      <p:sp>
        <p:nvSpPr>
          <p:cNvPr id="9" name="Rectangle 8">
            <a:extLst>
              <a:ext uri="{FF2B5EF4-FFF2-40B4-BE49-F238E27FC236}">
                <a16:creationId xmlns:a16="http://schemas.microsoft.com/office/drawing/2014/main" id="{6D8C24F3-A58E-4CAC-B472-6E774C9CEF74}"/>
              </a:ext>
            </a:extLst>
          </p:cNvPr>
          <p:cNvSpPr/>
          <p:nvPr/>
        </p:nvSpPr>
        <p:spPr>
          <a:xfrm>
            <a:off x="3951799" y="4924700"/>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Rating</a:t>
            </a:r>
            <a:endParaRPr lang="de-CH" dirty="0">
              <a:solidFill>
                <a:schemeClr val="tx1"/>
              </a:solidFill>
            </a:endParaRPr>
          </a:p>
        </p:txBody>
      </p:sp>
      <p:sp>
        <p:nvSpPr>
          <p:cNvPr id="10" name="Rectangle 9">
            <a:extLst>
              <a:ext uri="{FF2B5EF4-FFF2-40B4-BE49-F238E27FC236}">
                <a16:creationId xmlns:a16="http://schemas.microsoft.com/office/drawing/2014/main" id="{B3AB559E-E40F-431A-ADF0-ED64132AF064}"/>
              </a:ext>
            </a:extLst>
          </p:cNvPr>
          <p:cNvSpPr/>
          <p:nvPr/>
        </p:nvSpPr>
        <p:spPr>
          <a:xfrm>
            <a:off x="3951799" y="5549804"/>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endParaRPr lang="de-CH" dirty="0">
              <a:solidFill>
                <a:schemeClr val="tx1"/>
              </a:solidFill>
            </a:endParaRPr>
          </a:p>
        </p:txBody>
      </p:sp>
    </p:spTree>
    <p:extLst>
      <p:ext uri="{BB962C8B-B14F-4D97-AF65-F5344CB8AC3E}">
        <p14:creationId xmlns:p14="http://schemas.microsoft.com/office/powerpoint/2010/main" val="160348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76D1-CCA4-4CB9-BAA8-2CD60C214B5D}"/>
              </a:ext>
            </a:extLst>
          </p:cNvPr>
          <p:cNvSpPr>
            <a:spLocks noGrp="1"/>
          </p:cNvSpPr>
          <p:nvPr>
            <p:ph type="title"/>
          </p:nvPr>
        </p:nvSpPr>
        <p:spPr/>
        <p:txBody>
          <a:bodyPr/>
          <a:lstStyle/>
          <a:p>
            <a:r>
              <a:rPr lang="en-US" dirty="0"/>
              <a:t>Task breakdown:</a:t>
            </a:r>
            <a:endParaRPr lang="de-CH" dirty="0"/>
          </a:p>
        </p:txBody>
      </p:sp>
      <p:sp>
        <p:nvSpPr>
          <p:cNvPr id="3" name="Content Placeholder 2">
            <a:extLst>
              <a:ext uri="{FF2B5EF4-FFF2-40B4-BE49-F238E27FC236}">
                <a16:creationId xmlns:a16="http://schemas.microsoft.com/office/drawing/2014/main" id="{A7C4E4B1-07BB-419E-8839-07CDADC92DFC}"/>
              </a:ext>
            </a:extLst>
          </p:cNvPr>
          <p:cNvSpPr>
            <a:spLocks noGrp="1"/>
          </p:cNvSpPr>
          <p:nvPr>
            <p:ph idx="1"/>
          </p:nvPr>
        </p:nvSpPr>
        <p:spPr/>
        <p:txBody>
          <a:bodyPr/>
          <a:lstStyle/>
          <a:p>
            <a:r>
              <a:rPr lang="en-US" dirty="0"/>
              <a:t>Steps to complete              setup		90%</a:t>
            </a:r>
          </a:p>
          <a:p>
            <a:pPr marL="0" indent="0">
              <a:buNone/>
            </a:pPr>
            <a:r>
              <a:rPr lang="en-US" sz="3600" dirty="0"/>
              <a:t>							90%</a:t>
            </a:r>
          </a:p>
          <a:p>
            <a:pPr marL="0" indent="0">
              <a:buNone/>
            </a:pPr>
            <a:r>
              <a:rPr lang="en-US" sz="3600" dirty="0"/>
              <a:t>							10%</a:t>
            </a:r>
          </a:p>
          <a:p>
            <a:pPr marL="0" indent="0">
              <a:buNone/>
            </a:pPr>
            <a:r>
              <a:rPr lang="de-CH" sz="3600" dirty="0"/>
              <a:t>							0%</a:t>
            </a:r>
          </a:p>
          <a:p>
            <a:pPr marL="0" indent="0">
              <a:buNone/>
            </a:pPr>
            <a:r>
              <a:rPr lang="de-CH" sz="3600" dirty="0"/>
              <a:t>							0%</a:t>
            </a:r>
          </a:p>
          <a:p>
            <a:pPr marL="0" indent="0">
              <a:buNone/>
            </a:pPr>
            <a:r>
              <a:rPr lang="de-CH" sz="3600" dirty="0"/>
              <a:t>							0%</a:t>
            </a:r>
          </a:p>
          <a:p>
            <a:pPr marL="0" indent="0">
              <a:buNone/>
            </a:pPr>
            <a:r>
              <a:rPr lang="de-CH" sz="3600" dirty="0"/>
              <a:t>							0%</a:t>
            </a:r>
          </a:p>
        </p:txBody>
      </p:sp>
      <p:sp>
        <p:nvSpPr>
          <p:cNvPr id="4" name="Rectangle 3">
            <a:extLst>
              <a:ext uri="{FF2B5EF4-FFF2-40B4-BE49-F238E27FC236}">
                <a16:creationId xmlns:a16="http://schemas.microsoft.com/office/drawing/2014/main" id="{D700327F-21DE-44BA-B427-073ECBAE0AC1}"/>
              </a:ext>
            </a:extLst>
          </p:cNvPr>
          <p:cNvSpPr/>
          <p:nvPr/>
        </p:nvSpPr>
        <p:spPr>
          <a:xfrm>
            <a:off x="3951799" y="233768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Review text preprocessing</a:t>
            </a:r>
            <a:endParaRPr lang="de-CH" dirty="0">
              <a:solidFill>
                <a:schemeClr val="tx1"/>
              </a:solidFill>
            </a:endParaRPr>
          </a:p>
        </p:txBody>
      </p:sp>
      <p:sp>
        <p:nvSpPr>
          <p:cNvPr id="5" name="Rectangle 4">
            <a:extLst>
              <a:ext uri="{FF2B5EF4-FFF2-40B4-BE49-F238E27FC236}">
                <a16:creationId xmlns:a16="http://schemas.microsoft.com/office/drawing/2014/main" id="{68384A95-0FF1-41F9-9C8F-03E7D337B3A0}"/>
              </a:ext>
            </a:extLst>
          </p:cNvPr>
          <p:cNvSpPr/>
          <p:nvPr/>
        </p:nvSpPr>
        <p:spPr>
          <a:xfrm>
            <a:off x="3951799" y="2959873"/>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Topic Modeling</a:t>
            </a:r>
            <a:endParaRPr lang="de-CH" dirty="0">
              <a:solidFill>
                <a:schemeClr val="tx1"/>
              </a:solidFill>
            </a:endParaRPr>
          </a:p>
        </p:txBody>
      </p:sp>
      <p:sp>
        <p:nvSpPr>
          <p:cNvPr id="6" name="Rectangle 5">
            <a:extLst>
              <a:ext uri="{FF2B5EF4-FFF2-40B4-BE49-F238E27FC236}">
                <a16:creationId xmlns:a16="http://schemas.microsoft.com/office/drawing/2014/main" id="{F4261642-FD63-420A-A617-487F754A6C94}"/>
              </a:ext>
            </a:extLst>
          </p:cNvPr>
          <p:cNvSpPr/>
          <p:nvPr/>
        </p:nvSpPr>
        <p:spPr>
          <a:xfrm>
            <a:off x="3951799" y="3622665"/>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Clustering</a:t>
            </a:r>
            <a:endParaRPr lang="de-CH" dirty="0">
              <a:solidFill>
                <a:schemeClr val="tx1"/>
              </a:solidFill>
            </a:endParaRPr>
          </a:p>
        </p:txBody>
      </p:sp>
      <p:sp>
        <p:nvSpPr>
          <p:cNvPr id="8" name="Rectangle 7">
            <a:extLst>
              <a:ext uri="{FF2B5EF4-FFF2-40B4-BE49-F238E27FC236}">
                <a16:creationId xmlns:a16="http://schemas.microsoft.com/office/drawing/2014/main" id="{B5115544-5A90-4AF2-AEF2-F79A4E1037E6}"/>
              </a:ext>
            </a:extLst>
          </p:cNvPr>
          <p:cNvSpPr/>
          <p:nvPr/>
        </p:nvSpPr>
        <p:spPr>
          <a:xfrm>
            <a:off x="3951799" y="4268049"/>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Classification</a:t>
            </a:r>
            <a:endParaRPr lang="de-CH" dirty="0">
              <a:solidFill>
                <a:schemeClr val="tx1"/>
              </a:solidFill>
            </a:endParaRPr>
          </a:p>
        </p:txBody>
      </p:sp>
      <p:sp>
        <p:nvSpPr>
          <p:cNvPr id="9" name="Rectangle 8">
            <a:extLst>
              <a:ext uri="{FF2B5EF4-FFF2-40B4-BE49-F238E27FC236}">
                <a16:creationId xmlns:a16="http://schemas.microsoft.com/office/drawing/2014/main" id="{6D8C24F3-A58E-4CAC-B472-6E774C9CEF74}"/>
              </a:ext>
            </a:extLst>
          </p:cNvPr>
          <p:cNvSpPr/>
          <p:nvPr/>
        </p:nvSpPr>
        <p:spPr>
          <a:xfrm>
            <a:off x="3951799" y="4924700"/>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Aspect Rating</a:t>
            </a:r>
            <a:endParaRPr lang="de-CH" dirty="0">
              <a:solidFill>
                <a:schemeClr val="tx1"/>
              </a:solidFill>
            </a:endParaRPr>
          </a:p>
        </p:txBody>
      </p:sp>
      <p:sp>
        <p:nvSpPr>
          <p:cNvPr id="10" name="Rectangle 9">
            <a:extLst>
              <a:ext uri="{FF2B5EF4-FFF2-40B4-BE49-F238E27FC236}">
                <a16:creationId xmlns:a16="http://schemas.microsoft.com/office/drawing/2014/main" id="{B3AB559E-E40F-431A-ADF0-ED64132AF064}"/>
              </a:ext>
            </a:extLst>
          </p:cNvPr>
          <p:cNvSpPr/>
          <p:nvPr/>
        </p:nvSpPr>
        <p:spPr>
          <a:xfrm>
            <a:off x="3951799" y="5549804"/>
            <a:ext cx="2854518" cy="469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endParaRPr lang="de-CH" dirty="0">
              <a:solidFill>
                <a:schemeClr val="tx1"/>
              </a:solidFill>
            </a:endParaRPr>
          </a:p>
        </p:txBody>
      </p:sp>
    </p:spTree>
    <p:extLst>
      <p:ext uri="{BB962C8B-B14F-4D97-AF65-F5344CB8AC3E}">
        <p14:creationId xmlns:p14="http://schemas.microsoft.com/office/powerpoint/2010/main" val="368457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5039-F52D-4855-A49E-7AC5EDAF1AAC}"/>
              </a:ext>
            </a:extLst>
          </p:cNvPr>
          <p:cNvSpPr>
            <a:spLocks noGrp="1"/>
          </p:cNvSpPr>
          <p:nvPr>
            <p:ph type="title"/>
          </p:nvPr>
        </p:nvSpPr>
        <p:spPr/>
        <p:txBody>
          <a:bodyPr/>
          <a:lstStyle/>
          <a:p>
            <a:r>
              <a:rPr lang="en-US" dirty="0"/>
              <a:t>Review Text Preprocessing	</a:t>
            </a:r>
            <a:endParaRPr lang="de-CH" dirty="0"/>
          </a:p>
        </p:txBody>
      </p:sp>
      <p:sp>
        <p:nvSpPr>
          <p:cNvPr id="3" name="Content Placeholder 2">
            <a:extLst>
              <a:ext uri="{FF2B5EF4-FFF2-40B4-BE49-F238E27FC236}">
                <a16:creationId xmlns:a16="http://schemas.microsoft.com/office/drawing/2014/main" id="{7E80B9DE-1FB2-4035-BA0B-C863A9A85F68}"/>
              </a:ext>
            </a:extLst>
          </p:cNvPr>
          <p:cNvSpPr>
            <a:spLocks noGrp="1"/>
          </p:cNvSpPr>
          <p:nvPr>
            <p:ph idx="1"/>
          </p:nvPr>
        </p:nvSpPr>
        <p:spPr/>
        <p:txBody>
          <a:bodyPr/>
          <a:lstStyle/>
          <a:p>
            <a:r>
              <a:rPr lang="en-US" dirty="0"/>
              <a:t>Input:	Review Text</a:t>
            </a:r>
          </a:p>
          <a:p>
            <a:r>
              <a:rPr lang="de-CH" dirty="0" err="1"/>
              <a:t>Process</a:t>
            </a:r>
            <a:r>
              <a:rPr lang="de-CH" dirty="0"/>
              <a:t>:	Clean Text</a:t>
            </a:r>
          </a:p>
          <a:p>
            <a:pPr marL="0" indent="0">
              <a:buNone/>
            </a:pPr>
            <a:r>
              <a:rPr lang="de-CH" dirty="0"/>
              <a:t>		</a:t>
            </a:r>
            <a:r>
              <a:rPr lang="de-CH" dirty="0" err="1"/>
              <a:t>tokenize</a:t>
            </a:r>
            <a:endParaRPr lang="de-CH" dirty="0"/>
          </a:p>
          <a:p>
            <a:pPr marL="0" indent="0">
              <a:buNone/>
            </a:pPr>
            <a:r>
              <a:rPr lang="de-CH" dirty="0"/>
              <a:t>		POS </a:t>
            </a:r>
            <a:r>
              <a:rPr lang="de-CH" dirty="0" err="1"/>
              <a:t>tagging</a:t>
            </a:r>
            <a:endParaRPr lang="de-CH" dirty="0"/>
          </a:p>
          <a:p>
            <a:pPr marL="0" indent="0">
              <a:buNone/>
            </a:pPr>
            <a:r>
              <a:rPr lang="de-CH" dirty="0"/>
              <a:t>		</a:t>
            </a:r>
            <a:r>
              <a:rPr lang="de-CH" dirty="0" err="1"/>
              <a:t>Stop</a:t>
            </a:r>
            <a:r>
              <a:rPr lang="de-CH" dirty="0"/>
              <a:t> </a:t>
            </a:r>
            <a:r>
              <a:rPr lang="de-CH" dirty="0" err="1"/>
              <a:t>word</a:t>
            </a:r>
            <a:r>
              <a:rPr lang="de-CH" dirty="0"/>
              <a:t> </a:t>
            </a:r>
            <a:r>
              <a:rPr lang="de-CH" dirty="0" err="1"/>
              <a:t>removal</a:t>
            </a:r>
            <a:endParaRPr lang="de-CH" dirty="0"/>
          </a:p>
          <a:p>
            <a:r>
              <a:rPr lang="de-CH" dirty="0"/>
              <a:t>Output:</a:t>
            </a:r>
          </a:p>
          <a:p>
            <a:pPr marL="0" indent="0">
              <a:buNone/>
            </a:pPr>
            <a:r>
              <a:rPr lang="de-CH" dirty="0"/>
              <a:t>		Topic Text 		[PN, N, V]</a:t>
            </a:r>
          </a:p>
          <a:p>
            <a:pPr marL="0" indent="0">
              <a:buNone/>
            </a:pPr>
            <a:r>
              <a:rPr lang="de-CH" dirty="0"/>
              <a:t>		Sentiment Text	[PN, N, V, </a:t>
            </a:r>
            <a:r>
              <a:rPr lang="de-CH" dirty="0" err="1"/>
              <a:t>Adj</a:t>
            </a:r>
            <a:r>
              <a:rPr lang="de-CH" dirty="0"/>
              <a:t>, </a:t>
            </a:r>
            <a:r>
              <a:rPr lang="de-CH" dirty="0" err="1"/>
              <a:t>Adv</a:t>
            </a:r>
            <a:r>
              <a:rPr lang="de-CH" dirty="0"/>
              <a:t>]</a:t>
            </a:r>
          </a:p>
          <a:p>
            <a:pPr marL="1828800" lvl="4" indent="0">
              <a:buNone/>
            </a:pPr>
            <a:endParaRPr lang="en-US" dirty="0"/>
          </a:p>
        </p:txBody>
      </p:sp>
    </p:spTree>
    <p:extLst>
      <p:ext uri="{BB962C8B-B14F-4D97-AF65-F5344CB8AC3E}">
        <p14:creationId xmlns:p14="http://schemas.microsoft.com/office/powerpoint/2010/main" val="138861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26A7-6E48-4464-A226-6446D90868EE}"/>
              </a:ext>
            </a:extLst>
          </p:cNvPr>
          <p:cNvSpPr>
            <a:spLocks noGrp="1"/>
          </p:cNvSpPr>
          <p:nvPr>
            <p:ph type="title"/>
          </p:nvPr>
        </p:nvSpPr>
        <p:spPr/>
        <p:txBody>
          <a:bodyPr/>
          <a:lstStyle/>
          <a:p>
            <a:r>
              <a:rPr lang="en-US" dirty="0"/>
              <a:t>Sample</a:t>
            </a:r>
            <a:endParaRPr lang="de-CH" dirty="0"/>
          </a:p>
        </p:txBody>
      </p:sp>
      <p:sp>
        <p:nvSpPr>
          <p:cNvPr id="5" name="Content Placeholder 4">
            <a:extLst>
              <a:ext uri="{FF2B5EF4-FFF2-40B4-BE49-F238E27FC236}">
                <a16:creationId xmlns:a16="http://schemas.microsoft.com/office/drawing/2014/main" id="{DC198AF2-5AD7-43A2-9670-3D9F56515B11}"/>
              </a:ext>
            </a:extLst>
          </p:cNvPr>
          <p:cNvSpPr>
            <a:spLocks noGrp="1"/>
          </p:cNvSpPr>
          <p:nvPr>
            <p:ph idx="1"/>
          </p:nvPr>
        </p:nvSpPr>
        <p:spPr>
          <a:xfrm>
            <a:off x="2730611" y="508884"/>
            <a:ext cx="6516757" cy="30930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dirty="0" err="1">
                <a:solidFill>
                  <a:schemeClr val="tx1"/>
                </a:solidFill>
              </a:rPr>
              <a:t>ChinaTown</a:t>
            </a:r>
            <a:r>
              <a:rPr lang="en-US" sz="1400" dirty="0">
                <a:solidFill>
                  <a:schemeClr val="tx1"/>
                </a:solidFill>
              </a:rPr>
              <a:t> Buffet:</a:t>
            </a:r>
          </a:p>
          <a:p>
            <a:pPr marL="0" indent="0">
              <a:buNone/>
            </a:pPr>
            <a:r>
              <a:rPr lang="en-US" sz="1400" dirty="0">
                <a:solidFill>
                  <a:schemeClr val="tx1"/>
                </a:solidFill>
              </a:rPr>
              <a:t>I give it three stars for size alone. </a:t>
            </a:r>
          </a:p>
          <a:p>
            <a:pPr marL="0" indent="0">
              <a:buNone/>
            </a:pPr>
            <a:r>
              <a:rPr lang="en-US" sz="1400" dirty="0">
                <a:solidFill>
                  <a:schemeClr val="tx1"/>
                </a:solidFill>
              </a:rPr>
              <a:t>IMHO, the bigger the Chinese buffet, the better. You know what the food is </a:t>
            </a:r>
            <a:r>
              <a:rPr lang="en-US" sz="1400" dirty="0" err="1">
                <a:solidFill>
                  <a:schemeClr val="tx1"/>
                </a:solidFill>
              </a:rPr>
              <a:t>gonna</a:t>
            </a:r>
            <a:r>
              <a:rPr lang="en-US" sz="1400" dirty="0">
                <a:solidFill>
                  <a:schemeClr val="tx1"/>
                </a:solidFill>
              </a:rPr>
              <a:t> taste like (meh), you know how much you will eat (too much), and you know how it will make you feel afterward (like a meat turtle: http://thisiswhyyourefat.com/post/385824028/bacon-cheese-turtleburgers-ground-beef-pattie). </a:t>
            </a:r>
          </a:p>
          <a:p>
            <a:pPr marL="0" indent="0">
              <a:buNone/>
            </a:pPr>
            <a:r>
              <a:rPr lang="en-US" sz="1400" dirty="0">
                <a:solidFill>
                  <a:schemeClr val="tx1"/>
                </a:solidFill>
              </a:rPr>
              <a:t>So, this place is huge. It has lots and lots of choices of crap Chinese fast food to eat. The food is not at all bad when compared to most crap Chinese fast food, but a fried turd is still a turd. Also, and this is the biggest highlight of the restaurant, they have a station where you can select ingredients for them to cook you in a wok, like at Flattop Grill. Their crab </a:t>
            </a:r>
            <a:r>
              <a:rPr lang="en-US" sz="1400" dirty="0" err="1">
                <a:solidFill>
                  <a:schemeClr val="tx1"/>
                </a:solidFill>
              </a:rPr>
              <a:t>rangoons</a:t>
            </a:r>
            <a:r>
              <a:rPr lang="en-US" sz="1400" dirty="0">
                <a:solidFill>
                  <a:schemeClr val="tx1"/>
                </a:solidFill>
              </a:rPr>
              <a:t> are pretty good. There is also a gift shop (WTF?) in case you want to relish your trip here forever. They will let you take some with you, though I never have. Expect to spend about $10 with a drink, a little less for lunch. </a:t>
            </a:r>
          </a:p>
        </p:txBody>
      </p:sp>
      <p:sp>
        <p:nvSpPr>
          <p:cNvPr id="6" name="Content Placeholder 4">
            <a:extLst>
              <a:ext uri="{FF2B5EF4-FFF2-40B4-BE49-F238E27FC236}">
                <a16:creationId xmlns:a16="http://schemas.microsoft.com/office/drawing/2014/main" id="{C1367C24-EA39-476E-8943-EDB90F7DF527}"/>
              </a:ext>
            </a:extLst>
          </p:cNvPr>
          <p:cNvSpPr txBox="1">
            <a:spLocks/>
          </p:cNvSpPr>
          <p:nvPr/>
        </p:nvSpPr>
        <p:spPr>
          <a:xfrm>
            <a:off x="672549" y="4252333"/>
            <a:ext cx="4991431" cy="1719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know food go taste know eat will feel meat turtle bacon cheese lot </a:t>
            </a:r>
            <a:r>
              <a:rPr lang="en-US" sz="1400" dirty="0" err="1">
                <a:solidFill>
                  <a:schemeClr val="tx1"/>
                </a:solidFill>
              </a:rPr>
              <a:t>lot</a:t>
            </a:r>
            <a:r>
              <a:rPr lang="en-US" sz="1400" dirty="0">
                <a:solidFill>
                  <a:schemeClr val="tx1"/>
                </a:solidFill>
              </a:rPr>
              <a:t> choice crap eat food compare crap fry turd </a:t>
            </a:r>
            <a:r>
              <a:rPr lang="en-US" sz="1400" dirty="0" err="1">
                <a:solidFill>
                  <a:schemeClr val="tx1"/>
                </a:solidFill>
              </a:rPr>
              <a:t>turd</a:t>
            </a:r>
            <a:r>
              <a:rPr lang="en-US" sz="1400" dirty="0">
                <a:solidFill>
                  <a:schemeClr val="tx1"/>
                </a:solidFill>
              </a:rPr>
              <a:t> station select ingredient cook wok </a:t>
            </a:r>
            <a:r>
              <a:rPr lang="en-US" sz="1400" dirty="0" err="1">
                <a:solidFill>
                  <a:schemeClr val="tx1"/>
                </a:solidFill>
              </a:rPr>
              <a:t>flattop_grill</a:t>
            </a:r>
            <a:r>
              <a:rPr lang="en-US" sz="1400" dirty="0">
                <a:solidFill>
                  <a:schemeClr val="tx1"/>
                </a:solidFill>
              </a:rPr>
              <a:t> </a:t>
            </a:r>
            <a:r>
              <a:rPr lang="en-US" sz="1400" dirty="0" err="1">
                <a:solidFill>
                  <a:schemeClr val="tx1"/>
                </a:solidFill>
              </a:rPr>
              <a:t>crab_rangoon</a:t>
            </a:r>
            <a:r>
              <a:rPr lang="en-US" sz="1400" dirty="0">
                <a:solidFill>
                  <a:schemeClr val="tx1"/>
                </a:solidFill>
              </a:rPr>
              <a:t> want relish trip will expect spend dollar drink</a:t>
            </a:r>
          </a:p>
        </p:txBody>
      </p:sp>
      <p:sp>
        <p:nvSpPr>
          <p:cNvPr id="7" name="Content Placeholder 4">
            <a:extLst>
              <a:ext uri="{FF2B5EF4-FFF2-40B4-BE49-F238E27FC236}">
                <a16:creationId xmlns:a16="http://schemas.microsoft.com/office/drawing/2014/main" id="{075E98FF-5251-49EC-8852-0E1751DFE7C8}"/>
              </a:ext>
            </a:extLst>
          </p:cNvPr>
          <p:cNvSpPr txBox="1">
            <a:spLocks/>
          </p:cNvSpPr>
          <p:nvPr/>
        </p:nvSpPr>
        <p:spPr>
          <a:xfrm>
            <a:off x="6528022" y="4252332"/>
            <a:ext cx="4825779" cy="17190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sz="1400" dirty="0">
                <a:solidFill>
                  <a:schemeClr val="tx1"/>
                </a:solidFill>
              </a:rPr>
              <a:t>star size. </a:t>
            </a:r>
            <a:r>
              <a:rPr lang="en-US" sz="1400" dirty="0" err="1">
                <a:solidFill>
                  <a:schemeClr val="tx1"/>
                </a:solidFill>
              </a:rPr>
              <a:t>imho</a:t>
            </a:r>
            <a:r>
              <a:rPr lang="en-US" sz="1400" dirty="0">
                <a:solidFill>
                  <a:schemeClr val="tx1"/>
                </a:solidFill>
              </a:rPr>
              <a:t> big </a:t>
            </a:r>
            <a:r>
              <a:rPr lang="en-US" sz="1400" b="1" dirty="0" err="1">
                <a:solidFill>
                  <a:schemeClr val="tx1"/>
                </a:solidFill>
              </a:rPr>
              <a:t>chinese_buffet</a:t>
            </a:r>
            <a:r>
              <a:rPr lang="en-US" sz="1400" b="1" dirty="0">
                <a:solidFill>
                  <a:schemeClr val="tx1"/>
                </a:solidFill>
              </a:rPr>
              <a:t> </a:t>
            </a:r>
            <a:r>
              <a:rPr lang="en-US" sz="1400" dirty="0">
                <a:solidFill>
                  <a:schemeClr val="tx1"/>
                </a:solidFill>
              </a:rPr>
              <a:t>well. know food go taste know. </a:t>
            </a:r>
            <a:r>
              <a:rPr lang="en-US" sz="1400" dirty="0" err="1">
                <a:solidFill>
                  <a:schemeClr val="tx1"/>
                </a:solidFill>
              </a:rPr>
              <a:t>much_will</a:t>
            </a:r>
            <a:r>
              <a:rPr lang="en-US" sz="1400" dirty="0">
                <a:solidFill>
                  <a:schemeClr val="tx1"/>
                </a:solidFill>
              </a:rPr>
              <a:t> eat </a:t>
            </a:r>
            <a:r>
              <a:rPr lang="en-US" sz="1400" dirty="0" err="1">
                <a:solidFill>
                  <a:schemeClr val="tx1"/>
                </a:solidFill>
              </a:rPr>
              <a:t>much_know</a:t>
            </a:r>
            <a:r>
              <a:rPr lang="en-US" sz="1400" dirty="0">
                <a:solidFill>
                  <a:schemeClr val="tx1"/>
                </a:solidFill>
              </a:rPr>
              <a:t> will feel afterward meat turtle. post bacon cheese huge. lot </a:t>
            </a:r>
            <a:r>
              <a:rPr lang="en-US" sz="1400" dirty="0" err="1">
                <a:solidFill>
                  <a:schemeClr val="tx1"/>
                </a:solidFill>
              </a:rPr>
              <a:t>lot</a:t>
            </a:r>
            <a:r>
              <a:rPr lang="en-US" sz="1400" dirty="0">
                <a:solidFill>
                  <a:schemeClr val="tx1"/>
                </a:solidFill>
              </a:rPr>
              <a:t> choice.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eat. food. </a:t>
            </a:r>
            <a:r>
              <a:rPr lang="en-US" sz="1400" b="1" dirty="0" err="1">
                <a:solidFill>
                  <a:schemeClr val="tx1"/>
                </a:solidFill>
              </a:rPr>
              <a:t>not_bad</a:t>
            </a:r>
            <a:r>
              <a:rPr lang="en-US" sz="1400" dirty="0">
                <a:solidFill>
                  <a:schemeClr val="tx1"/>
                </a:solidFill>
              </a:rPr>
              <a:t> compare. crap </a:t>
            </a:r>
            <a:r>
              <a:rPr lang="en-US" sz="1400" dirty="0" err="1">
                <a:solidFill>
                  <a:schemeClr val="tx1"/>
                </a:solidFill>
              </a:rPr>
              <a:t>chinese</a:t>
            </a:r>
            <a:r>
              <a:rPr lang="en-US" sz="1400" dirty="0">
                <a:solidFill>
                  <a:schemeClr val="tx1"/>
                </a:solidFill>
              </a:rPr>
              <a:t> </a:t>
            </a:r>
            <a:r>
              <a:rPr lang="en-US" sz="1400" b="1" dirty="0" err="1">
                <a:solidFill>
                  <a:schemeClr val="tx1"/>
                </a:solidFill>
              </a:rPr>
              <a:t>fast_food</a:t>
            </a:r>
            <a:r>
              <a:rPr lang="en-US" sz="1400" dirty="0">
                <a:solidFill>
                  <a:schemeClr val="tx1"/>
                </a:solidFill>
              </a:rPr>
              <a:t> fry turd </a:t>
            </a:r>
            <a:r>
              <a:rPr lang="en-US" sz="1400" dirty="0" err="1">
                <a:solidFill>
                  <a:schemeClr val="tx1"/>
                </a:solidFill>
              </a:rPr>
              <a:t>turd</a:t>
            </a:r>
            <a:r>
              <a:rPr lang="en-US" sz="1400" dirty="0">
                <a:solidFill>
                  <a:schemeClr val="tx1"/>
                </a:solidFill>
              </a:rPr>
              <a:t>. </a:t>
            </a:r>
            <a:r>
              <a:rPr lang="en-US" sz="1400" dirty="0" err="1">
                <a:solidFill>
                  <a:schemeClr val="tx1"/>
                </a:solidFill>
              </a:rPr>
              <a:t>big_highlight</a:t>
            </a:r>
            <a:r>
              <a:rPr lang="en-US" sz="1400" dirty="0">
                <a:solidFill>
                  <a:schemeClr val="tx1"/>
                </a:solidFill>
              </a:rPr>
              <a:t> station select ingredient. cook wok </a:t>
            </a:r>
            <a:r>
              <a:rPr lang="en-US" sz="1400" b="1" dirty="0" err="1">
                <a:solidFill>
                  <a:schemeClr val="tx1"/>
                </a:solidFill>
              </a:rPr>
              <a:t>flattop_grill</a:t>
            </a:r>
            <a:r>
              <a:rPr lang="en-US" sz="1400" dirty="0">
                <a:solidFill>
                  <a:schemeClr val="tx1"/>
                </a:solidFill>
              </a:rPr>
              <a:t>. </a:t>
            </a:r>
            <a:r>
              <a:rPr lang="en-US" sz="1400" b="1" dirty="0" err="1">
                <a:solidFill>
                  <a:schemeClr val="tx1"/>
                </a:solidFill>
              </a:rPr>
              <a:t>crab_rangoon</a:t>
            </a:r>
            <a:r>
              <a:rPr lang="en-US" sz="1400" dirty="0">
                <a:solidFill>
                  <a:schemeClr val="tx1"/>
                </a:solidFill>
              </a:rPr>
              <a:t>. pretty good. </a:t>
            </a:r>
            <a:r>
              <a:rPr lang="en-US" sz="1400" b="1" dirty="0" err="1">
                <a:solidFill>
                  <a:schemeClr val="tx1"/>
                </a:solidFill>
              </a:rPr>
              <a:t>gift_shop</a:t>
            </a:r>
            <a:r>
              <a:rPr lang="en-US" sz="1400" dirty="0">
                <a:solidFill>
                  <a:schemeClr val="tx1"/>
                </a:solidFill>
              </a:rPr>
              <a:t>. want relish trip forever. will never. expect spend dollar drink </a:t>
            </a:r>
            <a:r>
              <a:rPr lang="en-US" sz="1400" dirty="0" err="1">
                <a:solidFill>
                  <a:schemeClr val="tx1"/>
                </a:solidFill>
              </a:rPr>
              <a:t>little_lunch</a:t>
            </a:r>
            <a:r>
              <a:rPr lang="en-US" sz="1400" dirty="0">
                <a:solidFill>
                  <a:schemeClr val="tx1"/>
                </a:solidFill>
              </a:rPr>
              <a:t>.</a:t>
            </a:r>
            <a:endParaRPr lang="de-CH" sz="1400" dirty="0">
              <a:solidFill>
                <a:schemeClr val="tx1"/>
              </a:solidFill>
            </a:endParaRPr>
          </a:p>
        </p:txBody>
      </p:sp>
      <p:sp>
        <p:nvSpPr>
          <p:cNvPr id="8" name="TextBox 7">
            <a:extLst>
              <a:ext uri="{FF2B5EF4-FFF2-40B4-BE49-F238E27FC236}">
                <a16:creationId xmlns:a16="http://schemas.microsoft.com/office/drawing/2014/main" id="{766CCF59-A881-4F0D-87BA-B89B9D1CB293}"/>
              </a:ext>
            </a:extLst>
          </p:cNvPr>
          <p:cNvSpPr txBox="1"/>
          <p:nvPr/>
        </p:nvSpPr>
        <p:spPr>
          <a:xfrm>
            <a:off x="922352" y="3883001"/>
            <a:ext cx="1104277" cy="369332"/>
          </a:xfrm>
          <a:prstGeom prst="rect">
            <a:avLst/>
          </a:prstGeom>
          <a:noFill/>
        </p:spPr>
        <p:txBody>
          <a:bodyPr wrap="none" rtlCol="0">
            <a:spAutoFit/>
          </a:bodyPr>
          <a:lstStyle/>
          <a:p>
            <a:r>
              <a:rPr lang="en-US" dirty="0"/>
              <a:t>Topic Text</a:t>
            </a:r>
            <a:endParaRPr lang="de-CH" dirty="0"/>
          </a:p>
        </p:txBody>
      </p:sp>
      <p:sp>
        <p:nvSpPr>
          <p:cNvPr id="9" name="TextBox 8">
            <a:extLst>
              <a:ext uri="{FF2B5EF4-FFF2-40B4-BE49-F238E27FC236}">
                <a16:creationId xmlns:a16="http://schemas.microsoft.com/office/drawing/2014/main" id="{B2CA27D5-BB05-4B28-8889-7925472B94FD}"/>
              </a:ext>
            </a:extLst>
          </p:cNvPr>
          <p:cNvSpPr txBox="1"/>
          <p:nvPr/>
        </p:nvSpPr>
        <p:spPr>
          <a:xfrm>
            <a:off x="6680421" y="3883001"/>
            <a:ext cx="1585434" cy="369332"/>
          </a:xfrm>
          <a:prstGeom prst="rect">
            <a:avLst/>
          </a:prstGeom>
          <a:noFill/>
        </p:spPr>
        <p:txBody>
          <a:bodyPr wrap="none" rtlCol="0">
            <a:spAutoFit/>
          </a:bodyPr>
          <a:lstStyle/>
          <a:p>
            <a:r>
              <a:rPr lang="en-US" dirty="0"/>
              <a:t>Sentiment Text</a:t>
            </a:r>
            <a:endParaRPr lang="de-CH" dirty="0"/>
          </a:p>
        </p:txBody>
      </p:sp>
    </p:spTree>
    <p:extLst>
      <p:ext uri="{BB962C8B-B14F-4D97-AF65-F5344CB8AC3E}">
        <p14:creationId xmlns:p14="http://schemas.microsoft.com/office/powerpoint/2010/main" val="183558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C754-E5AB-46E9-863C-F906F0A81520}"/>
              </a:ext>
            </a:extLst>
          </p:cNvPr>
          <p:cNvSpPr>
            <a:spLocks noGrp="1"/>
          </p:cNvSpPr>
          <p:nvPr>
            <p:ph type="title"/>
          </p:nvPr>
        </p:nvSpPr>
        <p:spPr/>
        <p:txBody>
          <a:bodyPr/>
          <a:lstStyle/>
          <a:p>
            <a:r>
              <a:rPr lang="en-US" dirty="0"/>
              <a:t>Aspect </a:t>
            </a:r>
            <a:r>
              <a:rPr lang="en-US" dirty="0" err="1"/>
              <a:t>clutering</a:t>
            </a:r>
            <a:endParaRPr lang="de-CH" dirty="0"/>
          </a:p>
        </p:txBody>
      </p:sp>
      <p:sp>
        <p:nvSpPr>
          <p:cNvPr id="3" name="Content Placeholder 2">
            <a:extLst>
              <a:ext uri="{FF2B5EF4-FFF2-40B4-BE49-F238E27FC236}">
                <a16:creationId xmlns:a16="http://schemas.microsoft.com/office/drawing/2014/main" id="{00A152CD-4285-4E88-BC88-159170865296}"/>
              </a:ext>
            </a:extLst>
          </p:cNvPr>
          <p:cNvSpPr>
            <a:spLocks noGrp="1"/>
          </p:cNvSpPr>
          <p:nvPr>
            <p:ph idx="1"/>
          </p:nvPr>
        </p:nvSpPr>
        <p:spPr/>
        <p:txBody>
          <a:bodyPr>
            <a:normAutofit fontScale="92500" lnSpcReduction="20000"/>
          </a:bodyPr>
          <a:lstStyle/>
          <a:p>
            <a:r>
              <a:rPr lang="en-US" dirty="0"/>
              <a:t>Input:</a:t>
            </a:r>
          </a:p>
          <a:p>
            <a:pPr marL="0" indent="0">
              <a:buNone/>
            </a:pPr>
            <a:r>
              <a:rPr lang="en-US" dirty="0"/>
              <a:t>		Topic vocab</a:t>
            </a:r>
          </a:p>
          <a:p>
            <a:pPr marL="0" indent="0">
              <a:buNone/>
            </a:pPr>
            <a:r>
              <a:rPr lang="en-US" dirty="0"/>
              <a:t>		Topic &lt;&gt; Aspect mapping (manual)</a:t>
            </a:r>
          </a:p>
          <a:p>
            <a:endParaRPr lang="en-US" dirty="0"/>
          </a:p>
          <a:p>
            <a:r>
              <a:rPr lang="en-US" dirty="0"/>
              <a:t>Output:</a:t>
            </a:r>
          </a:p>
          <a:p>
            <a:pPr marL="0" indent="0">
              <a:buNone/>
            </a:pPr>
            <a:r>
              <a:rPr lang="en-US" dirty="0"/>
              <a:t>		Aspect Classifier</a:t>
            </a:r>
          </a:p>
          <a:p>
            <a:pPr marL="0" indent="0">
              <a:buNone/>
            </a:pPr>
            <a:endParaRPr lang="en-US" dirty="0"/>
          </a:p>
          <a:p>
            <a:pPr marL="0" indent="0">
              <a:buNone/>
            </a:pPr>
            <a:r>
              <a:rPr lang="en-US" dirty="0"/>
              <a:t>Example: 	</a:t>
            </a:r>
          </a:p>
          <a:p>
            <a:pPr marL="0" indent="0">
              <a:buNone/>
            </a:pPr>
            <a:r>
              <a:rPr lang="en-US" dirty="0"/>
              <a:t>		IN	Topic   : Food Chinese pizza</a:t>
            </a:r>
          </a:p>
          <a:p>
            <a:pPr marL="0" indent="0">
              <a:buNone/>
            </a:pPr>
            <a:r>
              <a:rPr lang="en-US" dirty="0"/>
              <a:t>		OUT	Aspect: Food</a:t>
            </a:r>
            <a:endParaRPr lang="de-CH" dirty="0"/>
          </a:p>
        </p:txBody>
      </p:sp>
    </p:spTree>
    <p:extLst>
      <p:ext uri="{BB962C8B-B14F-4D97-AF65-F5344CB8AC3E}">
        <p14:creationId xmlns:p14="http://schemas.microsoft.com/office/powerpoint/2010/main" val="286560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101C-A0FB-41AE-A0CB-9A5C8AAB80A2}"/>
              </a:ext>
            </a:extLst>
          </p:cNvPr>
          <p:cNvSpPr>
            <a:spLocks noGrp="1"/>
          </p:cNvSpPr>
          <p:nvPr>
            <p:ph type="title"/>
          </p:nvPr>
        </p:nvSpPr>
        <p:spPr/>
        <p:txBody>
          <a:bodyPr/>
          <a:lstStyle/>
          <a:p>
            <a:r>
              <a:rPr lang="en-US" dirty="0"/>
              <a:t>Topic Modelling</a:t>
            </a:r>
            <a:endParaRPr lang="de-CH" dirty="0"/>
          </a:p>
        </p:txBody>
      </p:sp>
      <p:sp>
        <p:nvSpPr>
          <p:cNvPr id="3" name="Content Placeholder 2">
            <a:extLst>
              <a:ext uri="{FF2B5EF4-FFF2-40B4-BE49-F238E27FC236}">
                <a16:creationId xmlns:a16="http://schemas.microsoft.com/office/drawing/2014/main" id="{F0E68CEB-23F2-44E0-B804-42B399396826}"/>
              </a:ext>
            </a:extLst>
          </p:cNvPr>
          <p:cNvSpPr>
            <a:spLocks noGrp="1"/>
          </p:cNvSpPr>
          <p:nvPr>
            <p:ph idx="1"/>
          </p:nvPr>
        </p:nvSpPr>
        <p:spPr/>
        <p:txBody>
          <a:bodyPr/>
          <a:lstStyle/>
          <a:p>
            <a:r>
              <a:rPr lang="en-US" dirty="0"/>
              <a:t>Input:</a:t>
            </a:r>
            <a:endParaRPr lang="de-CH" dirty="0"/>
          </a:p>
          <a:p>
            <a:pPr marL="0" indent="0">
              <a:buNone/>
            </a:pPr>
            <a:r>
              <a:rPr lang="de-CH" dirty="0"/>
              <a:t>		Topic Text</a:t>
            </a:r>
          </a:p>
          <a:p>
            <a:pPr marL="0" indent="0">
              <a:buNone/>
            </a:pPr>
            <a:endParaRPr lang="de-CH" dirty="0"/>
          </a:p>
          <a:p>
            <a:r>
              <a:rPr lang="de-CH" dirty="0"/>
              <a:t>Output:</a:t>
            </a:r>
          </a:p>
          <a:p>
            <a:pPr marL="0" indent="0">
              <a:buNone/>
            </a:pPr>
            <a:r>
              <a:rPr lang="de-CH" dirty="0"/>
              <a:t>		Top N Words </a:t>
            </a:r>
            <a:r>
              <a:rPr lang="de-CH" dirty="0" err="1"/>
              <a:t>as</a:t>
            </a:r>
            <a:r>
              <a:rPr lang="de-CH" dirty="0"/>
              <a:t> Topic</a:t>
            </a:r>
          </a:p>
          <a:p>
            <a:pPr marL="0" indent="0">
              <a:buNone/>
            </a:pPr>
            <a:r>
              <a:rPr lang="de-CH" dirty="0"/>
              <a:t>		Topic </a:t>
            </a:r>
            <a:r>
              <a:rPr lang="de-CH" dirty="0" err="1"/>
              <a:t>Vocab</a:t>
            </a:r>
            <a:endParaRPr lang="de-CH" dirty="0"/>
          </a:p>
          <a:p>
            <a:pPr marL="0" indent="0">
              <a:buNone/>
            </a:pPr>
            <a:endParaRPr lang="en-US" dirty="0"/>
          </a:p>
        </p:txBody>
      </p:sp>
    </p:spTree>
    <p:extLst>
      <p:ext uri="{BB962C8B-B14F-4D97-AF65-F5344CB8AC3E}">
        <p14:creationId xmlns:p14="http://schemas.microsoft.com/office/powerpoint/2010/main" val="137396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A51-E602-438C-8458-25EC474F1750}"/>
              </a:ext>
            </a:extLst>
          </p:cNvPr>
          <p:cNvSpPr>
            <a:spLocks noGrp="1"/>
          </p:cNvSpPr>
          <p:nvPr>
            <p:ph type="title"/>
          </p:nvPr>
        </p:nvSpPr>
        <p:spPr/>
        <p:txBody>
          <a:bodyPr/>
          <a:lstStyle/>
          <a:p>
            <a:r>
              <a:rPr lang="en-US" dirty="0"/>
              <a:t>Sentiment Analysis	</a:t>
            </a:r>
            <a:endParaRPr lang="de-CH" dirty="0"/>
          </a:p>
        </p:txBody>
      </p:sp>
      <p:sp>
        <p:nvSpPr>
          <p:cNvPr id="3" name="Content Placeholder 2">
            <a:extLst>
              <a:ext uri="{FF2B5EF4-FFF2-40B4-BE49-F238E27FC236}">
                <a16:creationId xmlns:a16="http://schemas.microsoft.com/office/drawing/2014/main" id="{6D5C250A-3D20-413E-8CE2-56CE0A7E94CE}"/>
              </a:ext>
            </a:extLst>
          </p:cNvPr>
          <p:cNvSpPr>
            <a:spLocks noGrp="1"/>
          </p:cNvSpPr>
          <p:nvPr>
            <p:ph idx="1"/>
          </p:nvPr>
        </p:nvSpPr>
        <p:spPr/>
        <p:txBody>
          <a:bodyPr/>
          <a:lstStyle/>
          <a:p>
            <a:r>
              <a:rPr lang="en-US" dirty="0"/>
              <a:t>Input</a:t>
            </a:r>
            <a:endParaRPr lang="de-CH" dirty="0"/>
          </a:p>
          <a:p>
            <a:pPr marL="0" indent="0">
              <a:buNone/>
            </a:pPr>
            <a:r>
              <a:rPr lang="de-CH" dirty="0"/>
              <a:t>		Sentiment Text</a:t>
            </a:r>
          </a:p>
          <a:p>
            <a:pPr marL="0" indent="0">
              <a:buNone/>
            </a:pPr>
            <a:r>
              <a:rPr lang="de-CH" dirty="0"/>
              <a:t>		(</a:t>
            </a:r>
            <a:r>
              <a:rPr lang="de-CH" dirty="0" err="1"/>
              <a:t>any</a:t>
            </a:r>
            <a:r>
              <a:rPr lang="de-CH" dirty="0"/>
              <a:t> </a:t>
            </a:r>
            <a:r>
              <a:rPr lang="de-CH" dirty="0" err="1"/>
              <a:t>text</a:t>
            </a:r>
            <a:r>
              <a:rPr lang="de-CH" dirty="0"/>
              <a:t>)</a:t>
            </a:r>
          </a:p>
          <a:p>
            <a:r>
              <a:rPr lang="de-CH" dirty="0"/>
              <a:t>Output:</a:t>
            </a:r>
            <a:endParaRPr lang="en-US" dirty="0"/>
          </a:p>
          <a:p>
            <a:pPr marL="0" indent="0">
              <a:buNone/>
            </a:pPr>
            <a:r>
              <a:rPr lang="en-US" dirty="0"/>
              <a:t>		Train:</a:t>
            </a:r>
          </a:p>
          <a:p>
            <a:pPr marL="0" indent="0">
              <a:buNone/>
            </a:pPr>
            <a:r>
              <a:rPr lang="en-US" dirty="0"/>
              <a:t>			sentiment Classifier</a:t>
            </a:r>
          </a:p>
          <a:p>
            <a:pPr marL="0" indent="0">
              <a:buNone/>
            </a:pPr>
            <a:r>
              <a:rPr lang="de-CH" dirty="0"/>
              <a:t>		Test:</a:t>
            </a:r>
          </a:p>
          <a:p>
            <a:pPr marL="0" indent="0">
              <a:buNone/>
            </a:pPr>
            <a:r>
              <a:rPr lang="de-CH" dirty="0"/>
              <a:t>			Star Rating</a:t>
            </a:r>
            <a:endParaRPr lang="en-US" dirty="0"/>
          </a:p>
        </p:txBody>
      </p:sp>
    </p:spTree>
    <p:extLst>
      <p:ext uri="{BB962C8B-B14F-4D97-AF65-F5344CB8AC3E}">
        <p14:creationId xmlns:p14="http://schemas.microsoft.com/office/powerpoint/2010/main" val="227137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F4A8-358B-4901-BE3C-F7E585D571CE}"/>
              </a:ext>
            </a:extLst>
          </p:cNvPr>
          <p:cNvSpPr>
            <a:spLocks noGrp="1"/>
          </p:cNvSpPr>
          <p:nvPr>
            <p:ph type="title"/>
          </p:nvPr>
        </p:nvSpPr>
        <p:spPr/>
        <p:txBody>
          <a:bodyPr/>
          <a:lstStyle/>
          <a:p>
            <a:r>
              <a:rPr lang="en-US" dirty="0"/>
              <a:t>Aspect Classification</a:t>
            </a:r>
            <a:endParaRPr lang="de-CH" dirty="0"/>
          </a:p>
        </p:txBody>
      </p:sp>
      <p:sp>
        <p:nvSpPr>
          <p:cNvPr id="3" name="Content Placeholder 2">
            <a:extLst>
              <a:ext uri="{FF2B5EF4-FFF2-40B4-BE49-F238E27FC236}">
                <a16:creationId xmlns:a16="http://schemas.microsoft.com/office/drawing/2014/main" id="{605C0AD3-776C-4CA9-945C-9824E1F881A8}"/>
              </a:ext>
            </a:extLst>
          </p:cNvPr>
          <p:cNvSpPr>
            <a:spLocks noGrp="1"/>
          </p:cNvSpPr>
          <p:nvPr>
            <p:ph idx="1"/>
          </p:nvPr>
        </p:nvSpPr>
        <p:spPr/>
        <p:txBody>
          <a:bodyPr>
            <a:normAutofit fontScale="92500"/>
          </a:bodyPr>
          <a:lstStyle/>
          <a:p>
            <a:r>
              <a:rPr lang="en-US" dirty="0"/>
              <a:t>Input</a:t>
            </a:r>
          </a:p>
          <a:p>
            <a:pPr marL="0" indent="0">
              <a:buNone/>
            </a:pPr>
            <a:r>
              <a:rPr lang="en-US" dirty="0"/>
              <a:t>		Review Text</a:t>
            </a:r>
          </a:p>
          <a:p>
            <a:pPr marL="0" indent="0">
              <a:buNone/>
            </a:pPr>
            <a:r>
              <a:rPr lang="en-US" dirty="0"/>
              <a:t>		Aspect Classifier</a:t>
            </a:r>
          </a:p>
          <a:p>
            <a:r>
              <a:rPr lang="en-US" dirty="0"/>
              <a:t>Output</a:t>
            </a:r>
          </a:p>
          <a:p>
            <a:pPr marL="0" indent="0">
              <a:buNone/>
            </a:pPr>
            <a:r>
              <a:rPr lang="en-US" dirty="0"/>
              <a:t>		Classified text</a:t>
            </a:r>
          </a:p>
          <a:p>
            <a:pPr marL="0" indent="0">
              <a:buNone/>
            </a:pPr>
            <a:endParaRPr lang="en-US" dirty="0"/>
          </a:p>
          <a:p>
            <a:pPr marL="0" indent="0">
              <a:buNone/>
            </a:pPr>
            <a:r>
              <a:rPr lang="en-US" dirty="0"/>
              <a:t>Example:</a:t>
            </a:r>
          </a:p>
          <a:p>
            <a:pPr marL="0" indent="0">
              <a:buNone/>
            </a:pPr>
            <a:r>
              <a:rPr lang="en-US" dirty="0"/>
              <a:t>		IN	'Food was good. Service was no good'</a:t>
            </a:r>
          </a:p>
          <a:p>
            <a:pPr marL="0" indent="0">
              <a:buNone/>
            </a:pPr>
            <a:r>
              <a:rPr lang="en-US" dirty="0"/>
              <a:t>		Out	{'</a:t>
            </a:r>
            <a:r>
              <a:rPr lang="en-US" dirty="0" err="1"/>
              <a:t>food':'Food</a:t>
            </a:r>
            <a:r>
              <a:rPr lang="en-US" dirty="0"/>
              <a:t> was </a:t>
            </a:r>
            <a:r>
              <a:rPr lang="en-US" dirty="0" err="1"/>
              <a:t>good','service':'Service</a:t>
            </a:r>
            <a:r>
              <a:rPr lang="en-US" dirty="0"/>
              <a:t> was not good'}</a:t>
            </a:r>
          </a:p>
          <a:p>
            <a:endParaRPr lang="de-CH" dirty="0"/>
          </a:p>
        </p:txBody>
      </p:sp>
    </p:spTree>
    <p:extLst>
      <p:ext uri="{BB962C8B-B14F-4D97-AF65-F5344CB8AC3E}">
        <p14:creationId xmlns:p14="http://schemas.microsoft.com/office/powerpoint/2010/main" val="371165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F673-C5D2-4D29-B656-3153453F3D1E}"/>
              </a:ext>
            </a:extLst>
          </p:cNvPr>
          <p:cNvSpPr>
            <a:spLocks noGrp="1"/>
          </p:cNvSpPr>
          <p:nvPr>
            <p:ph type="title"/>
          </p:nvPr>
        </p:nvSpPr>
        <p:spPr/>
        <p:txBody>
          <a:bodyPr/>
          <a:lstStyle/>
          <a:p>
            <a:r>
              <a:rPr lang="en-US" dirty="0"/>
              <a:t>User Interface</a:t>
            </a:r>
            <a:endParaRPr lang="de-CH" dirty="0"/>
          </a:p>
        </p:txBody>
      </p:sp>
      <p:sp>
        <p:nvSpPr>
          <p:cNvPr id="3" name="Content Placeholder 2">
            <a:extLst>
              <a:ext uri="{FF2B5EF4-FFF2-40B4-BE49-F238E27FC236}">
                <a16:creationId xmlns:a16="http://schemas.microsoft.com/office/drawing/2014/main" id="{83407791-65B1-4DD1-A081-91743A4F2CCE}"/>
              </a:ext>
            </a:extLst>
          </p:cNvPr>
          <p:cNvSpPr>
            <a:spLocks noGrp="1"/>
          </p:cNvSpPr>
          <p:nvPr>
            <p:ph idx="1"/>
          </p:nvPr>
        </p:nvSpPr>
        <p:spPr/>
        <p:txBody>
          <a:bodyPr/>
          <a:lstStyle/>
          <a:p>
            <a:pPr marL="0" indent="0">
              <a:buNone/>
            </a:pPr>
            <a:r>
              <a:rPr lang="en-US" dirty="0"/>
              <a:t>Take input from User:</a:t>
            </a:r>
          </a:p>
          <a:p>
            <a:pPr marL="0" indent="0">
              <a:buNone/>
            </a:pPr>
            <a:r>
              <a:rPr lang="en-US" dirty="0"/>
              <a:t>	Select State</a:t>
            </a:r>
          </a:p>
          <a:p>
            <a:pPr marL="0" indent="0">
              <a:buNone/>
            </a:pPr>
            <a:r>
              <a:rPr lang="en-US" dirty="0"/>
              <a:t>	Select restaurant</a:t>
            </a:r>
          </a:p>
          <a:p>
            <a:pPr marL="0" indent="0">
              <a:buNone/>
            </a:pPr>
            <a:r>
              <a:rPr lang="en-US" dirty="0"/>
              <a:t>	Select review</a:t>
            </a:r>
          </a:p>
          <a:p>
            <a:pPr marL="0" indent="0">
              <a:buNone/>
            </a:pPr>
            <a:r>
              <a:rPr lang="de-CH" dirty="0"/>
              <a:t>Out:</a:t>
            </a:r>
          </a:p>
          <a:p>
            <a:pPr marL="0" indent="0">
              <a:buNone/>
            </a:pPr>
            <a:r>
              <a:rPr lang="de-CH" dirty="0"/>
              <a:t>	</a:t>
            </a:r>
            <a:r>
              <a:rPr lang="de-CH" dirty="0" err="1"/>
              <a:t>Orig</a:t>
            </a:r>
            <a:r>
              <a:rPr lang="de-CH" dirty="0"/>
              <a:t> Rating</a:t>
            </a:r>
          </a:p>
          <a:p>
            <a:pPr marL="0" indent="0">
              <a:buNone/>
            </a:pPr>
            <a:r>
              <a:rPr lang="de-CH" dirty="0"/>
              <a:t>	</a:t>
            </a:r>
            <a:r>
              <a:rPr lang="de-CH" dirty="0" err="1"/>
              <a:t>Our</a:t>
            </a:r>
            <a:r>
              <a:rPr lang="de-CH" dirty="0"/>
              <a:t> </a:t>
            </a:r>
            <a:r>
              <a:rPr lang="de-CH" dirty="0" err="1"/>
              <a:t>rating</a:t>
            </a:r>
            <a:endParaRPr lang="de-CH" dirty="0"/>
          </a:p>
          <a:p>
            <a:pPr marL="0" indent="0">
              <a:buNone/>
            </a:pPr>
            <a:r>
              <a:rPr lang="de-CH" dirty="0"/>
              <a:t>	</a:t>
            </a:r>
            <a:r>
              <a:rPr lang="de-CH" dirty="0" err="1"/>
              <a:t>Aspect</a:t>
            </a:r>
            <a:r>
              <a:rPr lang="de-CH" dirty="0"/>
              <a:t> breakdown </a:t>
            </a:r>
            <a:r>
              <a:rPr lang="de-CH" dirty="0" err="1"/>
              <a:t>rating</a:t>
            </a:r>
            <a:endParaRPr lang="en-US" dirty="0"/>
          </a:p>
        </p:txBody>
      </p:sp>
    </p:spTree>
    <p:extLst>
      <p:ext uri="{BB962C8B-B14F-4D97-AF65-F5344CB8AC3E}">
        <p14:creationId xmlns:p14="http://schemas.microsoft.com/office/powerpoint/2010/main" val="202713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Yummy Opinion Advisor</vt:lpstr>
      <vt:lpstr>Task breakdown:</vt:lpstr>
      <vt:lpstr>Review Text Preprocessing </vt:lpstr>
      <vt:lpstr>Sample</vt:lpstr>
      <vt:lpstr>Aspect clutering</vt:lpstr>
      <vt:lpstr>Topic Modelling</vt:lpstr>
      <vt:lpstr>Sentiment Analysis </vt:lpstr>
      <vt:lpstr>Aspect Classification</vt:lpstr>
      <vt:lpstr>User Interface</vt:lpstr>
      <vt:lpstr>UI (optional)</vt:lpstr>
      <vt:lpstr>Task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Opinion Advisor</dc:title>
  <dc:creator>Imtiaz Asad Bin, INI-DNA-DL</dc:creator>
  <cp:lastModifiedBy>Imtiaz Asad Bin, INI-DNA-DL</cp:lastModifiedBy>
  <cp:revision>7</cp:revision>
  <dcterms:created xsi:type="dcterms:W3CDTF">2019-11-25T15:54:09Z</dcterms:created>
  <dcterms:modified xsi:type="dcterms:W3CDTF">2019-11-25T21:13:35Z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iteId">
    <vt:lpwstr>364e5b87-c1c7-420d-9bee-c35d19b557a1</vt:lpwstr>
  </property>
  <property fmtid="{D5CDD505-2E9C-101B-9397-08002B2CF9AE}" pid="4" name="MSIP_Label_2e1fccfb-80ca-4fe1-a574-1516544edb53_Owner">
    <vt:lpwstr>AsadBin.Imtiaz2@swisscom.com</vt:lpwstr>
  </property>
  <property fmtid="{D5CDD505-2E9C-101B-9397-08002B2CF9AE}" pid="5" name="MSIP_Label_2e1fccfb-80ca-4fe1-a574-1516544edb53_SetDate">
    <vt:lpwstr>2019-11-25T21:12:47.4279091Z</vt:lpwstr>
  </property>
  <property fmtid="{D5CDD505-2E9C-101B-9397-08002B2CF9AE}" pid="6" name="MSIP_Label_2e1fccfb-80ca-4fe1-a574-1516544edb53_Name">
    <vt:lpwstr>C2 General</vt:lpwstr>
  </property>
  <property fmtid="{D5CDD505-2E9C-101B-9397-08002B2CF9AE}" pid="7" name="MSIP_Label_2e1fccfb-80ca-4fe1-a574-1516544edb53_Application">
    <vt:lpwstr>Microsoft Azure Information Protection</vt:lpwstr>
  </property>
  <property fmtid="{D5CDD505-2E9C-101B-9397-08002B2CF9AE}" pid="8" name="MSIP_Label_2e1fccfb-80ca-4fe1-a574-1516544edb53_ActionId">
    <vt:lpwstr>fa51fe77-b58f-4592-adb2-f74a07af463d</vt:lpwstr>
  </property>
  <property fmtid="{D5CDD505-2E9C-101B-9397-08002B2CF9AE}" pid="9" name="MSIP_Label_2e1fccfb-80ca-4fe1-a574-1516544edb53_Extended_MSFT_Method">
    <vt:lpwstr>Automatic</vt:lpwstr>
  </property>
  <property fmtid="{D5CDD505-2E9C-101B-9397-08002B2CF9AE}" pid="10" name="Sensitivity">
    <vt:lpwstr>C2 General</vt:lpwstr>
  </property>
</Properties>
</file>