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305" r:id="rId3"/>
    <p:sldId id="258" r:id="rId4"/>
    <p:sldId id="306" r:id="rId5"/>
    <p:sldId id="257" r:id="rId6"/>
    <p:sldId id="261" r:id="rId7"/>
    <p:sldId id="304" r:id="rId8"/>
    <p:sldId id="307" r:id="rId9"/>
    <p:sldId id="296" r:id="rId10"/>
    <p:sldId id="319" r:id="rId11"/>
    <p:sldId id="320" r:id="rId12"/>
    <p:sldId id="288" r:id="rId13"/>
    <p:sldId id="289" r:id="rId14"/>
    <p:sldId id="290" r:id="rId15"/>
    <p:sldId id="291" r:id="rId16"/>
    <p:sldId id="292" r:id="rId17"/>
    <p:sldId id="293" r:id="rId18"/>
    <p:sldId id="294" r:id="rId19"/>
    <p:sldId id="309" r:id="rId20"/>
    <p:sldId id="308" r:id="rId21"/>
    <p:sldId id="264" r:id="rId22"/>
    <p:sldId id="265" r:id="rId23"/>
    <p:sldId id="266" r:id="rId24"/>
    <p:sldId id="267" r:id="rId25"/>
    <p:sldId id="268" r:id="rId26"/>
    <p:sldId id="314" r:id="rId27"/>
    <p:sldId id="300" r:id="rId28"/>
    <p:sldId id="274" r:id="rId29"/>
    <p:sldId id="275" r:id="rId30"/>
    <p:sldId id="276" r:id="rId31"/>
    <p:sldId id="277" r:id="rId32"/>
    <p:sldId id="279" r:id="rId33"/>
    <p:sldId id="281" r:id="rId34"/>
    <p:sldId id="282" r:id="rId35"/>
    <p:sldId id="298" r:id="rId36"/>
    <p:sldId id="310" r:id="rId37"/>
    <p:sldId id="311" r:id="rId38"/>
    <p:sldId id="301" r:id="rId39"/>
    <p:sldId id="317" r:id="rId40"/>
    <p:sldId id="315" r:id="rId41"/>
    <p:sldId id="283" r:id="rId42"/>
    <p:sldId id="262" r:id="rId43"/>
    <p:sldId id="316" r:id="rId44"/>
    <p:sldId id="313" r:id="rId45"/>
    <p:sldId id="295" r:id="rId46"/>
    <p:sldId id="322"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4696"/>
  </p:normalViewPr>
  <p:slideViewPr>
    <p:cSldViewPr snapToGrid="0" snapToObjects="1">
      <p:cViewPr varScale="1">
        <p:scale>
          <a:sx n="111" d="100"/>
          <a:sy n="111" d="100"/>
        </p:scale>
        <p:origin x="63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E1ACC3-0DA9-4B58-B99F-ED02B8AC6465}"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39562CE7-93A0-4C23-9739-EC22E60596E3}">
      <dgm:prSet/>
      <dgm:spPr/>
      <dgm:t>
        <a:bodyPr/>
        <a:lstStyle/>
        <a:p>
          <a:r>
            <a:rPr lang="en-IN"/>
            <a:t>Scope:</a:t>
          </a:r>
          <a:endParaRPr lang="en-US"/>
        </a:p>
      </dgm:t>
    </dgm:pt>
    <dgm:pt modelId="{30419E7D-A5E9-4EDA-9B29-641827A5E4F0}" type="parTrans" cxnId="{97AFE57A-ABBB-4339-96F7-73626885CCF9}">
      <dgm:prSet/>
      <dgm:spPr/>
      <dgm:t>
        <a:bodyPr/>
        <a:lstStyle/>
        <a:p>
          <a:endParaRPr lang="en-US"/>
        </a:p>
      </dgm:t>
    </dgm:pt>
    <dgm:pt modelId="{57C596CB-F751-4BEA-BBB6-C64AB9989FBD}" type="sibTrans" cxnId="{97AFE57A-ABBB-4339-96F7-73626885CCF9}">
      <dgm:prSet/>
      <dgm:spPr/>
      <dgm:t>
        <a:bodyPr/>
        <a:lstStyle/>
        <a:p>
          <a:endParaRPr lang="en-US"/>
        </a:p>
      </dgm:t>
    </dgm:pt>
    <dgm:pt modelId="{61CFB24A-E282-4352-96A8-0CD89A4AE8C6}">
      <dgm:prSet/>
      <dgm:spPr/>
      <dgm:t>
        <a:bodyPr/>
        <a:lstStyle/>
        <a:p>
          <a:r>
            <a:rPr lang="en-IN"/>
            <a:t>As per Kaggle, given dataset is the subset of the actual data.</a:t>
          </a:r>
          <a:endParaRPr lang="en-US"/>
        </a:p>
      </dgm:t>
    </dgm:pt>
    <dgm:pt modelId="{29BA79A6-4F69-46D8-BF37-27B4AF698D55}" type="parTrans" cxnId="{025241A0-55A7-4EEC-9932-FE6CCF2F18C1}">
      <dgm:prSet/>
      <dgm:spPr/>
      <dgm:t>
        <a:bodyPr/>
        <a:lstStyle/>
        <a:p>
          <a:endParaRPr lang="en-US"/>
        </a:p>
      </dgm:t>
    </dgm:pt>
    <dgm:pt modelId="{5D2ECEFE-7B81-451C-9BB8-244C1454638A}" type="sibTrans" cxnId="{025241A0-55A7-4EEC-9932-FE6CCF2F18C1}">
      <dgm:prSet/>
      <dgm:spPr/>
      <dgm:t>
        <a:bodyPr/>
        <a:lstStyle/>
        <a:p>
          <a:endParaRPr lang="en-US"/>
        </a:p>
      </dgm:t>
    </dgm:pt>
    <dgm:pt modelId="{D4D67C4E-2931-4874-A651-7A953BB99522}">
      <dgm:prSet/>
      <dgm:spPr/>
      <dgm:t>
        <a:bodyPr/>
        <a:lstStyle/>
        <a:p>
          <a:r>
            <a:rPr lang="en-IN"/>
            <a:t>The dataset has data of year 2016,2017 &amp; 2018.</a:t>
          </a:r>
          <a:endParaRPr lang="en-US"/>
        </a:p>
      </dgm:t>
    </dgm:pt>
    <dgm:pt modelId="{78ED9AD7-660B-4B41-9BCA-B8C9632C5CDE}" type="parTrans" cxnId="{A4B49411-52F7-4722-A885-9F9387082D27}">
      <dgm:prSet/>
      <dgm:spPr/>
      <dgm:t>
        <a:bodyPr/>
        <a:lstStyle/>
        <a:p>
          <a:endParaRPr lang="en-US"/>
        </a:p>
      </dgm:t>
    </dgm:pt>
    <dgm:pt modelId="{B310C7F7-DAD8-4AC1-8CA6-EA3C723FC4F4}" type="sibTrans" cxnId="{A4B49411-52F7-4722-A885-9F9387082D27}">
      <dgm:prSet/>
      <dgm:spPr/>
      <dgm:t>
        <a:bodyPr/>
        <a:lstStyle/>
        <a:p>
          <a:endParaRPr lang="en-US"/>
        </a:p>
      </dgm:t>
    </dgm:pt>
    <dgm:pt modelId="{DAFA7AF9-9A3B-48EE-A8B4-BEF3F7F92958}">
      <dgm:prSet/>
      <dgm:spPr/>
      <dgm:t>
        <a:bodyPr/>
        <a:lstStyle/>
        <a:p>
          <a:r>
            <a:rPr lang="en-IN"/>
            <a:t>Limitation:</a:t>
          </a:r>
          <a:endParaRPr lang="en-US"/>
        </a:p>
      </dgm:t>
    </dgm:pt>
    <dgm:pt modelId="{8B8CB175-2363-40A0-8D91-5F315CCCDB6E}" type="parTrans" cxnId="{2A5DE585-CFF7-496A-8452-1E423BD40122}">
      <dgm:prSet/>
      <dgm:spPr/>
      <dgm:t>
        <a:bodyPr/>
        <a:lstStyle/>
        <a:p>
          <a:endParaRPr lang="en-US"/>
        </a:p>
      </dgm:t>
    </dgm:pt>
    <dgm:pt modelId="{D92F20CC-F38F-4A2C-85CD-EF7C4F50F7E1}" type="sibTrans" cxnId="{2A5DE585-CFF7-496A-8452-1E423BD40122}">
      <dgm:prSet/>
      <dgm:spPr/>
      <dgm:t>
        <a:bodyPr/>
        <a:lstStyle/>
        <a:p>
          <a:endParaRPr lang="en-US"/>
        </a:p>
      </dgm:t>
    </dgm:pt>
    <dgm:pt modelId="{937C1E10-B86C-47AA-BA07-710DEADAA6E4}">
      <dgm:prSet/>
      <dgm:spPr/>
      <dgm:t>
        <a:bodyPr/>
        <a:lstStyle/>
        <a:p>
          <a:r>
            <a:rPr lang="en-IN"/>
            <a:t>Multi-lingual data.</a:t>
          </a:r>
          <a:endParaRPr lang="en-US"/>
        </a:p>
      </dgm:t>
    </dgm:pt>
    <dgm:pt modelId="{3E27832C-6CCC-421C-95CF-DD015F05E131}" type="parTrans" cxnId="{16911221-5709-4DCF-A510-DD29A2DC42FD}">
      <dgm:prSet/>
      <dgm:spPr/>
      <dgm:t>
        <a:bodyPr/>
        <a:lstStyle/>
        <a:p>
          <a:endParaRPr lang="en-US"/>
        </a:p>
      </dgm:t>
    </dgm:pt>
    <dgm:pt modelId="{E62F5AD8-3F6F-496A-8B47-713BB354E276}" type="sibTrans" cxnId="{16911221-5709-4DCF-A510-DD29A2DC42FD}">
      <dgm:prSet/>
      <dgm:spPr/>
      <dgm:t>
        <a:bodyPr/>
        <a:lstStyle/>
        <a:p>
          <a:endParaRPr lang="en-US"/>
        </a:p>
      </dgm:t>
    </dgm:pt>
    <dgm:pt modelId="{9FF5753B-6A82-4C69-A900-D7E0615BDC6F}">
      <dgm:prSet/>
      <dgm:spPr/>
      <dgm:t>
        <a:bodyPr/>
        <a:lstStyle/>
        <a:p>
          <a:r>
            <a:rPr lang="en-IN"/>
            <a:t>The analysis is based on the given the data.</a:t>
          </a:r>
          <a:endParaRPr lang="en-US"/>
        </a:p>
      </dgm:t>
    </dgm:pt>
    <dgm:pt modelId="{BE55DF91-AC45-4810-B286-BA6406B9928D}" type="parTrans" cxnId="{03104965-28A6-4014-8183-573847B9710E}">
      <dgm:prSet/>
      <dgm:spPr/>
      <dgm:t>
        <a:bodyPr/>
        <a:lstStyle/>
        <a:p>
          <a:endParaRPr lang="en-US"/>
        </a:p>
      </dgm:t>
    </dgm:pt>
    <dgm:pt modelId="{5E66C725-B55D-4C26-A3BD-83C1EE177567}" type="sibTrans" cxnId="{03104965-28A6-4014-8183-573847B9710E}">
      <dgm:prSet/>
      <dgm:spPr/>
      <dgm:t>
        <a:bodyPr/>
        <a:lstStyle/>
        <a:p>
          <a:endParaRPr lang="en-US"/>
        </a:p>
      </dgm:t>
    </dgm:pt>
    <dgm:pt modelId="{3F0AEC01-98D5-4F0E-8E89-FA23256EF39B}" type="pres">
      <dgm:prSet presAssocID="{8BE1ACC3-0DA9-4B58-B99F-ED02B8AC6465}" presName="root" presStyleCnt="0">
        <dgm:presLayoutVars>
          <dgm:dir/>
          <dgm:resizeHandles val="exact"/>
        </dgm:presLayoutVars>
      </dgm:prSet>
      <dgm:spPr/>
    </dgm:pt>
    <dgm:pt modelId="{7DA032A2-238B-48D4-B611-83D337791F0D}" type="pres">
      <dgm:prSet presAssocID="{39562CE7-93A0-4C23-9739-EC22E60596E3}" presName="compNode" presStyleCnt="0"/>
      <dgm:spPr/>
    </dgm:pt>
    <dgm:pt modelId="{0B541EBB-4A75-4176-A663-FB063F652C9E}" type="pres">
      <dgm:prSet presAssocID="{39562CE7-93A0-4C23-9739-EC22E60596E3}" presName="bgRect" presStyleLbl="bgShp" presStyleIdx="0" presStyleCnt="6"/>
      <dgm:spPr/>
    </dgm:pt>
    <dgm:pt modelId="{5A2DB7A3-60D3-403A-80D3-C97BB3749ADC}" type="pres">
      <dgm:prSet presAssocID="{39562CE7-93A0-4C23-9739-EC22E60596E3}"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ick"/>
        </a:ext>
      </dgm:extLst>
    </dgm:pt>
    <dgm:pt modelId="{1E572D7A-DE17-49E6-9C4E-4F6F8DAB1FD5}" type="pres">
      <dgm:prSet presAssocID="{39562CE7-93A0-4C23-9739-EC22E60596E3}" presName="spaceRect" presStyleCnt="0"/>
      <dgm:spPr/>
    </dgm:pt>
    <dgm:pt modelId="{C3D1BC96-E83E-46CE-B12F-77E628964D29}" type="pres">
      <dgm:prSet presAssocID="{39562CE7-93A0-4C23-9739-EC22E60596E3}" presName="parTx" presStyleLbl="revTx" presStyleIdx="0" presStyleCnt="6">
        <dgm:presLayoutVars>
          <dgm:chMax val="0"/>
          <dgm:chPref val="0"/>
        </dgm:presLayoutVars>
      </dgm:prSet>
      <dgm:spPr/>
    </dgm:pt>
    <dgm:pt modelId="{E75827C5-35A1-42F8-95D2-2751D63E8A29}" type="pres">
      <dgm:prSet presAssocID="{57C596CB-F751-4BEA-BBB6-C64AB9989FBD}" presName="sibTrans" presStyleCnt="0"/>
      <dgm:spPr/>
    </dgm:pt>
    <dgm:pt modelId="{1FE28A91-091D-4E6F-B63B-89704FA93FFA}" type="pres">
      <dgm:prSet presAssocID="{61CFB24A-E282-4352-96A8-0CD89A4AE8C6}" presName="compNode" presStyleCnt="0"/>
      <dgm:spPr/>
    </dgm:pt>
    <dgm:pt modelId="{D87572B5-04E3-4807-BFFE-5201B295697F}" type="pres">
      <dgm:prSet presAssocID="{61CFB24A-E282-4352-96A8-0CD89A4AE8C6}" presName="bgRect" presStyleLbl="bgShp" presStyleIdx="1" presStyleCnt="6"/>
      <dgm:spPr/>
    </dgm:pt>
    <dgm:pt modelId="{44826DCA-BC9C-4B2A-BAFA-C6551C8E98B4}" type="pres">
      <dgm:prSet presAssocID="{61CFB24A-E282-4352-96A8-0CD89A4AE8C6}"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ble"/>
        </a:ext>
      </dgm:extLst>
    </dgm:pt>
    <dgm:pt modelId="{EC8D9641-5615-4B73-BF2F-A3FCE9F47595}" type="pres">
      <dgm:prSet presAssocID="{61CFB24A-E282-4352-96A8-0CD89A4AE8C6}" presName="spaceRect" presStyleCnt="0"/>
      <dgm:spPr/>
    </dgm:pt>
    <dgm:pt modelId="{04E7ECA6-06DA-4F02-95E4-ECD47D348588}" type="pres">
      <dgm:prSet presAssocID="{61CFB24A-E282-4352-96A8-0CD89A4AE8C6}" presName="parTx" presStyleLbl="revTx" presStyleIdx="1" presStyleCnt="6">
        <dgm:presLayoutVars>
          <dgm:chMax val="0"/>
          <dgm:chPref val="0"/>
        </dgm:presLayoutVars>
      </dgm:prSet>
      <dgm:spPr/>
    </dgm:pt>
    <dgm:pt modelId="{D0C2B46E-5019-4F7E-9706-1F72245BC69F}" type="pres">
      <dgm:prSet presAssocID="{5D2ECEFE-7B81-451C-9BB8-244C1454638A}" presName="sibTrans" presStyleCnt="0"/>
      <dgm:spPr/>
    </dgm:pt>
    <dgm:pt modelId="{F31E646B-F3F7-4888-8BA0-57D6B067331C}" type="pres">
      <dgm:prSet presAssocID="{D4D67C4E-2931-4874-A651-7A953BB99522}" presName="compNode" presStyleCnt="0"/>
      <dgm:spPr/>
    </dgm:pt>
    <dgm:pt modelId="{1B759F47-CF83-4950-A89B-B39B25856A7B}" type="pres">
      <dgm:prSet presAssocID="{D4D67C4E-2931-4874-A651-7A953BB99522}" presName="bgRect" presStyleLbl="bgShp" presStyleIdx="2" presStyleCnt="6"/>
      <dgm:spPr/>
    </dgm:pt>
    <dgm:pt modelId="{64C1ABBC-F8CD-42D9-AED4-8549E670F81E}" type="pres">
      <dgm:prSet presAssocID="{D4D67C4E-2931-4874-A651-7A953BB99522}"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D13CC6F4-7A00-4572-BB02-AC05AEDC9286}" type="pres">
      <dgm:prSet presAssocID="{D4D67C4E-2931-4874-A651-7A953BB99522}" presName="spaceRect" presStyleCnt="0"/>
      <dgm:spPr/>
    </dgm:pt>
    <dgm:pt modelId="{7C2DDFF5-9EF5-4312-A565-8B6F0AA70947}" type="pres">
      <dgm:prSet presAssocID="{D4D67C4E-2931-4874-A651-7A953BB99522}" presName="parTx" presStyleLbl="revTx" presStyleIdx="2" presStyleCnt="6">
        <dgm:presLayoutVars>
          <dgm:chMax val="0"/>
          <dgm:chPref val="0"/>
        </dgm:presLayoutVars>
      </dgm:prSet>
      <dgm:spPr/>
    </dgm:pt>
    <dgm:pt modelId="{2E80303A-FA41-4E49-86E2-2EAC9B28740F}" type="pres">
      <dgm:prSet presAssocID="{B310C7F7-DAD8-4AC1-8CA6-EA3C723FC4F4}" presName="sibTrans" presStyleCnt="0"/>
      <dgm:spPr/>
    </dgm:pt>
    <dgm:pt modelId="{F9E07EE3-2F54-4036-B591-1A90739B8B02}" type="pres">
      <dgm:prSet presAssocID="{DAFA7AF9-9A3B-48EE-A8B4-BEF3F7F92958}" presName="compNode" presStyleCnt="0"/>
      <dgm:spPr/>
    </dgm:pt>
    <dgm:pt modelId="{36172A79-9B80-4326-B1CC-A55E95EE9C4A}" type="pres">
      <dgm:prSet presAssocID="{DAFA7AF9-9A3B-48EE-A8B4-BEF3F7F92958}" presName="bgRect" presStyleLbl="bgShp" presStyleIdx="3" presStyleCnt="6"/>
      <dgm:spPr/>
    </dgm:pt>
    <dgm:pt modelId="{CF4BE4AD-0D16-4415-B763-A1DCCC09206E}" type="pres">
      <dgm:prSet presAssocID="{DAFA7AF9-9A3B-48EE-A8B4-BEF3F7F92958}"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arning"/>
        </a:ext>
      </dgm:extLst>
    </dgm:pt>
    <dgm:pt modelId="{CEF89B28-CD1A-4D15-A336-B8DBCA443803}" type="pres">
      <dgm:prSet presAssocID="{DAFA7AF9-9A3B-48EE-A8B4-BEF3F7F92958}" presName="spaceRect" presStyleCnt="0"/>
      <dgm:spPr/>
    </dgm:pt>
    <dgm:pt modelId="{34E4BAE0-37ED-4FE8-996F-3C12FF67E108}" type="pres">
      <dgm:prSet presAssocID="{DAFA7AF9-9A3B-48EE-A8B4-BEF3F7F92958}" presName="parTx" presStyleLbl="revTx" presStyleIdx="3" presStyleCnt="6">
        <dgm:presLayoutVars>
          <dgm:chMax val="0"/>
          <dgm:chPref val="0"/>
        </dgm:presLayoutVars>
      </dgm:prSet>
      <dgm:spPr/>
    </dgm:pt>
    <dgm:pt modelId="{03889B1F-0CEF-45EA-B208-8981D7657E89}" type="pres">
      <dgm:prSet presAssocID="{D92F20CC-F38F-4A2C-85CD-EF7C4F50F7E1}" presName="sibTrans" presStyleCnt="0"/>
      <dgm:spPr/>
    </dgm:pt>
    <dgm:pt modelId="{66F21517-B06B-4E09-AFB0-DBB2FCC2A48F}" type="pres">
      <dgm:prSet presAssocID="{937C1E10-B86C-47AA-BA07-710DEADAA6E4}" presName="compNode" presStyleCnt="0"/>
      <dgm:spPr/>
    </dgm:pt>
    <dgm:pt modelId="{0FC9A2AD-1646-493B-B0D8-A53706B69AD8}" type="pres">
      <dgm:prSet presAssocID="{937C1E10-B86C-47AA-BA07-710DEADAA6E4}" presName="bgRect" presStyleLbl="bgShp" presStyleIdx="4" presStyleCnt="6"/>
      <dgm:spPr/>
    </dgm:pt>
    <dgm:pt modelId="{58AA0956-03B3-43D9-AA6D-D2156036D19C}" type="pres">
      <dgm:prSet presAssocID="{937C1E10-B86C-47AA-BA07-710DEADAA6E4}"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ongue"/>
        </a:ext>
      </dgm:extLst>
    </dgm:pt>
    <dgm:pt modelId="{D2CA0362-0CDB-4456-82FE-31DCABB54F76}" type="pres">
      <dgm:prSet presAssocID="{937C1E10-B86C-47AA-BA07-710DEADAA6E4}" presName="spaceRect" presStyleCnt="0"/>
      <dgm:spPr/>
    </dgm:pt>
    <dgm:pt modelId="{316602B3-BD60-4DB6-803D-1A1FDAE829C8}" type="pres">
      <dgm:prSet presAssocID="{937C1E10-B86C-47AA-BA07-710DEADAA6E4}" presName="parTx" presStyleLbl="revTx" presStyleIdx="4" presStyleCnt="6">
        <dgm:presLayoutVars>
          <dgm:chMax val="0"/>
          <dgm:chPref val="0"/>
        </dgm:presLayoutVars>
      </dgm:prSet>
      <dgm:spPr/>
    </dgm:pt>
    <dgm:pt modelId="{CBCF945F-BAF3-40C6-9A7B-93EE4E0DED5F}" type="pres">
      <dgm:prSet presAssocID="{E62F5AD8-3F6F-496A-8B47-713BB354E276}" presName="sibTrans" presStyleCnt="0"/>
      <dgm:spPr/>
    </dgm:pt>
    <dgm:pt modelId="{244B38BD-022E-4B36-A69C-B96866667623}" type="pres">
      <dgm:prSet presAssocID="{9FF5753B-6A82-4C69-A900-D7E0615BDC6F}" presName="compNode" presStyleCnt="0"/>
      <dgm:spPr/>
    </dgm:pt>
    <dgm:pt modelId="{10DF7670-ED95-49DA-A139-5BFCD34A3F3B}" type="pres">
      <dgm:prSet presAssocID="{9FF5753B-6A82-4C69-A900-D7E0615BDC6F}" presName="bgRect" presStyleLbl="bgShp" presStyleIdx="5" presStyleCnt="6"/>
      <dgm:spPr/>
    </dgm:pt>
    <dgm:pt modelId="{2A097A02-1BAC-4698-A56D-C6BA03615EE1}" type="pres">
      <dgm:prSet presAssocID="{9FF5753B-6A82-4C69-A900-D7E0615BDC6F}"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ar chart"/>
        </a:ext>
      </dgm:extLst>
    </dgm:pt>
    <dgm:pt modelId="{3C03D84B-2AD0-467D-9B44-0AEF274BF311}" type="pres">
      <dgm:prSet presAssocID="{9FF5753B-6A82-4C69-A900-D7E0615BDC6F}" presName="spaceRect" presStyleCnt="0"/>
      <dgm:spPr/>
    </dgm:pt>
    <dgm:pt modelId="{A660E0BC-66B3-4604-893C-2B9B6382EE18}" type="pres">
      <dgm:prSet presAssocID="{9FF5753B-6A82-4C69-A900-D7E0615BDC6F}" presName="parTx" presStyleLbl="revTx" presStyleIdx="5" presStyleCnt="6">
        <dgm:presLayoutVars>
          <dgm:chMax val="0"/>
          <dgm:chPref val="0"/>
        </dgm:presLayoutVars>
      </dgm:prSet>
      <dgm:spPr/>
    </dgm:pt>
  </dgm:ptLst>
  <dgm:cxnLst>
    <dgm:cxn modelId="{E3186607-4477-452F-B6B5-65583C4E7153}" type="presOf" srcId="{39562CE7-93A0-4C23-9739-EC22E60596E3}" destId="{C3D1BC96-E83E-46CE-B12F-77E628964D29}" srcOrd="0" destOrd="0" presId="urn:microsoft.com/office/officeart/2018/2/layout/IconVerticalSolidList"/>
    <dgm:cxn modelId="{A4B49411-52F7-4722-A885-9F9387082D27}" srcId="{8BE1ACC3-0DA9-4B58-B99F-ED02B8AC6465}" destId="{D4D67C4E-2931-4874-A651-7A953BB99522}" srcOrd="2" destOrd="0" parTransId="{78ED9AD7-660B-4B41-9BCA-B8C9632C5CDE}" sibTransId="{B310C7F7-DAD8-4AC1-8CA6-EA3C723FC4F4}"/>
    <dgm:cxn modelId="{16911221-5709-4DCF-A510-DD29A2DC42FD}" srcId="{8BE1ACC3-0DA9-4B58-B99F-ED02B8AC6465}" destId="{937C1E10-B86C-47AA-BA07-710DEADAA6E4}" srcOrd="4" destOrd="0" parTransId="{3E27832C-6CCC-421C-95CF-DD015F05E131}" sibTransId="{E62F5AD8-3F6F-496A-8B47-713BB354E276}"/>
    <dgm:cxn modelId="{5B26B630-FBED-43FC-838F-524E1FA2F074}" type="presOf" srcId="{9FF5753B-6A82-4C69-A900-D7E0615BDC6F}" destId="{A660E0BC-66B3-4604-893C-2B9B6382EE18}" srcOrd="0" destOrd="0" presId="urn:microsoft.com/office/officeart/2018/2/layout/IconVerticalSolidList"/>
    <dgm:cxn modelId="{CFC9AF5A-D621-4FD0-B18F-4EB608BA16F1}" type="presOf" srcId="{8BE1ACC3-0DA9-4B58-B99F-ED02B8AC6465}" destId="{3F0AEC01-98D5-4F0E-8E89-FA23256EF39B}" srcOrd="0" destOrd="0" presId="urn:microsoft.com/office/officeart/2018/2/layout/IconVerticalSolidList"/>
    <dgm:cxn modelId="{03104965-28A6-4014-8183-573847B9710E}" srcId="{8BE1ACC3-0DA9-4B58-B99F-ED02B8AC6465}" destId="{9FF5753B-6A82-4C69-A900-D7E0615BDC6F}" srcOrd="5" destOrd="0" parTransId="{BE55DF91-AC45-4810-B286-BA6406B9928D}" sibTransId="{5E66C725-B55D-4C26-A3BD-83C1EE177567}"/>
    <dgm:cxn modelId="{9522B072-C3BF-4967-B18C-DACD25E3C2E3}" type="presOf" srcId="{61CFB24A-E282-4352-96A8-0CD89A4AE8C6}" destId="{04E7ECA6-06DA-4F02-95E4-ECD47D348588}" srcOrd="0" destOrd="0" presId="urn:microsoft.com/office/officeart/2018/2/layout/IconVerticalSolidList"/>
    <dgm:cxn modelId="{97AFE57A-ABBB-4339-96F7-73626885CCF9}" srcId="{8BE1ACC3-0DA9-4B58-B99F-ED02B8AC6465}" destId="{39562CE7-93A0-4C23-9739-EC22E60596E3}" srcOrd="0" destOrd="0" parTransId="{30419E7D-A5E9-4EDA-9B29-641827A5E4F0}" sibTransId="{57C596CB-F751-4BEA-BBB6-C64AB9989FBD}"/>
    <dgm:cxn modelId="{2A5DE585-CFF7-496A-8452-1E423BD40122}" srcId="{8BE1ACC3-0DA9-4B58-B99F-ED02B8AC6465}" destId="{DAFA7AF9-9A3B-48EE-A8B4-BEF3F7F92958}" srcOrd="3" destOrd="0" parTransId="{8B8CB175-2363-40A0-8D91-5F315CCCDB6E}" sibTransId="{D92F20CC-F38F-4A2C-85CD-EF7C4F50F7E1}"/>
    <dgm:cxn modelId="{025241A0-55A7-4EEC-9932-FE6CCF2F18C1}" srcId="{8BE1ACC3-0DA9-4B58-B99F-ED02B8AC6465}" destId="{61CFB24A-E282-4352-96A8-0CD89A4AE8C6}" srcOrd="1" destOrd="0" parTransId="{29BA79A6-4F69-46D8-BF37-27B4AF698D55}" sibTransId="{5D2ECEFE-7B81-451C-9BB8-244C1454638A}"/>
    <dgm:cxn modelId="{E23118CA-77D3-4321-92A8-6AE26D9303E8}" type="presOf" srcId="{D4D67C4E-2931-4874-A651-7A953BB99522}" destId="{7C2DDFF5-9EF5-4312-A565-8B6F0AA70947}" srcOrd="0" destOrd="0" presId="urn:microsoft.com/office/officeart/2018/2/layout/IconVerticalSolidList"/>
    <dgm:cxn modelId="{BB1104CE-D8AA-4B81-A0F6-52393FB95715}" type="presOf" srcId="{937C1E10-B86C-47AA-BA07-710DEADAA6E4}" destId="{316602B3-BD60-4DB6-803D-1A1FDAE829C8}" srcOrd="0" destOrd="0" presId="urn:microsoft.com/office/officeart/2018/2/layout/IconVerticalSolidList"/>
    <dgm:cxn modelId="{C09A1DD6-91BA-4E51-A292-DC72D3297990}" type="presOf" srcId="{DAFA7AF9-9A3B-48EE-A8B4-BEF3F7F92958}" destId="{34E4BAE0-37ED-4FE8-996F-3C12FF67E108}" srcOrd="0" destOrd="0" presId="urn:microsoft.com/office/officeart/2018/2/layout/IconVerticalSolidList"/>
    <dgm:cxn modelId="{F4C40E38-8861-4C52-AAFD-0DBCD2DD0D4C}" type="presParOf" srcId="{3F0AEC01-98D5-4F0E-8E89-FA23256EF39B}" destId="{7DA032A2-238B-48D4-B611-83D337791F0D}" srcOrd="0" destOrd="0" presId="urn:microsoft.com/office/officeart/2018/2/layout/IconVerticalSolidList"/>
    <dgm:cxn modelId="{39DA3C1C-0DCB-4659-B967-F597ADD3853B}" type="presParOf" srcId="{7DA032A2-238B-48D4-B611-83D337791F0D}" destId="{0B541EBB-4A75-4176-A663-FB063F652C9E}" srcOrd="0" destOrd="0" presId="urn:microsoft.com/office/officeart/2018/2/layout/IconVerticalSolidList"/>
    <dgm:cxn modelId="{83F94573-659C-480B-A974-5F9D5D73070C}" type="presParOf" srcId="{7DA032A2-238B-48D4-B611-83D337791F0D}" destId="{5A2DB7A3-60D3-403A-80D3-C97BB3749ADC}" srcOrd="1" destOrd="0" presId="urn:microsoft.com/office/officeart/2018/2/layout/IconVerticalSolidList"/>
    <dgm:cxn modelId="{E618D2AD-AC2A-4F9A-B074-999A1B9BF428}" type="presParOf" srcId="{7DA032A2-238B-48D4-B611-83D337791F0D}" destId="{1E572D7A-DE17-49E6-9C4E-4F6F8DAB1FD5}" srcOrd="2" destOrd="0" presId="urn:microsoft.com/office/officeart/2018/2/layout/IconVerticalSolidList"/>
    <dgm:cxn modelId="{685B28F6-7262-4402-B083-A0F384441660}" type="presParOf" srcId="{7DA032A2-238B-48D4-B611-83D337791F0D}" destId="{C3D1BC96-E83E-46CE-B12F-77E628964D29}" srcOrd="3" destOrd="0" presId="urn:microsoft.com/office/officeart/2018/2/layout/IconVerticalSolidList"/>
    <dgm:cxn modelId="{BE9A9941-A0C0-4289-8258-95C0D9C02921}" type="presParOf" srcId="{3F0AEC01-98D5-4F0E-8E89-FA23256EF39B}" destId="{E75827C5-35A1-42F8-95D2-2751D63E8A29}" srcOrd="1" destOrd="0" presId="urn:microsoft.com/office/officeart/2018/2/layout/IconVerticalSolidList"/>
    <dgm:cxn modelId="{E6728B64-08BB-4397-9B9E-1EDDE84D10D0}" type="presParOf" srcId="{3F0AEC01-98D5-4F0E-8E89-FA23256EF39B}" destId="{1FE28A91-091D-4E6F-B63B-89704FA93FFA}" srcOrd="2" destOrd="0" presId="urn:microsoft.com/office/officeart/2018/2/layout/IconVerticalSolidList"/>
    <dgm:cxn modelId="{D1D72C64-4760-4383-B4A4-5F410129DD4F}" type="presParOf" srcId="{1FE28A91-091D-4E6F-B63B-89704FA93FFA}" destId="{D87572B5-04E3-4807-BFFE-5201B295697F}" srcOrd="0" destOrd="0" presId="urn:microsoft.com/office/officeart/2018/2/layout/IconVerticalSolidList"/>
    <dgm:cxn modelId="{8A2EF925-6896-4A18-9777-EFD5AAD40216}" type="presParOf" srcId="{1FE28A91-091D-4E6F-B63B-89704FA93FFA}" destId="{44826DCA-BC9C-4B2A-BAFA-C6551C8E98B4}" srcOrd="1" destOrd="0" presId="urn:microsoft.com/office/officeart/2018/2/layout/IconVerticalSolidList"/>
    <dgm:cxn modelId="{8D7B8C64-1332-4150-B6D6-C8FA9D27CE0A}" type="presParOf" srcId="{1FE28A91-091D-4E6F-B63B-89704FA93FFA}" destId="{EC8D9641-5615-4B73-BF2F-A3FCE9F47595}" srcOrd="2" destOrd="0" presId="urn:microsoft.com/office/officeart/2018/2/layout/IconVerticalSolidList"/>
    <dgm:cxn modelId="{4D39B624-1BA2-4279-ACB6-7786648C0B75}" type="presParOf" srcId="{1FE28A91-091D-4E6F-B63B-89704FA93FFA}" destId="{04E7ECA6-06DA-4F02-95E4-ECD47D348588}" srcOrd="3" destOrd="0" presId="urn:microsoft.com/office/officeart/2018/2/layout/IconVerticalSolidList"/>
    <dgm:cxn modelId="{175267B1-8F15-4C0B-A3DA-5A62CBB7512A}" type="presParOf" srcId="{3F0AEC01-98D5-4F0E-8E89-FA23256EF39B}" destId="{D0C2B46E-5019-4F7E-9706-1F72245BC69F}" srcOrd="3" destOrd="0" presId="urn:microsoft.com/office/officeart/2018/2/layout/IconVerticalSolidList"/>
    <dgm:cxn modelId="{8B5B3FC3-C731-4FBB-AD18-5BA05FC1BA80}" type="presParOf" srcId="{3F0AEC01-98D5-4F0E-8E89-FA23256EF39B}" destId="{F31E646B-F3F7-4888-8BA0-57D6B067331C}" srcOrd="4" destOrd="0" presId="urn:microsoft.com/office/officeart/2018/2/layout/IconVerticalSolidList"/>
    <dgm:cxn modelId="{9791063C-2E4F-44FE-81A3-BD51D00BEAC2}" type="presParOf" srcId="{F31E646B-F3F7-4888-8BA0-57D6B067331C}" destId="{1B759F47-CF83-4950-A89B-B39B25856A7B}" srcOrd="0" destOrd="0" presId="urn:microsoft.com/office/officeart/2018/2/layout/IconVerticalSolidList"/>
    <dgm:cxn modelId="{6978C092-A310-43DD-B475-F97009EB7F7F}" type="presParOf" srcId="{F31E646B-F3F7-4888-8BA0-57D6B067331C}" destId="{64C1ABBC-F8CD-42D9-AED4-8549E670F81E}" srcOrd="1" destOrd="0" presId="urn:microsoft.com/office/officeart/2018/2/layout/IconVerticalSolidList"/>
    <dgm:cxn modelId="{7CB66756-E08D-446D-829A-A9CAEAE17D9E}" type="presParOf" srcId="{F31E646B-F3F7-4888-8BA0-57D6B067331C}" destId="{D13CC6F4-7A00-4572-BB02-AC05AEDC9286}" srcOrd="2" destOrd="0" presId="urn:microsoft.com/office/officeart/2018/2/layout/IconVerticalSolidList"/>
    <dgm:cxn modelId="{8E50C3D6-776B-42DA-849A-900435517D0B}" type="presParOf" srcId="{F31E646B-F3F7-4888-8BA0-57D6B067331C}" destId="{7C2DDFF5-9EF5-4312-A565-8B6F0AA70947}" srcOrd="3" destOrd="0" presId="urn:microsoft.com/office/officeart/2018/2/layout/IconVerticalSolidList"/>
    <dgm:cxn modelId="{B8071164-2F40-4A98-AC7B-7AAFFE6FCB97}" type="presParOf" srcId="{3F0AEC01-98D5-4F0E-8E89-FA23256EF39B}" destId="{2E80303A-FA41-4E49-86E2-2EAC9B28740F}" srcOrd="5" destOrd="0" presId="urn:microsoft.com/office/officeart/2018/2/layout/IconVerticalSolidList"/>
    <dgm:cxn modelId="{56EA125C-20BE-48C8-AA64-134C4BFB324B}" type="presParOf" srcId="{3F0AEC01-98D5-4F0E-8E89-FA23256EF39B}" destId="{F9E07EE3-2F54-4036-B591-1A90739B8B02}" srcOrd="6" destOrd="0" presId="urn:microsoft.com/office/officeart/2018/2/layout/IconVerticalSolidList"/>
    <dgm:cxn modelId="{9B37BDC0-58F2-45F8-B397-AEE3DAD0F5C2}" type="presParOf" srcId="{F9E07EE3-2F54-4036-B591-1A90739B8B02}" destId="{36172A79-9B80-4326-B1CC-A55E95EE9C4A}" srcOrd="0" destOrd="0" presId="urn:microsoft.com/office/officeart/2018/2/layout/IconVerticalSolidList"/>
    <dgm:cxn modelId="{EBA280DC-66DB-42CE-9BA3-1543C69CE573}" type="presParOf" srcId="{F9E07EE3-2F54-4036-B591-1A90739B8B02}" destId="{CF4BE4AD-0D16-4415-B763-A1DCCC09206E}" srcOrd="1" destOrd="0" presId="urn:microsoft.com/office/officeart/2018/2/layout/IconVerticalSolidList"/>
    <dgm:cxn modelId="{815A2CF6-BA57-44DD-96C6-BD79F58E3D4B}" type="presParOf" srcId="{F9E07EE3-2F54-4036-B591-1A90739B8B02}" destId="{CEF89B28-CD1A-4D15-A336-B8DBCA443803}" srcOrd="2" destOrd="0" presId="urn:microsoft.com/office/officeart/2018/2/layout/IconVerticalSolidList"/>
    <dgm:cxn modelId="{6D854638-C67C-4D66-8A2F-C9FD93171FC3}" type="presParOf" srcId="{F9E07EE3-2F54-4036-B591-1A90739B8B02}" destId="{34E4BAE0-37ED-4FE8-996F-3C12FF67E108}" srcOrd="3" destOrd="0" presId="urn:microsoft.com/office/officeart/2018/2/layout/IconVerticalSolidList"/>
    <dgm:cxn modelId="{6054BE29-4F9F-4C87-B506-33D8BA64F885}" type="presParOf" srcId="{3F0AEC01-98D5-4F0E-8E89-FA23256EF39B}" destId="{03889B1F-0CEF-45EA-B208-8981D7657E89}" srcOrd="7" destOrd="0" presId="urn:microsoft.com/office/officeart/2018/2/layout/IconVerticalSolidList"/>
    <dgm:cxn modelId="{A0407650-C844-458A-9D77-2F44BF7611FF}" type="presParOf" srcId="{3F0AEC01-98D5-4F0E-8E89-FA23256EF39B}" destId="{66F21517-B06B-4E09-AFB0-DBB2FCC2A48F}" srcOrd="8" destOrd="0" presId="urn:microsoft.com/office/officeart/2018/2/layout/IconVerticalSolidList"/>
    <dgm:cxn modelId="{8C7BFA9D-E04A-4374-AF22-1B0A5FB01E0A}" type="presParOf" srcId="{66F21517-B06B-4E09-AFB0-DBB2FCC2A48F}" destId="{0FC9A2AD-1646-493B-B0D8-A53706B69AD8}" srcOrd="0" destOrd="0" presId="urn:microsoft.com/office/officeart/2018/2/layout/IconVerticalSolidList"/>
    <dgm:cxn modelId="{4F5289F2-3EAD-4CAC-B186-100640553D2D}" type="presParOf" srcId="{66F21517-B06B-4E09-AFB0-DBB2FCC2A48F}" destId="{58AA0956-03B3-43D9-AA6D-D2156036D19C}" srcOrd="1" destOrd="0" presId="urn:microsoft.com/office/officeart/2018/2/layout/IconVerticalSolidList"/>
    <dgm:cxn modelId="{E2615C1F-24AC-4D69-A258-FA349B69E55C}" type="presParOf" srcId="{66F21517-B06B-4E09-AFB0-DBB2FCC2A48F}" destId="{D2CA0362-0CDB-4456-82FE-31DCABB54F76}" srcOrd="2" destOrd="0" presId="urn:microsoft.com/office/officeart/2018/2/layout/IconVerticalSolidList"/>
    <dgm:cxn modelId="{3050F317-03B9-46F8-A067-46EC938D8622}" type="presParOf" srcId="{66F21517-B06B-4E09-AFB0-DBB2FCC2A48F}" destId="{316602B3-BD60-4DB6-803D-1A1FDAE829C8}" srcOrd="3" destOrd="0" presId="urn:microsoft.com/office/officeart/2018/2/layout/IconVerticalSolidList"/>
    <dgm:cxn modelId="{D0C70FA5-BAAC-4573-8B0C-3052960DB9E6}" type="presParOf" srcId="{3F0AEC01-98D5-4F0E-8E89-FA23256EF39B}" destId="{CBCF945F-BAF3-40C6-9A7B-93EE4E0DED5F}" srcOrd="9" destOrd="0" presId="urn:microsoft.com/office/officeart/2018/2/layout/IconVerticalSolidList"/>
    <dgm:cxn modelId="{310C7AD5-4527-46EE-8D19-EFA75F1E0AB8}" type="presParOf" srcId="{3F0AEC01-98D5-4F0E-8E89-FA23256EF39B}" destId="{244B38BD-022E-4B36-A69C-B96866667623}" srcOrd="10" destOrd="0" presId="urn:microsoft.com/office/officeart/2018/2/layout/IconVerticalSolidList"/>
    <dgm:cxn modelId="{F4C8F299-CAF2-476C-B3EC-CFA0F63BE45B}" type="presParOf" srcId="{244B38BD-022E-4B36-A69C-B96866667623}" destId="{10DF7670-ED95-49DA-A139-5BFCD34A3F3B}" srcOrd="0" destOrd="0" presId="urn:microsoft.com/office/officeart/2018/2/layout/IconVerticalSolidList"/>
    <dgm:cxn modelId="{C795DD10-61CA-49F9-B115-BA239B5A499C}" type="presParOf" srcId="{244B38BD-022E-4B36-A69C-B96866667623}" destId="{2A097A02-1BAC-4698-A56D-C6BA03615EE1}" srcOrd="1" destOrd="0" presId="urn:microsoft.com/office/officeart/2018/2/layout/IconVerticalSolidList"/>
    <dgm:cxn modelId="{D523ACCD-1267-4CA9-A108-C7F96EECC1CA}" type="presParOf" srcId="{244B38BD-022E-4B36-A69C-B96866667623}" destId="{3C03D84B-2AD0-467D-9B44-0AEF274BF311}" srcOrd="2" destOrd="0" presId="urn:microsoft.com/office/officeart/2018/2/layout/IconVerticalSolidList"/>
    <dgm:cxn modelId="{A044471E-0FF7-4124-977A-5C8A162156B1}" type="presParOf" srcId="{244B38BD-022E-4B36-A69C-B96866667623}" destId="{A660E0BC-66B3-4604-893C-2B9B6382EE1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31E44BA-CD24-4D89-9075-D12A57AE4A43}"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235104A1-E1AF-4678-A64B-4589F2FED153}">
      <dgm:prSet/>
      <dgm:spPr/>
      <dgm:t>
        <a:bodyPr/>
        <a:lstStyle/>
        <a:p>
          <a:r>
            <a:rPr lang="en-IN"/>
            <a:t>As our problem statement is of </a:t>
          </a:r>
          <a:r>
            <a:rPr lang="en-IN" b="1"/>
            <a:t>Binary Classification</a:t>
          </a:r>
          <a:r>
            <a:rPr lang="en-IN"/>
            <a:t>. We can leverage the following </a:t>
          </a:r>
          <a:r>
            <a:rPr lang="en-IN" b="1"/>
            <a:t>classification algorithms </a:t>
          </a:r>
          <a:endParaRPr lang="en-US"/>
        </a:p>
      </dgm:t>
    </dgm:pt>
    <dgm:pt modelId="{2EC4836B-53A2-4690-A1DC-752AB8A1CD69}" type="parTrans" cxnId="{0EFF0099-862A-4C37-BDF8-9212650194A0}">
      <dgm:prSet/>
      <dgm:spPr/>
      <dgm:t>
        <a:bodyPr/>
        <a:lstStyle/>
        <a:p>
          <a:endParaRPr lang="en-US"/>
        </a:p>
      </dgm:t>
    </dgm:pt>
    <dgm:pt modelId="{EAD522E7-AA78-49CD-BD2F-0F9BCA47927D}" type="sibTrans" cxnId="{0EFF0099-862A-4C37-BDF8-9212650194A0}">
      <dgm:prSet/>
      <dgm:spPr/>
      <dgm:t>
        <a:bodyPr/>
        <a:lstStyle/>
        <a:p>
          <a:endParaRPr lang="en-US"/>
        </a:p>
      </dgm:t>
    </dgm:pt>
    <dgm:pt modelId="{0BA2278F-2C72-4DEE-9036-7BF4810F3579}">
      <dgm:prSet/>
      <dgm:spPr/>
      <dgm:t>
        <a:bodyPr/>
        <a:lstStyle/>
        <a:p>
          <a:r>
            <a:rPr lang="en-IN" b="1" dirty="0"/>
            <a:t>Logistic Regression </a:t>
          </a:r>
          <a:endParaRPr lang="en-US" dirty="0"/>
        </a:p>
      </dgm:t>
    </dgm:pt>
    <dgm:pt modelId="{B978F6B5-7E0D-4894-A10A-3A1CFFB7F8BB}" type="parTrans" cxnId="{1F2CA4B6-4669-44FA-A13A-D28C7E58793E}">
      <dgm:prSet/>
      <dgm:spPr/>
      <dgm:t>
        <a:bodyPr/>
        <a:lstStyle/>
        <a:p>
          <a:endParaRPr lang="en-US"/>
        </a:p>
      </dgm:t>
    </dgm:pt>
    <dgm:pt modelId="{F96437E7-F790-4B72-BFFA-822DB862E585}" type="sibTrans" cxnId="{1F2CA4B6-4669-44FA-A13A-D28C7E58793E}">
      <dgm:prSet/>
      <dgm:spPr/>
      <dgm:t>
        <a:bodyPr/>
        <a:lstStyle/>
        <a:p>
          <a:endParaRPr lang="en-US"/>
        </a:p>
      </dgm:t>
    </dgm:pt>
    <dgm:pt modelId="{18D85DBF-A6AA-4698-872C-3DB975F88974}">
      <dgm:prSet/>
      <dgm:spPr/>
      <dgm:t>
        <a:bodyPr/>
        <a:lstStyle/>
        <a:p>
          <a:r>
            <a:rPr lang="en-IN" b="1"/>
            <a:t>Naïve Bayes </a:t>
          </a:r>
          <a:endParaRPr lang="en-US"/>
        </a:p>
      </dgm:t>
    </dgm:pt>
    <dgm:pt modelId="{D88090E4-FE59-4AC6-8FDC-6A762FD54354}" type="parTrans" cxnId="{4847EC6C-7E22-4114-82CC-3377F75F9241}">
      <dgm:prSet/>
      <dgm:spPr/>
      <dgm:t>
        <a:bodyPr/>
        <a:lstStyle/>
        <a:p>
          <a:endParaRPr lang="en-US"/>
        </a:p>
      </dgm:t>
    </dgm:pt>
    <dgm:pt modelId="{49B2619C-8543-4521-898C-4F67B0EE9B6D}" type="sibTrans" cxnId="{4847EC6C-7E22-4114-82CC-3377F75F9241}">
      <dgm:prSet/>
      <dgm:spPr/>
      <dgm:t>
        <a:bodyPr/>
        <a:lstStyle/>
        <a:p>
          <a:endParaRPr lang="en-US"/>
        </a:p>
      </dgm:t>
    </dgm:pt>
    <dgm:pt modelId="{25DD81D5-8B82-47FB-928E-3352B024FFE7}">
      <dgm:prSet/>
      <dgm:spPr/>
      <dgm:t>
        <a:bodyPr/>
        <a:lstStyle/>
        <a:p>
          <a:r>
            <a:rPr lang="en-IN" b="1" dirty="0"/>
            <a:t>K-Nearest Neighbour</a:t>
          </a:r>
          <a:endParaRPr lang="en-US" dirty="0"/>
        </a:p>
      </dgm:t>
    </dgm:pt>
    <dgm:pt modelId="{023AE7A8-AACD-4EA1-9791-A0C31BE0313C}" type="parTrans" cxnId="{B4297E3C-AC5D-461D-A668-80DB8CCC7BB2}">
      <dgm:prSet/>
      <dgm:spPr/>
      <dgm:t>
        <a:bodyPr/>
        <a:lstStyle/>
        <a:p>
          <a:endParaRPr lang="en-US"/>
        </a:p>
      </dgm:t>
    </dgm:pt>
    <dgm:pt modelId="{B4F35ACF-94DE-433C-A1BC-3E6C527A079E}" type="sibTrans" cxnId="{B4297E3C-AC5D-461D-A668-80DB8CCC7BB2}">
      <dgm:prSet/>
      <dgm:spPr/>
      <dgm:t>
        <a:bodyPr/>
        <a:lstStyle/>
        <a:p>
          <a:endParaRPr lang="en-US"/>
        </a:p>
      </dgm:t>
    </dgm:pt>
    <dgm:pt modelId="{090B05BA-7399-4260-86BF-67B24212FCBD}">
      <dgm:prSet/>
      <dgm:spPr/>
      <dgm:t>
        <a:bodyPr/>
        <a:lstStyle/>
        <a:p>
          <a:r>
            <a:rPr lang="en-IN" b="1" dirty="0"/>
            <a:t>Decision Tree Classifier</a:t>
          </a:r>
          <a:endParaRPr lang="en-US" dirty="0"/>
        </a:p>
      </dgm:t>
    </dgm:pt>
    <dgm:pt modelId="{4E76E5B9-30ED-4CE2-A309-F4A6E18E7FF7}" type="parTrans" cxnId="{D074EB41-B56B-425D-8103-6A8E6FDF51FB}">
      <dgm:prSet/>
      <dgm:spPr/>
      <dgm:t>
        <a:bodyPr/>
        <a:lstStyle/>
        <a:p>
          <a:endParaRPr lang="en-US"/>
        </a:p>
      </dgm:t>
    </dgm:pt>
    <dgm:pt modelId="{F4C72F7B-F89B-488B-ACD1-65EF82F91607}" type="sibTrans" cxnId="{D074EB41-B56B-425D-8103-6A8E6FDF51FB}">
      <dgm:prSet/>
      <dgm:spPr/>
      <dgm:t>
        <a:bodyPr/>
        <a:lstStyle/>
        <a:p>
          <a:endParaRPr lang="en-US"/>
        </a:p>
      </dgm:t>
    </dgm:pt>
    <dgm:pt modelId="{D34E587E-63C5-4D1B-8394-123F176187F6}">
      <dgm:prSet/>
      <dgm:spPr/>
      <dgm:t>
        <a:bodyPr/>
        <a:lstStyle/>
        <a:p>
          <a:r>
            <a:rPr lang="en-IN" b="1" dirty="0"/>
            <a:t>Ensemble Techniques (</a:t>
          </a:r>
          <a:r>
            <a:rPr lang="en-US" b="1" dirty="0"/>
            <a:t>Stacking, </a:t>
          </a:r>
          <a:r>
            <a:rPr lang="en-IN" b="1" dirty="0"/>
            <a:t>Bagging, and Gradient Boosting)</a:t>
          </a:r>
          <a:endParaRPr lang="en-US" dirty="0"/>
        </a:p>
      </dgm:t>
    </dgm:pt>
    <dgm:pt modelId="{03D04005-D156-48EF-91F5-7C3371204681}" type="parTrans" cxnId="{4D2CE9A2-971B-4396-B5A7-723122035A7A}">
      <dgm:prSet/>
      <dgm:spPr/>
      <dgm:t>
        <a:bodyPr/>
        <a:lstStyle/>
        <a:p>
          <a:endParaRPr lang="en-US"/>
        </a:p>
      </dgm:t>
    </dgm:pt>
    <dgm:pt modelId="{70885912-5ADC-416D-8ECE-3E1A40287CDC}" type="sibTrans" cxnId="{4D2CE9A2-971B-4396-B5A7-723122035A7A}">
      <dgm:prSet/>
      <dgm:spPr/>
      <dgm:t>
        <a:bodyPr/>
        <a:lstStyle/>
        <a:p>
          <a:endParaRPr lang="en-US"/>
        </a:p>
      </dgm:t>
    </dgm:pt>
    <dgm:pt modelId="{DAB58FBD-F88F-7040-8732-F6569AFDD62F}" type="pres">
      <dgm:prSet presAssocID="{231E44BA-CD24-4D89-9075-D12A57AE4A43}" presName="linear" presStyleCnt="0">
        <dgm:presLayoutVars>
          <dgm:animLvl val="lvl"/>
          <dgm:resizeHandles val="exact"/>
        </dgm:presLayoutVars>
      </dgm:prSet>
      <dgm:spPr/>
    </dgm:pt>
    <dgm:pt modelId="{9B82F471-FB25-9D44-A6DC-B8C98461DEA5}" type="pres">
      <dgm:prSet presAssocID="{235104A1-E1AF-4678-A64B-4589F2FED153}" presName="parentText" presStyleLbl="node1" presStyleIdx="0" presStyleCnt="1">
        <dgm:presLayoutVars>
          <dgm:chMax val="0"/>
          <dgm:bulletEnabled val="1"/>
        </dgm:presLayoutVars>
      </dgm:prSet>
      <dgm:spPr/>
    </dgm:pt>
    <dgm:pt modelId="{37EB2ED6-F877-9E40-A786-ACDAB8EDC2D4}" type="pres">
      <dgm:prSet presAssocID="{235104A1-E1AF-4678-A64B-4589F2FED153}" presName="childText" presStyleLbl="revTx" presStyleIdx="0" presStyleCnt="1">
        <dgm:presLayoutVars>
          <dgm:bulletEnabled val="1"/>
        </dgm:presLayoutVars>
      </dgm:prSet>
      <dgm:spPr/>
    </dgm:pt>
  </dgm:ptLst>
  <dgm:cxnLst>
    <dgm:cxn modelId="{4A241316-DB85-064F-8229-D63ACF3A84D5}" type="presOf" srcId="{231E44BA-CD24-4D89-9075-D12A57AE4A43}" destId="{DAB58FBD-F88F-7040-8732-F6569AFDD62F}" srcOrd="0" destOrd="0" presId="urn:microsoft.com/office/officeart/2005/8/layout/vList2"/>
    <dgm:cxn modelId="{F44F982D-9230-4946-98AE-8F80CDE0AC04}" type="presOf" srcId="{18D85DBF-A6AA-4698-872C-3DB975F88974}" destId="{37EB2ED6-F877-9E40-A786-ACDAB8EDC2D4}" srcOrd="0" destOrd="1" presId="urn:microsoft.com/office/officeart/2005/8/layout/vList2"/>
    <dgm:cxn modelId="{B4297E3C-AC5D-461D-A668-80DB8CCC7BB2}" srcId="{235104A1-E1AF-4678-A64B-4589F2FED153}" destId="{25DD81D5-8B82-47FB-928E-3352B024FFE7}" srcOrd="2" destOrd="0" parTransId="{023AE7A8-AACD-4EA1-9791-A0C31BE0313C}" sibTransId="{B4F35ACF-94DE-433C-A1BC-3E6C527A079E}"/>
    <dgm:cxn modelId="{D074EB41-B56B-425D-8103-6A8E6FDF51FB}" srcId="{235104A1-E1AF-4678-A64B-4589F2FED153}" destId="{090B05BA-7399-4260-86BF-67B24212FCBD}" srcOrd="3" destOrd="0" parTransId="{4E76E5B9-30ED-4CE2-A309-F4A6E18E7FF7}" sibTransId="{F4C72F7B-F89B-488B-ACD1-65EF82F91607}"/>
    <dgm:cxn modelId="{16953644-DC28-0846-AEDC-6B41693B8950}" type="presOf" srcId="{090B05BA-7399-4260-86BF-67B24212FCBD}" destId="{37EB2ED6-F877-9E40-A786-ACDAB8EDC2D4}" srcOrd="0" destOrd="3" presId="urn:microsoft.com/office/officeart/2005/8/layout/vList2"/>
    <dgm:cxn modelId="{4CFF3A62-4BE4-0B42-8C07-A7A2AE401DAC}" type="presOf" srcId="{235104A1-E1AF-4678-A64B-4589F2FED153}" destId="{9B82F471-FB25-9D44-A6DC-B8C98461DEA5}" srcOrd="0" destOrd="0" presId="urn:microsoft.com/office/officeart/2005/8/layout/vList2"/>
    <dgm:cxn modelId="{4847EC6C-7E22-4114-82CC-3377F75F9241}" srcId="{235104A1-E1AF-4678-A64B-4589F2FED153}" destId="{18D85DBF-A6AA-4698-872C-3DB975F88974}" srcOrd="1" destOrd="0" parTransId="{D88090E4-FE59-4AC6-8FDC-6A762FD54354}" sibTransId="{49B2619C-8543-4521-898C-4F67B0EE9B6D}"/>
    <dgm:cxn modelId="{93031B74-59FA-634E-9EE4-2C949DA0E2C3}" type="presOf" srcId="{25DD81D5-8B82-47FB-928E-3352B024FFE7}" destId="{37EB2ED6-F877-9E40-A786-ACDAB8EDC2D4}" srcOrd="0" destOrd="2" presId="urn:microsoft.com/office/officeart/2005/8/layout/vList2"/>
    <dgm:cxn modelId="{CA34177E-6468-EC44-8D11-D2E860F8F2E2}" type="presOf" srcId="{D34E587E-63C5-4D1B-8394-123F176187F6}" destId="{37EB2ED6-F877-9E40-A786-ACDAB8EDC2D4}" srcOrd="0" destOrd="4" presId="urn:microsoft.com/office/officeart/2005/8/layout/vList2"/>
    <dgm:cxn modelId="{0EFF0099-862A-4C37-BDF8-9212650194A0}" srcId="{231E44BA-CD24-4D89-9075-D12A57AE4A43}" destId="{235104A1-E1AF-4678-A64B-4589F2FED153}" srcOrd="0" destOrd="0" parTransId="{2EC4836B-53A2-4690-A1DC-752AB8A1CD69}" sibTransId="{EAD522E7-AA78-49CD-BD2F-0F9BCA47927D}"/>
    <dgm:cxn modelId="{4D2CE9A2-971B-4396-B5A7-723122035A7A}" srcId="{235104A1-E1AF-4678-A64B-4589F2FED153}" destId="{D34E587E-63C5-4D1B-8394-123F176187F6}" srcOrd="4" destOrd="0" parTransId="{03D04005-D156-48EF-91F5-7C3371204681}" sibTransId="{70885912-5ADC-416D-8ECE-3E1A40287CDC}"/>
    <dgm:cxn modelId="{1F2CA4B6-4669-44FA-A13A-D28C7E58793E}" srcId="{235104A1-E1AF-4678-A64B-4589F2FED153}" destId="{0BA2278F-2C72-4DEE-9036-7BF4810F3579}" srcOrd="0" destOrd="0" parTransId="{B978F6B5-7E0D-4894-A10A-3A1CFFB7F8BB}" sibTransId="{F96437E7-F790-4B72-BFFA-822DB862E585}"/>
    <dgm:cxn modelId="{E07EBFEB-E252-E14C-A85B-48B8150498C8}" type="presOf" srcId="{0BA2278F-2C72-4DEE-9036-7BF4810F3579}" destId="{37EB2ED6-F877-9E40-A786-ACDAB8EDC2D4}" srcOrd="0" destOrd="0" presId="urn:microsoft.com/office/officeart/2005/8/layout/vList2"/>
    <dgm:cxn modelId="{23613076-82CF-4245-874F-8830D8026038}" type="presParOf" srcId="{DAB58FBD-F88F-7040-8732-F6569AFDD62F}" destId="{9B82F471-FB25-9D44-A6DC-B8C98461DEA5}" srcOrd="0" destOrd="0" presId="urn:microsoft.com/office/officeart/2005/8/layout/vList2"/>
    <dgm:cxn modelId="{416916BC-DE36-174F-BC65-750B4980F40B}" type="presParOf" srcId="{DAB58FBD-F88F-7040-8732-F6569AFDD62F}" destId="{37EB2ED6-F877-9E40-A786-ACDAB8EDC2D4}"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541EBB-4A75-4176-A663-FB063F652C9E}">
      <dsp:nvSpPr>
        <dsp:cNvPr id="0" name=""/>
        <dsp:cNvSpPr/>
      </dsp:nvSpPr>
      <dsp:spPr>
        <a:xfrm>
          <a:off x="0" y="1703"/>
          <a:ext cx="6832212" cy="72570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2DB7A3-60D3-403A-80D3-C97BB3749ADC}">
      <dsp:nvSpPr>
        <dsp:cNvPr id="0" name=""/>
        <dsp:cNvSpPr/>
      </dsp:nvSpPr>
      <dsp:spPr>
        <a:xfrm>
          <a:off x="219526" y="164987"/>
          <a:ext cx="399138" cy="39913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3D1BC96-E83E-46CE-B12F-77E628964D29}">
      <dsp:nvSpPr>
        <dsp:cNvPr id="0" name=""/>
        <dsp:cNvSpPr/>
      </dsp:nvSpPr>
      <dsp:spPr>
        <a:xfrm>
          <a:off x="838191" y="1703"/>
          <a:ext cx="5994020" cy="7257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804" tIns="76804" rIns="76804" bIns="76804" numCol="1" spcCol="1270" anchor="ctr" anchorCtr="0">
          <a:noAutofit/>
        </a:bodyPr>
        <a:lstStyle/>
        <a:p>
          <a:pPr marL="0" lvl="0" indent="0" algn="l" defTabSz="844550">
            <a:lnSpc>
              <a:spcPct val="90000"/>
            </a:lnSpc>
            <a:spcBef>
              <a:spcPct val="0"/>
            </a:spcBef>
            <a:spcAft>
              <a:spcPct val="35000"/>
            </a:spcAft>
            <a:buNone/>
          </a:pPr>
          <a:r>
            <a:rPr lang="en-IN" sz="1900" kern="1200"/>
            <a:t>Scope:</a:t>
          </a:r>
          <a:endParaRPr lang="en-US" sz="1900" kern="1200"/>
        </a:p>
      </dsp:txBody>
      <dsp:txXfrm>
        <a:off x="838191" y="1703"/>
        <a:ext cx="5994020" cy="725706"/>
      </dsp:txXfrm>
    </dsp:sp>
    <dsp:sp modelId="{D87572B5-04E3-4807-BFFE-5201B295697F}">
      <dsp:nvSpPr>
        <dsp:cNvPr id="0" name=""/>
        <dsp:cNvSpPr/>
      </dsp:nvSpPr>
      <dsp:spPr>
        <a:xfrm>
          <a:off x="0" y="908836"/>
          <a:ext cx="6832212" cy="72570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826DCA-BC9C-4B2A-BAFA-C6551C8E98B4}">
      <dsp:nvSpPr>
        <dsp:cNvPr id="0" name=""/>
        <dsp:cNvSpPr/>
      </dsp:nvSpPr>
      <dsp:spPr>
        <a:xfrm>
          <a:off x="219526" y="1072120"/>
          <a:ext cx="399138" cy="39913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4E7ECA6-06DA-4F02-95E4-ECD47D348588}">
      <dsp:nvSpPr>
        <dsp:cNvPr id="0" name=""/>
        <dsp:cNvSpPr/>
      </dsp:nvSpPr>
      <dsp:spPr>
        <a:xfrm>
          <a:off x="838191" y="908836"/>
          <a:ext cx="5994020" cy="7257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804" tIns="76804" rIns="76804" bIns="76804" numCol="1" spcCol="1270" anchor="ctr" anchorCtr="0">
          <a:noAutofit/>
        </a:bodyPr>
        <a:lstStyle/>
        <a:p>
          <a:pPr marL="0" lvl="0" indent="0" algn="l" defTabSz="844550">
            <a:lnSpc>
              <a:spcPct val="90000"/>
            </a:lnSpc>
            <a:spcBef>
              <a:spcPct val="0"/>
            </a:spcBef>
            <a:spcAft>
              <a:spcPct val="35000"/>
            </a:spcAft>
            <a:buNone/>
          </a:pPr>
          <a:r>
            <a:rPr lang="en-IN" sz="1900" kern="1200"/>
            <a:t>As per Kaggle, given dataset is the subset of the actual data.</a:t>
          </a:r>
          <a:endParaRPr lang="en-US" sz="1900" kern="1200"/>
        </a:p>
      </dsp:txBody>
      <dsp:txXfrm>
        <a:off x="838191" y="908836"/>
        <a:ext cx="5994020" cy="725706"/>
      </dsp:txXfrm>
    </dsp:sp>
    <dsp:sp modelId="{1B759F47-CF83-4950-A89B-B39B25856A7B}">
      <dsp:nvSpPr>
        <dsp:cNvPr id="0" name=""/>
        <dsp:cNvSpPr/>
      </dsp:nvSpPr>
      <dsp:spPr>
        <a:xfrm>
          <a:off x="0" y="1815969"/>
          <a:ext cx="6832212" cy="72570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C1ABBC-F8CD-42D9-AED4-8549E670F81E}">
      <dsp:nvSpPr>
        <dsp:cNvPr id="0" name=""/>
        <dsp:cNvSpPr/>
      </dsp:nvSpPr>
      <dsp:spPr>
        <a:xfrm>
          <a:off x="219526" y="1979253"/>
          <a:ext cx="399138" cy="39913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C2DDFF5-9EF5-4312-A565-8B6F0AA70947}">
      <dsp:nvSpPr>
        <dsp:cNvPr id="0" name=""/>
        <dsp:cNvSpPr/>
      </dsp:nvSpPr>
      <dsp:spPr>
        <a:xfrm>
          <a:off x="838191" y="1815969"/>
          <a:ext cx="5994020" cy="7257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804" tIns="76804" rIns="76804" bIns="76804" numCol="1" spcCol="1270" anchor="ctr" anchorCtr="0">
          <a:noAutofit/>
        </a:bodyPr>
        <a:lstStyle/>
        <a:p>
          <a:pPr marL="0" lvl="0" indent="0" algn="l" defTabSz="844550">
            <a:lnSpc>
              <a:spcPct val="90000"/>
            </a:lnSpc>
            <a:spcBef>
              <a:spcPct val="0"/>
            </a:spcBef>
            <a:spcAft>
              <a:spcPct val="35000"/>
            </a:spcAft>
            <a:buNone/>
          </a:pPr>
          <a:r>
            <a:rPr lang="en-IN" sz="1900" kern="1200"/>
            <a:t>The dataset has data of year 2016,2017 &amp; 2018.</a:t>
          </a:r>
          <a:endParaRPr lang="en-US" sz="1900" kern="1200"/>
        </a:p>
      </dsp:txBody>
      <dsp:txXfrm>
        <a:off x="838191" y="1815969"/>
        <a:ext cx="5994020" cy="725706"/>
      </dsp:txXfrm>
    </dsp:sp>
    <dsp:sp modelId="{36172A79-9B80-4326-B1CC-A55E95EE9C4A}">
      <dsp:nvSpPr>
        <dsp:cNvPr id="0" name=""/>
        <dsp:cNvSpPr/>
      </dsp:nvSpPr>
      <dsp:spPr>
        <a:xfrm>
          <a:off x="0" y="2723102"/>
          <a:ext cx="6832212" cy="72570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4BE4AD-0D16-4415-B763-A1DCCC09206E}">
      <dsp:nvSpPr>
        <dsp:cNvPr id="0" name=""/>
        <dsp:cNvSpPr/>
      </dsp:nvSpPr>
      <dsp:spPr>
        <a:xfrm>
          <a:off x="219526" y="2886386"/>
          <a:ext cx="399138" cy="39913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4E4BAE0-37ED-4FE8-996F-3C12FF67E108}">
      <dsp:nvSpPr>
        <dsp:cNvPr id="0" name=""/>
        <dsp:cNvSpPr/>
      </dsp:nvSpPr>
      <dsp:spPr>
        <a:xfrm>
          <a:off x="838191" y="2723102"/>
          <a:ext cx="5994020" cy="7257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804" tIns="76804" rIns="76804" bIns="76804" numCol="1" spcCol="1270" anchor="ctr" anchorCtr="0">
          <a:noAutofit/>
        </a:bodyPr>
        <a:lstStyle/>
        <a:p>
          <a:pPr marL="0" lvl="0" indent="0" algn="l" defTabSz="844550">
            <a:lnSpc>
              <a:spcPct val="90000"/>
            </a:lnSpc>
            <a:spcBef>
              <a:spcPct val="0"/>
            </a:spcBef>
            <a:spcAft>
              <a:spcPct val="35000"/>
            </a:spcAft>
            <a:buNone/>
          </a:pPr>
          <a:r>
            <a:rPr lang="en-IN" sz="1900" kern="1200"/>
            <a:t>Limitation:</a:t>
          </a:r>
          <a:endParaRPr lang="en-US" sz="1900" kern="1200"/>
        </a:p>
      </dsp:txBody>
      <dsp:txXfrm>
        <a:off x="838191" y="2723102"/>
        <a:ext cx="5994020" cy="725706"/>
      </dsp:txXfrm>
    </dsp:sp>
    <dsp:sp modelId="{0FC9A2AD-1646-493B-B0D8-A53706B69AD8}">
      <dsp:nvSpPr>
        <dsp:cNvPr id="0" name=""/>
        <dsp:cNvSpPr/>
      </dsp:nvSpPr>
      <dsp:spPr>
        <a:xfrm>
          <a:off x="0" y="3630236"/>
          <a:ext cx="6832212" cy="72570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AA0956-03B3-43D9-AA6D-D2156036D19C}">
      <dsp:nvSpPr>
        <dsp:cNvPr id="0" name=""/>
        <dsp:cNvSpPr/>
      </dsp:nvSpPr>
      <dsp:spPr>
        <a:xfrm>
          <a:off x="219526" y="3793520"/>
          <a:ext cx="399138" cy="39913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16602B3-BD60-4DB6-803D-1A1FDAE829C8}">
      <dsp:nvSpPr>
        <dsp:cNvPr id="0" name=""/>
        <dsp:cNvSpPr/>
      </dsp:nvSpPr>
      <dsp:spPr>
        <a:xfrm>
          <a:off x="838191" y="3630236"/>
          <a:ext cx="5994020" cy="7257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804" tIns="76804" rIns="76804" bIns="76804" numCol="1" spcCol="1270" anchor="ctr" anchorCtr="0">
          <a:noAutofit/>
        </a:bodyPr>
        <a:lstStyle/>
        <a:p>
          <a:pPr marL="0" lvl="0" indent="0" algn="l" defTabSz="844550">
            <a:lnSpc>
              <a:spcPct val="90000"/>
            </a:lnSpc>
            <a:spcBef>
              <a:spcPct val="0"/>
            </a:spcBef>
            <a:spcAft>
              <a:spcPct val="35000"/>
            </a:spcAft>
            <a:buNone/>
          </a:pPr>
          <a:r>
            <a:rPr lang="en-IN" sz="1900" kern="1200"/>
            <a:t>Multi-lingual data.</a:t>
          </a:r>
          <a:endParaRPr lang="en-US" sz="1900" kern="1200"/>
        </a:p>
      </dsp:txBody>
      <dsp:txXfrm>
        <a:off x="838191" y="3630236"/>
        <a:ext cx="5994020" cy="725706"/>
      </dsp:txXfrm>
    </dsp:sp>
    <dsp:sp modelId="{10DF7670-ED95-49DA-A139-5BFCD34A3F3B}">
      <dsp:nvSpPr>
        <dsp:cNvPr id="0" name=""/>
        <dsp:cNvSpPr/>
      </dsp:nvSpPr>
      <dsp:spPr>
        <a:xfrm>
          <a:off x="0" y="4537369"/>
          <a:ext cx="6832212" cy="72570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097A02-1BAC-4698-A56D-C6BA03615EE1}">
      <dsp:nvSpPr>
        <dsp:cNvPr id="0" name=""/>
        <dsp:cNvSpPr/>
      </dsp:nvSpPr>
      <dsp:spPr>
        <a:xfrm>
          <a:off x="219526" y="4700653"/>
          <a:ext cx="399138" cy="399138"/>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660E0BC-66B3-4604-893C-2B9B6382EE18}">
      <dsp:nvSpPr>
        <dsp:cNvPr id="0" name=""/>
        <dsp:cNvSpPr/>
      </dsp:nvSpPr>
      <dsp:spPr>
        <a:xfrm>
          <a:off x="838191" y="4537369"/>
          <a:ext cx="5994020" cy="7257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804" tIns="76804" rIns="76804" bIns="76804" numCol="1" spcCol="1270" anchor="ctr" anchorCtr="0">
          <a:noAutofit/>
        </a:bodyPr>
        <a:lstStyle/>
        <a:p>
          <a:pPr marL="0" lvl="0" indent="0" algn="l" defTabSz="844550">
            <a:lnSpc>
              <a:spcPct val="90000"/>
            </a:lnSpc>
            <a:spcBef>
              <a:spcPct val="0"/>
            </a:spcBef>
            <a:spcAft>
              <a:spcPct val="35000"/>
            </a:spcAft>
            <a:buNone/>
          </a:pPr>
          <a:r>
            <a:rPr lang="en-IN" sz="1900" kern="1200"/>
            <a:t>The analysis is based on the given the data.</a:t>
          </a:r>
          <a:endParaRPr lang="en-US" sz="1900" kern="1200"/>
        </a:p>
      </dsp:txBody>
      <dsp:txXfrm>
        <a:off x="838191" y="4537369"/>
        <a:ext cx="5994020" cy="7257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82F471-FB25-9D44-A6DC-B8C98461DEA5}">
      <dsp:nvSpPr>
        <dsp:cNvPr id="0" name=""/>
        <dsp:cNvSpPr/>
      </dsp:nvSpPr>
      <dsp:spPr>
        <a:xfrm>
          <a:off x="0" y="6864"/>
          <a:ext cx="6832212" cy="2497950"/>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IN" sz="3500" kern="1200"/>
            <a:t>As our problem statement is of </a:t>
          </a:r>
          <a:r>
            <a:rPr lang="en-IN" sz="3500" b="1" kern="1200"/>
            <a:t>Binary Classification</a:t>
          </a:r>
          <a:r>
            <a:rPr lang="en-IN" sz="3500" kern="1200"/>
            <a:t>. We can leverage the following </a:t>
          </a:r>
          <a:r>
            <a:rPr lang="en-IN" sz="3500" b="1" kern="1200"/>
            <a:t>classification algorithms </a:t>
          </a:r>
          <a:endParaRPr lang="en-US" sz="3500" kern="1200"/>
        </a:p>
      </dsp:txBody>
      <dsp:txXfrm>
        <a:off x="121940" y="128804"/>
        <a:ext cx="6588332" cy="2254070"/>
      </dsp:txXfrm>
    </dsp:sp>
    <dsp:sp modelId="{37EB2ED6-F877-9E40-A786-ACDAB8EDC2D4}">
      <dsp:nvSpPr>
        <dsp:cNvPr id="0" name=""/>
        <dsp:cNvSpPr/>
      </dsp:nvSpPr>
      <dsp:spPr>
        <a:xfrm>
          <a:off x="0" y="2504814"/>
          <a:ext cx="6832212" cy="2753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6923" tIns="44450" rIns="248920" bIns="44450" numCol="1" spcCol="1270" anchor="t" anchorCtr="0">
          <a:noAutofit/>
        </a:bodyPr>
        <a:lstStyle/>
        <a:p>
          <a:pPr marL="228600" lvl="1" indent="-228600" algn="l" defTabSz="1200150">
            <a:lnSpc>
              <a:spcPct val="90000"/>
            </a:lnSpc>
            <a:spcBef>
              <a:spcPct val="0"/>
            </a:spcBef>
            <a:spcAft>
              <a:spcPct val="20000"/>
            </a:spcAft>
            <a:buChar char="•"/>
          </a:pPr>
          <a:r>
            <a:rPr lang="en-IN" sz="2700" b="1" kern="1200" dirty="0"/>
            <a:t>Logistic Regression </a:t>
          </a:r>
          <a:endParaRPr lang="en-US" sz="2700" kern="1200" dirty="0"/>
        </a:p>
        <a:p>
          <a:pPr marL="228600" lvl="1" indent="-228600" algn="l" defTabSz="1200150">
            <a:lnSpc>
              <a:spcPct val="90000"/>
            </a:lnSpc>
            <a:spcBef>
              <a:spcPct val="0"/>
            </a:spcBef>
            <a:spcAft>
              <a:spcPct val="20000"/>
            </a:spcAft>
            <a:buChar char="•"/>
          </a:pPr>
          <a:r>
            <a:rPr lang="en-IN" sz="2700" b="1" kern="1200"/>
            <a:t>Naïve Bayes </a:t>
          </a:r>
          <a:endParaRPr lang="en-US" sz="2700" kern="1200"/>
        </a:p>
        <a:p>
          <a:pPr marL="228600" lvl="1" indent="-228600" algn="l" defTabSz="1200150">
            <a:lnSpc>
              <a:spcPct val="90000"/>
            </a:lnSpc>
            <a:spcBef>
              <a:spcPct val="0"/>
            </a:spcBef>
            <a:spcAft>
              <a:spcPct val="20000"/>
            </a:spcAft>
            <a:buChar char="•"/>
          </a:pPr>
          <a:r>
            <a:rPr lang="en-IN" sz="2700" b="1" kern="1200" dirty="0"/>
            <a:t>K-Nearest Neighbour</a:t>
          </a:r>
          <a:endParaRPr lang="en-US" sz="2700" kern="1200" dirty="0"/>
        </a:p>
        <a:p>
          <a:pPr marL="228600" lvl="1" indent="-228600" algn="l" defTabSz="1200150">
            <a:lnSpc>
              <a:spcPct val="90000"/>
            </a:lnSpc>
            <a:spcBef>
              <a:spcPct val="0"/>
            </a:spcBef>
            <a:spcAft>
              <a:spcPct val="20000"/>
            </a:spcAft>
            <a:buChar char="•"/>
          </a:pPr>
          <a:r>
            <a:rPr lang="en-IN" sz="2700" b="1" kern="1200" dirty="0"/>
            <a:t>Decision Tree Classifier</a:t>
          </a:r>
          <a:endParaRPr lang="en-US" sz="2700" kern="1200" dirty="0"/>
        </a:p>
        <a:p>
          <a:pPr marL="228600" lvl="1" indent="-228600" algn="l" defTabSz="1200150">
            <a:lnSpc>
              <a:spcPct val="90000"/>
            </a:lnSpc>
            <a:spcBef>
              <a:spcPct val="0"/>
            </a:spcBef>
            <a:spcAft>
              <a:spcPct val="20000"/>
            </a:spcAft>
            <a:buChar char="•"/>
          </a:pPr>
          <a:r>
            <a:rPr lang="en-IN" sz="2700" b="1" kern="1200" dirty="0"/>
            <a:t>Ensemble Techniques (</a:t>
          </a:r>
          <a:r>
            <a:rPr lang="en-US" sz="2700" b="1" kern="1200" dirty="0"/>
            <a:t>Stacking, </a:t>
          </a:r>
          <a:r>
            <a:rPr lang="en-IN" sz="2700" b="1" kern="1200" dirty="0"/>
            <a:t>Bagging, and Gradient Boosting)</a:t>
          </a:r>
          <a:endParaRPr lang="en-US" sz="2700" kern="1200" dirty="0"/>
        </a:p>
      </dsp:txBody>
      <dsp:txXfrm>
        <a:off x="0" y="2504814"/>
        <a:ext cx="6832212" cy="27531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GB"/>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GB"/>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GB"/>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GB"/>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GB"/>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GB"/>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GB"/>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4/24/21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4/24/21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4/24/21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GB"/>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4/24/21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www.kaggle.com/olistbr/brazilian-ecommerce" TargetMode="Externa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8528B-6E91-454E-848E-9538A6A877FE}"/>
              </a:ext>
            </a:extLst>
          </p:cNvPr>
          <p:cNvSpPr>
            <a:spLocks noGrp="1"/>
          </p:cNvSpPr>
          <p:nvPr>
            <p:ph type="ctrTitle"/>
          </p:nvPr>
        </p:nvSpPr>
        <p:spPr/>
        <p:txBody>
          <a:bodyPr/>
          <a:lstStyle/>
          <a:p>
            <a:r>
              <a:rPr lang="en-US" dirty="0"/>
              <a:t>BRAZILLIAN E-COMMERCE SITE - OLIST</a:t>
            </a:r>
          </a:p>
        </p:txBody>
      </p:sp>
      <p:sp>
        <p:nvSpPr>
          <p:cNvPr id="3" name="Subtitle 2">
            <a:extLst>
              <a:ext uri="{FF2B5EF4-FFF2-40B4-BE49-F238E27FC236}">
                <a16:creationId xmlns:a16="http://schemas.microsoft.com/office/drawing/2014/main" id="{547678AC-B9FD-5A40-AEED-1589D3631783}"/>
              </a:ext>
            </a:extLst>
          </p:cNvPr>
          <p:cNvSpPr>
            <a:spLocks noGrp="1"/>
          </p:cNvSpPr>
          <p:nvPr>
            <p:ph type="subTitle" idx="1"/>
          </p:nvPr>
        </p:nvSpPr>
        <p:spPr/>
        <p:txBody>
          <a:bodyPr/>
          <a:lstStyle/>
          <a:p>
            <a:r>
              <a:rPr lang="en-US" dirty="0"/>
              <a:t>Olist Store</a:t>
            </a:r>
          </a:p>
        </p:txBody>
      </p:sp>
    </p:spTree>
    <p:extLst>
      <p:ext uri="{BB962C8B-B14F-4D97-AF65-F5344CB8AC3E}">
        <p14:creationId xmlns:p14="http://schemas.microsoft.com/office/powerpoint/2010/main" val="9100064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BC71D-E867-F947-BEBF-B67B4CF500B9}"/>
              </a:ext>
            </a:extLst>
          </p:cNvPr>
          <p:cNvSpPr>
            <a:spLocks noGrp="1"/>
          </p:cNvSpPr>
          <p:nvPr>
            <p:ph type="title"/>
          </p:nvPr>
        </p:nvSpPr>
        <p:spPr>
          <a:xfrm>
            <a:off x="2592925" y="624110"/>
            <a:ext cx="8911687" cy="683829"/>
          </a:xfrm>
        </p:spPr>
        <p:txBody>
          <a:bodyPr>
            <a:normAutofit fontScale="90000"/>
          </a:bodyPr>
          <a:lstStyle/>
          <a:p>
            <a:r>
              <a:rPr lang="en-IN" b="1" i="1" dirty="0"/>
              <a:t>1. Customer Dataset (</a:t>
            </a:r>
            <a:r>
              <a:rPr lang="en-IN" b="1" i="1" dirty="0" err="1"/>
              <a:t>olist_customers_dataset.csv</a:t>
            </a:r>
            <a:r>
              <a:rPr lang="en-IN" b="1" i="1" dirty="0"/>
              <a:t>):</a:t>
            </a:r>
            <a:br>
              <a:rPr lang="en-IN" b="1" i="1" dirty="0"/>
            </a:br>
            <a:endParaRPr lang="en-US" dirty="0"/>
          </a:p>
        </p:txBody>
      </p:sp>
      <p:sp>
        <p:nvSpPr>
          <p:cNvPr id="3" name="Content Placeholder 2">
            <a:extLst>
              <a:ext uri="{FF2B5EF4-FFF2-40B4-BE49-F238E27FC236}">
                <a16:creationId xmlns:a16="http://schemas.microsoft.com/office/drawing/2014/main" id="{470E8608-3808-4E4B-B2B1-D9FAF8E73941}"/>
              </a:ext>
            </a:extLst>
          </p:cNvPr>
          <p:cNvSpPr>
            <a:spLocks noGrp="1"/>
          </p:cNvSpPr>
          <p:nvPr>
            <p:ph idx="1"/>
          </p:nvPr>
        </p:nvSpPr>
        <p:spPr/>
        <p:txBody>
          <a:bodyPr/>
          <a:lstStyle/>
          <a:p>
            <a:pPr marL="0" indent="0">
              <a:buNone/>
            </a:pPr>
            <a:r>
              <a:rPr lang="en-IN" dirty="0"/>
              <a:t>This dataset has information about the customer and its location. Use it to identify unique customers in the orders dataset and to find the orders delivery location.</a:t>
            </a:r>
          </a:p>
          <a:p>
            <a:r>
              <a:rPr lang="en-IN" dirty="0" err="1"/>
              <a:t>customer_id</a:t>
            </a:r>
            <a:r>
              <a:rPr lang="en-IN" dirty="0"/>
              <a:t> : It is key to the orders dataset. Each order has a unique </a:t>
            </a:r>
            <a:r>
              <a:rPr lang="en-IN" dirty="0" err="1"/>
              <a:t>customer_id</a:t>
            </a:r>
            <a:r>
              <a:rPr lang="en-IN" dirty="0"/>
              <a:t>.</a:t>
            </a:r>
          </a:p>
          <a:p>
            <a:r>
              <a:rPr lang="en-IN" dirty="0" err="1"/>
              <a:t>customer_unique_id:unique</a:t>
            </a:r>
            <a:r>
              <a:rPr lang="en-IN" dirty="0"/>
              <a:t> identifier of a customer.</a:t>
            </a:r>
          </a:p>
          <a:p>
            <a:r>
              <a:rPr lang="en-IN" dirty="0" err="1"/>
              <a:t>customer_zip_code_prefix:First</a:t>
            </a:r>
            <a:r>
              <a:rPr lang="en-IN" dirty="0"/>
              <a:t> five digits of customer zip code.</a:t>
            </a:r>
          </a:p>
          <a:p>
            <a:r>
              <a:rPr lang="en-IN" dirty="0" err="1"/>
              <a:t>customer_city</a:t>
            </a:r>
            <a:r>
              <a:rPr lang="en-IN" dirty="0"/>
              <a:t> : Customer city name.</a:t>
            </a:r>
          </a:p>
          <a:p>
            <a:r>
              <a:rPr lang="en-IN" dirty="0" err="1"/>
              <a:t>customer_state</a:t>
            </a:r>
            <a:r>
              <a:rPr lang="en-IN" dirty="0"/>
              <a:t> : State of Customer.</a:t>
            </a:r>
          </a:p>
        </p:txBody>
      </p:sp>
    </p:spTree>
    <p:extLst>
      <p:ext uri="{BB962C8B-B14F-4D97-AF65-F5344CB8AC3E}">
        <p14:creationId xmlns:p14="http://schemas.microsoft.com/office/powerpoint/2010/main" val="4099483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BC71D-E867-F947-BEBF-B67B4CF500B9}"/>
              </a:ext>
            </a:extLst>
          </p:cNvPr>
          <p:cNvSpPr>
            <a:spLocks noGrp="1"/>
          </p:cNvSpPr>
          <p:nvPr>
            <p:ph type="title"/>
          </p:nvPr>
        </p:nvSpPr>
        <p:spPr>
          <a:xfrm>
            <a:off x="2592925" y="624110"/>
            <a:ext cx="8911687" cy="683829"/>
          </a:xfrm>
        </p:spPr>
        <p:txBody>
          <a:bodyPr>
            <a:normAutofit fontScale="90000"/>
          </a:bodyPr>
          <a:lstStyle/>
          <a:p>
            <a:r>
              <a:rPr lang="en-IN" b="1" i="1" dirty="0"/>
              <a:t>2. Geolocation Dataset (</a:t>
            </a:r>
            <a:r>
              <a:rPr lang="en-IN" b="1" i="1" dirty="0" err="1"/>
              <a:t>olist_geolocation_dataset.csv</a:t>
            </a:r>
            <a:r>
              <a:rPr lang="en-IN" b="1" i="1" dirty="0"/>
              <a:t>):</a:t>
            </a:r>
            <a:br>
              <a:rPr lang="en-IN" b="1" i="1" dirty="0"/>
            </a:br>
            <a:endParaRPr lang="en-US" dirty="0"/>
          </a:p>
        </p:txBody>
      </p:sp>
      <p:sp>
        <p:nvSpPr>
          <p:cNvPr id="3" name="Content Placeholder 2">
            <a:extLst>
              <a:ext uri="{FF2B5EF4-FFF2-40B4-BE49-F238E27FC236}">
                <a16:creationId xmlns:a16="http://schemas.microsoft.com/office/drawing/2014/main" id="{470E8608-3808-4E4B-B2B1-D9FAF8E73941}"/>
              </a:ext>
            </a:extLst>
          </p:cNvPr>
          <p:cNvSpPr>
            <a:spLocks noGrp="1"/>
          </p:cNvSpPr>
          <p:nvPr>
            <p:ph idx="1"/>
          </p:nvPr>
        </p:nvSpPr>
        <p:spPr/>
        <p:txBody>
          <a:bodyPr/>
          <a:lstStyle/>
          <a:p>
            <a:pPr marL="0" indent="0">
              <a:buNone/>
            </a:pPr>
            <a:r>
              <a:rPr lang="en-IN" dirty="0"/>
              <a:t>This dataset has information Brazilian zip codes and its </a:t>
            </a:r>
            <a:r>
              <a:rPr lang="en-IN" dirty="0" err="1"/>
              <a:t>lat</a:t>
            </a:r>
            <a:r>
              <a:rPr lang="en-IN" dirty="0"/>
              <a:t>/</a:t>
            </a:r>
            <a:r>
              <a:rPr lang="en-IN" dirty="0" err="1"/>
              <a:t>lng</a:t>
            </a:r>
            <a:r>
              <a:rPr lang="en-IN" dirty="0"/>
              <a:t> coordinates.</a:t>
            </a:r>
          </a:p>
          <a:p>
            <a:r>
              <a:rPr lang="en-IN" dirty="0" err="1"/>
              <a:t>geolocation_zip_code_prefix</a:t>
            </a:r>
            <a:r>
              <a:rPr lang="en-IN" dirty="0"/>
              <a:t> : First 5 digits of zip code.</a:t>
            </a:r>
          </a:p>
          <a:p>
            <a:r>
              <a:rPr lang="en-IN" dirty="0" err="1"/>
              <a:t>geolocation_lat</a:t>
            </a:r>
            <a:r>
              <a:rPr lang="en-IN" dirty="0"/>
              <a:t>: Latitude</a:t>
            </a:r>
          </a:p>
          <a:p>
            <a:r>
              <a:rPr lang="en-IN" dirty="0" err="1"/>
              <a:t>geolocation_lng</a:t>
            </a:r>
            <a:r>
              <a:rPr lang="en-IN" dirty="0"/>
              <a:t>: Longitude</a:t>
            </a:r>
          </a:p>
          <a:p>
            <a:r>
              <a:rPr lang="en-IN" dirty="0" err="1"/>
              <a:t>geolocation_city</a:t>
            </a:r>
            <a:r>
              <a:rPr lang="en-IN" dirty="0"/>
              <a:t>: The city name.</a:t>
            </a:r>
          </a:p>
          <a:p>
            <a:r>
              <a:rPr lang="en-IN" dirty="0" err="1"/>
              <a:t>geolocation_state</a:t>
            </a:r>
            <a:r>
              <a:rPr lang="en-IN" dirty="0"/>
              <a:t>: The state name.</a:t>
            </a:r>
          </a:p>
          <a:p>
            <a:endParaRPr lang="en-US" dirty="0"/>
          </a:p>
        </p:txBody>
      </p:sp>
    </p:spTree>
    <p:extLst>
      <p:ext uri="{BB962C8B-B14F-4D97-AF65-F5344CB8AC3E}">
        <p14:creationId xmlns:p14="http://schemas.microsoft.com/office/powerpoint/2010/main" val="4158161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9E55B-405A-B042-AEAF-F024216E52F5}"/>
              </a:ext>
            </a:extLst>
          </p:cNvPr>
          <p:cNvSpPr>
            <a:spLocks noGrp="1"/>
          </p:cNvSpPr>
          <p:nvPr>
            <p:ph type="title"/>
          </p:nvPr>
        </p:nvSpPr>
        <p:spPr/>
        <p:txBody>
          <a:bodyPr/>
          <a:lstStyle/>
          <a:p>
            <a:r>
              <a:rPr lang="en-IN" b="1" i="1" dirty="0"/>
              <a:t>3. Order Items Dataset (</a:t>
            </a:r>
            <a:r>
              <a:rPr lang="en-IN" b="1" i="1" dirty="0" err="1"/>
              <a:t>olist_order_items_dataset.csv</a:t>
            </a:r>
            <a:r>
              <a:rPr lang="en-IN" b="1" i="1" dirty="0"/>
              <a:t>):</a:t>
            </a:r>
            <a:endParaRPr lang="en-US" dirty="0"/>
          </a:p>
        </p:txBody>
      </p:sp>
      <p:sp>
        <p:nvSpPr>
          <p:cNvPr id="3" name="Content Placeholder 2">
            <a:extLst>
              <a:ext uri="{FF2B5EF4-FFF2-40B4-BE49-F238E27FC236}">
                <a16:creationId xmlns:a16="http://schemas.microsoft.com/office/drawing/2014/main" id="{49419BB8-555E-2646-B371-91F64514B8CA}"/>
              </a:ext>
            </a:extLst>
          </p:cNvPr>
          <p:cNvSpPr>
            <a:spLocks noGrp="1"/>
          </p:cNvSpPr>
          <p:nvPr>
            <p:ph idx="1"/>
          </p:nvPr>
        </p:nvSpPr>
        <p:spPr/>
        <p:txBody>
          <a:bodyPr>
            <a:normAutofit lnSpcReduction="10000"/>
          </a:bodyPr>
          <a:lstStyle/>
          <a:p>
            <a:pPr marL="0" indent="0">
              <a:buNone/>
            </a:pPr>
            <a:r>
              <a:rPr lang="en-IN" dirty="0"/>
              <a:t>This dataset includes data about the items purchased within each order.</a:t>
            </a:r>
          </a:p>
          <a:p>
            <a:r>
              <a:rPr lang="en-IN" dirty="0" err="1"/>
              <a:t>order_id:Order</a:t>
            </a:r>
            <a:r>
              <a:rPr lang="en-IN" dirty="0"/>
              <a:t> unique identifier</a:t>
            </a:r>
          </a:p>
          <a:p>
            <a:r>
              <a:rPr lang="en-IN" dirty="0" err="1"/>
              <a:t>order_item_id:Sequential</a:t>
            </a:r>
            <a:r>
              <a:rPr lang="en-IN" dirty="0"/>
              <a:t> number identifying number of items included in the same order.</a:t>
            </a:r>
          </a:p>
          <a:p>
            <a:r>
              <a:rPr lang="en-IN" dirty="0" err="1"/>
              <a:t>product_id:product</a:t>
            </a:r>
            <a:r>
              <a:rPr lang="en-IN" dirty="0"/>
              <a:t> unique identifier</a:t>
            </a:r>
          </a:p>
          <a:p>
            <a:r>
              <a:rPr lang="en-IN" dirty="0" err="1"/>
              <a:t>seller_id:seller</a:t>
            </a:r>
            <a:r>
              <a:rPr lang="en-IN" dirty="0"/>
              <a:t> unique identifier</a:t>
            </a:r>
          </a:p>
          <a:p>
            <a:r>
              <a:rPr lang="en-IN" dirty="0" err="1"/>
              <a:t>shipping_limit_date:Shows</a:t>
            </a:r>
            <a:r>
              <a:rPr lang="en-IN" dirty="0"/>
              <a:t> the seller shipping limit date for handling the order over to the logistic partner.</a:t>
            </a:r>
          </a:p>
          <a:p>
            <a:r>
              <a:rPr lang="en-IN" dirty="0" err="1"/>
              <a:t>price:item</a:t>
            </a:r>
            <a:r>
              <a:rPr lang="en-IN" dirty="0"/>
              <a:t> price</a:t>
            </a:r>
          </a:p>
          <a:p>
            <a:r>
              <a:rPr lang="en-IN" dirty="0" err="1"/>
              <a:t>freight_value:item</a:t>
            </a:r>
            <a:r>
              <a:rPr lang="en-IN" dirty="0"/>
              <a:t> freight value item (if an order has more than one item the freight value is </a:t>
            </a:r>
            <a:r>
              <a:rPr lang="en-IN" dirty="0" err="1"/>
              <a:t>splitted</a:t>
            </a:r>
            <a:r>
              <a:rPr lang="en-IN" dirty="0"/>
              <a:t> between items)</a:t>
            </a:r>
          </a:p>
          <a:p>
            <a:endParaRPr lang="en-US" dirty="0"/>
          </a:p>
        </p:txBody>
      </p:sp>
    </p:spTree>
    <p:extLst>
      <p:ext uri="{BB962C8B-B14F-4D97-AF65-F5344CB8AC3E}">
        <p14:creationId xmlns:p14="http://schemas.microsoft.com/office/powerpoint/2010/main" val="654991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B726-BA26-AD48-813F-F977B72D301F}"/>
              </a:ext>
            </a:extLst>
          </p:cNvPr>
          <p:cNvSpPr>
            <a:spLocks noGrp="1"/>
          </p:cNvSpPr>
          <p:nvPr>
            <p:ph type="title"/>
          </p:nvPr>
        </p:nvSpPr>
        <p:spPr/>
        <p:txBody>
          <a:bodyPr>
            <a:normAutofit fontScale="90000"/>
          </a:bodyPr>
          <a:lstStyle/>
          <a:p>
            <a:r>
              <a:rPr lang="en-IN" b="1" i="1" dirty="0"/>
              <a:t>4. Payments Dataset (</a:t>
            </a:r>
            <a:r>
              <a:rPr lang="en-IN" b="1" i="1" dirty="0" err="1"/>
              <a:t>olist_order_payments_dataset.csv</a:t>
            </a:r>
            <a:r>
              <a:rPr lang="en-IN" b="1" i="1" dirty="0"/>
              <a:t>):</a:t>
            </a:r>
            <a:br>
              <a:rPr lang="en-IN" b="1" i="1" dirty="0"/>
            </a:br>
            <a:endParaRPr lang="en-US" dirty="0"/>
          </a:p>
        </p:txBody>
      </p:sp>
      <p:sp>
        <p:nvSpPr>
          <p:cNvPr id="3" name="Content Placeholder 2">
            <a:extLst>
              <a:ext uri="{FF2B5EF4-FFF2-40B4-BE49-F238E27FC236}">
                <a16:creationId xmlns:a16="http://schemas.microsoft.com/office/drawing/2014/main" id="{F97E9407-C488-0342-B4C6-3F8762E82D38}"/>
              </a:ext>
            </a:extLst>
          </p:cNvPr>
          <p:cNvSpPr>
            <a:spLocks noGrp="1"/>
          </p:cNvSpPr>
          <p:nvPr>
            <p:ph idx="1"/>
          </p:nvPr>
        </p:nvSpPr>
        <p:spPr/>
        <p:txBody>
          <a:bodyPr/>
          <a:lstStyle/>
          <a:p>
            <a:pPr marL="0" indent="0">
              <a:buNone/>
            </a:pPr>
            <a:r>
              <a:rPr lang="en-IN" dirty="0"/>
              <a:t>This dataset includes data about the orders payment options.</a:t>
            </a:r>
          </a:p>
          <a:p>
            <a:r>
              <a:rPr lang="en-IN" dirty="0" err="1"/>
              <a:t>order_id:unique</a:t>
            </a:r>
            <a:r>
              <a:rPr lang="en-IN" dirty="0"/>
              <a:t> identifier of an order.</a:t>
            </a:r>
          </a:p>
          <a:p>
            <a:r>
              <a:rPr lang="en-IN" dirty="0" err="1"/>
              <a:t>payment_sequential</a:t>
            </a:r>
            <a:r>
              <a:rPr lang="en-IN" dirty="0"/>
              <a:t>: a customer may pay an order with more than one payment method. If he does so, a sequence will be created to accommodate all</a:t>
            </a:r>
          </a:p>
          <a:p>
            <a:r>
              <a:rPr lang="en-IN" dirty="0" err="1"/>
              <a:t>payment_type:method</a:t>
            </a:r>
            <a:r>
              <a:rPr lang="en-IN" dirty="0"/>
              <a:t> of payment chosen by the customer.</a:t>
            </a:r>
          </a:p>
          <a:p>
            <a:r>
              <a:rPr lang="en-IN" dirty="0" err="1"/>
              <a:t>payment_installments:number</a:t>
            </a:r>
            <a:r>
              <a:rPr lang="en-IN" dirty="0"/>
              <a:t> of instalments chosen by the customer.</a:t>
            </a:r>
          </a:p>
          <a:p>
            <a:r>
              <a:rPr lang="en-IN" dirty="0" err="1"/>
              <a:t>payment_value:transaction</a:t>
            </a:r>
            <a:r>
              <a:rPr lang="en-IN" dirty="0"/>
              <a:t> value.</a:t>
            </a:r>
          </a:p>
        </p:txBody>
      </p:sp>
    </p:spTree>
    <p:extLst>
      <p:ext uri="{BB962C8B-B14F-4D97-AF65-F5344CB8AC3E}">
        <p14:creationId xmlns:p14="http://schemas.microsoft.com/office/powerpoint/2010/main" val="2471902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7E1F8-C59A-3F48-BA45-44C47C3D88C8}"/>
              </a:ext>
            </a:extLst>
          </p:cNvPr>
          <p:cNvSpPr>
            <a:spLocks noGrp="1"/>
          </p:cNvSpPr>
          <p:nvPr>
            <p:ph type="title"/>
          </p:nvPr>
        </p:nvSpPr>
        <p:spPr/>
        <p:txBody>
          <a:bodyPr>
            <a:normAutofit fontScale="90000"/>
          </a:bodyPr>
          <a:lstStyle/>
          <a:p>
            <a:r>
              <a:rPr lang="en-IN" b="1" i="1" dirty="0"/>
              <a:t>5. Order Reviews Dataset (</a:t>
            </a:r>
            <a:r>
              <a:rPr lang="en-IN" b="1" i="1" dirty="0" err="1"/>
              <a:t>olist_order_reviews_dataset.csv</a:t>
            </a:r>
            <a:r>
              <a:rPr lang="en-IN" b="1" i="1" dirty="0"/>
              <a:t>):</a:t>
            </a:r>
            <a:br>
              <a:rPr lang="en-IN" b="1" i="1" dirty="0"/>
            </a:br>
            <a:endParaRPr lang="en-US" b="1" dirty="0"/>
          </a:p>
        </p:txBody>
      </p:sp>
      <p:sp>
        <p:nvSpPr>
          <p:cNvPr id="3" name="Content Placeholder 2">
            <a:extLst>
              <a:ext uri="{FF2B5EF4-FFF2-40B4-BE49-F238E27FC236}">
                <a16:creationId xmlns:a16="http://schemas.microsoft.com/office/drawing/2014/main" id="{16A5369C-8FA5-CF4A-8DFD-F32D529230EF}"/>
              </a:ext>
            </a:extLst>
          </p:cNvPr>
          <p:cNvSpPr>
            <a:spLocks noGrp="1"/>
          </p:cNvSpPr>
          <p:nvPr>
            <p:ph idx="1"/>
          </p:nvPr>
        </p:nvSpPr>
        <p:spPr/>
        <p:txBody>
          <a:bodyPr>
            <a:normAutofit fontScale="85000" lnSpcReduction="20000"/>
          </a:bodyPr>
          <a:lstStyle/>
          <a:p>
            <a:pPr marL="0" indent="0">
              <a:buNone/>
            </a:pPr>
            <a:r>
              <a:rPr lang="en-IN" dirty="0"/>
              <a:t>This dataset includes data about the reviews made by the customers.</a:t>
            </a:r>
          </a:p>
          <a:p>
            <a:pPr marL="0" indent="0">
              <a:buNone/>
            </a:pPr>
            <a:r>
              <a:rPr lang="en-IN" dirty="0"/>
              <a:t>After a customer purchases the product from </a:t>
            </a:r>
            <a:r>
              <a:rPr lang="en-IN" dirty="0" err="1"/>
              <a:t>Olist</a:t>
            </a:r>
            <a:r>
              <a:rPr lang="en-IN" dirty="0"/>
              <a:t> Store a seller gets notified to fulfil that order. Once the customer receives the product, or the estimated delivery date is due, the customer gets a satisfaction survey by email where he can give a note for the purchase experience and write down some comments.</a:t>
            </a:r>
          </a:p>
          <a:p>
            <a:r>
              <a:rPr lang="en-IN" dirty="0" err="1"/>
              <a:t>review_id</a:t>
            </a:r>
            <a:r>
              <a:rPr lang="en-IN" dirty="0"/>
              <a:t>: unique review identifier.</a:t>
            </a:r>
          </a:p>
          <a:p>
            <a:r>
              <a:rPr lang="en-IN" dirty="0" err="1"/>
              <a:t>order_id</a:t>
            </a:r>
            <a:r>
              <a:rPr lang="en-IN" dirty="0"/>
              <a:t>: unique order identifier.</a:t>
            </a:r>
          </a:p>
          <a:p>
            <a:r>
              <a:rPr lang="en-IN" dirty="0" err="1"/>
              <a:t>review_score</a:t>
            </a:r>
            <a:r>
              <a:rPr lang="en-IN" dirty="0"/>
              <a:t>: Note ranging from 1 to 5 given by the customer on a satisfaction survey.</a:t>
            </a:r>
          </a:p>
          <a:p>
            <a:r>
              <a:rPr lang="en-IN" dirty="0" err="1"/>
              <a:t>review_comment_title</a:t>
            </a:r>
            <a:r>
              <a:rPr lang="en-IN" dirty="0"/>
              <a:t>: Comment title from the review left by the customer, in Portuguese.</a:t>
            </a:r>
          </a:p>
          <a:p>
            <a:r>
              <a:rPr lang="en-IN" dirty="0" err="1"/>
              <a:t>review_comment_message</a:t>
            </a:r>
            <a:r>
              <a:rPr lang="en-IN" dirty="0"/>
              <a:t>: Comment message from the review left by the customer, in Portuguese.</a:t>
            </a:r>
          </a:p>
          <a:p>
            <a:r>
              <a:rPr lang="en-IN" dirty="0" err="1"/>
              <a:t>review_creation_date</a:t>
            </a:r>
            <a:r>
              <a:rPr lang="en-IN" dirty="0"/>
              <a:t>: Shows the date in which the satisfaction survey was sent to the customer.</a:t>
            </a:r>
          </a:p>
          <a:p>
            <a:r>
              <a:rPr lang="en-IN" dirty="0" err="1"/>
              <a:t>review_answer_timestamp</a:t>
            </a:r>
            <a:r>
              <a:rPr lang="en-IN" dirty="0"/>
              <a:t>: Shows satisfaction survey answer timestamp.</a:t>
            </a:r>
          </a:p>
          <a:p>
            <a:endParaRPr lang="en-IN" dirty="0"/>
          </a:p>
          <a:p>
            <a:endParaRPr lang="en-US" dirty="0"/>
          </a:p>
        </p:txBody>
      </p:sp>
    </p:spTree>
    <p:extLst>
      <p:ext uri="{BB962C8B-B14F-4D97-AF65-F5344CB8AC3E}">
        <p14:creationId xmlns:p14="http://schemas.microsoft.com/office/powerpoint/2010/main" val="39894206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4621B-B408-E14E-9348-31418BFF3B89}"/>
              </a:ext>
            </a:extLst>
          </p:cNvPr>
          <p:cNvSpPr>
            <a:spLocks noGrp="1"/>
          </p:cNvSpPr>
          <p:nvPr>
            <p:ph type="title"/>
          </p:nvPr>
        </p:nvSpPr>
        <p:spPr/>
        <p:txBody>
          <a:bodyPr>
            <a:normAutofit fontScale="90000"/>
          </a:bodyPr>
          <a:lstStyle/>
          <a:p>
            <a:r>
              <a:rPr lang="en-IN" b="1" i="1" dirty="0"/>
              <a:t>6. Order Dataset (</a:t>
            </a:r>
            <a:r>
              <a:rPr lang="en-IN" b="1" i="1" dirty="0" err="1"/>
              <a:t>olist_orders_dataset.csv</a:t>
            </a:r>
            <a:r>
              <a:rPr lang="en-IN" b="1" i="1" dirty="0"/>
              <a:t>):</a:t>
            </a:r>
            <a:br>
              <a:rPr lang="en-IN" b="1" i="1" dirty="0"/>
            </a:br>
            <a:endParaRPr lang="en-US" dirty="0"/>
          </a:p>
        </p:txBody>
      </p:sp>
      <p:sp>
        <p:nvSpPr>
          <p:cNvPr id="3" name="Content Placeholder 2">
            <a:extLst>
              <a:ext uri="{FF2B5EF4-FFF2-40B4-BE49-F238E27FC236}">
                <a16:creationId xmlns:a16="http://schemas.microsoft.com/office/drawing/2014/main" id="{6D17A738-1D57-F74F-93F4-FE4150C6010D}"/>
              </a:ext>
            </a:extLst>
          </p:cNvPr>
          <p:cNvSpPr>
            <a:spLocks noGrp="1"/>
          </p:cNvSpPr>
          <p:nvPr>
            <p:ph idx="1"/>
          </p:nvPr>
        </p:nvSpPr>
        <p:spPr/>
        <p:txBody>
          <a:bodyPr>
            <a:normAutofit fontScale="85000" lnSpcReduction="10000"/>
          </a:bodyPr>
          <a:lstStyle/>
          <a:p>
            <a:pPr marL="0" indent="0">
              <a:buNone/>
            </a:pPr>
            <a:r>
              <a:rPr lang="en-IN" dirty="0"/>
              <a:t>This dataset includes data about the items purchased within each order.</a:t>
            </a:r>
          </a:p>
          <a:p>
            <a:r>
              <a:rPr lang="en-IN" dirty="0" err="1"/>
              <a:t>order_id</a:t>
            </a:r>
            <a:r>
              <a:rPr lang="en-IN" dirty="0"/>
              <a:t>: unique identifier of the order.</a:t>
            </a:r>
          </a:p>
          <a:p>
            <a:r>
              <a:rPr lang="en-IN" dirty="0" err="1"/>
              <a:t>customer_id</a:t>
            </a:r>
            <a:r>
              <a:rPr lang="en-IN" dirty="0"/>
              <a:t>: key to the customer dataset. Each order has a unique </a:t>
            </a:r>
            <a:r>
              <a:rPr lang="en-IN" dirty="0" err="1"/>
              <a:t>customer_id</a:t>
            </a:r>
            <a:r>
              <a:rPr lang="en-IN" dirty="0"/>
              <a:t>.</a:t>
            </a:r>
          </a:p>
          <a:p>
            <a:r>
              <a:rPr lang="en-IN" dirty="0" err="1"/>
              <a:t>order_status</a:t>
            </a:r>
            <a:r>
              <a:rPr lang="en-IN" dirty="0"/>
              <a:t>: Reference to the order status (delivered, shipped, etc).</a:t>
            </a:r>
          </a:p>
          <a:p>
            <a:r>
              <a:rPr lang="en-IN" dirty="0" err="1"/>
              <a:t>order_purchase_timestamp</a:t>
            </a:r>
            <a:r>
              <a:rPr lang="en-IN" dirty="0"/>
              <a:t>: Shows the purchase timestamp.</a:t>
            </a:r>
          </a:p>
          <a:p>
            <a:r>
              <a:rPr lang="en-IN" dirty="0" err="1"/>
              <a:t>order_approved_at</a:t>
            </a:r>
            <a:r>
              <a:rPr lang="en-IN" dirty="0"/>
              <a:t>: Shows the payment approval timestamp.</a:t>
            </a:r>
          </a:p>
          <a:p>
            <a:r>
              <a:rPr lang="en-IN" dirty="0" err="1"/>
              <a:t>order_delivered_carrier_date</a:t>
            </a:r>
            <a:r>
              <a:rPr lang="en-IN" dirty="0"/>
              <a:t>: Shows the order posting timestamp. When it was handled to the logistic partner.</a:t>
            </a:r>
          </a:p>
          <a:p>
            <a:r>
              <a:rPr lang="en-IN" dirty="0" err="1"/>
              <a:t>order_delivered_customer_date</a:t>
            </a:r>
            <a:r>
              <a:rPr lang="en-IN" dirty="0"/>
              <a:t>: Shows the actual order delivery date to the customer.</a:t>
            </a:r>
          </a:p>
          <a:p>
            <a:r>
              <a:rPr lang="en-IN" dirty="0" err="1"/>
              <a:t>order_estimated_delivery_date</a:t>
            </a:r>
            <a:r>
              <a:rPr lang="en-IN" dirty="0"/>
              <a:t>: Shows the estimated delivery date that was informed to customer at the purchase moment.</a:t>
            </a:r>
          </a:p>
          <a:p>
            <a:endParaRPr lang="en-US" dirty="0"/>
          </a:p>
        </p:txBody>
      </p:sp>
    </p:spTree>
    <p:extLst>
      <p:ext uri="{BB962C8B-B14F-4D97-AF65-F5344CB8AC3E}">
        <p14:creationId xmlns:p14="http://schemas.microsoft.com/office/powerpoint/2010/main" val="30232107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AD1C2-EC4E-F04A-AA1D-D0836B721DBA}"/>
              </a:ext>
            </a:extLst>
          </p:cNvPr>
          <p:cNvSpPr>
            <a:spLocks noGrp="1"/>
          </p:cNvSpPr>
          <p:nvPr>
            <p:ph type="title"/>
          </p:nvPr>
        </p:nvSpPr>
        <p:spPr/>
        <p:txBody>
          <a:bodyPr>
            <a:normAutofit fontScale="90000"/>
          </a:bodyPr>
          <a:lstStyle/>
          <a:p>
            <a:r>
              <a:rPr lang="en-IN" b="1" i="1" dirty="0"/>
              <a:t>7. Products Dataset (</a:t>
            </a:r>
            <a:r>
              <a:rPr lang="en-IN" b="1" i="1" dirty="0" err="1"/>
              <a:t>olist_products_dataset.csv</a:t>
            </a:r>
            <a:r>
              <a:rPr lang="en-IN" b="1" i="1" dirty="0"/>
              <a:t>):</a:t>
            </a:r>
            <a:br>
              <a:rPr lang="en-IN" b="1" i="1" dirty="0"/>
            </a:br>
            <a:endParaRPr lang="en-US" dirty="0"/>
          </a:p>
        </p:txBody>
      </p:sp>
      <p:sp>
        <p:nvSpPr>
          <p:cNvPr id="3" name="Content Placeholder 2">
            <a:extLst>
              <a:ext uri="{FF2B5EF4-FFF2-40B4-BE49-F238E27FC236}">
                <a16:creationId xmlns:a16="http://schemas.microsoft.com/office/drawing/2014/main" id="{94E61ACC-5F91-1B43-B03E-DBCFFD2EF6F4}"/>
              </a:ext>
            </a:extLst>
          </p:cNvPr>
          <p:cNvSpPr>
            <a:spLocks noGrp="1"/>
          </p:cNvSpPr>
          <p:nvPr>
            <p:ph idx="1"/>
          </p:nvPr>
        </p:nvSpPr>
        <p:spPr/>
        <p:txBody>
          <a:bodyPr>
            <a:normAutofit fontScale="92500" lnSpcReduction="20000"/>
          </a:bodyPr>
          <a:lstStyle/>
          <a:p>
            <a:pPr marL="0" indent="0">
              <a:buNone/>
            </a:pPr>
            <a:r>
              <a:rPr lang="en-IN" dirty="0"/>
              <a:t>This dataset includes data about the products sold by </a:t>
            </a:r>
            <a:r>
              <a:rPr lang="en-IN" dirty="0" err="1"/>
              <a:t>Olist</a:t>
            </a:r>
            <a:endParaRPr lang="en-IN" dirty="0"/>
          </a:p>
          <a:p>
            <a:r>
              <a:rPr lang="en-IN" dirty="0" err="1"/>
              <a:t>product_id</a:t>
            </a:r>
            <a:r>
              <a:rPr lang="en-IN" dirty="0"/>
              <a:t>: unique product identifier.</a:t>
            </a:r>
          </a:p>
          <a:p>
            <a:r>
              <a:rPr lang="en-IN" dirty="0" err="1"/>
              <a:t>product_category_name</a:t>
            </a:r>
            <a:r>
              <a:rPr lang="en-IN" dirty="0"/>
              <a:t>: root category of product, in Portuguese.</a:t>
            </a:r>
          </a:p>
          <a:p>
            <a:r>
              <a:rPr lang="en-IN" dirty="0" err="1"/>
              <a:t>product_name_lenght</a:t>
            </a:r>
            <a:r>
              <a:rPr lang="en-IN" dirty="0"/>
              <a:t>: number of characters extracted from the product name</a:t>
            </a:r>
          </a:p>
          <a:p>
            <a:r>
              <a:rPr lang="en-IN" dirty="0" err="1"/>
              <a:t>product_description_length</a:t>
            </a:r>
            <a:r>
              <a:rPr lang="en-IN" dirty="0"/>
              <a:t>: number of characters extracted from the product description.</a:t>
            </a:r>
          </a:p>
          <a:p>
            <a:r>
              <a:rPr lang="en-IN" dirty="0" err="1"/>
              <a:t>product_photos_qty</a:t>
            </a:r>
            <a:r>
              <a:rPr lang="en-IN" dirty="0"/>
              <a:t>: number of product published photos.</a:t>
            </a:r>
          </a:p>
          <a:p>
            <a:r>
              <a:rPr lang="en-IN" dirty="0" err="1"/>
              <a:t>product_weight_g</a:t>
            </a:r>
            <a:r>
              <a:rPr lang="en-IN" dirty="0"/>
              <a:t>: product weight measured in grams.</a:t>
            </a:r>
          </a:p>
          <a:p>
            <a:r>
              <a:rPr lang="en-IN" dirty="0" err="1"/>
              <a:t>product_length_cm</a:t>
            </a:r>
            <a:r>
              <a:rPr lang="en-IN" dirty="0"/>
              <a:t>: product length measured in centimetres.</a:t>
            </a:r>
          </a:p>
          <a:p>
            <a:r>
              <a:rPr lang="en-IN" dirty="0" err="1"/>
              <a:t>product_height_cm</a:t>
            </a:r>
            <a:r>
              <a:rPr lang="en-IN" dirty="0"/>
              <a:t>: product height measured in centimetres.</a:t>
            </a:r>
          </a:p>
          <a:p>
            <a:r>
              <a:rPr lang="en-IN" dirty="0" err="1"/>
              <a:t>product_width_cm</a:t>
            </a:r>
            <a:r>
              <a:rPr lang="en-IN" dirty="0"/>
              <a:t>: product width measured in centimetres.</a:t>
            </a:r>
          </a:p>
          <a:p>
            <a:endParaRPr lang="en-US" dirty="0"/>
          </a:p>
        </p:txBody>
      </p:sp>
    </p:spTree>
    <p:extLst>
      <p:ext uri="{BB962C8B-B14F-4D97-AF65-F5344CB8AC3E}">
        <p14:creationId xmlns:p14="http://schemas.microsoft.com/office/powerpoint/2010/main" val="3732694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7EE84-C6D7-D04B-8969-DF8B532D39C9}"/>
              </a:ext>
            </a:extLst>
          </p:cNvPr>
          <p:cNvSpPr>
            <a:spLocks noGrp="1"/>
          </p:cNvSpPr>
          <p:nvPr>
            <p:ph type="title"/>
          </p:nvPr>
        </p:nvSpPr>
        <p:spPr/>
        <p:txBody>
          <a:bodyPr>
            <a:normAutofit fontScale="90000"/>
          </a:bodyPr>
          <a:lstStyle/>
          <a:p>
            <a:r>
              <a:rPr lang="en-IN" b="1" i="1" dirty="0"/>
              <a:t>8. Sellers Dataset (</a:t>
            </a:r>
            <a:r>
              <a:rPr lang="en-IN" b="1" i="1" dirty="0" err="1"/>
              <a:t>olist_sellers_dataset.csv</a:t>
            </a:r>
            <a:r>
              <a:rPr lang="en-IN" b="1" i="1" dirty="0"/>
              <a:t>):</a:t>
            </a:r>
            <a:br>
              <a:rPr lang="en-IN" b="1" i="1" dirty="0"/>
            </a:br>
            <a:endParaRPr lang="en-US" dirty="0"/>
          </a:p>
        </p:txBody>
      </p:sp>
      <p:sp>
        <p:nvSpPr>
          <p:cNvPr id="3" name="Content Placeholder 2">
            <a:extLst>
              <a:ext uri="{FF2B5EF4-FFF2-40B4-BE49-F238E27FC236}">
                <a16:creationId xmlns:a16="http://schemas.microsoft.com/office/drawing/2014/main" id="{CC1A8278-9D76-1143-ABC7-68C45C4D7646}"/>
              </a:ext>
            </a:extLst>
          </p:cNvPr>
          <p:cNvSpPr>
            <a:spLocks noGrp="1"/>
          </p:cNvSpPr>
          <p:nvPr>
            <p:ph idx="1"/>
          </p:nvPr>
        </p:nvSpPr>
        <p:spPr/>
        <p:txBody>
          <a:bodyPr/>
          <a:lstStyle/>
          <a:p>
            <a:pPr marL="0" indent="0">
              <a:buNone/>
            </a:pPr>
            <a:r>
              <a:rPr lang="en-IN" dirty="0"/>
              <a:t>This dataset includes data about the sellers that fulfilled orders made at </a:t>
            </a:r>
            <a:r>
              <a:rPr lang="en-IN" dirty="0" err="1"/>
              <a:t>Olist</a:t>
            </a:r>
            <a:r>
              <a:rPr lang="en-IN" dirty="0"/>
              <a:t>. Use it to find the seller location and to identify which seller fulfilled each product.</a:t>
            </a:r>
          </a:p>
          <a:p>
            <a:r>
              <a:rPr lang="en-IN" dirty="0" err="1"/>
              <a:t>seller_id</a:t>
            </a:r>
            <a:r>
              <a:rPr lang="en-IN" dirty="0"/>
              <a:t>: seller unique identifier</a:t>
            </a:r>
          </a:p>
          <a:p>
            <a:r>
              <a:rPr lang="en-IN" dirty="0" err="1"/>
              <a:t>seller_zip_code_prefix</a:t>
            </a:r>
            <a:r>
              <a:rPr lang="en-IN" dirty="0"/>
              <a:t>: first 5 digits of seller zip code</a:t>
            </a:r>
          </a:p>
          <a:p>
            <a:r>
              <a:rPr lang="en-IN" dirty="0" err="1"/>
              <a:t>seller_city</a:t>
            </a:r>
            <a:r>
              <a:rPr lang="en-IN" dirty="0"/>
              <a:t>: seller city name</a:t>
            </a:r>
          </a:p>
          <a:p>
            <a:r>
              <a:rPr lang="en-IN" dirty="0" err="1"/>
              <a:t>seller_state</a:t>
            </a:r>
            <a:r>
              <a:rPr lang="en-IN" dirty="0"/>
              <a:t>: seller state</a:t>
            </a:r>
          </a:p>
          <a:p>
            <a:endParaRPr lang="en-US" dirty="0"/>
          </a:p>
        </p:txBody>
      </p:sp>
    </p:spTree>
    <p:extLst>
      <p:ext uri="{BB962C8B-B14F-4D97-AF65-F5344CB8AC3E}">
        <p14:creationId xmlns:p14="http://schemas.microsoft.com/office/powerpoint/2010/main" val="38877926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63551-3564-4C42-90C4-0636B4B30A72}"/>
              </a:ext>
            </a:extLst>
          </p:cNvPr>
          <p:cNvSpPr>
            <a:spLocks noGrp="1"/>
          </p:cNvSpPr>
          <p:nvPr>
            <p:ph type="title"/>
          </p:nvPr>
        </p:nvSpPr>
        <p:spPr/>
        <p:txBody>
          <a:bodyPr>
            <a:normAutofit fontScale="90000"/>
          </a:bodyPr>
          <a:lstStyle/>
          <a:p>
            <a:r>
              <a:rPr lang="en-IN" b="1" i="1" dirty="0"/>
              <a:t>9. Category Name Translation (</a:t>
            </a:r>
            <a:r>
              <a:rPr lang="en-IN" b="1" i="1" dirty="0" err="1"/>
              <a:t>product_category_name_translation.csv</a:t>
            </a:r>
            <a:r>
              <a:rPr lang="en-IN" b="1" i="1" dirty="0"/>
              <a:t>):</a:t>
            </a:r>
            <a:br>
              <a:rPr lang="en-IN" b="1" i="1" dirty="0"/>
            </a:br>
            <a:br>
              <a:rPr lang="en-IN" dirty="0"/>
            </a:br>
            <a:endParaRPr lang="en-US" dirty="0"/>
          </a:p>
        </p:txBody>
      </p:sp>
      <p:sp>
        <p:nvSpPr>
          <p:cNvPr id="3" name="Content Placeholder 2">
            <a:extLst>
              <a:ext uri="{FF2B5EF4-FFF2-40B4-BE49-F238E27FC236}">
                <a16:creationId xmlns:a16="http://schemas.microsoft.com/office/drawing/2014/main" id="{F25EC9AE-7824-2745-8B49-091604C14014}"/>
              </a:ext>
            </a:extLst>
          </p:cNvPr>
          <p:cNvSpPr>
            <a:spLocks noGrp="1"/>
          </p:cNvSpPr>
          <p:nvPr>
            <p:ph idx="1"/>
          </p:nvPr>
        </p:nvSpPr>
        <p:spPr/>
        <p:txBody>
          <a:bodyPr/>
          <a:lstStyle/>
          <a:p>
            <a:pPr marL="0" indent="0">
              <a:buNone/>
            </a:pPr>
            <a:r>
              <a:rPr lang="en-IN" dirty="0"/>
              <a:t>Translates the productcategoryname to English.</a:t>
            </a:r>
          </a:p>
          <a:p>
            <a:r>
              <a:rPr lang="en-IN" dirty="0" err="1"/>
              <a:t>product_category_name</a:t>
            </a:r>
            <a:r>
              <a:rPr lang="en-IN" dirty="0"/>
              <a:t>: category name in Portuguese</a:t>
            </a:r>
          </a:p>
          <a:p>
            <a:r>
              <a:rPr lang="en-IN" dirty="0" err="1"/>
              <a:t>product_category_name_english</a:t>
            </a:r>
            <a:r>
              <a:rPr lang="en-IN" dirty="0"/>
              <a:t>: category name in English</a:t>
            </a:r>
          </a:p>
          <a:p>
            <a:endParaRPr lang="en-US" dirty="0"/>
          </a:p>
        </p:txBody>
      </p:sp>
    </p:spTree>
    <p:extLst>
      <p:ext uri="{BB962C8B-B14F-4D97-AF65-F5344CB8AC3E}">
        <p14:creationId xmlns:p14="http://schemas.microsoft.com/office/powerpoint/2010/main" val="35044512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8" name="Rectangle 7">
            <a:extLst>
              <a:ext uri="{FF2B5EF4-FFF2-40B4-BE49-F238E27FC236}">
                <a16:creationId xmlns:a16="http://schemas.microsoft.com/office/drawing/2014/main" id="{19FE08D8-CEA0-461E-870A-02CD15D9B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6488D8-5866-AE42-AC87-546143503234}"/>
              </a:ext>
            </a:extLst>
          </p:cNvPr>
          <p:cNvSpPr>
            <a:spLocks noGrp="1"/>
          </p:cNvSpPr>
          <p:nvPr>
            <p:ph type="title"/>
          </p:nvPr>
        </p:nvSpPr>
        <p:spPr>
          <a:xfrm>
            <a:off x="1259893" y="3101093"/>
            <a:ext cx="2454052" cy="3029344"/>
          </a:xfrm>
        </p:spPr>
        <p:txBody>
          <a:bodyPr>
            <a:normAutofit/>
          </a:bodyPr>
          <a:lstStyle/>
          <a:p>
            <a:r>
              <a:rPr lang="en-US" sz="2400" dirty="0">
                <a:solidFill>
                  <a:schemeClr val="bg1"/>
                </a:solidFill>
              </a:rPr>
              <a:t>Data Preprocessing</a:t>
            </a:r>
            <a:br>
              <a:rPr lang="en-US" sz="3200" dirty="0">
                <a:solidFill>
                  <a:schemeClr val="bg1"/>
                </a:solidFill>
              </a:rPr>
            </a:br>
            <a:endParaRPr lang="en-US" sz="3200" dirty="0">
              <a:solidFill>
                <a:schemeClr val="bg1"/>
              </a:solidFill>
            </a:endParaRPr>
          </a:p>
        </p:txBody>
      </p:sp>
      <p:sp>
        <p:nvSpPr>
          <p:cNvPr id="29" name="Freeform 11">
            <a:extLst>
              <a:ext uri="{FF2B5EF4-FFF2-40B4-BE49-F238E27FC236}">
                <a16:creationId xmlns:a16="http://schemas.microsoft.com/office/drawing/2014/main" id="{2B982904-A46E-41DF-BA98-61E2300C7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30" name="Rectangle 11">
            <a:extLst>
              <a:ext uri="{FF2B5EF4-FFF2-40B4-BE49-F238E27FC236}">
                <a16:creationId xmlns:a16="http://schemas.microsoft.com/office/drawing/2014/main" id="{27018161-547E-48F7-A0D9-272C9EA5B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339C090-F5F6-E74B-95D3-AEFB561D4D76}"/>
              </a:ext>
            </a:extLst>
          </p:cNvPr>
          <p:cNvSpPr>
            <a:spLocks noGrp="1"/>
          </p:cNvSpPr>
          <p:nvPr>
            <p:ph idx="1"/>
          </p:nvPr>
        </p:nvSpPr>
        <p:spPr>
          <a:xfrm>
            <a:off x="4706578" y="589722"/>
            <a:ext cx="6798033" cy="5321500"/>
          </a:xfrm>
        </p:spPr>
        <p:txBody>
          <a:bodyPr anchor="ctr">
            <a:normAutofit/>
          </a:bodyPr>
          <a:lstStyle/>
          <a:p>
            <a:pPr>
              <a:lnSpc>
                <a:spcPct val="90000"/>
              </a:lnSpc>
            </a:pPr>
            <a:r>
              <a:rPr lang="en-US"/>
              <a:t>Approximately 4% of null values</a:t>
            </a:r>
          </a:p>
          <a:p>
            <a:pPr>
              <a:lnSpc>
                <a:spcPct val="90000"/>
              </a:lnSpc>
            </a:pPr>
            <a:r>
              <a:rPr lang="en-US"/>
              <a:t>Distribution in categorical and numerical, feature-wise</a:t>
            </a:r>
          </a:p>
          <a:p>
            <a:pPr>
              <a:lnSpc>
                <a:spcPct val="90000"/>
              </a:lnSpc>
            </a:pPr>
            <a:r>
              <a:rPr lang="en-US"/>
              <a:t>Null values imputation with group by and mean.</a:t>
            </a:r>
          </a:p>
          <a:p>
            <a:pPr>
              <a:lnSpc>
                <a:spcPct val="90000"/>
              </a:lnSpc>
            </a:pPr>
            <a:r>
              <a:rPr lang="en-US"/>
              <a:t>Conversion of ‘DateTime’ datatype conversion. From nanosecond to days.</a:t>
            </a:r>
          </a:p>
          <a:p>
            <a:pPr>
              <a:lnSpc>
                <a:spcPct val="90000"/>
              </a:lnSpc>
            </a:pPr>
            <a:r>
              <a:rPr lang="en-US"/>
              <a:t>Product name translation to analyze to match with English name. Categorized all the products into 8 categories.</a:t>
            </a:r>
          </a:p>
          <a:p>
            <a:pPr>
              <a:lnSpc>
                <a:spcPct val="90000"/>
              </a:lnSpc>
            </a:pPr>
            <a:r>
              <a:rPr lang="en-US"/>
              <a:t>Dropped all id's columns.</a:t>
            </a:r>
          </a:p>
          <a:p>
            <a:pPr>
              <a:lnSpc>
                <a:spcPct val="90000"/>
              </a:lnSpc>
            </a:pPr>
            <a:r>
              <a:rPr lang="en-US"/>
              <a:t>Selected churned/ Non-Churned based on 6 months order placed.</a:t>
            </a:r>
          </a:p>
          <a:p>
            <a:pPr>
              <a:lnSpc>
                <a:spcPct val="90000"/>
              </a:lnSpc>
            </a:pPr>
            <a:r>
              <a:rPr lang="en-US"/>
              <a:t>Added Order frequency and overall price feature for each customer.</a:t>
            </a:r>
          </a:p>
          <a:p>
            <a:pPr>
              <a:lnSpc>
                <a:spcPct val="90000"/>
              </a:lnSpc>
            </a:pPr>
            <a:r>
              <a:rPr lang="en-US"/>
              <a:t>Added product volume feature by removing length/height/width attributes.</a:t>
            </a:r>
          </a:p>
          <a:p>
            <a:pPr>
              <a:lnSpc>
                <a:spcPct val="90000"/>
              </a:lnSpc>
            </a:pPr>
            <a:r>
              <a:rPr lang="en-US"/>
              <a:t>Outliers' treatment - Log transformations</a:t>
            </a:r>
          </a:p>
        </p:txBody>
      </p:sp>
    </p:spTree>
    <p:extLst>
      <p:ext uri="{BB962C8B-B14F-4D97-AF65-F5344CB8AC3E}">
        <p14:creationId xmlns:p14="http://schemas.microsoft.com/office/powerpoint/2010/main" val="2994448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1"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2"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3"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4"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5"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6"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7"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8"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9"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0"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1"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2"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4" name="Group 23">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5"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6"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7"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8"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9"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0"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1"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2"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3"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4"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5"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6"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8" name="Rectangle 37">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0" name="Freeform 6">
            <a:extLst>
              <a:ext uri="{FF2B5EF4-FFF2-40B4-BE49-F238E27FC236}">
                <a16:creationId xmlns:a16="http://schemas.microsoft.com/office/drawing/2014/main" id="{3623DEAC-F39C-45D6-86DC-1033F6429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42" name="Rectangle 41">
            <a:extLst>
              <a:ext uri="{FF2B5EF4-FFF2-40B4-BE49-F238E27FC236}">
                <a16:creationId xmlns:a16="http://schemas.microsoft.com/office/drawing/2014/main" id="{A692209D-B607-46C3-8560-07AF72291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94874638-CF15-4908-BC4B-4908744D0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4639734"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40279" y="967417"/>
            <a:ext cx="3778870" cy="3943250"/>
          </a:xfrm>
        </p:spPr>
        <p:txBody>
          <a:bodyPr vert="horz" lIns="91440" tIns="45720" rIns="91440" bIns="45720" rtlCol="0" anchor="b">
            <a:normAutofit/>
          </a:bodyPr>
          <a:lstStyle/>
          <a:p>
            <a:r>
              <a:rPr lang="en-US" sz="4000">
                <a:solidFill>
                  <a:srgbClr val="FEFFFF"/>
                </a:solidFill>
              </a:rPr>
              <a:t>Group 3:</a:t>
            </a:r>
          </a:p>
        </p:txBody>
      </p:sp>
      <p:sp>
        <p:nvSpPr>
          <p:cNvPr id="46" name="Freeform 5">
            <a:extLst>
              <a:ext uri="{FF2B5EF4-FFF2-40B4-BE49-F238E27FC236}">
                <a16:creationId xmlns:a16="http://schemas.microsoft.com/office/drawing/2014/main" id="{5F1B8348-CD6E-4561-A704-C232D9A2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70844569"/>
              </p:ext>
            </p:extLst>
          </p:nvPr>
        </p:nvGraphicFramePr>
        <p:xfrm>
          <a:off x="5587994" y="1432098"/>
          <a:ext cx="5640502" cy="4001106"/>
        </p:xfrm>
        <a:graphic>
          <a:graphicData uri="http://schemas.openxmlformats.org/drawingml/2006/table">
            <a:tbl>
              <a:tblPr firstRow="1" bandRow="1">
                <a:tableStyleId>{5C22544A-7EE6-4342-B048-85BDC9FD1C3A}</a:tableStyleId>
              </a:tblPr>
              <a:tblGrid>
                <a:gridCol w="5640502">
                  <a:extLst>
                    <a:ext uri="{9D8B030D-6E8A-4147-A177-3AD203B41FA5}">
                      <a16:colId xmlns:a16="http://schemas.microsoft.com/office/drawing/2014/main" val="20000"/>
                    </a:ext>
                  </a:extLst>
                </a:gridCol>
              </a:tblGrid>
              <a:tr h="666851">
                <a:tc>
                  <a:txBody>
                    <a:bodyPr/>
                    <a:lstStyle/>
                    <a:p>
                      <a:r>
                        <a:rPr lang="en-IN" sz="3000"/>
                        <a:t>Group</a:t>
                      </a:r>
                      <a:r>
                        <a:rPr lang="en-IN" sz="3000" baseline="0"/>
                        <a:t> Members</a:t>
                      </a:r>
                      <a:endParaRPr lang="en-IN" sz="3000"/>
                    </a:p>
                  </a:txBody>
                  <a:tcPr marL="151557" marR="151557" marT="75779" marB="75779"/>
                </a:tc>
                <a:extLst>
                  <a:ext uri="{0D108BD9-81ED-4DB2-BD59-A6C34878D82A}">
                    <a16:rowId xmlns:a16="http://schemas.microsoft.com/office/drawing/2014/main" val="10000"/>
                  </a:ext>
                </a:extLst>
              </a:tr>
              <a:tr h="666851">
                <a:tc>
                  <a:txBody>
                    <a:bodyPr/>
                    <a:lstStyle/>
                    <a:p>
                      <a:r>
                        <a:rPr lang="en-IN" sz="3000" b="0" i="0" u="none" strike="noStrike" kern="1200" baseline="0">
                          <a:solidFill>
                            <a:schemeClr val="tx1"/>
                          </a:solidFill>
                          <a:latin typeface="+mn-lt"/>
                          <a:ea typeface="+mn-ea"/>
                          <a:cs typeface="+mn-cs"/>
                        </a:rPr>
                        <a:t>Asad Karel </a:t>
                      </a:r>
                      <a:r>
                        <a:rPr lang="en-IN" sz="3000" b="0" i="0" u="none" strike="noStrike" kern="1200" baseline="0">
                          <a:solidFill>
                            <a:schemeClr val="lt1"/>
                          </a:solidFill>
                          <a:latin typeface="+mn-lt"/>
                          <a:ea typeface="+mn-ea"/>
                          <a:cs typeface="+mn-cs"/>
                        </a:rPr>
                        <a:t>	</a:t>
                      </a:r>
                      <a:endParaRPr lang="en-IN" sz="3000" b="0"/>
                    </a:p>
                  </a:txBody>
                  <a:tcPr marL="151557" marR="151557" marT="75779" marB="75779"/>
                </a:tc>
                <a:extLst>
                  <a:ext uri="{0D108BD9-81ED-4DB2-BD59-A6C34878D82A}">
                    <a16:rowId xmlns:a16="http://schemas.microsoft.com/office/drawing/2014/main" val="10001"/>
                  </a:ext>
                </a:extLst>
              </a:tr>
              <a:tr h="666851">
                <a:tc>
                  <a:txBody>
                    <a:bodyPr/>
                    <a:lstStyle/>
                    <a:p>
                      <a:r>
                        <a:rPr lang="en-IN" sz="3000"/>
                        <a:t>Atul Gaikwad</a:t>
                      </a:r>
                    </a:p>
                  </a:txBody>
                  <a:tcPr marL="151557" marR="151557" marT="75779" marB="75779"/>
                </a:tc>
                <a:extLst>
                  <a:ext uri="{0D108BD9-81ED-4DB2-BD59-A6C34878D82A}">
                    <a16:rowId xmlns:a16="http://schemas.microsoft.com/office/drawing/2014/main" val="10002"/>
                  </a:ext>
                </a:extLst>
              </a:tr>
              <a:tr h="666851">
                <a:tc>
                  <a:txBody>
                    <a:bodyPr/>
                    <a:lstStyle/>
                    <a:p>
                      <a:r>
                        <a:rPr lang="en-IN" sz="3000"/>
                        <a:t>Harshil Roy</a:t>
                      </a:r>
                    </a:p>
                  </a:txBody>
                  <a:tcPr marL="151557" marR="151557" marT="75779" marB="75779"/>
                </a:tc>
                <a:extLst>
                  <a:ext uri="{0D108BD9-81ED-4DB2-BD59-A6C34878D82A}">
                    <a16:rowId xmlns:a16="http://schemas.microsoft.com/office/drawing/2014/main" val="10003"/>
                  </a:ext>
                </a:extLst>
              </a:tr>
              <a:tr h="666851">
                <a:tc>
                  <a:txBody>
                    <a:bodyPr/>
                    <a:lstStyle/>
                    <a:p>
                      <a:r>
                        <a:rPr lang="en-IN" sz="3000"/>
                        <a:t>Praveen</a:t>
                      </a:r>
                      <a:r>
                        <a:rPr lang="en-IN" sz="3000" baseline="0"/>
                        <a:t> Kamath</a:t>
                      </a:r>
                      <a:endParaRPr lang="en-IN" sz="3000"/>
                    </a:p>
                  </a:txBody>
                  <a:tcPr marL="151557" marR="151557" marT="75779" marB="75779"/>
                </a:tc>
                <a:extLst>
                  <a:ext uri="{0D108BD9-81ED-4DB2-BD59-A6C34878D82A}">
                    <a16:rowId xmlns:a16="http://schemas.microsoft.com/office/drawing/2014/main" val="10004"/>
                  </a:ext>
                </a:extLst>
              </a:tr>
              <a:tr h="666851">
                <a:tc>
                  <a:txBody>
                    <a:bodyPr/>
                    <a:lstStyle/>
                    <a:p>
                      <a:r>
                        <a:rPr lang="en-IN" sz="3000"/>
                        <a:t>Sugandh Srivastava</a:t>
                      </a:r>
                    </a:p>
                  </a:txBody>
                  <a:tcPr marL="151557" marR="151557" marT="75779" marB="75779"/>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8430996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2555467"/>
            <a:ext cx="8911687" cy="1280890"/>
          </a:xfrm>
        </p:spPr>
        <p:txBody>
          <a:bodyPr/>
          <a:lstStyle/>
          <a:p>
            <a:r>
              <a:rPr lang="en-IN" dirty="0"/>
              <a:t>DATA VISUALIZATION</a:t>
            </a:r>
          </a:p>
        </p:txBody>
      </p:sp>
    </p:spTree>
    <p:extLst>
      <p:ext uri="{BB962C8B-B14F-4D97-AF65-F5344CB8AC3E}">
        <p14:creationId xmlns:p14="http://schemas.microsoft.com/office/powerpoint/2010/main" val="23750161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8" name="Rectangle 11">
            <a:extLst>
              <a:ext uri="{FF2B5EF4-FFF2-40B4-BE49-F238E27FC236}">
                <a16:creationId xmlns:a16="http://schemas.microsoft.com/office/drawing/2014/main" id="{2F21E579-4785-4A4E-8D09-42E5246D8E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CB2AAC-34BF-B942-AD57-B5BCCDB0F2A2}"/>
              </a:ext>
            </a:extLst>
          </p:cNvPr>
          <p:cNvSpPr>
            <a:spLocks noGrp="1"/>
          </p:cNvSpPr>
          <p:nvPr>
            <p:ph type="title"/>
          </p:nvPr>
        </p:nvSpPr>
        <p:spPr>
          <a:xfrm>
            <a:off x="649224" y="645106"/>
            <a:ext cx="5122652" cy="1259894"/>
          </a:xfrm>
        </p:spPr>
        <p:txBody>
          <a:bodyPr>
            <a:normAutofit/>
          </a:bodyPr>
          <a:lstStyle/>
          <a:p>
            <a:pPr>
              <a:lnSpc>
                <a:spcPct val="90000"/>
              </a:lnSpc>
            </a:pPr>
            <a:r>
              <a:rPr lang="en-US" sz="2800" dirty="0"/>
              <a:t>Percentage of Payments Carried Out by Various Modes</a:t>
            </a:r>
          </a:p>
        </p:txBody>
      </p:sp>
      <p:sp>
        <p:nvSpPr>
          <p:cNvPr id="19" name="Rectangle 13">
            <a:extLst>
              <a:ext uri="{FF2B5EF4-FFF2-40B4-BE49-F238E27FC236}">
                <a16:creationId xmlns:a16="http://schemas.microsoft.com/office/drawing/2014/main" id="{3BE96D34-9D7C-4984-961D-7165FA216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0" name="Content Placeholder 8">
            <a:extLst>
              <a:ext uri="{FF2B5EF4-FFF2-40B4-BE49-F238E27FC236}">
                <a16:creationId xmlns:a16="http://schemas.microsoft.com/office/drawing/2014/main" id="{5A4B2C97-5878-4F56-83B2-5BEE3F599833}"/>
              </a:ext>
            </a:extLst>
          </p:cNvPr>
          <p:cNvSpPr>
            <a:spLocks noGrp="1"/>
          </p:cNvSpPr>
          <p:nvPr>
            <p:ph idx="1"/>
          </p:nvPr>
        </p:nvSpPr>
        <p:spPr>
          <a:xfrm>
            <a:off x="649225" y="2133601"/>
            <a:ext cx="2396108" cy="1066800"/>
          </a:xfrm>
        </p:spPr>
        <p:txBody>
          <a:bodyPr>
            <a:normAutofit/>
          </a:bodyPr>
          <a:lstStyle/>
          <a:p>
            <a:pPr marL="0" indent="0">
              <a:buNone/>
            </a:pPr>
            <a:r>
              <a:rPr lang="en-US" dirty="0"/>
              <a:t>A large chunk of customers paid using Credit Cards.</a:t>
            </a:r>
          </a:p>
          <a:p>
            <a:pPr marL="0" indent="0">
              <a:buNone/>
            </a:pPr>
            <a:endParaRPr lang="en-US" dirty="0"/>
          </a:p>
        </p:txBody>
      </p:sp>
      <p:pic>
        <p:nvPicPr>
          <p:cNvPr id="5" name="Content Placeholder 4" descr="Chart, pie chart&#10;&#10;Description automatically generated">
            <a:extLst>
              <a:ext uri="{FF2B5EF4-FFF2-40B4-BE49-F238E27FC236}">
                <a16:creationId xmlns:a16="http://schemas.microsoft.com/office/drawing/2014/main" id="{D68EF0A8-9EA1-174D-8D5F-281157377662}"/>
              </a:ext>
            </a:extLst>
          </p:cNvPr>
          <p:cNvPicPr>
            <a:picLocks noChangeAspect="1"/>
          </p:cNvPicPr>
          <p:nvPr/>
        </p:nvPicPr>
        <p:blipFill rotWithShape="1">
          <a:blip r:embed="rId2"/>
          <a:srcRect t="117" r="4" b="4"/>
          <a:stretch/>
        </p:blipFill>
        <p:spPr>
          <a:xfrm>
            <a:off x="3900488" y="0"/>
            <a:ext cx="7642287" cy="7356480"/>
          </a:xfrm>
          <a:prstGeom prst="rect">
            <a:avLst/>
          </a:prstGeom>
        </p:spPr>
      </p:pic>
      <p:sp>
        <p:nvSpPr>
          <p:cNvPr id="21" name="Freeform 12">
            <a:extLst>
              <a:ext uri="{FF2B5EF4-FFF2-40B4-BE49-F238E27FC236}">
                <a16:creationId xmlns:a16="http://schemas.microsoft.com/office/drawing/2014/main" id="{C8DE1BEC-DAE3-43F4-8D9F-384C3D6941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222756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491B121-12B5-4977-A064-636AB0B9B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E2EA96-2B6C-8B49-B02B-E4B4912BE908}"/>
              </a:ext>
            </a:extLst>
          </p:cNvPr>
          <p:cNvSpPr>
            <a:spLocks noGrp="1"/>
          </p:cNvSpPr>
          <p:nvPr>
            <p:ph type="title"/>
          </p:nvPr>
        </p:nvSpPr>
        <p:spPr>
          <a:xfrm>
            <a:off x="649224" y="645106"/>
            <a:ext cx="6574536" cy="1259894"/>
          </a:xfrm>
        </p:spPr>
        <p:txBody>
          <a:bodyPr>
            <a:normAutofit/>
          </a:bodyPr>
          <a:lstStyle/>
          <a:p>
            <a:r>
              <a:rPr lang="en-US" dirty="0"/>
              <a:t>Percentage of Various Product Categories</a:t>
            </a:r>
          </a:p>
        </p:txBody>
      </p:sp>
      <p:sp>
        <p:nvSpPr>
          <p:cNvPr id="14" name="Rectangle 13">
            <a:extLst>
              <a:ext uri="{FF2B5EF4-FFF2-40B4-BE49-F238E27FC236}">
                <a16:creationId xmlns:a16="http://schemas.microsoft.com/office/drawing/2014/main" id="{2ED05F70-AB3E-4472-B26B-EFE6A5A59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4755E476-8D6A-4D1A-88C1-284874F47BA1}"/>
              </a:ext>
            </a:extLst>
          </p:cNvPr>
          <p:cNvSpPr>
            <a:spLocks noGrp="1"/>
          </p:cNvSpPr>
          <p:nvPr>
            <p:ph idx="1"/>
          </p:nvPr>
        </p:nvSpPr>
        <p:spPr>
          <a:xfrm>
            <a:off x="649225" y="2133600"/>
            <a:ext cx="1422464" cy="2709863"/>
          </a:xfrm>
        </p:spPr>
        <p:txBody>
          <a:bodyPr>
            <a:normAutofit/>
          </a:bodyPr>
          <a:lstStyle/>
          <a:p>
            <a:pPr marL="0" indent="0">
              <a:buNone/>
            </a:pPr>
            <a:r>
              <a:rPr lang="en-US" dirty="0"/>
              <a:t>Household items are essential items hence bought frequently.</a:t>
            </a:r>
          </a:p>
        </p:txBody>
      </p:sp>
      <p:pic>
        <p:nvPicPr>
          <p:cNvPr id="5" name="Content Placeholder 4" descr="Chart, pie chart&#10;&#10;Description automatically generated">
            <a:extLst>
              <a:ext uri="{FF2B5EF4-FFF2-40B4-BE49-F238E27FC236}">
                <a16:creationId xmlns:a16="http://schemas.microsoft.com/office/drawing/2014/main" id="{457C7392-FD7D-F845-9477-D5C92E55FD54}"/>
              </a:ext>
            </a:extLst>
          </p:cNvPr>
          <p:cNvPicPr>
            <a:picLocks noChangeAspect="1"/>
          </p:cNvPicPr>
          <p:nvPr/>
        </p:nvPicPr>
        <p:blipFill>
          <a:blip r:embed="rId2"/>
          <a:stretch>
            <a:fillRect/>
          </a:stretch>
        </p:blipFill>
        <p:spPr>
          <a:xfrm>
            <a:off x="4299199" y="4748"/>
            <a:ext cx="7943093" cy="6989921"/>
          </a:xfrm>
          <a:prstGeom prst="rect">
            <a:avLst/>
          </a:prstGeom>
        </p:spPr>
      </p:pic>
      <p:sp>
        <p:nvSpPr>
          <p:cNvPr id="16" name="Freeform 11">
            <a:extLst>
              <a:ext uri="{FF2B5EF4-FFF2-40B4-BE49-F238E27FC236}">
                <a16:creationId xmlns:a16="http://schemas.microsoft.com/office/drawing/2014/main" id="{21F6BE39-9E37-45F0-B10C-92305CFB7C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276330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EDD21E1-BAF0-4314-AB31-82ECB8AC9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51EB41-B541-6D40-83D4-BD86510ADE10}"/>
              </a:ext>
            </a:extLst>
          </p:cNvPr>
          <p:cNvSpPr>
            <a:spLocks noGrp="1"/>
          </p:cNvSpPr>
          <p:nvPr>
            <p:ph type="title"/>
          </p:nvPr>
        </p:nvSpPr>
        <p:spPr>
          <a:xfrm>
            <a:off x="649224" y="645106"/>
            <a:ext cx="5122652" cy="1259894"/>
          </a:xfrm>
        </p:spPr>
        <p:txBody>
          <a:bodyPr>
            <a:normAutofit/>
          </a:bodyPr>
          <a:lstStyle/>
          <a:p>
            <a:pPr>
              <a:lnSpc>
                <a:spcPct val="90000"/>
              </a:lnSpc>
            </a:pPr>
            <a:r>
              <a:rPr lang="en-US" sz="3100"/>
              <a:t>Percentage Of Review Scores From Best To Worst</a:t>
            </a:r>
          </a:p>
        </p:txBody>
      </p:sp>
      <p:sp>
        <p:nvSpPr>
          <p:cNvPr id="14" name="Rectangle 13">
            <a:extLst>
              <a:ext uri="{FF2B5EF4-FFF2-40B4-BE49-F238E27FC236}">
                <a16:creationId xmlns:a16="http://schemas.microsoft.com/office/drawing/2014/main" id="{FDC8619C-F25D-468E-95FA-2A2151D7DD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C080FF0B-1E84-4B89-BD48-576FC4ED35B7}"/>
              </a:ext>
            </a:extLst>
          </p:cNvPr>
          <p:cNvSpPr>
            <a:spLocks noGrp="1"/>
          </p:cNvSpPr>
          <p:nvPr>
            <p:ph idx="1"/>
          </p:nvPr>
        </p:nvSpPr>
        <p:spPr>
          <a:xfrm>
            <a:off x="649225" y="2133600"/>
            <a:ext cx="3284982" cy="2819401"/>
          </a:xfrm>
        </p:spPr>
        <p:txBody>
          <a:bodyPr>
            <a:normAutofit/>
          </a:bodyPr>
          <a:lstStyle/>
          <a:p>
            <a:pPr marL="0" indent="0">
              <a:buNone/>
            </a:pPr>
            <a:r>
              <a:rPr lang="en-US" dirty="0"/>
              <a:t>A large chunk of reviews have remained positive ranging from 4-5 ratings.</a:t>
            </a:r>
          </a:p>
        </p:txBody>
      </p:sp>
      <p:pic>
        <p:nvPicPr>
          <p:cNvPr id="5" name="Content Placeholder 4" descr="Chart, pie chart&#10;&#10;Description automatically generated">
            <a:extLst>
              <a:ext uri="{FF2B5EF4-FFF2-40B4-BE49-F238E27FC236}">
                <a16:creationId xmlns:a16="http://schemas.microsoft.com/office/drawing/2014/main" id="{468E0A19-0C79-6848-BAB9-DC5537C7CEF9}"/>
              </a:ext>
            </a:extLst>
          </p:cNvPr>
          <p:cNvPicPr>
            <a:picLocks noChangeAspect="1"/>
          </p:cNvPicPr>
          <p:nvPr/>
        </p:nvPicPr>
        <p:blipFill>
          <a:blip r:embed="rId2"/>
          <a:stretch>
            <a:fillRect/>
          </a:stretch>
        </p:blipFill>
        <p:spPr>
          <a:xfrm>
            <a:off x="4400551" y="-66172"/>
            <a:ext cx="6960472" cy="6984810"/>
          </a:xfrm>
          <a:prstGeom prst="rect">
            <a:avLst/>
          </a:prstGeom>
        </p:spPr>
      </p:pic>
      <p:sp>
        <p:nvSpPr>
          <p:cNvPr id="16" name="Freeform 12">
            <a:extLst>
              <a:ext uri="{FF2B5EF4-FFF2-40B4-BE49-F238E27FC236}">
                <a16:creationId xmlns:a16="http://schemas.microsoft.com/office/drawing/2014/main" id="{7D9439D6-DEAD-4CEB-A61B-BE3D64D1B5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69391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03CC4-DB69-4941-A06A-DF5C4DBD0F31}"/>
              </a:ext>
            </a:extLst>
          </p:cNvPr>
          <p:cNvSpPr>
            <a:spLocks noGrp="1"/>
          </p:cNvSpPr>
          <p:nvPr>
            <p:ph type="title"/>
          </p:nvPr>
        </p:nvSpPr>
        <p:spPr/>
        <p:txBody>
          <a:bodyPr>
            <a:normAutofit/>
          </a:bodyPr>
          <a:lstStyle/>
          <a:p>
            <a:r>
              <a:rPr lang="en-US" dirty="0"/>
              <a:t>Total Year-wise Order Purchase Volume</a:t>
            </a:r>
            <a:br>
              <a:rPr lang="en-US" dirty="0"/>
            </a:br>
            <a:r>
              <a:rPr lang="en-US" dirty="0"/>
              <a:t>(2016-2018)</a:t>
            </a:r>
          </a:p>
        </p:txBody>
      </p:sp>
      <p:pic>
        <p:nvPicPr>
          <p:cNvPr id="5" name="Content Placeholder 4" descr="Chart, bar chart&#10;&#10;Description automatically generated">
            <a:extLst>
              <a:ext uri="{FF2B5EF4-FFF2-40B4-BE49-F238E27FC236}">
                <a16:creationId xmlns:a16="http://schemas.microsoft.com/office/drawing/2014/main" id="{4FD1CBD2-8737-2A48-9232-CD07D2F60E71}"/>
              </a:ext>
            </a:extLst>
          </p:cNvPr>
          <p:cNvPicPr>
            <a:picLocks noGrp="1" noChangeAspect="1"/>
          </p:cNvPicPr>
          <p:nvPr>
            <p:ph idx="1"/>
          </p:nvPr>
        </p:nvPicPr>
        <p:blipFill>
          <a:blip r:embed="rId2"/>
          <a:stretch>
            <a:fillRect/>
          </a:stretch>
        </p:blipFill>
        <p:spPr>
          <a:xfrm>
            <a:off x="3014662" y="2189421"/>
            <a:ext cx="6843713" cy="4668579"/>
          </a:xfrm>
        </p:spPr>
      </p:pic>
    </p:spTree>
    <p:extLst>
      <p:ext uri="{BB962C8B-B14F-4D97-AF65-F5344CB8AC3E}">
        <p14:creationId xmlns:p14="http://schemas.microsoft.com/office/powerpoint/2010/main" val="31252430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6FD06-0AD3-F845-B094-110DA9693854}"/>
              </a:ext>
            </a:extLst>
          </p:cNvPr>
          <p:cNvSpPr>
            <a:spLocks noGrp="1"/>
          </p:cNvSpPr>
          <p:nvPr>
            <p:ph type="title"/>
          </p:nvPr>
        </p:nvSpPr>
        <p:spPr/>
        <p:txBody>
          <a:bodyPr/>
          <a:lstStyle/>
          <a:p>
            <a:r>
              <a:rPr lang="en-US" dirty="0"/>
              <a:t>Product-wise Order Purchase Volume</a:t>
            </a:r>
            <a:br>
              <a:rPr lang="en-US" dirty="0"/>
            </a:br>
            <a:r>
              <a:rPr lang="en-US" dirty="0"/>
              <a:t>(2016-2018)</a:t>
            </a:r>
          </a:p>
        </p:txBody>
      </p:sp>
      <p:pic>
        <p:nvPicPr>
          <p:cNvPr id="5" name="Content Placeholder 4" descr="Chart, bar chart&#10;&#10;Description automatically generated">
            <a:extLst>
              <a:ext uri="{FF2B5EF4-FFF2-40B4-BE49-F238E27FC236}">
                <a16:creationId xmlns:a16="http://schemas.microsoft.com/office/drawing/2014/main" id="{A142C0CF-10D0-6C41-811C-19BCC5A18213}"/>
              </a:ext>
            </a:extLst>
          </p:cNvPr>
          <p:cNvPicPr>
            <a:picLocks noGrp="1" noChangeAspect="1"/>
          </p:cNvPicPr>
          <p:nvPr>
            <p:ph idx="1"/>
          </p:nvPr>
        </p:nvPicPr>
        <p:blipFill>
          <a:blip r:embed="rId2"/>
          <a:stretch>
            <a:fillRect/>
          </a:stretch>
        </p:blipFill>
        <p:spPr>
          <a:xfrm>
            <a:off x="1946275" y="1905000"/>
            <a:ext cx="9686925" cy="4940844"/>
          </a:xfrm>
        </p:spPr>
      </p:pic>
    </p:spTree>
    <p:extLst>
      <p:ext uri="{BB962C8B-B14F-4D97-AF65-F5344CB8AC3E}">
        <p14:creationId xmlns:p14="http://schemas.microsoft.com/office/powerpoint/2010/main" val="42171339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9FE08D8-CEA0-461E-870A-02CD15D9B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1E3AD6-5B09-6945-A56B-4A7D6C68E208}"/>
              </a:ext>
            </a:extLst>
          </p:cNvPr>
          <p:cNvSpPr>
            <a:spLocks noGrp="1"/>
          </p:cNvSpPr>
          <p:nvPr>
            <p:ph type="title"/>
          </p:nvPr>
        </p:nvSpPr>
        <p:spPr>
          <a:xfrm>
            <a:off x="1259893" y="3101093"/>
            <a:ext cx="2454052" cy="3029344"/>
          </a:xfrm>
        </p:spPr>
        <p:txBody>
          <a:bodyPr>
            <a:normAutofit/>
          </a:bodyPr>
          <a:lstStyle/>
          <a:p>
            <a:r>
              <a:rPr lang="en-US" sz="3200" dirty="0">
                <a:solidFill>
                  <a:schemeClr val="bg1"/>
                </a:solidFill>
              </a:rPr>
              <a:t>Post Outlier Treatment</a:t>
            </a:r>
          </a:p>
        </p:txBody>
      </p:sp>
      <p:sp>
        <p:nvSpPr>
          <p:cNvPr id="10" name="Freeform 11">
            <a:extLst>
              <a:ext uri="{FF2B5EF4-FFF2-40B4-BE49-F238E27FC236}">
                <a16:creationId xmlns:a16="http://schemas.microsoft.com/office/drawing/2014/main" id="{2B982904-A46E-41DF-BA98-61E2300C7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2" name="Rectangle 11">
            <a:extLst>
              <a:ext uri="{FF2B5EF4-FFF2-40B4-BE49-F238E27FC236}">
                <a16:creationId xmlns:a16="http://schemas.microsoft.com/office/drawing/2014/main" id="{27018161-547E-48F7-A0D9-272C9EA5B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chart&#10;&#10;Description automatically generated">
            <a:extLst>
              <a:ext uri="{FF2B5EF4-FFF2-40B4-BE49-F238E27FC236}">
                <a16:creationId xmlns:a16="http://schemas.microsoft.com/office/drawing/2014/main" id="{70A166F2-748D-A148-8C66-D10A6B4E7DB7}"/>
              </a:ext>
            </a:extLst>
          </p:cNvPr>
          <p:cNvPicPr>
            <a:picLocks noGrp="1" noChangeAspect="1"/>
          </p:cNvPicPr>
          <p:nvPr>
            <p:ph idx="1"/>
          </p:nvPr>
        </p:nvPicPr>
        <p:blipFill>
          <a:blip r:embed="rId2"/>
          <a:stretch>
            <a:fillRect/>
          </a:stretch>
        </p:blipFill>
        <p:spPr>
          <a:xfrm>
            <a:off x="4706938" y="671513"/>
            <a:ext cx="6797675" cy="5458923"/>
          </a:xfrm>
        </p:spPr>
      </p:pic>
    </p:spTree>
    <p:extLst>
      <p:ext uri="{BB962C8B-B14F-4D97-AF65-F5344CB8AC3E}">
        <p14:creationId xmlns:p14="http://schemas.microsoft.com/office/powerpoint/2010/main" val="9565788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6E8C6-BE9B-2942-9647-6CB7985C97E9}"/>
              </a:ext>
            </a:extLst>
          </p:cNvPr>
          <p:cNvSpPr>
            <a:spLocks noGrp="1"/>
          </p:cNvSpPr>
          <p:nvPr>
            <p:ph type="title"/>
          </p:nvPr>
        </p:nvSpPr>
        <p:spPr/>
        <p:txBody>
          <a:bodyPr/>
          <a:lstStyle/>
          <a:p>
            <a:r>
              <a:rPr lang="en-US" dirty="0"/>
              <a:t> </a:t>
            </a:r>
          </a:p>
        </p:txBody>
      </p:sp>
      <p:pic>
        <p:nvPicPr>
          <p:cNvPr id="5" name="Content Placeholder 4" descr="Chart, timeline&#10;&#10;Description automatically generated">
            <a:extLst>
              <a:ext uri="{FF2B5EF4-FFF2-40B4-BE49-F238E27FC236}">
                <a16:creationId xmlns:a16="http://schemas.microsoft.com/office/drawing/2014/main" id="{89E8D0B8-F798-F948-AD05-5EAAC0B1371A}"/>
              </a:ext>
            </a:extLst>
          </p:cNvPr>
          <p:cNvPicPr>
            <a:picLocks noGrp="1" noChangeAspect="1"/>
          </p:cNvPicPr>
          <p:nvPr>
            <p:ph idx="1"/>
          </p:nvPr>
        </p:nvPicPr>
        <p:blipFill>
          <a:blip r:embed="rId2"/>
          <a:stretch>
            <a:fillRect/>
          </a:stretch>
        </p:blipFill>
        <p:spPr>
          <a:xfrm>
            <a:off x="1629042" y="405390"/>
            <a:ext cx="10058399" cy="6329363"/>
          </a:xfrm>
        </p:spPr>
      </p:pic>
    </p:spTree>
    <p:extLst>
      <p:ext uri="{BB962C8B-B14F-4D97-AF65-F5344CB8AC3E}">
        <p14:creationId xmlns:p14="http://schemas.microsoft.com/office/powerpoint/2010/main" val="27005810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2EC7880-C5D9-40A8-A6B0-3198AD07AD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EC8723-EADB-4A4A-AC08-CE15B9BBCAA5}"/>
              </a:ext>
            </a:extLst>
          </p:cNvPr>
          <p:cNvSpPr>
            <a:spLocks noGrp="1"/>
          </p:cNvSpPr>
          <p:nvPr>
            <p:ph type="title"/>
          </p:nvPr>
        </p:nvSpPr>
        <p:spPr>
          <a:xfrm>
            <a:off x="649224" y="645106"/>
            <a:ext cx="3650279" cy="1259894"/>
          </a:xfrm>
        </p:spPr>
        <p:txBody>
          <a:bodyPr>
            <a:normAutofit/>
          </a:bodyPr>
          <a:lstStyle/>
          <a:p>
            <a:r>
              <a:rPr lang="en-US" dirty="0"/>
              <a:t> </a:t>
            </a:r>
          </a:p>
        </p:txBody>
      </p:sp>
      <p:sp>
        <p:nvSpPr>
          <p:cNvPr id="14" name="Rectangle 13">
            <a:extLst>
              <a:ext uri="{FF2B5EF4-FFF2-40B4-BE49-F238E27FC236}">
                <a16:creationId xmlns:a16="http://schemas.microsoft.com/office/drawing/2014/main" id="{94543A62-A2AB-454A-878E-D3D9190D5F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E5A8267A-18FD-4FFC-AB4E-903562D7F502}"/>
              </a:ext>
            </a:extLst>
          </p:cNvPr>
          <p:cNvSpPr>
            <a:spLocks noGrp="1"/>
          </p:cNvSpPr>
          <p:nvPr>
            <p:ph idx="1"/>
          </p:nvPr>
        </p:nvSpPr>
        <p:spPr>
          <a:xfrm>
            <a:off x="649225" y="2133600"/>
            <a:ext cx="3650278" cy="3759253"/>
          </a:xfrm>
        </p:spPr>
        <p:txBody>
          <a:bodyPr>
            <a:normAutofit/>
          </a:bodyPr>
          <a:lstStyle/>
          <a:p>
            <a:pPr marL="0" indent="0">
              <a:buNone/>
            </a:pPr>
            <a:r>
              <a:rPr lang="en-IN" dirty="0"/>
              <a:t>We see that, the products of low price are exist in the market in a huge amount, which means people are buying these products only. Let us discuss this further for unique product and its frequency with respect to the customers.</a:t>
            </a:r>
            <a:endParaRPr lang="en-US" dirty="0"/>
          </a:p>
        </p:txBody>
      </p:sp>
      <p:pic>
        <p:nvPicPr>
          <p:cNvPr id="5" name="Content Placeholder 4" descr="Shape, rectangle&#10;&#10;Description automatically generated">
            <a:extLst>
              <a:ext uri="{FF2B5EF4-FFF2-40B4-BE49-F238E27FC236}">
                <a16:creationId xmlns:a16="http://schemas.microsoft.com/office/drawing/2014/main" id="{F3332980-AD85-274F-9714-2F5F8D0D3AC9}"/>
              </a:ext>
            </a:extLst>
          </p:cNvPr>
          <p:cNvPicPr>
            <a:picLocks noChangeAspect="1"/>
          </p:cNvPicPr>
          <p:nvPr/>
        </p:nvPicPr>
        <p:blipFill rotWithShape="1">
          <a:blip r:embed="rId2"/>
          <a:srcRect r="27191" b="-1"/>
          <a:stretch/>
        </p:blipFill>
        <p:spPr>
          <a:xfrm>
            <a:off x="4619543" y="640080"/>
            <a:ext cx="6953577" cy="5252773"/>
          </a:xfrm>
          <a:prstGeom prst="rect">
            <a:avLst/>
          </a:prstGeom>
        </p:spPr>
      </p:pic>
      <p:sp>
        <p:nvSpPr>
          <p:cNvPr id="16" name="Freeform 11">
            <a:extLst>
              <a:ext uri="{FF2B5EF4-FFF2-40B4-BE49-F238E27FC236}">
                <a16:creationId xmlns:a16="http://schemas.microsoft.com/office/drawing/2014/main" id="{50553464-41F1-4160-9D02-7C5EC7013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876406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365D84-9094-9449-8B7A-5D81AEFF0F19}"/>
              </a:ext>
            </a:extLst>
          </p:cNvPr>
          <p:cNvSpPr>
            <a:spLocks noGrp="1"/>
          </p:cNvSpPr>
          <p:nvPr>
            <p:ph type="title"/>
          </p:nvPr>
        </p:nvSpPr>
        <p:spPr>
          <a:xfrm>
            <a:off x="649224" y="645106"/>
            <a:ext cx="3650279" cy="1259894"/>
          </a:xfrm>
        </p:spPr>
        <p:txBody>
          <a:bodyPr>
            <a:normAutofit/>
          </a:bodyPr>
          <a:lstStyle/>
          <a:p>
            <a:r>
              <a:rPr lang="en-US" dirty="0"/>
              <a:t> </a:t>
            </a:r>
          </a:p>
        </p:txBody>
      </p:sp>
      <p:sp>
        <p:nvSpPr>
          <p:cNvPr id="14" name="Rectangle 13">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4B6A83C6-0830-41E0-8A41-40F573F516E8}"/>
              </a:ext>
            </a:extLst>
          </p:cNvPr>
          <p:cNvSpPr>
            <a:spLocks noGrp="1"/>
          </p:cNvSpPr>
          <p:nvPr>
            <p:ph idx="1"/>
          </p:nvPr>
        </p:nvSpPr>
        <p:spPr>
          <a:xfrm>
            <a:off x="649225" y="2133600"/>
            <a:ext cx="3650278" cy="3759253"/>
          </a:xfrm>
        </p:spPr>
        <p:txBody>
          <a:bodyPr>
            <a:normAutofit lnSpcReduction="10000"/>
          </a:bodyPr>
          <a:lstStyle/>
          <a:p>
            <a:r>
              <a:rPr lang="en-IN" dirty="0"/>
              <a:t>For many orders, we can see that, service approved the order at the same day, but delivery took place after several days.</a:t>
            </a:r>
          </a:p>
          <a:p>
            <a:r>
              <a:rPr lang="en-IN" dirty="0"/>
              <a:t>We can see there are some orders, which were approved so late, but delivered so quickly. </a:t>
            </a:r>
          </a:p>
          <a:p>
            <a:r>
              <a:rPr lang="en-IN" dirty="0"/>
              <a:t>For many orders, the order was quite soon approved, but delivery got very much late.</a:t>
            </a:r>
          </a:p>
          <a:p>
            <a:endParaRPr lang="en-US" dirty="0"/>
          </a:p>
        </p:txBody>
      </p:sp>
      <p:pic>
        <p:nvPicPr>
          <p:cNvPr id="5" name="Content Placeholder 4" descr="Chart, scatter chart&#10;&#10;Description automatically generated">
            <a:extLst>
              <a:ext uri="{FF2B5EF4-FFF2-40B4-BE49-F238E27FC236}">
                <a16:creationId xmlns:a16="http://schemas.microsoft.com/office/drawing/2014/main" id="{12A85A18-A28F-944D-8105-1E9434FE4B0D}"/>
              </a:ext>
            </a:extLst>
          </p:cNvPr>
          <p:cNvPicPr>
            <a:picLocks noChangeAspect="1"/>
          </p:cNvPicPr>
          <p:nvPr/>
        </p:nvPicPr>
        <p:blipFill>
          <a:blip r:embed="rId2"/>
          <a:stretch>
            <a:fillRect/>
          </a:stretch>
        </p:blipFill>
        <p:spPr>
          <a:xfrm>
            <a:off x="4619543" y="385763"/>
            <a:ext cx="7453395" cy="5675460"/>
          </a:xfrm>
          <a:prstGeom prst="rect">
            <a:avLst/>
          </a:prstGeom>
        </p:spPr>
      </p:pic>
      <p:sp>
        <p:nvSpPr>
          <p:cNvPr id="16"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6872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3C2D7E-3F2E-404E-9B30-CB12DC972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1F7FD00-BF97-4325-B7C2-E451F2084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47CAC55-6345-3247-A966-999D6BEAA432}"/>
              </a:ext>
            </a:extLst>
          </p:cNvPr>
          <p:cNvSpPr>
            <a:spLocks noGrp="1"/>
          </p:cNvSpPr>
          <p:nvPr>
            <p:ph type="title"/>
          </p:nvPr>
        </p:nvSpPr>
        <p:spPr>
          <a:xfrm>
            <a:off x="1843391" y="624110"/>
            <a:ext cx="9383408" cy="1280890"/>
          </a:xfrm>
        </p:spPr>
        <p:txBody>
          <a:bodyPr>
            <a:normAutofit/>
          </a:bodyPr>
          <a:lstStyle/>
          <a:p>
            <a:r>
              <a:rPr lang="en-US">
                <a:solidFill>
                  <a:srgbClr val="FFFFFF"/>
                </a:solidFill>
              </a:rPr>
              <a:t>What is OList</a:t>
            </a:r>
          </a:p>
        </p:txBody>
      </p:sp>
      <p:sp>
        <p:nvSpPr>
          <p:cNvPr id="12" name="Freeform 11">
            <a:extLst>
              <a:ext uri="{FF2B5EF4-FFF2-40B4-BE49-F238E27FC236}">
                <a16:creationId xmlns:a16="http://schemas.microsoft.com/office/drawing/2014/main" id="{179B5294-DA4E-4926-B14A-DD6E07A12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C9A9BCED-B939-944A-A9C2-53DF4F40063B}"/>
              </a:ext>
            </a:extLst>
          </p:cNvPr>
          <p:cNvSpPr>
            <a:spLocks noGrp="1"/>
          </p:cNvSpPr>
          <p:nvPr>
            <p:ph idx="1"/>
          </p:nvPr>
        </p:nvSpPr>
        <p:spPr>
          <a:xfrm>
            <a:off x="1843392" y="2623930"/>
            <a:ext cx="9383408" cy="3287292"/>
          </a:xfrm>
        </p:spPr>
        <p:txBody>
          <a:bodyPr>
            <a:normAutofit fontScale="92500" lnSpcReduction="10000"/>
          </a:bodyPr>
          <a:lstStyle/>
          <a:p>
            <a:r>
              <a:rPr lang="en-IN" dirty="0"/>
              <a:t>The largest department store in Brazilian marketplaces.</a:t>
            </a:r>
          </a:p>
          <a:p>
            <a:r>
              <a:rPr lang="en-IN" dirty="0" err="1"/>
              <a:t>Olist</a:t>
            </a:r>
            <a:r>
              <a:rPr lang="en-IN" dirty="0"/>
              <a:t> connects small businesses from all over Brazil to channels without hassle and with a single contract. Those merchants are able to sell their products through the </a:t>
            </a:r>
            <a:r>
              <a:rPr lang="en-IN" dirty="0" err="1"/>
              <a:t>Olist</a:t>
            </a:r>
            <a:r>
              <a:rPr lang="en-IN" dirty="0"/>
              <a:t> Store and ship them directly to the customers using </a:t>
            </a:r>
            <a:r>
              <a:rPr lang="en-IN" dirty="0" err="1"/>
              <a:t>Olist</a:t>
            </a:r>
            <a:r>
              <a:rPr lang="en-IN" dirty="0"/>
              <a:t> logistics partners.</a:t>
            </a:r>
          </a:p>
          <a:p>
            <a:r>
              <a:rPr lang="en-IN" dirty="0"/>
              <a:t>This is a Brazilian ecommerce public dataset of orders made at </a:t>
            </a:r>
            <a:r>
              <a:rPr lang="en-IN" dirty="0" err="1"/>
              <a:t>Olist</a:t>
            </a:r>
            <a:r>
              <a:rPr lang="en-IN" dirty="0"/>
              <a:t> Store.</a:t>
            </a:r>
          </a:p>
          <a:p>
            <a:r>
              <a:rPr lang="en-IN"/>
              <a:t>The </a:t>
            </a:r>
            <a:r>
              <a:rPr lang="en-IN" dirty="0"/>
              <a:t>dataset has information of 100k orders from 2016 to 2018 made at multiple marketplaces in Brazil. Its features allow viewing an order from multiple dimensions: from order status, price, payment and freight performance to customer location, product attributes and finally reviews written by customers. It also includes a geolocation dataset that relates Brazilian zip codes to latitude and longitude coordinates.</a:t>
            </a:r>
          </a:p>
        </p:txBody>
      </p:sp>
    </p:spTree>
    <p:extLst>
      <p:ext uri="{BB962C8B-B14F-4D97-AF65-F5344CB8AC3E}">
        <p14:creationId xmlns:p14="http://schemas.microsoft.com/office/powerpoint/2010/main" val="14195390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541FF-8062-8040-A68F-0F2804E9B96F}"/>
              </a:ext>
            </a:extLst>
          </p:cNvPr>
          <p:cNvSpPr>
            <a:spLocks noGrp="1"/>
          </p:cNvSpPr>
          <p:nvPr>
            <p:ph type="title"/>
          </p:nvPr>
        </p:nvSpPr>
        <p:spPr>
          <a:xfrm>
            <a:off x="649224" y="645106"/>
            <a:ext cx="3650279" cy="1259894"/>
          </a:xfrm>
        </p:spPr>
        <p:txBody>
          <a:bodyPr>
            <a:normAutofit/>
          </a:bodyPr>
          <a:lstStyle/>
          <a:p>
            <a:r>
              <a:rPr lang="en-US" dirty="0"/>
              <a:t> </a:t>
            </a:r>
          </a:p>
        </p:txBody>
      </p:sp>
      <p:sp>
        <p:nvSpPr>
          <p:cNvPr id="9" name="Content Placeholder 8">
            <a:extLst>
              <a:ext uri="{FF2B5EF4-FFF2-40B4-BE49-F238E27FC236}">
                <a16:creationId xmlns:a16="http://schemas.microsoft.com/office/drawing/2014/main" id="{55BA6858-DCB1-4D64-841E-028FAAA7D1E1}"/>
              </a:ext>
            </a:extLst>
          </p:cNvPr>
          <p:cNvSpPr>
            <a:spLocks noGrp="1"/>
          </p:cNvSpPr>
          <p:nvPr>
            <p:ph idx="1"/>
          </p:nvPr>
        </p:nvSpPr>
        <p:spPr>
          <a:xfrm>
            <a:off x="649225" y="2133600"/>
            <a:ext cx="3650278" cy="3759253"/>
          </a:xfrm>
        </p:spPr>
        <p:txBody>
          <a:bodyPr>
            <a:normAutofit/>
          </a:bodyPr>
          <a:lstStyle/>
          <a:p>
            <a:r>
              <a:rPr lang="en-IN" dirty="0"/>
              <a:t>We can see that there not more orders delivered before time, the proportion of the delivery late is more than that of earlier.</a:t>
            </a:r>
          </a:p>
          <a:p>
            <a:r>
              <a:rPr lang="en-IN" dirty="0"/>
              <a:t>Service company should think of it very curiously, this can affect the customer churn.</a:t>
            </a:r>
          </a:p>
          <a:p>
            <a:endParaRPr lang="en-US" dirty="0"/>
          </a:p>
        </p:txBody>
      </p:sp>
      <p:pic>
        <p:nvPicPr>
          <p:cNvPr id="4" name="Picture 3" descr="Chart, scatter chart&#10;&#10;Description automatically generated">
            <a:extLst>
              <a:ext uri="{FF2B5EF4-FFF2-40B4-BE49-F238E27FC236}">
                <a16:creationId xmlns:a16="http://schemas.microsoft.com/office/drawing/2014/main" id="{3CE1210B-1879-6545-B848-7A84EFF72A7E}"/>
              </a:ext>
            </a:extLst>
          </p:cNvPr>
          <p:cNvPicPr>
            <a:picLocks noChangeAspect="1"/>
          </p:cNvPicPr>
          <p:nvPr/>
        </p:nvPicPr>
        <p:blipFill>
          <a:blip r:embed="rId2"/>
          <a:stretch>
            <a:fillRect/>
          </a:stretch>
        </p:blipFill>
        <p:spPr>
          <a:xfrm>
            <a:off x="4299503" y="485775"/>
            <a:ext cx="7730572" cy="5743575"/>
          </a:xfrm>
          <a:prstGeom prst="rect">
            <a:avLst/>
          </a:prstGeom>
        </p:spPr>
      </p:pic>
    </p:spTree>
    <p:extLst>
      <p:ext uri="{BB962C8B-B14F-4D97-AF65-F5344CB8AC3E}">
        <p14:creationId xmlns:p14="http://schemas.microsoft.com/office/powerpoint/2010/main" val="14724373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EC8B96-637D-9247-918F-3FC686EB19FA}"/>
              </a:ext>
            </a:extLst>
          </p:cNvPr>
          <p:cNvSpPr>
            <a:spLocks noGrp="1"/>
          </p:cNvSpPr>
          <p:nvPr>
            <p:ph type="title"/>
          </p:nvPr>
        </p:nvSpPr>
        <p:spPr>
          <a:xfrm>
            <a:off x="649224" y="645106"/>
            <a:ext cx="3650279" cy="1259894"/>
          </a:xfrm>
        </p:spPr>
        <p:txBody>
          <a:bodyPr>
            <a:normAutofit/>
          </a:bodyPr>
          <a:lstStyle/>
          <a:p>
            <a:r>
              <a:rPr lang="en-US" dirty="0"/>
              <a:t> </a:t>
            </a:r>
          </a:p>
        </p:txBody>
      </p:sp>
      <p:sp>
        <p:nvSpPr>
          <p:cNvPr id="14" name="Rectangle 13">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9D006ECA-BF25-4280-8BF0-B790404D2343}"/>
              </a:ext>
            </a:extLst>
          </p:cNvPr>
          <p:cNvSpPr>
            <a:spLocks noGrp="1"/>
          </p:cNvSpPr>
          <p:nvPr>
            <p:ph idx="1"/>
          </p:nvPr>
        </p:nvSpPr>
        <p:spPr>
          <a:xfrm>
            <a:off x="649225" y="2133600"/>
            <a:ext cx="3650278" cy="3759253"/>
          </a:xfrm>
        </p:spPr>
        <p:txBody>
          <a:bodyPr>
            <a:normAutofit fontScale="85000" lnSpcReduction="10000"/>
          </a:bodyPr>
          <a:lstStyle/>
          <a:p>
            <a:r>
              <a:rPr lang="en-IN" dirty="0"/>
              <a:t>Here we can observe there are huge numbers of datapoints in the range of (0,14) &amp; (0, 7.8).</a:t>
            </a:r>
          </a:p>
          <a:p>
            <a:r>
              <a:rPr lang="en-IN" dirty="0"/>
              <a:t>The thing we found from the data is, no matter how many days it takes to approve customers' orders, the review is quite late.</a:t>
            </a:r>
          </a:p>
          <a:p>
            <a:r>
              <a:rPr lang="en-IN" dirty="0"/>
              <a:t>We see that, there are many customers, who got their approval before 15 days, and company answered their review maximum by 8 days, in comparison to the approval time, review response is quite faster.</a:t>
            </a:r>
          </a:p>
          <a:p>
            <a:endParaRPr lang="en-US" dirty="0"/>
          </a:p>
        </p:txBody>
      </p:sp>
      <p:pic>
        <p:nvPicPr>
          <p:cNvPr id="5" name="Content Placeholder 4" descr="Chart&#10;&#10;Description automatically generated">
            <a:extLst>
              <a:ext uri="{FF2B5EF4-FFF2-40B4-BE49-F238E27FC236}">
                <a16:creationId xmlns:a16="http://schemas.microsoft.com/office/drawing/2014/main" id="{CA796AC9-6726-4647-A9CC-3841582EBF4E}"/>
              </a:ext>
            </a:extLst>
          </p:cNvPr>
          <p:cNvPicPr>
            <a:picLocks noChangeAspect="1"/>
          </p:cNvPicPr>
          <p:nvPr/>
        </p:nvPicPr>
        <p:blipFill>
          <a:blip r:embed="rId2"/>
          <a:stretch>
            <a:fillRect/>
          </a:stretch>
        </p:blipFill>
        <p:spPr>
          <a:xfrm>
            <a:off x="4619543" y="788670"/>
            <a:ext cx="7313377" cy="5509259"/>
          </a:xfrm>
          <a:prstGeom prst="rect">
            <a:avLst/>
          </a:prstGeom>
        </p:spPr>
      </p:pic>
      <p:sp>
        <p:nvSpPr>
          <p:cNvPr id="16"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7977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61D9B-AC02-7449-A6B6-25B5915EE4DC}"/>
              </a:ext>
            </a:extLst>
          </p:cNvPr>
          <p:cNvSpPr>
            <a:spLocks noGrp="1"/>
          </p:cNvSpPr>
          <p:nvPr>
            <p:ph type="title"/>
          </p:nvPr>
        </p:nvSpPr>
        <p:spPr/>
        <p:txBody>
          <a:bodyPr/>
          <a:lstStyle/>
          <a:p>
            <a:r>
              <a:rPr lang="en-US" dirty="0"/>
              <a:t> </a:t>
            </a:r>
          </a:p>
        </p:txBody>
      </p:sp>
      <p:pic>
        <p:nvPicPr>
          <p:cNvPr id="5" name="Content Placeholder 4" descr="Chart, scatter chart&#10;&#10;Description automatically generated">
            <a:extLst>
              <a:ext uri="{FF2B5EF4-FFF2-40B4-BE49-F238E27FC236}">
                <a16:creationId xmlns:a16="http://schemas.microsoft.com/office/drawing/2014/main" id="{C69212B4-D73E-EC4D-8795-5C7619E7E814}"/>
              </a:ext>
            </a:extLst>
          </p:cNvPr>
          <p:cNvPicPr>
            <a:picLocks noGrp="1" noChangeAspect="1"/>
          </p:cNvPicPr>
          <p:nvPr>
            <p:ph idx="1"/>
          </p:nvPr>
        </p:nvPicPr>
        <p:blipFill>
          <a:blip r:embed="rId2"/>
          <a:stretch>
            <a:fillRect/>
          </a:stretch>
        </p:blipFill>
        <p:spPr>
          <a:xfrm>
            <a:off x="1100138" y="114300"/>
            <a:ext cx="10887075" cy="6743700"/>
          </a:xfrm>
        </p:spPr>
      </p:pic>
    </p:spTree>
    <p:extLst>
      <p:ext uri="{BB962C8B-B14F-4D97-AF65-F5344CB8AC3E}">
        <p14:creationId xmlns:p14="http://schemas.microsoft.com/office/powerpoint/2010/main" val="5120799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1ADAA-D522-B245-8456-9A970D82E457}"/>
              </a:ext>
            </a:extLst>
          </p:cNvPr>
          <p:cNvSpPr>
            <a:spLocks noGrp="1"/>
          </p:cNvSpPr>
          <p:nvPr>
            <p:ph type="title"/>
          </p:nvPr>
        </p:nvSpPr>
        <p:spPr/>
        <p:txBody>
          <a:bodyPr/>
          <a:lstStyle/>
          <a:p>
            <a:r>
              <a:rPr lang="en-US" dirty="0"/>
              <a:t> </a:t>
            </a:r>
          </a:p>
        </p:txBody>
      </p:sp>
      <p:pic>
        <p:nvPicPr>
          <p:cNvPr id="5" name="Content Placeholder 4" descr="A screenshot of a computer&#10;&#10;Description automatically generated with low confidence">
            <a:extLst>
              <a:ext uri="{FF2B5EF4-FFF2-40B4-BE49-F238E27FC236}">
                <a16:creationId xmlns:a16="http://schemas.microsoft.com/office/drawing/2014/main" id="{822F5830-3895-1F4D-8EE3-4A02BB7F4EB5}"/>
              </a:ext>
            </a:extLst>
          </p:cNvPr>
          <p:cNvPicPr>
            <a:picLocks noGrp="1" noChangeAspect="1"/>
          </p:cNvPicPr>
          <p:nvPr>
            <p:ph idx="1"/>
          </p:nvPr>
        </p:nvPicPr>
        <p:blipFill>
          <a:blip r:embed="rId2"/>
          <a:stretch>
            <a:fillRect/>
          </a:stretch>
        </p:blipFill>
        <p:spPr>
          <a:xfrm>
            <a:off x="1143000" y="485775"/>
            <a:ext cx="10801349" cy="6172200"/>
          </a:xfrm>
        </p:spPr>
      </p:pic>
    </p:spTree>
    <p:extLst>
      <p:ext uri="{BB962C8B-B14F-4D97-AF65-F5344CB8AC3E}">
        <p14:creationId xmlns:p14="http://schemas.microsoft.com/office/powerpoint/2010/main" val="27133685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1B855-4B88-A445-951A-DFA2A2762AD7}"/>
              </a:ext>
            </a:extLst>
          </p:cNvPr>
          <p:cNvSpPr>
            <a:spLocks noGrp="1"/>
          </p:cNvSpPr>
          <p:nvPr>
            <p:ph type="title"/>
          </p:nvPr>
        </p:nvSpPr>
        <p:spPr/>
        <p:txBody>
          <a:bodyPr/>
          <a:lstStyle/>
          <a:p>
            <a:r>
              <a:rPr lang="en-US" dirty="0"/>
              <a:t> </a:t>
            </a:r>
          </a:p>
        </p:txBody>
      </p:sp>
      <p:pic>
        <p:nvPicPr>
          <p:cNvPr id="5" name="Content Placeholder 4" descr="Chart, bar chart&#10;&#10;Description automatically generated">
            <a:extLst>
              <a:ext uri="{FF2B5EF4-FFF2-40B4-BE49-F238E27FC236}">
                <a16:creationId xmlns:a16="http://schemas.microsoft.com/office/drawing/2014/main" id="{0CB25A72-55ED-C94F-BAF8-0ED3CA812BDA}"/>
              </a:ext>
            </a:extLst>
          </p:cNvPr>
          <p:cNvPicPr>
            <a:picLocks noGrp="1" noChangeAspect="1"/>
          </p:cNvPicPr>
          <p:nvPr>
            <p:ph idx="1"/>
          </p:nvPr>
        </p:nvPicPr>
        <p:blipFill>
          <a:blip r:embed="rId2"/>
          <a:stretch>
            <a:fillRect/>
          </a:stretch>
        </p:blipFill>
        <p:spPr>
          <a:xfrm>
            <a:off x="1185863" y="257175"/>
            <a:ext cx="10787061" cy="6600825"/>
          </a:xfrm>
        </p:spPr>
      </p:pic>
    </p:spTree>
    <p:extLst>
      <p:ext uri="{BB962C8B-B14F-4D97-AF65-F5344CB8AC3E}">
        <p14:creationId xmlns:p14="http://schemas.microsoft.com/office/powerpoint/2010/main" val="22510863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7D8DB-CCE0-1847-A281-611754229FBF}"/>
              </a:ext>
            </a:extLst>
          </p:cNvPr>
          <p:cNvSpPr>
            <a:spLocks noGrp="1"/>
          </p:cNvSpPr>
          <p:nvPr>
            <p:ph type="title"/>
          </p:nvPr>
        </p:nvSpPr>
        <p:spPr/>
        <p:txBody>
          <a:bodyPr/>
          <a:lstStyle/>
          <a:p>
            <a:r>
              <a:rPr lang="en-US" dirty="0"/>
              <a:t> </a:t>
            </a:r>
          </a:p>
        </p:txBody>
      </p:sp>
      <p:pic>
        <p:nvPicPr>
          <p:cNvPr id="5" name="Content Placeholder 4" descr="Chart, bar chart&#10;&#10;Description automatically generated">
            <a:extLst>
              <a:ext uri="{FF2B5EF4-FFF2-40B4-BE49-F238E27FC236}">
                <a16:creationId xmlns:a16="http://schemas.microsoft.com/office/drawing/2014/main" id="{D225B182-CB47-CA4B-A607-1C529069F4B6}"/>
              </a:ext>
            </a:extLst>
          </p:cNvPr>
          <p:cNvPicPr>
            <a:picLocks noGrp="1" noChangeAspect="1"/>
          </p:cNvPicPr>
          <p:nvPr>
            <p:ph idx="1"/>
          </p:nvPr>
        </p:nvPicPr>
        <p:blipFill>
          <a:blip r:embed="rId2"/>
          <a:stretch>
            <a:fillRect/>
          </a:stretch>
        </p:blipFill>
        <p:spPr>
          <a:xfrm>
            <a:off x="1685924" y="428625"/>
            <a:ext cx="10101263" cy="6428456"/>
          </a:xfrm>
        </p:spPr>
      </p:pic>
    </p:spTree>
    <p:extLst>
      <p:ext uri="{BB962C8B-B14F-4D97-AF65-F5344CB8AC3E}">
        <p14:creationId xmlns:p14="http://schemas.microsoft.com/office/powerpoint/2010/main" val="1757012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2BEF4-142E-9E4D-942E-DB300316EE6E}"/>
              </a:ext>
            </a:extLst>
          </p:cNvPr>
          <p:cNvSpPr>
            <a:spLocks noGrp="1"/>
          </p:cNvSpPr>
          <p:nvPr>
            <p:ph type="title"/>
          </p:nvPr>
        </p:nvSpPr>
        <p:spPr/>
        <p:txBody>
          <a:bodyPr/>
          <a:lstStyle/>
          <a:p>
            <a:r>
              <a:rPr lang="en-US" dirty="0"/>
              <a:t>Insights from the Plots</a:t>
            </a:r>
          </a:p>
        </p:txBody>
      </p:sp>
      <p:sp>
        <p:nvSpPr>
          <p:cNvPr id="3" name="Content Placeholder 2">
            <a:extLst>
              <a:ext uri="{FF2B5EF4-FFF2-40B4-BE49-F238E27FC236}">
                <a16:creationId xmlns:a16="http://schemas.microsoft.com/office/drawing/2014/main" id="{F8EE5726-1780-EC47-B4D9-898DB2664161}"/>
              </a:ext>
            </a:extLst>
          </p:cNvPr>
          <p:cNvSpPr>
            <a:spLocks noGrp="1"/>
          </p:cNvSpPr>
          <p:nvPr>
            <p:ph idx="1"/>
          </p:nvPr>
        </p:nvSpPr>
        <p:spPr/>
        <p:txBody>
          <a:bodyPr>
            <a:normAutofit fontScale="92500" lnSpcReduction="20000"/>
          </a:bodyPr>
          <a:lstStyle/>
          <a:p>
            <a:r>
              <a:rPr lang="en-IN" dirty="0"/>
              <a:t>We see the count of customers are very high who ordered only two products from the service. Which seems they are ordering by two things Occasionally Any electronic product which is casually ordered by its long damage only.</a:t>
            </a:r>
          </a:p>
          <a:p>
            <a:r>
              <a:rPr lang="en-IN" dirty="0"/>
              <a:t>From next plot we sincerely observed that order frequency by 1 is very high from the service. Which means that the customers are mostly ordering only one product.</a:t>
            </a:r>
          </a:p>
          <a:p>
            <a:r>
              <a:rPr lang="en-IN" dirty="0"/>
              <a:t>There are many customers left the service who were ordering the products in a very lesser amount. We have given the cause of the scenario above. </a:t>
            </a:r>
          </a:p>
          <a:p>
            <a:r>
              <a:rPr lang="en-IN" dirty="0"/>
              <a:t>Most of the people churned the service who were the daily customers. This could be affecting the business, which will cause in future. Cause may be orders in time. If the order takes huge time they could be uncomfortable with it, remaining regular customer will leave service does not make any sense.</a:t>
            </a:r>
          </a:p>
          <a:p>
            <a:r>
              <a:rPr lang="en-IN" dirty="0"/>
              <a:t>From Stack bar plots we have got a clear analysis that, the rate of churn all the frequencies is quite larger than that of rate of non-churn.</a:t>
            </a:r>
          </a:p>
          <a:p>
            <a:endParaRPr lang="en-US" dirty="0"/>
          </a:p>
        </p:txBody>
      </p:sp>
    </p:spTree>
    <p:extLst>
      <p:ext uri="{BB962C8B-B14F-4D97-AF65-F5344CB8AC3E}">
        <p14:creationId xmlns:p14="http://schemas.microsoft.com/office/powerpoint/2010/main" val="31534175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82808-98E7-FA45-B670-F39E0A843954}"/>
              </a:ext>
            </a:extLst>
          </p:cNvPr>
          <p:cNvSpPr>
            <a:spLocks noGrp="1"/>
          </p:cNvSpPr>
          <p:nvPr>
            <p:ph type="title"/>
          </p:nvPr>
        </p:nvSpPr>
        <p:spPr/>
        <p:txBody>
          <a:bodyPr>
            <a:normAutofit fontScale="90000"/>
          </a:bodyPr>
          <a:lstStyle/>
          <a:p>
            <a:r>
              <a:rPr lang="en-IN" b="1" dirty="0"/>
              <a:t>How should company manage this order frequency scenario?</a:t>
            </a:r>
            <a:br>
              <a:rPr lang="en-IN" b="1" dirty="0"/>
            </a:br>
            <a:endParaRPr lang="en-US" dirty="0"/>
          </a:p>
        </p:txBody>
      </p:sp>
      <p:sp>
        <p:nvSpPr>
          <p:cNvPr id="3" name="Content Placeholder 2">
            <a:extLst>
              <a:ext uri="{FF2B5EF4-FFF2-40B4-BE49-F238E27FC236}">
                <a16:creationId xmlns:a16="http://schemas.microsoft.com/office/drawing/2014/main" id="{B9598349-C98B-D64C-97D0-814C182CC1C2}"/>
              </a:ext>
            </a:extLst>
          </p:cNvPr>
          <p:cNvSpPr>
            <a:spLocks noGrp="1"/>
          </p:cNvSpPr>
          <p:nvPr>
            <p:ph idx="1"/>
          </p:nvPr>
        </p:nvSpPr>
        <p:spPr/>
        <p:txBody>
          <a:bodyPr>
            <a:normAutofit/>
          </a:bodyPr>
          <a:lstStyle/>
          <a:p>
            <a:r>
              <a:rPr lang="en-IN" dirty="0"/>
              <a:t>Company should offer them a good offer so that, they could purchase more than one product at a time, by which the order frequency will increase.</a:t>
            </a:r>
          </a:p>
          <a:p>
            <a:r>
              <a:rPr lang="en-IN" dirty="0"/>
              <a:t>The customers buying occasionally with low frequency, company should offer them some household products with reasonable price, if their count doesn't improve, then no benefit to entertain them. If they leave company does not suffer any huge difference.</a:t>
            </a:r>
          </a:p>
          <a:p>
            <a:r>
              <a:rPr lang="en-IN" dirty="0"/>
              <a:t>By messaging or call, attract those customers who are regular in ordering, get the knowledge of their leaving of the service. And increase the staff to place the order on the time. This could remain them connected.</a:t>
            </a:r>
          </a:p>
          <a:p>
            <a:r>
              <a:rPr lang="en-IN" dirty="0"/>
              <a:t>Company should think of the reason of such scenario of high-rate churn all along the business.</a:t>
            </a:r>
          </a:p>
          <a:p>
            <a:endParaRPr lang="en-US" dirty="0"/>
          </a:p>
        </p:txBody>
      </p:sp>
    </p:spTree>
    <p:extLst>
      <p:ext uri="{BB962C8B-B14F-4D97-AF65-F5344CB8AC3E}">
        <p14:creationId xmlns:p14="http://schemas.microsoft.com/office/powerpoint/2010/main" val="35503317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A9F18-D606-8948-BB53-D74E6E3C4451}"/>
              </a:ext>
            </a:extLst>
          </p:cNvPr>
          <p:cNvSpPr>
            <a:spLocks noGrp="1"/>
          </p:cNvSpPr>
          <p:nvPr>
            <p:ph type="title"/>
          </p:nvPr>
        </p:nvSpPr>
        <p:spPr/>
        <p:txBody>
          <a:bodyPr/>
          <a:lstStyle/>
          <a:p>
            <a:r>
              <a:rPr lang="en-US" dirty="0"/>
              <a:t> </a:t>
            </a:r>
          </a:p>
        </p:txBody>
      </p:sp>
      <p:pic>
        <p:nvPicPr>
          <p:cNvPr id="5" name="Content Placeholder 4" descr="Background pattern&#10;&#10;Description automatically generated">
            <a:extLst>
              <a:ext uri="{FF2B5EF4-FFF2-40B4-BE49-F238E27FC236}">
                <a16:creationId xmlns:a16="http://schemas.microsoft.com/office/drawing/2014/main" id="{8F1FF34C-8614-DD43-ABAD-017EDBC570AB}"/>
              </a:ext>
            </a:extLst>
          </p:cNvPr>
          <p:cNvPicPr>
            <a:picLocks noGrp="1" noChangeAspect="1"/>
          </p:cNvPicPr>
          <p:nvPr>
            <p:ph idx="1"/>
          </p:nvPr>
        </p:nvPicPr>
        <p:blipFill>
          <a:blip r:embed="rId2"/>
          <a:stretch>
            <a:fillRect/>
          </a:stretch>
        </p:blipFill>
        <p:spPr>
          <a:xfrm>
            <a:off x="1700213" y="242888"/>
            <a:ext cx="10287000" cy="6457950"/>
          </a:xfrm>
        </p:spPr>
      </p:pic>
    </p:spTree>
    <p:extLst>
      <p:ext uri="{BB962C8B-B14F-4D97-AF65-F5344CB8AC3E}">
        <p14:creationId xmlns:p14="http://schemas.microsoft.com/office/powerpoint/2010/main" val="40793317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F7E8610-2DF7-4AF0-B876-0F3B7882A6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1C8C023-62A6-4DA0-8DF4-3F4EA94090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1FB7413-D24F-A646-B250-A16D6F3BBECE}"/>
              </a:ext>
            </a:extLst>
          </p:cNvPr>
          <p:cNvSpPr>
            <a:spLocks noGrp="1"/>
          </p:cNvSpPr>
          <p:nvPr>
            <p:ph type="title"/>
          </p:nvPr>
        </p:nvSpPr>
        <p:spPr>
          <a:xfrm>
            <a:off x="1843391" y="624110"/>
            <a:ext cx="9383408" cy="1280890"/>
          </a:xfrm>
        </p:spPr>
        <p:txBody>
          <a:bodyPr>
            <a:normAutofit/>
          </a:bodyPr>
          <a:lstStyle/>
          <a:p>
            <a:r>
              <a:rPr lang="en-US" dirty="0">
                <a:solidFill>
                  <a:schemeClr val="bg1"/>
                </a:solidFill>
              </a:rPr>
              <a:t>Statistical Analysis</a:t>
            </a:r>
          </a:p>
        </p:txBody>
      </p:sp>
      <p:sp>
        <p:nvSpPr>
          <p:cNvPr id="13" name="Freeform 11">
            <a:extLst>
              <a:ext uri="{FF2B5EF4-FFF2-40B4-BE49-F238E27FC236}">
                <a16:creationId xmlns:a16="http://schemas.microsoft.com/office/drawing/2014/main" id="{26B9FE07-322E-43FB-8707-C9826BD90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7" name="Content Placeholder 3">
            <a:extLst>
              <a:ext uri="{FF2B5EF4-FFF2-40B4-BE49-F238E27FC236}">
                <a16:creationId xmlns:a16="http://schemas.microsoft.com/office/drawing/2014/main" id="{1FD3D086-7232-3A47-9212-709CCE4D252D}"/>
              </a:ext>
            </a:extLst>
          </p:cNvPr>
          <p:cNvGraphicFramePr>
            <a:graphicFrameLocks/>
          </p:cNvGraphicFramePr>
          <p:nvPr>
            <p:extLst>
              <p:ext uri="{D42A27DB-BD31-4B8C-83A1-F6EECF244321}">
                <p14:modId xmlns:p14="http://schemas.microsoft.com/office/powerpoint/2010/main" val="1800755875"/>
              </p:ext>
            </p:extLst>
          </p:nvPr>
        </p:nvGraphicFramePr>
        <p:xfrm>
          <a:off x="891252" y="2615878"/>
          <a:ext cx="10868627" cy="3803972"/>
        </p:xfrm>
        <a:graphic>
          <a:graphicData uri="http://schemas.openxmlformats.org/drawingml/2006/table">
            <a:tbl>
              <a:tblPr>
                <a:tableStyleId>{5C22544A-7EE6-4342-B048-85BDC9FD1C3A}</a:tableStyleId>
              </a:tblPr>
              <a:tblGrid>
                <a:gridCol w="991868">
                  <a:extLst>
                    <a:ext uri="{9D8B030D-6E8A-4147-A177-3AD203B41FA5}">
                      <a16:colId xmlns:a16="http://schemas.microsoft.com/office/drawing/2014/main" val="3598514412"/>
                    </a:ext>
                  </a:extLst>
                </a:gridCol>
                <a:gridCol w="4400536">
                  <a:extLst>
                    <a:ext uri="{9D8B030D-6E8A-4147-A177-3AD203B41FA5}">
                      <a16:colId xmlns:a16="http://schemas.microsoft.com/office/drawing/2014/main" val="3745056741"/>
                    </a:ext>
                  </a:extLst>
                </a:gridCol>
                <a:gridCol w="3408669">
                  <a:extLst>
                    <a:ext uri="{9D8B030D-6E8A-4147-A177-3AD203B41FA5}">
                      <a16:colId xmlns:a16="http://schemas.microsoft.com/office/drawing/2014/main" val="263565947"/>
                    </a:ext>
                  </a:extLst>
                </a:gridCol>
                <a:gridCol w="2067554">
                  <a:extLst>
                    <a:ext uri="{9D8B030D-6E8A-4147-A177-3AD203B41FA5}">
                      <a16:colId xmlns:a16="http://schemas.microsoft.com/office/drawing/2014/main" val="3417580114"/>
                    </a:ext>
                  </a:extLst>
                </a:gridCol>
              </a:tblGrid>
              <a:tr h="329886">
                <a:tc>
                  <a:txBody>
                    <a:bodyPr/>
                    <a:lstStyle/>
                    <a:p>
                      <a:pPr algn="ctr" fontAlgn="ctr"/>
                      <a:r>
                        <a:rPr lang="en-IN" sz="1050" u="none" strike="noStrike" dirty="0">
                          <a:effectLst/>
                        </a:rPr>
                        <a:t>Index</a:t>
                      </a:r>
                      <a:endParaRPr lang="en-IN" sz="1050" b="1"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en-IN" sz="1050" u="none" strike="noStrike" dirty="0">
                          <a:effectLst/>
                        </a:rPr>
                        <a:t>Feature1</a:t>
                      </a:r>
                      <a:endParaRPr lang="en-IN" sz="1050" b="1"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en-IN" sz="1050" u="none" strike="noStrike" dirty="0">
                          <a:effectLst/>
                        </a:rPr>
                        <a:t>Feature2</a:t>
                      </a:r>
                      <a:endParaRPr lang="en-IN" sz="1050" b="1"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b"/>
                      <a:r>
                        <a:rPr lang="en-IN" sz="1050" u="none" strike="noStrike" dirty="0">
                          <a:effectLst/>
                        </a:rPr>
                        <a:t>Significance</a:t>
                      </a:r>
                      <a:endParaRPr lang="en-IN" sz="105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31516002"/>
                  </a:ext>
                </a:extLst>
              </a:tr>
              <a:tr h="329886">
                <a:tc>
                  <a:txBody>
                    <a:bodyPr/>
                    <a:lstStyle/>
                    <a:p>
                      <a:pPr algn="r" fontAlgn="ctr"/>
                      <a:r>
                        <a:rPr lang="en-IN" sz="900" u="none" strike="noStrike">
                          <a:effectLst/>
                        </a:rPr>
                        <a:t>1</a:t>
                      </a:r>
                      <a:endParaRPr lang="en-IN" sz="900" b="1" i="0" u="none" strike="noStrike">
                        <a:solidFill>
                          <a:srgbClr val="000000"/>
                        </a:solidFill>
                        <a:effectLst/>
                        <a:latin typeface="Arial" panose="020B0604020202020204" pitchFamily="34" charset="0"/>
                      </a:endParaRPr>
                    </a:p>
                  </a:txBody>
                  <a:tcPr marL="9525" marR="9525" marT="9525" marB="0" anchor="ctr"/>
                </a:tc>
                <a:tc>
                  <a:txBody>
                    <a:bodyPr/>
                    <a:lstStyle/>
                    <a:p>
                      <a:pPr algn="r" fontAlgn="ctr"/>
                      <a:r>
                        <a:rPr lang="en-IN" sz="900" u="none" strike="noStrike" dirty="0" err="1">
                          <a:effectLst/>
                        </a:rPr>
                        <a:t>Quickness_in_approval_in_days</a:t>
                      </a:r>
                      <a:endParaRPr lang="en-IN" sz="900" b="0" i="0" u="none" strike="noStrike" dirty="0">
                        <a:solidFill>
                          <a:srgbClr val="000000"/>
                        </a:solidFill>
                        <a:effectLst/>
                        <a:latin typeface="Arial" panose="020B0604020202020204" pitchFamily="34" charset="0"/>
                      </a:endParaRPr>
                    </a:p>
                  </a:txBody>
                  <a:tcPr marL="9525" marR="9525" marT="9525" marB="0" anchor="ctr"/>
                </a:tc>
                <a:tc>
                  <a:txBody>
                    <a:bodyPr/>
                    <a:lstStyle/>
                    <a:p>
                      <a:pPr algn="r" fontAlgn="ctr"/>
                      <a:r>
                        <a:rPr lang="en-IN" sz="900" u="none" strike="noStrike">
                          <a:effectLst/>
                        </a:rPr>
                        <a:t>Quickness_in_loading_in_days</a:t>
                      </a:r>
                      <a:endParaRPr lang="en-IN" sz="900" b="0" i="0" u="none" strike="noStrike">
                        <a:solidFill>
                          <a:srgbClr val="000000"/>
                        </a:solidFill>
                        <a:effectLst/>
                        <a:latin typeface="Arial" panose="020B0604020202020204" pitchFamily="34" charset="0"/>
                      </a:endParaRPr>
                    </a:p>
                  </a:txBody>
                  <a:tcPr marL="9525" marR="9525" marT="9525" marB="0" anchor="ctr"/>
                </a:tc>
                <a:tc>
                  <a:txBody>
                    <a:bodyPr/>
                    <a:lstStyle/>
                    <a:p>
                      <a:pPr algn="r" fontAlgn="ctr"/>
                      <a:r>
                        <a:rPr lang="en-IN" sz="900" u="none" strike="noStrike" dirty="0">
                          <a:effectLst/>
                        </a:rPr>
                        <a:t>Significant relation</a:t>
                      </a:r>
                      <a:endParaRPr lang="en-IN" sz="9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014468301"/>
                  </a:ext>
                </a:extLst>
              </a:tr>
              <a:tr h="329886">
                <a:tc>
                  <a:txBody>
                    <a:bodyPr/>
                    <a:lstStyle/>
                    <a:p>
                      <a:pPr algn="r" fontAlgn="ctr"/>
                      <a:r>
                        <a:rPr lang="en-IN" sz="900" u="none" strike="noStrike">
                          <a:effectLst/>
                        </a:rPr>
                        <a:t>2</a:t>
                      </a:r>
                      <a:endParaRPr lang="en-IN" sz="900" b="1" i="0" u="none" strike="noStrike">
                        <a:solidFill>
                          <a:srgbClr val="000000"/>
                        </a:solidFill>
                        <a:effectLst/>
                        <a:latin typeface="Arial" panose="020B0604020202020204" pitchFamily="34" charset="0"/>
                      </a:endParaRPr>
                    </a:p>
                  </a:txBody>
                  <a:tcPr marL="9525" marR="9525" marT="9525" marB="0" anchor="ctr"/>
                </a:tc>
                <a:tc>
                  <a:txBody>
                    <a:bodyPr/>
                    <a:lstStyle/>
                    <a:p>
                      <a:pPr algn="r" fontAlgn="ctr"/>
                      <a:r>
                        <a:rPr lang="en-IN" sz="900" u="none" strike="noStrike" dirty="0">
                          <a:effectLst/>
                        </a:rPr>
                        <a:t>price</a:t>
                      </a:r>
                      <a:endParaRPr lang="en-IN" sz="900" b="0" i="0" u="none" strike="noStrike" dirty="0">
                        <a:solidFill>
                          <a:srgbClr val="000000"/>
                        </a:solidFill>
                        <a:effectLst/>
                        <a:latin typeface="Arial" panose="020B0604020202020204" pitchFamily="34" charset="0"/>
                      </a:endParaRPr>
                    </a:p>
                  </a:txBody>
                  <a:tcPr marL="9525" marR="9525" marT="9525" marB="0" anchor="ctr"/>
                </a:tc>
                <a:tc>
                  <a:txBody>
                    <a:bodyPr/>
                    <a:lstStyle/>
                    <a:p>
                      <a:pPr algn="r" fontAlgn="ctr"/>
                      <a:r>
                        <a:rPr lang="en-IN" sz="900" u="none" strike="noStrike" dirty="0">
                          <a:effectLst/>
                        </a:rPr>
                        <a:t>product</a:t>
                      </a:r>
                      <a:endParaRPr lang="en-IN" sz="900" b="0" i="0" u="none" strike="noStrike" dirty="0">
                        <a:solidFill>
                          <a:srgbClr val="000000"/>
                        </a:solidFill>
                        <a:effectLst/>
                        <a:latin typeface="Arial" panose="020B0604020202020204" pitchFamily="34" charset="0"/>
                      </a:endParaRPr>
                    </a:p>
                  </a:txBody>
                  <a:tcPr marL="9525" marR="9525" marT="9525" marB="0" anchor="ctr"/>
                </a:tc>
                <a:tc>
                  <a:txBody>
                    <a:bodyPr/>
                    <a:lstStyle/>
                    <a:p>
                      <a:pPr algn="r" fontAlgn="ctr"/>
                      <a:r>
                        <a:rPr lang="en-IN" sz="900" u="none" strike="noStrike" dirty="0">
                          <a:effectLst/>
                        </a:rPr>
                        <a:t>Significant relation</a:t>
                      </a:r>
                      <a:endParaRPr lang="en-IN" sz="9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68330594"/>
                  </a:ext>
                </a:extLst>
              </a:tr>
              <a:tr h="175226">
                <a:tc>
                  <a:txBody>
                    <a:bodyPr/>
                    <a:lstStyle/>
                    <a:p>
                      <a:pPr algn="r" fontAlgn="ctr"/>
                      <a:r>
                        <a:rPr lang="en-IN" sz="900" u="none" strike="noStrike">
                          <a:effectLst/>
                        </a:rPr>
                        <a:t>3</a:t>
                      </a:r>
                      <a:endParaRPr lang="en-IN" sz="900" b="1" i="0" u="none" strike="noStrike">
                        <a:solidFill>
                          <a:srgbClr val="000000"/>
                        </a:solidFill>
                        <a:effectLst/>
                        <a:latin typeface="Arial" panose="020B0604020202020204" pitchFamily="34" charset="0"/>
                      </a:endParaRPr>
                    </a:p>
                  </a:txBody>
                  <a:tcPr marL="9525" marR="9525" marT="9525" marB="0" anchor="ctr"/>
                </a:tc>
                <a:tc>
                  <a:txBody>
                    <a:bodyPr/>
                    <a:lstStyle/>
                    <a:p>
                      <a:pPr algn="r" fontAlgn="ctr"/>
                      <a:r>
                        <a:rPr lang="en-IN" sz="900" u="none" strike="noStrike">
                          <a:effectLst/>
                        </a:rPr>
                        <a:t>Order_frequency</a:t>
                      </a:r>
                      <a:endParaRPr lang="en-IN" sz="900" b="0" i="0" u="none" strike="noStrike">
                        <a:solidFill>
                          <a:srgbClr val="000000"/>
                        </a:solidFill>
                        <a:effectLst/>
                        <a:latin typeface="Arial" panose="020B0604020202020204" pitchFamily="34" charset="0"/>
                      </a:endParaRPr>
                    </a:p>
                  </a:txBody>
                  <a:tcPr marL="9525" marR="9525" marT="9525" marB="0" anchor="ctr"/>
                </a:tc>
                <a:tc>
                  <a:txBody>
                    <a:bodyPr/>
                    <a:lstStyle/>
                    <a:p>
                      <a:pPr algn="r" fontAlgn="ctr"/>
                      <a:r>
                        <a:rPr lang="en-IN" sz="900" u="none" strike="noStrike">
                          <a:effectLst/>
                        </a:rPr>
                        <a:t>Class</a:t>
                      </a:r>
                      <a:endParaRPr lang="en-IN" sz="900" b="0" i="0" u="none" strike="noStrike">
                        <a:solidFill>
                          <a:srgbClr val="000000"/>
                        </a:solidFill>
                        <a:effectLst/>
                        <a:latin typeface="Arial" panose="020B0604020202020204" pitchFamily="34" charset="0"/>
                      </a:endParaRPr>
                    </a:p>
                  </a:txBody>
                  <a:tcPr marL="9525" marR="9525" marT="9525" marB="0" anchor="ctr"/>
                </a:tc>
                <a:tc>
                  <a:txBody>
                    <a:bodyPr/>
                    <a:lstStyle/>
                    <a:p>
                      <a:pPr algn="r" fontAlgn="ctr"/>
                      <a:r>
                        <a:rPr lang="en-IN" sz="900" u="none" strike="noStrike">
                          <a:effectLst/>
                        </a:rPr>
                        <a:t>Significant relation</a:t>
                      </a:r>
                      <a:endParaRPr lang="en-IN" sz="9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888211551"/>
                  </a:ext>
                </a:extLst>
              </a:tr>
              <a:tr h="329886">
                <a:tc>
                  <a:txBody>
                    <a:bodyPr/>
                    <a:lstStyle/>
                    <a:p>
                      <a:pPr algn="r" fontAlgn="ctr"/>
                      <a:r>
                        <a:rPr lang="en-IN" sz="900" u="none" strike="noStrike">
                          <a:effectLst/>
                        </a:rPr>
                        <a:t>4</a:t>
                      </a:r>
                      <a:endParaRPr lang="en-IN" sz="900" b="1" i="0" u="none" strike="noStrike">
                        <a:solidFill>
                          <a:srgbClr val="000000"/>
                        </a:solidFill>
                        <a:effectLst/>
                        <a:latin typeface="Arial" panose="020B0604020202020204" pitchFamily="34" charset="0"/>
                      </a:endParaRPr>
                    </a:p>
                  </a:txBody>
                  <a:tcPr marL="9525" marR="9525" marT="9525" marB="0" anchor="ctr"/>
                </a:tc>
                <a:tc>
                  <a:txBody>
                    <a:bodyPr/>
                    <a:lstStyle/>
                    <a:p>
                      <a:pPr algn="r" fontAlgn="ctr"/>
                      <a:r>
                        <a:rPr lang="en-IN" sz="900" u="none" strike="noStrike">
                          <a:effectLst/>
                        </a:rPr>
                        <a:t>Difference_between_estimated_Delivery_days</a:t>
                      </a:r>
                      <a:endParaRPr lang="en-IN" sz="900" b="0" i="0" u="none" strike="noStrike">
                        <a:solidFill>
                          <a:srgbClr val="000000"/>
                        </a:solidFill>
                        <a:effectLst/>
                        <a:latin typeface="Arial" panose="020B0604020202020204" pitchFamily="34" charset="0"/>
                      </a:endParaRPr>
                    </a:p>
                  </a:txBody>
                  <a:tcPr marL="9525" marR="9525" marT="9525" marB="0" anchor="ctr"/>
                </a:tc>
                <a:tc>
                  <a:txBody>
                    <a:bodyPr/>
                    <a:lstStyle/>
                    <a:p>
                      <a:pPr algn="r" fontAlgn="ctr"/>
                      <a:r>
                        <a:rPr lang="en-IN" sz="900" u="none" strike="noStrike">
                          <a:effectLst/>
                        </a:rPr>
                        <a:t>order_status</a:t>
                      </a:r>
                      <a:endParaRPr lang="en-IN" sz="900" b="0" i="0" u="none" strike="noStrike">
                        <a:solidFill>
                          <a:srgbClr val="000000"/>
                        </a:solidFill>
                        <a:effectLst/>
                        <a:latin typeface="Arial" panose="020B0604020202020204" pitchFamily="34" charset="0"/>
                      </a:endParaRPr>
                    </a:p>
                  </a:txBody>
                  <a:tcPr marL="9525" marR="9525" marT="9525" marB="0" anchor="ctr"/>
                </a:tc>
                <a:tc>
                  <a:txBody>
                    <a:bodyPr/>
                    <a:lstStyle/>
                    <a:p>
                      <a:pPr algn="r" fontAlgn="ctr"/>
                      <a:r>
                        <a:rPr lang="en-IN" sz="900" u="none" strike="noStrike">
                          <a:effectLst/>
                        </a:rPr>
                        <a:t>Significant relation</a:t>
                      </a:r>
                      <a:endParaRPr lang="en-IN" sz="9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63752891"/>
                  </a:ext>
                </a:extLst>
              </a:tr>
              <a:tr h="329886">
                <a:tc>
                  <a:txBody>
                    <a:bodyPr/>
                    <a:lstStyle/>
                    <a:p>
                      <a:pPr algn="r" fontAlgn="ctr"/>
                      <a:r>
                        <a:rPr lang="en-IN" sz="900" u="none" strike="noStrike">
                          <a:effectLst/>
                        </a:rPr>
                        <a:t>5</a:t>
                      </a:r>
                      <a:endParaRPr lang="en-IN" sz="900" b="1" i="0" u="none" strike="noStrike">
                        <a:solidFill>
                          <a:srgbClr val="000000"/>
                        </a:solidFill>
                        <a:effectLst/>
                        <a:latin typeface="Arial" panose="020B0604020202020204" pitchFamily="34" charset="0"/>
                      </a:endParaRPr>
                    </a:p>
                  </a:txBody>
                  <a:tcPr marL="9525" marR="9525" marT="9525" marB="0" anchor="ctr"/>
                </a:tc>
                <a:tc>
                  <a:txBody>
                    <a:bodyPr/>
                    <a:lstStyle/>
                    <a:p>
                      <a:pPr algn="r" fontAlgn="ctr"/>
                      <a:r>
                        <a:rPr lang="en-IN" sz="900" u="none" strike="noStrike">
                          <a:effectLst/>
                        </a:rPr>
                        <a:t>order_status</a:t>
                      </a:r>
                      <a:endParaRPr lang="en-IN" sz="900" b="0" i="0" u="none" strike="noStrike">
                        <a:solidFill>
                          <a:srgbClr val="000000"/>
                        </a:solidFill>
                        <a:effectLst/>
                        <a:latin typeface="Arial" panose="020B0604020202020204" pitchFamily="34" charset="0"/>
                      </a:endParaRPr>
                    </a:p>
                  </a:txBody>
                  <a:tcPr marL="9525" marR="9525" marT="9525" marB="0" anchor="ctr"/>
                </a:tc>
                <a:tc>
                  <a:txBody>
                    <a:bodyPr/>
                    <a:lstStyle/>
                    <a:p>
                      <a:pPr algn="r" fontAlgn="ctr"/>
                      <a:r>
                        <a:rPr lang="en-IN" sz="900" u="none" strike="noStrike">
                          <a:effectLst/>
                        </a:rPr>
                        <a:t>Class</a:t>
                      </a:r>
                      <a:endParaRPr lang="en-IN" sz="900" b="0" i="0" u="none" strike="noStrike">
                        <a:solidFill>
                          <a:srgbClr val="000000"/>
                        </a:solidFill>
                        <a:effectLst/>
                        <a:latin typeface="Arial" panose="020B0604020202020204" pitchFamily="34" charset="0"/>
                      </a:endParaRPr>
                    </a:p>
                  </a:txBody>
                  <a:tcPr marL="9525" marR="9525" marT="9525" marB="0" anchor="ctr"/>
                </a:tc>
                <a:tc>
                  <a:txBody>
                    <a:bodyPr/>
                    <a:lstStyle/>
                    <a:p>
                      <a:pPr algn="r" fontAlgn="ctr"/>
                      <a:r>
                        <a:rPr lang="en-IN" sz="900" u="none" strike="noStrike">
                          <a:effectLst/>
                        </a:rPr>
                        <a:t>Insignificant relation</a:t>
                      </a:r>
                      <a:endParaRPr lang="en-IN" sz="9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623928972"/>
                  </a:ext>
                </a:extLst>
              </a:tr>
              <a:tr h="329886">
                <a:tc>
                  <a:txBody>
                    <a:bodyPr/>
                    <a:lstStyle/>
                    <a:p>
                      <a:pPr algn="r" fontAlgn="ctr"/>
                      <a:r>
                        <a:rPr lang="en-IN" sz="900" u="none" strike="noStrike">
                          <a:effectLst/>
                        </a:rPr>
                        <a:t>6</a:t>
                      </a:r>
                      <a:endParaRPr lang="en-IN" sz="900" b="1" i="0" u="none" strike="noStrike">
                        <a:solidFill>
                          <a:srgbClr val="000000"/>
                        </a:solidFill>
                        <a:effectLst/>
                        <a:latin typeface="Arial" panose="020B0604020202020204" pitchFamily="34" charset="0"/>
                      </a:endParaRPr>
                    </a:p>
                  </a:txBody>
                  <a:tcPr marL="9525" marR="9525" marT="9525" marB="0" anchor="ctr"/>
                </a:tc>
                <a:tc>
                  <a:txBody>
                    <a:bodyPr/>
                    <a:lstStyle/>
                    <a:p>
                      <a:pPr algn="r" fontAlgn="ctr"/>
                      <a:r>
                        <a:rPr lang="en-IN" sz="900" u="none" strike="noStrike" dirty="0">
                          <a:effectLst/>
                        </a:rPr>
                        <a:t>product_Cosmetics_accessories</a:t>
                      </a:r>
                      <a:endParaRPr lang="en-IN" sz="900" b="0" i="0" u="none" strike="noStrike" dirty="0">
                        <a:solidFill>
                          <a:srgbClr val="000000"/>
                        </a:solidFill>
                        <a:effectLst/>
                        <a:latin typeface="Arial" panose="020B0604020202020204" pitchFamily="34" charset="0"/>
                      </a:endParaRPr>
                    </a:p>
                  </a:txBody>
                  <a:tcPr marL="9525" marR="9525" marT="9525" marB="0" anchor="ctr"/>
                </a:tc>
                <a:tc>
                  <a:txBody>
                    <a:bodyPr/>
                    <a:lstStyle/>
                    <a:p>
                      <a:pPr algn="r" fontAlgn="ctr"/>
                      <a:r>
                        <a:rPr lang="en-IN" sz="900" u="none" strike="noStrike" dirty="0">
                          <a:effectLst/>
                        </a:rPr>
                        <a:t>product_Households</a:t>
                      </a:r>
                      <a:endParaRPr lang="en-IN" sz="900" b="0" i="0" u="none" strike="noStrike" dirty="0">
                        <a:solidFill>
                          <a:srgbClr val="000000"/>
                        </a:solidFill>
                        <a:effectLst/>
                        <a:latin typeface="Arial" panose="020B0604020202020204" pitchFamily="34" charset="0"/>
                      </a:endParaRPr>
                    </a:p>
                  </a:txBody>
                  <a:tcPr marL="9525" marR="9525" marT="9525" marB="0" anchor="ctr"/>
                </a:tc>
                <a:tc>
                  <a:txBody>
                    <a:bodyPr/>
                    <a:lstStyle/>
                    <a:p>
                      <a:pPr algn="r" fontAlgn="ctr"/>
                      <a:r>
                        <a:rPr lang="en-IN" sz="900" u="none" strike="noStrike">
                          <a:effectLst/>
                        </a:rPr>
                        <a:t>Significant relation</a:t>
                      </a:r>
                      <a:endParaRPr lang="en-IN" sz="9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239730393"/>
                  </a:ext>
                </a:extLst>
              </a:tr>
              <a:tr h="329886">
                <a:tc>
                  <a:txBody>
                    <a:bodyPr/>
                    <a:lstStyle/>
                    <a:p>
                      <a:pPr algn="r" fontAlgn="ctr"/>
                      <a:r>
                        <a:rPr lang="en-IN" sz="900" u="none" strike="noStrike">
                          <a:effectLst/>
                        </a:rPr>
                        <a:t>7</a:t>
                      </a:r>
                      <a:endParaRPr lang="en-IN" sz="900" b="1" i="0" u="none" strike="noStrike">
                        <a:solidFill>
                          <a:srgbClr val="000000"/>
                        </a:solidFill>
                        <a:effectLst/>
                        <a:latin typeface="Arial" panose="020B0604020202020204" pitchFamily="34" charset="0"/>
                      </a:endParaRPr>
                    </a:p>
                  </a:txBody>
                  <a:tcPr marL="9525" marR="9525" marT="9525" marB="0" anchor="ctr"/>
                </a:tc>
                <a:tc>
                  <a:txBody>
                    <a:bodyPr/>
                    <a:lstStyle/>
                    <a:p>
                      <a:pPr algn="r" fontAlgn="ctr"/>
                      <a:r>
                        <a:rPr lang="en-IN" sz="900" u="none" strike="noStrike">
                          <a:effectLst/>
                        </a:rPr>
                        <a:t>price</a:t>
                      </a:r>
                      <a:endParaRPr lang="en-IN" sz="900" b="0" i="0" u="none" strike="noStrike">
                        <a:solidFill>
                          <a:srgbClr val="000000"/>
                        </a:solidFill>
                        <a:effectLst/>
                        <a:latin typeface="Arial" panose="020B0604020202020204" pitchFamily="34" charset="0"/>
                      </a:endParaRPr>
                    </a:p>
                  </a:txBody>
                  <a:tcPr marL="9525" marR="9525" marT="9525" marB="0" anchor="ctr"/>
                </a:tc>
                <a:tc>
                  <a:txBody>
                    <a:bodyPr/>
                    <a:lstStyle/>
                    <a:p>
                      <a:pPr algn="r" fontAlgn="ctr"/>
                      <a:r>
                        <a:rPr lang="en-IN" sz="900" u="none" strike="noStrike">
                          <a:effectLst/>
                        </a:rPr>
                        <a:t>Order_frequency</a:t>
                      </a:r>
                      <a:endParaRPr lang="en-IN" sz="900" b="0" i="0" u="none" strike="noStrike">
                        <a:solidFill>
                          <a:srgbClr val="000000"/>
                        </a:solidFill>
                        <a:effectLst/>
                        <a:latin typeface="Arial" panose="020B0604020202020204" pitchFamily="34" charset="0"/>
                      </a:endParaRPr>
                    </a:p>
                  </a:txBody>
                  <a:tcPr marL="9525" marR="9525" marT="9525" marB="0" anchor="ctr"/>
                </a:tc>
                <a:tc>
                  <a:txBody>
                    <a:bodyPr/>
                    <a:lstStyle/>
                    <a:p>
                      <a:pPr algn="r" fontAlgn="ctr"/>
                      <a:r>
                        <a:rPr lang="en-IN" sz="900" u="none" strike="noStrike">
                          <a:effectLst/>
                        </a:rPr>
                        <a:t>Significant relation</a:t>
                      </a:r>
                      <a:endParaRPr lang="en-IN" sz="9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518537323"/>
                  </a:ext>
                </a:extLst>
              </a:tr>
              <a:tr h="329886">
                <a:tc>
                  <a:txBody>
                    <a:bodyPr/>
                    <a:lstStyle/>
                    <a:p>
                      <a:pPr algn="r" fontAlgn="ctr"/>
                      <a:r>
                        <a:rPr lang="en-IN" sz="900" u="none" strike="noStrike">
                          <a:effectLst/>
                        </a:rPr>
                        <a:t>8</a:t>
                      </a:r>
                      <a:endParaRPr lang="en-IN" sz="900" b="1" i="0" u="none" strike="noStrike">
                        <a:solidFill>
                          <a:srgbClr val="000000"/>
                        </a:solidFill>
                        <a:effectLst/>
                        <a:latin typeface="Arial" panose="020B0604020202020204" pitchFamily="34" charset="0"/>
                      </a:endParaRPr>
                    </a:p>
                  </a:txBody>
                  <a:tcPr marL="9525" marR="9525" marT="9525" marB="0" anchor="ctr"/>
                </a:tc>
                <a:tc>
                  <a:txBody>
                    <a:bodyPr/>
                    <a:lstStyle/>
                    <a:p>
                      <a:pPr algn="r" fontAlgn="ctr"/>
                      <a:r>
                        <a:rPr lang="en-IN" sz="900" u="none" strike="noStrike">
                          <a:effectLst/>
                        </a:rPr>
                        <a:t>product_description_lenght</a:t>
                      </a:r>
                      <a:endParaRPr lang="en-IN" sz="900" b="0" i="0" u="none" strike="noStrike">
                        <a:solidFill>
                          <a:srgbClr val="000000"/>
                        </a:solidFill>
                        <a:effectLst/>
                        <a:latin typeface="Arial" panose="020B0604020202020204" pitchFamily="34" charset="0"/>
                      </a:endParaRPr>
                    </a:p>
                  </a:txBody>
                  <a:tcPr marL="9525" marR="9525" marT="9525" marB="0" anchor="ctr"/>
                </a:tc>
                <a:tc>
                  <a:txBody>
                    <a:bodyPr/>
                    <a:lstStyle/>
                    <a:p>
                      <a:pPr algn="r" fontAlgn="ctr"/>
                      <a:r>
                        <a:rPr lang="en-IN" sz="900" u="none" strike="noStrike">
                          <a:effectLst/>
                        </a:rPr>
                        <a:t>review_score</a:t>
                      </a:r>
                      <a:endParaRPr lang="en-IN" sz="900" b="0" i="0" u="none" strike="noStrike">
                        <a:solidFill>
                          <a:srgbClr val="000000"/>
                        </a:solidFill>
                        <a:effectLst/>
                        <a:latin typeface="Arial" panose="020B0604020202020204" pitchFamily="34" charset="0"/>
                      </a:endParaRPr>
                    </a:p>
                  </a:txBody>
                  <a:tcPr marL="9525" marR="9525" marT="9525" marB="0" anchor="ctr"/>
                </a:tc>
                <a:tc>
                  <a:txBody>
                    <a:bodyPr/>
                    <a:lstStyle/>
                    <a:p>
                      <a:pPr algn="r" fontAlgn="ctr"/>
                      <a:r>
                        <a:rPr lang="en-IN" sz="900" u="none" strike="noStrike">
                          <a:effectLst/>
                        </a:rPr>
                        <a:t>Significant relation</a:t>
                      </a:r>
                      <a:endParaRPr lang="en-IN" sz="9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593349355"/>
                  </a:ext>
                </a:extLst>
              </a:tr>
              <a:tr h="329886">
                <a:tc>
                  <a:txBody>
                    <a:bodyPr/>
                    <a:lstStyle/>
                    <a:p>
                      <a:pPr algn="r" fontAlgn="ctr"/>
                      <a:r>
                        <a:rPr lang="en-IN" sz="900" u="none" strike="noStrike">
                          <a:effectLst/>
                        </a:rPr>
                        <a:t>9</a:t>
                      </a:r>
                      <a:endParaRPr lang="en-IN" sz="900" b="1" i="0" u="none" strike="noStrike">
                        <a:solidFill>
                          <a:srgbClr val="000000"/>
                        </a:solidFill>
                        <a:effectLst/>
                        <a:latin typeface="Arial" panose="020B0604020202020204" pitchFamily="34" charset="0"/>
                      </a:endParaRPr>
                    </a:p>
                  </a:txBody>
                  <a:tcPr marL="9525" marR="9525" marT="9525" marB="0" anchor="ctr"/>
                </a:tc>
                <a:tc>
                  <a:txBody>
                    <a:bodyPr/>
                    <a:lstStyle/>
                    <a:p>
                      <a:pPr algn="r" fontAlgn="ctr"/>
                      <a:r>
                        <a:rPr lang="en-IN" sz="900" u="none" strike="noStrike">
                          <a:effectLst/>
                        </a:rPr>
                        <a:t>price</a:t>
                      </a:r>
                      <a:endParaRPr lang="en-IN" sz="900" b="0" i="0" u="none" strike="noStrike">
                        <a:solidFill>
                          <a:srgbClr val="000000"/>
                        </a:solidFill>
                        <a:effectLst/>
                        <a:latin typeface="Arial" panose="020B0604020202020204" pitchFamily="34" charset="0"/>
                      </a:endParaRPr>
                    </a:p>
                  </a:txBody>
                  <a:tcPr marL="9525" marR="9525" marT="9525" marB="0" anchor="ctr"/>
                </a:tc>
                <a:tc>
                  <a:txBody>
                    <a:bodyPr/>
                    <a:lstStyle/>
                    <a:p>
                      <a:pPr algn="r" fontAlgn="ctr"/>
                      <a:r>
                        <a:rPr lang="en-IN" sz="900" u="none" strike="noStrike">
                          <a:effectLst/>
                        </a:rPr>
                        <a:t>Product_volume</a:t>
                      </a:r>
                      <a:endParaRPr lang="en-IN" sz="900" b="0" i="0" u="none" strike="noStrike">
                        <a:solidFill>
                          <a:srgbClr val="000000"/>
                        </a:solidFill>
                        <a:effectLst/>
                        <a:latin typeface="Arial" panose="020B0604020202020204" pitchFamily="34" charset="0"/>
                      </a:endParaRPr>
                    </a:p>
                  </a:txBody>
                  <a:tcPr marL="9525" marR="9525" marT="9525" marB="0" anchor="ctr"/>
                </a:tc>
                <a:tc>
                  <a:txBody>
                    <a:bodyPr/>
                    <a:lstStyle/>
                    <a:p>
                      <a:pPr algn="r" fontAlgn="ctr"/>
                      <a:r>
                        <a:rPr lang="en-IN" sz="900" u="none" strike="noStrike">
                          <a:effectLst/>
                        </a:rPr>
                        <a:t>Significant relation</a:t>
                      </a:r>
                      <a:endParaRPr lang="en-IN" sz="9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4019236524"/>
                  </a:ext>
                </a:extLst>
              </a:tr>
              <a:tr h="329886">
                <a:tc>
                  <a:txBody>
                    <a:bodyPr/>
                    <a:lstStyle/>
                    <a:p>
                      <a:pPr algn="r" fontAlgn="ctr"/>
                      <a:r>
                        <a:rPr lang="en-IN" sz="900" u="none" strike="noStrike">
                          <a:effectLst/>
                        </a:rPr>
                        <a:t>10</a:t>
                      </a:r>
                      <a:endParaRPr lang="en-IN" sz="900" b="1" i="0" u="none" strike="noStrike">
                        <a:solidFill>
                          <a:srgbClr val="000000"/>
                        </a:solidFill>
                        <a:effectLst/>
                        <a:latin typeface="Arial" panose="020B0604020202020204" pitchFamily="34" charset="0"/>
                      </a:endParaRPr>
                    </a:p>
                  </a:txBody>
                  <a:tcPr marL="9525" marR="9525" marT="9525" marB="0" anchor="ctr"/>
                </a:tc>
                <a:tc>
                  <a:txBody>
                    <a:bodyPr/>
                    <a:lstStyle/>
                    <a:p>
                      <a:pPr algn="r" fontAlgn="ctr"/>
                      <a:r>
                        <a:rPr lang="en-IN" sz="900" u="none" strike="noStrike">
                          <a:effectLst/>
                        </a:rPr>
                        <a:t>price</a:t>
                      </a:r>
                      <a:endParaRPr lang="en-IN" sz="900" b="0" i="0" u="none" strike="noStrike">
                        <a:solidFill>
                          <a:srgbClr val="000000"/>
                        </a:solidFill>
                        <a:effectLst/>
                        <a:latin typeface="Arial" panose="020B0604020202020204" pitchFamily="34" charset="0"/>
                      </a:endParaRPr>
                    </a:p>
                  </a:txBody>
                  <a:tcPr marL="9525" marR="9525" marT="9525" marB="0" anchor="ctr"/>
                </a:tc>
                <a:tc>
                  <a:txBody>
                    <a:bodyPr/>
                    <a:lstStyle/>
                    <a:p>
                      <a:pPr algn="r" fontAlgn="ctr"/>
                      <a:r>
                        <a:rPr lang="en-IN" sz="900" u="none" strike="noStrike">
                          <a:effectLst/>
                        </a:rPr>
                        <a:t>Freight_value</a:t>
                      </a:r>
                      <a:endParaRPr lang="en-IN" sz="900" b="0" i="0" u="none" strike="noStrike">
                        <a:solidFill>
                          <a:srgbClr val="000000"/>
                        </a:solidFill>
                        <a:effectLst/>
                        <a:latin typeface="Arial" panose="020B0604020202020204" pitchFamily="34" charset="0"/>
                      </a:endParaRPr>
                    </a:p>
                  </a:txBody>
                  <a:tcPr marL="9525" marR="9525" marT="9525" marB="0" anchor="ctr"/>
                </a:tc>
                <a:tc>
                  <a:txBody>
                    <a:bodyPr/>
                    <a:lstStyle/>
                    <a:p>
                      <a:pPr algn="r" fontAlgn="ctr"/>
                      <a:r>
                        <a:rPr lang="en-IN" sz="900" u="none" strike="noStrike">
                          <a:effectLst/>
                        </a:rPr>
                        <a:t>Significant relation</a:t>
                      </a:r>
                      <a:endParaRPr lang="en-IN" sz="9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609010612"/>
                  </a:ext>
                </a:extLst>
              </a:tr>
              <a:tr h="329886">
                <a:tc>
                  <a:txBody>
                    <a:bodyPr/>
                    <a:lstStyle/>
                    <a:p>
                      <a:pPr algn="r" fontAlgn="ctr"/>
                      <a:r>
                        <a:rPr lang="en-IN" sz="900" u="none" strike="noStrike">
                          <a:effectLst/>
                        </a:rPr>
                        <a:t>11</a:t>
                      </a:r>
                      <a:endParaRPr lang="en-IN" sz="900" b="1" i="0" u="none" strike="noStrike">
                        <a:solidFill>
                          <a:srgbClr val="000000"/>
                        </a:solidFill>
                        <a:effectLst/>
                        <a:latin typeface="Arial" panose="020B0604020202020204" pitchFamily="34" charset="0"/>
                      </a:endParaRPr>
                    </a:p>
                  </a:txBody>
                  <a:tcPr marL="9525" marR="9525" marT="9525" marB="0" anchor="ctr"/>
                </a:tc>
                <a:tc>
                  <a:txBody>
                    <a:bodyPr/>
                    <a:lstStyle/>
                    <a:p>
                      <a:pPr algn="r" fontAlgn="ctr"/>
                      <a:r>
                        <a:rPr lang="en-IN" sz="900" u="none" strike="noStrike" dirty="0">
                          <a:effectLst/>
                        </a:rPr>
                        <a:t>Freight_value</a:t>
                      </a:r>
                      <a:endParaRPr lang="en-IN" sz="900" b="0" i="0" u="none" strike="noStrike" dirty="0">
                        <a:solidFill>
                          <a:srgbClr val="000000"/>
                        </a:solidFill>
                        <a:effectLst/>
                        <a:latin typeface="Arial" panose="020B0604020202020204" pitchFamily="34" charset="0"/>
                      </a:endParaRPr>
                    </a:p>
                  </a:txBody>
                  <a:tcPr marL="9525" marR="9525" marT="9525" marB="0" anchor="ctr"/>
                </a:tc>
                <a:tc>
                  <a:txBody>
                    <a:bodyPr/>
                    <a:lstStyle/>
                    <a:p>
                      <a:pPr algn="r" fontAlgn="ctr"/>
                      <a:r>
                        <a:rPr lang="en-IN" sz="900" u="none" strike="noStrike" dirty="0">
                          <a:effectLst/>
                        </a:rPr>
                        <a:t>Product_volume</a:t>
                      </a:r>
                      <a:endParaRPr lang="en-IN" sz="900" b="0" i="0" u="none" strike="noStrike" dirty="0">
                        <a:solidFill>
                          <a:srgbClr val="000000"/>
                        </a:solidFill>
                        <a:effectLst/>
                        <a:latin typeface="Arial" panose="020B0604020202020204" pitchFamily="34" charset="0"/>
                      </a:endParaRPr>
                    </a:p>
                  </a:txBody>
                  <a:tcPr marL="9525" marR="9525" marT="9525" marB="0" anchor="ctr"/>
                </a:tc>
                <a:tc>
                  <a:txBody>
                    <a:bodyPr/>
                    <a:lstStyle/>
                    <a:p>
                      <a:pPr algn="r" fontAlgn="ctr"/>
                      <a:r>
                        <a:rPr lang="en-IN" sz="900" u="none" strike="noStrike" dirty="0">
                          <a:effectLst/>
                        </a:rPr>
                        <a:t>Significant relation</a:t>
                      </a:r>
                      <a:endParaRPr lang="en-IN" sz="9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500609234"/>
                  </a:ext>
                </a:extLst>
              </a:tr>
            </a:tbl>
          </a:graphicData>
        </a:graphic>
      </p:graphicFrame>
      <p:sp>
        <p:nvSpPr>
          <p:cNvPr id="5" name="Content Placeholder 4">
            <a:extLst>
              <a:ext uri="{FF2B5EF4-FFF2-40B4-BE49-F238E27FC236}">
                <a16:creationId xmlns:a16="http://schemas.microsoft.com/office/drawing/2014/main" id="{1EA0D401-A1F2-6D44-A436-1E89A0F76FA4}"/>
              </a:ext>
            </a:extLst>
          </p:cNvPr>
          <p:cNvSpPr>
            <a:spLocks noGrp="1"/>
          </p:cNvSpPr>
          <p:nvPr>
            <p:ph idx="1"/>
          </p:nvPr>
        </p:nvSpPr>
        <p:spPr>
          <a:xfrm>
            <a:off x="1547812" y="2337108"/>
            <a:ext cx="8915400" cy="3777622"/>
          </a:xfrm>
        </p:spPr>
        <p:txBody>
          <a:bodyPr/>
          <a:lstStyle/>
          <a:p>
            <a:endParaRPr lang="en-US" dirty="0"/>
          </a:p>
          <a:p>
            <a:endParaRPr lang="en-US" dirty="0"/>
          </a:p>
        </p:txBody>
      </p:sp>
    </p:spTree>
    <p:extLst>
      <p:ext uri="{BB962C8B-B14F-4D97-AF65-F5344CB8AC3E}">
        <p14:creationId xmlns:p14="http://schemas.microsoft.com/office/powerpoint/2010/main" val="582577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B13D0-A84B-4E48-B8DB-41403D12179D}"/>
              </a:ext>
            </a:extLst>
          </p:cNvPr>
          <p:cNvSpPr>
            <a:spLocks noGrp="1"/>
          </p:cNvSpPr>
          <p:nvPr>
            <p:ph type="title"/>
          </p:nvPr>
        </p:nvSpPr>
        <p:spPr/>
        <p:txBody>
          <a:bodyPr/>
          <a:lstStyle/>
          <a:p>
            <a:r>
              <a:rPr lang="en-IN" dirty="0"/>
              <a:t>Data Schema of </a:t>
            </a:r>
            <a:r>
              <a:rPr lang="en-IN" dirty="0" err="1"/>
              <a:t>Olist</a:t>
            </a:r>
            <a:r>
              <a:rPr lang="en-IN" dirty="0"/>
              <a:t> Store </a:t>
            </a:r>
            <a:br>
              <a:rPr lang="en-IN" dirty="0"/>
            </a:br>
            <a:endParaRPr lang="en-US" dirty="0"/>
          </a:p>
        </p:txBody>
      </p:sp>
      <p:pic>
        <p:nvPicPr>
          <p:cNvPr id="4" name="officeArt object">
            <a:extLst>
              <a:ext uri="{FF2B5EF4-FFF2-40B4-BE49-F238E27FC236}">
                <a16:creationId xmlns:a16="http://schemas.microsoft.com/office/drawing/2014/main" id="{6A54E4CD-E773-F747-91FE-4E6480A49297}"/>
              </a:ext>
            </a:extLst>
          </p:cNvPr>
          <p:cNvPicPr>
            <a:picLocks noGrp="1"/>
          </p:cNvPicPr>
          <p:nvPr>
            <p:ph idx="1"/>
          </p:nvPr>
        </p:nvPicPr>
        <p:blipFill>
          <a:blip r:embed="rId2"/>
          <a:stretch>
            <a:fillRect/>
          </a:stretch>
        </p:blipFill>
        <p:spPr>
          <a:xfrm>
            <a:off x="2592925" y="1385889"/>
            <a:ext cx="8911687" cy="5214936"/>
          </a:xfrm>
          <a:prstGeom prst="rect">
            <a:avLst/>
          </a:prstGeom>
        </p:spPr>
      </p:pic>
    </p:spTree>
    <p:extLst>
      <p:ext uri="{BB962C8B-B14F-4D97-AF65-F5344CB8AC3E}">
        <p14:creationId xmlns:p14="http://schemas.microsoft.com/office/powerpoint/2010/main" val="42073252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F7E8610-2DF7-4AF0-B876-0F3B7882A6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1C8C023-62A6-4DA0-8DF4-3F4EA94090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1FB7413-D24F-A646-B250-A16D6F3BBECE}"/>
              </a:ext>
            </a:extLst>
          </p:cNvPr>
          <p:cNvSpPr>
            <a:spLocks noGrp="1"/>
          </p:cNvSpPr>
          <p:nvPr>
            <p:ph type="title"/>
          </p:nvPr>
        </p:nvSpPr>
        <p:spPr>
          <a:xfrm>
            <a:off x="1843391" y="624110"/>
            <a:ext cx="9383408" cy="1280890"/>
          </a:xfrm>
        </p:spPr>
        <p:txBody>
          <a:bodyPr>
            <a:normAutofit/>
          </a:bodyPr>
          <a:lstStyle/>
          <a:p>
            <a:r>
              <a:rPr lang="en-US">
                <a:solidFill>
                  <a:schemeClr val="bg1"/>
                </a:solidFill>
              </a:rPr>
              <a:t>Feature Relation Analysis</a:t>
            </a:r>
          </a:p>
        </p:txBody>
      </p:sp>
      <p:sp>
        <p:nvSpPr>
          <p:cNvPr id="13" name="Freeform 11">
            <a:extLst>
              <a:ext uri="{FF2B5EF4-FFF2-40B4-BE49-F238E27FC236}">
                <a16:creationId xmlns:a16="http://schemas.microsoft.com/office/drawing/2014/main" id="{26B9FE07-322E-43FB-8707-C9826BD90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4" name="Content Placeholder 3">
            <a:extLst>
              <a:ext uri="{FF2B5EF4-FFF2-40B4-BE49-F238E27FC236}">
                <a16:creationId xmlns:a16="http://schemas.microsoft.com/office/drawing/2014/main" id="{F3293D14-467F-6C43-8624-240F33778546}"/>
              </a:ext>
            </a:extLst>
          </p:cNvPr>
          <p:cNvGraphicFramePr>
            <a:graphicFrameLocks noGrp="1"/>
          </p:cNvGraphicFramePr>
          <p:nvPr>
            <p:ph idx="1"/>
            <p:extLst>
              <p:ext uri="{D42A27DB-BD31-4B8C-83A1-F6EECF244321}">
                <p14:modId xmlns:p14="http://schemas.microsoft.com/office/powerpoint/2010/main" val="593311429"/>
              </p:ext>
            </p:extLst>
          </p:nvPr>
        </p:nvGraphicFramePr>
        <p:xfrm>
          <a:off x="961012" y="2990695"/>
          <a:ext cx="10265787" cy="2842217"/>
        </p:xfrm>
        <a:graphic>
          <a:graphicData uri="http://schemas.openxmlformats.org/drawingml/2006/table">
            <a:tbl>
              <a:tblPr firstRow="1" bandRow="1"/>
              <a:tblGrid>
                <a:gridCol w="4336698">
                  <a:extLst>
                    <a:ext uri="{9D8B030D-6E8A-4147-A177-3AD203B41FA5}">
                      <a16:colId xmlns:a16="http://schemas.microsoft.com/office/drawing/2014/main" val="2623669006"/>
                    </a:ext>
                  </a:extLst>
                </a:gridCol>
                <a:gridCol w="2965102">
                  <a:extLst>
                    <a:ext uri="{9D8B030D-6E8A-4147-A177-3AD203B41FA5}">
                      <a16:colId xmlns:a16="http://schemas.microsoft.com/office/drawing/2014/main" val="4232753129"/>
                    </a:ext>
                  </a:extLst>
                </a:gridCol>
                <a:gridCol w="1582354">
                  <a:extLst>
                    <a:ext uri="{9D8B030D-6E8A-4147-A177-3AD203B41FA5}">
                      <a16:colId xmlns:a16="http://schemas.microsoft.com/office/drawing/2014/main" val="4210060402"/>
                    </a:ext>
                  </a:extLst>
                </a:gridCol>
                <a:gridCol w="1381633">
                  <a:extLst>
                    <a:ext uri="{9D8B030D-6E8A-4147-A177-3AD203B41FA5}">
                      <a16:colId xmlns:a16="http://schemas.microsoft.com/office/drawing/2014/main" val="1586864655"/>
                    </a:ext>
                  </a:extLst>
                </a:gridCol>
              </a:tblGrid>
              <a:tr h="272982">
                <a:tc>
                  <a:txBody>
                    <a:bodyPr/>
                    <a:lstStyle/>
                    <a:p>
                      <a:r>
                        <a:rPr lang="en-IN" sz="1600" b="1">
                          <a:effectLst/>
                          <a:latin typeface="Helvetica" pitchFamily="2" charset="77"/>
                        </a:rPr>
                        <a:t>Feature 1</a:t>
                      </a:r>
                      <a:endParaRPr lang="en-IN" sz="1600">
                        <a:effectLst/>
                        <a:latin typeface="Helvetica" pitchFamily="2" charset="77"/>
                      </a:endParaRPr>
                    </a:p>
                  </a:txBody>
                  <a:tcPr marL="41817" marR="41817" marT="0" marB="0" anchor="ctr">
                    <a:lnL w="9525" cap="flat" cmpd="sng" algn="ctr">
                      <a:solidFill>
                        <a:srgbClr val="BFBFBF"/>
                      </a:solidFill>
                      <a:prstDash val="solid"/>
                      <a:round/>
                      <a:headEnd type="none" w="med" len="med"/>
                      <a:tailEnd type="none" w="med" len="med"/>
                    </a:lnL>
                    <a:lnR w="9525" cap="flat" cmpd="sng" algn="ctr">
                      <a:solidFill>
                        <a:srgbClr val="BFBFBF"/>
                      </a:solidFill>
                      <a:prstDash val="solid"/>
                      <a:round/>
                      <a:headEnd type="none" w="med" len="med"/>
                      <a:tailEnd type="none" w="med" len="med"/>
                    </a:lnR>
                    <a:lnT w="9525" cap="flat" cmpd="sng" algn="ctr">
                      <a:solidFill>
                        <a:srgbClr val="BFBFBF"/>
                      </a:solidFill>
                      <a:prstDash val="solid"/>
                      <a:round/>
                      <a:headEnd type="none" w="med" len="med"/>
                      <a:tailEnd type="none" w="med" len="med"/>
                    </a:lnT>
                    <a:lnB w="9525" cap="flat" cmpd="sng" algn="ctr">
                      <a:solidFill>
                        <a:srgbClr val="BFBFBF"/>
                      </a:solidFill>
                      <a:prstDash val="solid"/>
                      <a:round/>
                      <a:headEnd type="none" w="med" len="med"/>
                      <a:tailEnd type="none" w="med" len="med"/>
                    </a:lnB>
                  </a:tcPr>
                </a:tc>
                <a:tc>
                  <a:txBody>
                    <a:bodyPr/>
                    <a:lstStyle/>
                    <a:p>
                      <a:r>
                        <a:rPr lang="en-IN" sz="1600" b="1">
                          <a:effectLst/>
                          <a:latin typeface="Helvetica" pitchFamily="2" charset="77"/>
                        </a:rPr>
                        <a:t>Feature 2</a:t>
                      </a:r>
                      <a:endParaRPr lang="en-IN" sz="1600">
                        <a:effectLst/>
                        <a:latin typeface="Helvetica" pitchFamily="2" charset="77"/>
                      </a:endParaRPr>
                    </a:p>
                  </a:txBody>
                  <a:tcPr marL="41817" marR="41817" marT="0" marB="0" anchor="ctr">
                    <a:lnL w="9525" cap="flat" cmpd="sng" algn="ctr">
                      <a:solidFill>
                        <a:srgbClr val="BFBFBF"/>
                      </a:solidFill>
                      <a:prstDash val="solid"/>
                      <a:round/>
                      <a:headEnd type="none" w="med" len="med"/>
                      <a:tailEnd type="none" w="med" len="med"/>
                    </a:lnL>
                    <a:lnR w="9525" cap="flat" cmpd="sng" algn="ctr">
                      <a:solidFill>
                        <a:srgbClr val="BFBFBF"/>
                      </a:solidFill>
                      <a:prstDash val="solid"/>
                      <a:round/>
                      <a:headEnd type="none" w="med" len="med"/>
                      <a:tailEnd type="none" w="med" len="med"/>
                    </a:lnR>
                    <a:lnT w="9525" cap="flat" cmpd="sng" algn="ctr">
                      <a:solidFill>
                        <a:srgbClr val="BFBFBF"/>
                      </a:solidFill>
                      <a:prstDash val="solid"/>
                      <a:round/>
                      <a:headEnd type="none" w="med" len="med"/>
                      <a:tailEnd type="none" w="med" len="med"/>
                    </a:lnT>
                    <a:lnB w="9525" cap="flat" cmpd="sng" algn="ctr">
                      <a:solidFill>
                        <a:srgbClr val="BFBFBF"/>
                      </a:solidFill>
                      <a:prstDash val="solid"/>
                      <a:round/>
                      <a:headEnd type="none" w="med" len="med"/>
                      <a:tailEnd type="none" w="med" len="med"/>
                    </a:lnB>
                  </a:tcPr>
                </a:tc>
                <a:tc>
                  <a:txBody>
                    <a:bodyPr/>
                    <a:lstStyle/>
                    <a:p>
                      <a:r>
                        <a:rPr lang="en-IN" sz="1600" b="1">
                          <a:effectLst/>
                          <a:latin typeface="Helvetica" pitchFamily="2" charset="77"/>
                        </a:rPr>
                        <a:t>Pvalue</a:t>
                      </a:r>
                      <a:endParaRPr lang="en-IN" sz="1600">
                        <a:effectLst/>
                        <a:latin typeface="Helvetica" pitchFamily="2" charset="77"/>
                      </a:endParaRPr>
                    </a:p>
                  </a:txBody>
                  <a:tcPr marL="41817" marR="41817" marT="0" marB="0" anchor="ctr">
                    <a:lnL w="9525" cap="flat" cmpd="sng" algn="ctr">
                      <a:solidFill>
                        <a:srgbClr val="BFBFBF"/>
                      </a:solidFill>
                      <a:prstDash val="solid"/>
                      <a:round/>
                      <a:headEnd type="none" w="med" len="med"/>
                      <a:tailEnd type="none" w="med" len="med"/>
                    </a:lnL>
                    <a:lnR w="9525" cap="flat" cmpd="sng" algn="ctr">
                      <a:solidFill>
                        <a:srgbClr val="BFBFBF"/>
                      </a:solidFill>
                      <a:prstDash val="solid"/>
                      <a:round/>
                      <a:headEnd type="none" w="med" len="med"/>
                      <a:tailEnd type="none" w="med" len="med"/>
                    </a:lnR>
                    <a:lnT w="9525" cap="flat" cmpd="sng" algn="ctr">
                      <a:solidFill>
                        <a:srgbClr val="BFBFBF"/>
                      </a:solidFill>
                      <a:prstDash val="solid"/>
                      <a:round/>
                      <a:headEnd type="none" w="med" len="med"/>
                      <a:tailEnd type="none" w="med" len="med"/>
                    </a:lnT>
                    <a:lnB w="9525" cap="flat" cmpd="sng" algn="ctr">
                      <a:solidFill>
                        <a:srgbClr val="BFBFBF"/>
                      </a:solidFill>
                      <a:prstDash val="solid"/>
                      <a:round/>
                      <a:headEnd type="none" w="med" len="med"/>
                      <a:tailEnd type="none" w="med" len="med"/>
                    </a:lnB>
                  </a:tcPr>
                </a:tc>
                <a:tc>
                  <a:txBody>
                    <a:bodyPr/>
                    <a:lstStyle/>
                    <a:p>
                      <a:r>
                        <a:rPr lang="en-IN" sz="1600" b="1">
                          <a:effectLst/>
                          <a:latin typeface="Helvetica" pitchFamily="2" charset="77"/>
                        </a:rPr>
                        <a:t>Significance</a:t>
                      </a:r>
                      <a:endParaRPr lang="en-IN" sz="1600">
                        <a:effectLst/>
                        <a:latin typeface="Helvetica" pitchFamily="2" charset="77"/>
                      </a:endParaRPr>
                    </a:p>
                  </a:txBody>
                  <a:tcPr marL="41817" marR="41817" marT="0" marB="0" anchor="ctr">
                    <a:lnL w="9525" cap="flat" cmpd="sng" algn="ctr">
                      <a:solidFill>
                        <a:srgbClr val="BFBFBF"/>
                      </a:solidFill>
                      <a:prstDash val="solid"/>
                      <a:round/>
                      <a:headEnd type="none" w="med" len="med"/>
                      <a:tailEnd type="none" w="med" len="med"/>
                    </a:lnL>
                    <a:lnR w="9525" cap="flat" cmpd="sng" algn="ctr">
                      <a:solidFill>
                        <a:srgbClr val="BFBFBF"/>
                      </a:solidFill>
                      <a:prstDash val="solid"/>
                      <a:round/>
                      <a:headEnd type="none" w="med" len="med"/>
                      <a:tailEnd type="none" w="med" len="med"/>
                    </a:lnR>
                    <a:lnT w="9525" cap="flat" cmpd="sng" algn="ctr">
                      <a:solidFill>
                        <a:srgbClr val="BFBFBF"/>
                      </a:solidFill>
                      <a:prstDash val="solid"/>
                      <a:round/>
                      <a:headEnd type="none" w="med" len="med"/>
                      <a:tailEnd type="none" w="med" len="med"/>
                    </a:lnT>
                    <a:lnB w="9525"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79908272"/>
                  </a:ext>
                </a:extLst>
              </a:tr>
              <a:tr h="513847">
                <a:tc>
                  <a:txBody>
                    <a:bodyPr/>
                    <a:lstStyle/>
                    <a:p>
                      <a:r>
                        <a:rPr lang="en-IN" sz="1600">
                          <a:effectLst/>
                          <a:latin typeface="Helvetica" pitchFamily="2" charset="77"/>
                        </a:rPr>
                        <a:t>Quickness_in_approval_in_days</a:t>
                      </a:r>
                    </a:p>
                  </a:txBody>
                  <a:tcPr marL="41817" marR="41817" marT="0" marB="0" anchor="ctr">
                    <a:lnL w="9525" cap="flat" cmpd="sng" algn="ctr">
                      <a:solidFill>
                        <a:srgbClr val="BFBFBF"/>
                      </a:solidFill>
                      <a:prstDash val="solid"/>
                      <a:round/>
                      <a:headEnd type="none" w="med" len="med"/>
                      <a:tailEnd type="none" w="med" len="med"/>
                    </a:lnL>
                    <a:lnR w="9525" cap="flat" cmpd="sng" algn="ctr">
                      <a:solidFill>
                        <a:srgbClr val="BFBFBF"/>
                      </a:solidFill>
                      <a:prstDash val="solid"/>
                      <a:round/>
                      <a:headEnd type="none" w="med" len="med"/>
                      <a:tailEnd type="none" w="med" len="med"/>
                    </a:lnR>
                    <a:lnT w="9525" cap="flat" cmpd="sng" algn="ctr">
                      <a:solidFill>
                        <a:srgbClr val="BFBFBF"/>
                      </a:solidFill>
                      <a:prstDash val="solid"/>
                      <a:round/>
                      <a:headEnd type="none" w="med" len="med"/>
                      <a:tailEnd type="none" w="med" len="med"/>
                    </a:lnT>
                    <a:lnB w="9525" cap="flat" cmpd="sng" algn="ctr">
                      <a:solidFill>
                        <a:srgbClr val="BFBFBF"/>
                      </a:solidFill>
                      <a:prstDash val="solid"/>
                      <a:round/>
                      <a:headEnd type="none" w="med" len="med"/>
                      <a:tailEnd type="none" w="med" len="med"/>
                    </a:lnB>
                  </a:tcPr>
                </a:tc>
                <a:tc>
                  <a:txBody>
                    <a:bodyPr/>
                    <a:lstStyle/>
                    <a:p>
                      <a:r>
                        <a:rPr lang="en-IN" sz="1600">
                          <a:effectLst/>
                          <a:latin typeface="Helvetica" pitchFamily="2" charset="77"/>
                        </a:rPr>
                        <a:t>Quickness_in_loading_in_days</a:t>
                      </a:r>
                    </a:p>
                  </a:txBody>
                  <a:tcPr marL="41817" marR="41817" marT="0" marB="0" anchor="ctr">
                    <a:lnL w="9525" cap="flat" cmpd="sng" algn="ctr">
                      <a:solidFill>
                        <a:srgbClr val="BFBFBF"/>
                      </a:solidFill>
                      <a:prstDash val="solid"/>
                      <a:round/>
                      <a:headEnd type="none" w="med" len="med"/>
                      <a:tailEnd type="none" w="med" len="med"/>
                    </a:lnL>
                    <a:lnR w="9525" cap="flat" cmpd="sng" algn="ctr">
                      <a:solidFill>
                        <a:srgbClr val="BFBFBF"/>
                      </a:solidFill>
                      <a:prstDash val="solid"/>
                      <a:round/>
                      <a:headEnd type="none" w="med" len="med"/>
                      <a:tailEnd type="none" w="med" len="med"/>
                    </a:lnR>
                    <a:lnT w="9525" cap="flat" cmpd="sng" algn="ctr">
                      <a:solidFill>
                        <a:srgbClr val="BFBFBF"/>
                      </a:solidFill>
                      <a:prstDash val="solid"/>
                      <a:round/>
                      <a:headEnd type="none" w="med" len="med"/>
                      <a:tailEnd type="none" w="med" len="med"/>
                    </a:lnT>
                    <a:lnB w="9525" cap="flat" cmpd="sng" algn="ctr">
                      <a:solidFill>
                        <a:srgbClr val="BFBFBF"/>
                      </a:solidFill>
                      <a:prstDash val="solid"/>
                      <a:round/>
                      <a:headEnd type="none" w="med" len="med"/>
                      <a:tailEnd type="none" w="med" len="med"/>
                    </a:lnB>
                  </a:tcPr>
                </a:tc>
                <a:tc>
                  <a:txBody>
                    <a:bodyPr/>
                    <a:lstStyle/>
                    <a:p>
                      <a:pPr algn="r"/>
                      <a:r>
                        <a:rPr lang="en-IN" sz="1600">
                          <a:effectLst/>
                          <a:latin typeface="Helvetica" pitchFamily="2" charset="77"/>
                        </a:rPr>
                        <a:t>0</a:t>
                      </a:r>
                    </a:p>
                  </a:txBody>
                  <a:tcPr marL="41817" marR="41817" marT="0" marB="0" anchor="ctr">
                    <a:lnL w="9525" cap="flat" cmpd="sng" algn="ctr">
                      <a:solidFill>
                        <a:srgbClr val="BFBFBF"/>
                      </a:solidFill>
                      <a:prstDash val="solid"/>
                      <a:round/>
                      <a:headEnd type="none" w="med" len="med"/>
                      <a:tailEnd type="none" w="med" len="med"/>
                    </a:lnL>
                    <a:lnR w="9525" cap="flat" cmpd="sng" algn="ctr">
                      <a:solidFill>
                        <a:srgbClr val="BFBFBF"/>
                      </a:solidFill>
                      <a:prstDash val="solid"/>
                      <a:round/>
                      <a:headEnd type="none" w="med" len="med"/>
                      <a:tailEnd type="none" w="med" len="med"/>
                    </a:lnR>
                    <a:lnT w="9525" cap="flat" cmpd="sng" algn="ctr">
                      <a:solidFill>
                        <a:srgbClr val="BFBFBF"/>
                      </a:solidFill>
                      <a:prstDash val="solid"/>
                      <a:round/>
                      <a:headEnd type="none" w="med" len="med"/>
                      <a:tailEnd type="none" w="med" len="med"/>
                    </a:lnT>
                    <a:lnB w="9525" cap="flat" cmpd="sng" algn="ctr">
                      <a:solidFill>
                        <a:srgbClr val="BFBFBF"/>
                      </a:solidFill>
                      <a:prstDash val="solid"/>
                      <a:round/>
                      <a:headEnd type="none" w="med" len="med"/>
                      <a:tailEnd type="none" w="med" len="med"/>
                    </a:lnB>
                  </a:tcPr>
                </a:tc>
                <a:tc>
                  <a:txBody>
                    <a:bodyPr/>
                    <a:lstStyle/>
                    <a:p>
                      <a:r>
                        <a:rPr lang="en-IN" sz="1600">
                          <a:effectLst/>
                          <a:latin typeface="Helvetica" pitchFamily="2" charset="77"/>
                        </a:rPr>
                        <a:t>Significant Relation</a:t>
                      </a:r>
                    </a:p>
                  </a:txBody>
                  <a:tcPr marL="41817" marR="41817" marT="0" marB="0" anchor="ctr">
                    <a:lnL w="9525" cap="flat" cmpd="sng" algn="ctr">
                      <a:solidFill>
                        <a:srgbClr val="BFBFBF"/>
                      </a:solidFill>
                      <a:prstDash val="solid"/>
                      <a:round/>
                      <a:headEnd type="none" w="med" len="med"/>
                      <a:tailEnd type="none" w="med" len="med"/>
                    </a:lnL>
                    <a:lnR w="9525" cap="flat" cmpd="sng" algn="ctr">
                      <a:solidFill>
                        <a:srgbClr val="BFBFBF"/>
                      </a:solidFill>
                      <a:prstDash val="solid"/>
                      <a:round/>
                      <a:headEnd type="none" w="med" len="med"/>
                      <a:tailEnd type="none" w="med" len="med"/>
                    </a:lnR>
                    <a:lnT w="9525" cap="flat" cmpd="sng" algn="ctr">
                      <a:solidFill>
                        <a:srgbClr val="BFBFBF"/>
                      </a:solidFill>
                      <a:prstDash val="solid"/>
                      <a:round/>
                      <a:headEnd type="none" w="med" len="med"/>
                      <a:tailEnd type="none" w="med" len="med"/>
                    </a:lnT>
                    <a:lnB w="9525"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3376930894"/>
                  </a:ext>
                </a:extLst>
              </a:tr>
              <a:tr h="513847">
                <a:tc>
                  <a:txBody>
                    <a:bodyPr/>
                    <a:lstStyle/>
                    <a:p>
                      <a:r>
                        <a:rPr lang="en-IN" sz="1600">
                          <a:effectLst/>
                          <a:latin typeface="Helvetica" pitchFamily="2" charset="77"/>
                        </a:rPr>
                        <a:t>Difference_between_estimated_Delivery_days</a:t>
                      </a:r>
                    </a:p>
                  </a:txBody>
                  <a:tcPr marL="41817" marR="41817" marT="0" marB="0" anchor="ctr">
                    <a:lnL w="9525" cap="flat" cmpd="sng" algn="ctr">
                      <a:solidFill>
                        <a:srgbClr val="BFBFBF"/>
                      </a:solidFill>
                      <a:prstDash val="solid"/>
                      <a:round/>
                      <a:headEnd type="none" w="med" len="med"/>
                      <a:tailEnd type="none" w="med" len="med"/>
                    </a:lnL>
                    <a:lnR w="9525" cap="flat" cmpd="sng" algn="ctr">
                      <a:solidFill>
                        <a:srgbClr val="BFBFBF"/>
                      </a:solidFill>
                      <a:prstDash val="solid"/>
                      <a:round/>
                      <a:headEnd type="none" w="med" len="med"/>
                      <a:tailEnd type="none" w="med" len="med"/>
                    </a:lnR>
                    <a:lnT w="9525" cap="flat" cmpd="sng" algn="ctr">
                      <a:solidFill>
                        <a:srgbClr val="BFBFBF"/>
                      </a:solidFill>
                      <a:prstDash val="solid"/>
                      <a:round/>
                      <a:headEnd type="none" w="med" len="med"/>
                      <a:tailEnd type="none" w="med" len="med"/>
                    </a:lnT>
                    <a:lnB w="9525" cap="flat" cmpd="sng" algn="ctr">
                      <a:solidFill>
                        <a:srgbClr val="BFBFBF"/>
                      </a:solidFill>
                      <a:prstDash val="solid"/>
                      <a:round/>
                      <a:headEnd type="none" w="med" len="med"/>
                      <a:tailEnd type="none" w="med" len="med"/>
                    </a:lnB>
                  </a:tcPr>
                </a:tc>
                <a:tc>
                  <a:txBody>
                    <a:bodyPr/>
                    <a:lstStyle/>
                    <a:p>
                      <a:r>
                        <a:rPr lang="en-IN" sz="1600">
                          <a:effectLst/>
                          <a:latin typeface="Helvetica" pitchFamily="2" charset="77"/>
                        </a:rPr>
                        <a:t>order_status</a:t>
                      </a:r>
                    </a:p>
                  </a:txBody>
                  <a:tcPr marL="41817" marR="41817" marT="0" marB="0" anchor="ctr">
                    <a:lnL w="9525" cap="flat" cmpd="sng" algn="ctr">
                      <a:solidFill>
                        <a:srgbClr val="BFBFBF"/>
                      </a:solidFill>
                      <a:prstDash val="solid"/>
                      <a:round/>
                      <a:headEnd type="none" w="med" len="med"/>
                      <a:tailEnd type="none" w="med" len="med"/>
                    </a:lnL>
                    <a:lnR w="9525" cap="flat" cmpd="sng" algn="ctr">
                      <a:solidFill>
                        <a:srgbClr val="BFBFBF"/>
                      </a:solidFill>
                      <a:prstDash val="solid"/>
                      <a:round/>
                      <a:headEnd type="none" w="med" len="med"/>
                      <a:tailEnd type="none" w="med" len="med"/>
                    </a:lnR>
                    <a:lnT w="9525" cap="flat" cmpd="sng" algn="ctr">
                      <a:solidFill>
                        <a:srgbClr val="BFBFBF"/>
                      </a:solidFill>
                      <a:prstDash val="solid"/>
                      <a:round/>
                      <a:headEnd type="none" w="med" len="med"/>
                      <a:tailEnd type="none" w="med" len="med"/>
                    </a:lnT>
                    <a:lnB w="9525" cap="flat" cmpd="sng" algn="ctr">
                      <a:solidFill>
                        <a:srgbClr val="BFBFBF"/>
                      </a:solidFill>
                      <a:prstDash val="solid"/>
                      <a:round/>
                      <a:headEnd type="none" w="med" len="med"/>
                      <a:tailEnd type="none" w="med" len="med"/>
                    </a:lnB>
                  </a:tcPr>
                </a:tc>
                <a:tc>
                  <a:txBody>
                    <a:bodyPr/>
                    <a:lstStyle/>
                    <a:p>
                      <a:r>
                        <a:rPr lang="en-IN" sz="1600">
                          <a:effectLst/>
                          <a:latin typeface="Courier New" panose="02070309020205020404" pitchFamily="49" charset="0"/>
                        </a:rPr>
                        <a:t>3.24E-13</a:t>
                      </a:r>
                    </a:p>
                  </a:txBody>
                  <a:tcPr marL="41817" marR="41817" marT="0" marB="0" anchor="ctr">
                    <a:lnL w="9525" cap="flat" cmpd="sng" algn="ctr">
                      <a:solidFill>
                        <a:srgbClr val="BFBFBF"/>
                      </a:solidFill>
                      <a:prstDash val="solid"/>
                      <a:round/>
                      <a:headEnd type="none" w="med" len="med"/>
                      <a:tailEnd type="none" w="med" len="med"/>
                    </a:lnL>
                    <a:lnR w="9525" cap="flat" cmpd="sng" algn="ctr">
                      <a:solidFill>
                        <a:srgbClr val="BFBFBF"/>
                      </a:solidFill>
                      <a:prstDash val="solid"/>
                      <a:round/>
                      <a:headEnd type="none" w="med" len="med"/>
                      <a:tailEnd type="none" w="med" len="med"/>
                    </a:lnR>
                    <a:lnT w="9525" cap="flat" cmpd="sng" algn="ctr">
                      <a:solidFill>
                        <a:srgbClr val="BFBFBF"/>
                      </a:solidFill>
                      <a:prstDash val="solid"/>
                      <a:round/>
                      <a:headEnd type="none" w="med" len="med"/>
                      <a:tailEnd type="none" w="med" len="med"/>
                    </a:lnT>
                    <a:lnB w="9525" cap="flat" cmpd="sng" algn="ctr">
                      <a:solidFill>
                        <a:srgbClr val="BFBFBF"/>
                      </a:solidFill>
                      <a:prstDash val="solid"/>
                      <a:round/>
                      <a:headEnd type="none" w="med" len="med"/>
                      <a:tailEnd type="none" w="med" len="med"/>
                    </a:lnB>
                  </a:tcPr>
                </a:tc>
                <a:tc>
                  <a:txBody>
                    <a:bodyPr/>
                    <a:lstStyle/>
                    <a:p>
                      <a:r>
                        <a:rPr lang="en-IN" sz="1600">
                          <a:effectLst/>
                          <a:latin typeface="Helvetica" pitchFamily="2" charset="77"/>
                        </a:rPr>
                        <a:t>Significant Relation</a:t>
                      </a:r>
                    </a:p>
                  </a:txBody>
                  <a:tcPr marL="41817" marR="41817" marT="0" marB="0" anchor="ctr">
                    <a:lnL w="9525" cap="flat" cmpd="sng" algn="ctr">
                      <a:solidFill>
                        <a:srgbClr val="BFBFBF"/>
                      </a:solidFill>
                      <a:prstDash val="solid"/>
                      <a:round/>
                      <a:headEnd type="none" w="med" len="med"/>
                      <a:tailEnd type="none" w="med" len="med"/>
                    </a:lnL>
                    <a:lnR w="9525" cap="flat" cmpd="sng" algn="ctr">
                      <a:solidFill>
                        <a:srgbClr val="BFBFBF"/>
                      </a:solidFill>
                      <a:prstDash val="solid"/>
                      <a:round/>
                      <a:headEnd type="none" w="med" len="med"/>
                      <a:tailEnd type="none" w="med" len="med"/>
                    </a:lnR>
                    <a:lnT w="9525" cap="flat" cmpd="sng" algn="ctr">
                      <a:solidFill>
                        <a:srgbClr val="BFBFBF"/>
                      </a:solidFill>
                      <a:prstDash val="solid"/>
                      <a:round/>
                      <a:headEnd type="none" w="med" len="med"/>
                      <a:tailEnd type="none" w="med" len="med"/>
                    </a:lnT>
                    <a:lnB w="9525"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2283613469"/>
                  </a:ext>
                </a:extLst>
              </a:tr>
              <a:tr h="513847">
                <a:tc>
                  <a:txBody>
                    <a:bodyPr/>
                    <a:lstStyle/>
                    <a:p>
                      <a:r>
                        <a:rPr lang="en-IN" sz="1600">
                          <a:effectLst/>
                          <a:latin typeface="Helvetica" pitchFamily="2" charset="77"/>
                        </a:rPr>
                        <a:t>order_status</a:t>
                      </a:r>
                    </a:p>
                  </a:txBody>
                  <a:tcPr marL="41817" marR="41817" marT="0" marB="0" anchor="ctr">
                    <a:lnL w="9525" cap="flat" cmpd="sng" algn="ctr">
                      <a:solidFill>
                        <a:srgbClr val="BFBFBF"/>
                      </a:solidFill>
                      <a:prstDash val="solid"/>
                      <a:round/>
                      <a:headEnd type="none" w="med" len="med"/>
                      <a:tailEnd type="none" w="med" len="med"/>
                    </a:lnL>
                    <a:lnR w="9525" cap="flat" cmpd="sng" algn="ctr">
                      <a:solidFill>
                        <a:srgbClr val="BFBFBF"/>
                      </a:solidFill>
                      <a:prstDash val="solid"/>
                      <a:round/>
                      <a:headEnd type="none" w="med" len="med"/>
                      <a:tailEnd type="none" w="med" len="med"/>
                    </a:lnR>
                    <a:lnT w="9525" cap="flat" cmpd="sng" algn="ctr">
                      <a:solidFill>
                        <a:srgbClr val="BFBFBF"/>
                      </a:solidFill>
                      <a:prstDash val="solid"/>
                      <a:round/>
                      <a:headEnd type="none" w="med" len="med"/>
                      <a:tailEnd type="none" w="med" len="med"/>
                    </a:lnT>
                    <a:lnB w="9525" cap="flat" cmpd="sng" algn="ctr">
                      <a:solidFill>
                        <a:srgbClr val="BFBFBF"/>
                      </a:solidFill>
                      <a:prstDash val="solid"/>
                      <a:round/>
                      <a:headEnd type="none" w="med" len="med"/>
                      <a:tailEnd type="none" w="med" len="med"/>
                    </a:lnB>
                  </a:tcPr>
                </a:tc>
                <a:tc>
                  <a:txBody>
                    <a:bodyPr/>
                    <a:lstStyle/>
                    <a:p>
                      <a:r>
                        <a:rPr lang="en-IN" sz="1600">
                          <a:effectLst/>
                          <a:latin typeface="Helvetica" pitchFamily="2" charset="77"/>
                        </a:rPr>
                        <a:t>Class</a:t>
                      </a:r>
                    </a:p>
                  </a:txBody>
                  <a:tcPr marL="41817" marR="41817" marT="0" marB="0" anchor="ctr">
                    <a:lnL w="9525" cap="flat" cmpd="sng" algn="ctr">
                      <a:solidFill>
                        <a:srgbClr val="BFBFBF"/>
                      </a:solidFill>
                      <a:prstDash val="solid"/>
                      <a:round/>
                      <a:headEnd type="none" w="med" len="med"/>
                      <a:tailEnd type="none" w="med" len="med"/>
                    </a:lnL>
                    <a:lnR w="9525" cap="flat" cmpd="sng" algn="ctr">
                      <a:solidFill>
                        <a:srgbClr val="BFBFBF"/>
                      </a:solidFill>
                      <a:prstDash val="solid"/>
                      <a:round/>
                      <a:headEnd type="none" w="med" len="med"/>
                      <a:tailEnd type="none" w="med" len="med"/>
                    </a:lnR>
                    <a:lnT w="9525" cap="flat" cmpd="sng" algn="ctr">
                      <a:solidFill>
                        <a:srgbClr val="BFBFBF"/>
                      </a:solidFill>
                      <a:prstDash val="solid"/>
                      <a:round/>
                      <a:headEnd type="none" w="med" len="med"/>
                      <a:tailEnd type="none" w="med" len="med"/>
                    </a:lnT>
                    <a:lnB w="9525" cap="flat" cmpd="sng" algn="ctr">
                      <a:solidFill>
                        <a:srgbClr val="BFBFBF"/>
                      </a:solidFill>
                      <a:prstDash val="solid"/>
                      <a:round/>
                      <a:headEnd type="none" w="med" len="med"/>
                      <a:tailEnd type="none" w="med" len="med"/>
                    </a:lnB>
                  </a:tcPr>
                </a:tc>
                <a:tc>
                  <a:txBody>
                    <a:bodyPr/>
                    <a:lstStyle/>
                    <a:p>
                      <a:r>
                        <a:rPr lang="en-IN" sz="1600">
                          <a:effectLst/>
                          <a:latin typeface="Courier New" panose="02070309020205020404" pitchFamily="49" charset="0"/>
                        </a:rPr>
                        <a:t>0.070188265</a:t>
                      </a:r>
                    </a:p>
                  </a:txBody>
                  <a:tcPr marL="41817" marR="41817" marT="0" marB="0" anchor="ctr">
                    <a:lnL w="9525" cap="flat" cmpd="sng" algn="ctr">
                      <a:solidFill>
                        <a:srgbClr val="BFBFBF"/>
                      </a:solidFill>
                      <a:prstDash val="solid"/>
                      <a:round/>
                      <a:headEnd type="none" w="med" len="med"/>
                      <a:tailEnd type="none" w="med" len="med"/>
                    </a:lnL>
                    <a:lnR w="9525" cap="flat" cmpd="sng" algn="ctr">
                      <a:solidFill>
                        <a:srgbClr val="BFBFBF"/>
                      </a:solidFill>
                      <a:prstDash val="solid"/>
                      <a:round/>
                      <a:headEnd type="none" w="med" len="med"/>
                      <a:tailEnd type="none" w="med" len="med"/>
                    </a:lnR>
                    <a:lnT w="9525" cap="flat" cmpd="sng" algn="ctr">
                      <a:solidFill>
                        <a:srgbClr val="BFBFBF"/>
                      </a:solidFill>
                      <a:prstDash val="solid"/>
                      <a:round/>
                      <a:headEnd type="none" w="med" len="med"/>
                      <a:tailEnd type="none" w="med" len="med"/>
                    </a:lnT>
                    <a:lnB w="9525" cap="flat" cmpd="sng" algn="ctr">
                      <a:solidFill>
                        <a:srgbClr val="BFBFBF"/>
                      </a:solidFill>
                      <a:prstDash val="solid"/>
                      <a:round/>
                      <a:headEnd type="none" w="med" len="med"/>
                      <a:tailEnd type="none" w="med" len="med"/>
                    </a:lnB>
                  </a:tcPr>
                </a:tc>
                <a:tc>
                  <a:txBody>
                    <a:bodyPr/>
                    <a:lstStyle/>
                    <a:p>
                      <a:r>
                        <a:rPr lang="en-IN" sz="1600">
                          <a:effectLst/>
                          <a:latin typeface="Helvetica" pitchFamily="2" charset="77"/>
                        </a:rPr>
                        <a:t>Insignificant Relation</a:t>
                      </a:r>
                    </a:p>
                  </a:txBody>
                  <a:tcPr marL="41817" marR="41817" marT="0" marB="0" anchor="ctr">
                    <a:lnL w="9525" cap="flat" cmpd="sng" algn="ctr">
                      <a:solidFill>
                        <a:srgbClr val="BFBFBF"/>
                      </a:solidFill>
                      <a:prstDash val="solid"/>
                      <a:round/>
                      <a:headEnd type="none" w="med" len="med"/>
                      <a:tailEnd type="none" w="med" len="med"/>
                    </a:lnL>
                    <a:lnR w="9525" cap="flat" cmpd="sng" algn="ctr">
                      <a:solidFill>
                        <a:srgbClr val="BFBFBF"/>
                      </a:solidFill>
                      <a:prstDash val="solid"/>
                      <a:round/>
                      <a:headEnd type="none" w="med" len="med"/>
                      <a:tailEnd type="none" w="med" len="med"/>
                    </a:lnR>
                    <a:lnT w="9525" cap="flat" cmpd="sng" algn="ctr">
                      <a:solidFill>
                        <a:srgbClr val="BFBFBF"/>
                      </a:solidFill>
                      <a:prstDash val="solid"/>
                      <a:round/>
                      <a:headEnd type="none" w="med" len="med"/>
                      <a:tailEnd type="none" w="med" len="med"/>
                    </a:lnT>
                    <a:lnB w="9525"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695120703"/>
                  </a:ext>
                </a:extLst>
              </a:tr>
              <a:tr h="513847">
                <a:tc>
                  <a:txBody>
                    <a:bodyPr/>
                    <a:lstStyle/>
                    <a:p>
                      <a:r>
                        <a:rPr lang="en-IN" sz="1600">
                          <a:effectLst/>
                          <a:latin typeface="Helvetica" pitchFamily="2" charset="77"/>
                        </a:rPr>
                        <a:t>product_Cosmetics_accessories</a:t>
                      </a:r>
                    </a:p>
                  </a:txBody>
                  <a:tcPr marL="41817" marR="41817" marT="0" marB="0" anchor="ctr">
                    <a:lnL w="9525" cap="flat" cmpd="sng" algn="ctr">
                      <a:solidFill>
                        <a:srgbClr val="BFBFBF"/>
                      </a:solidFill>
                      <a:prstDash val="solid"/>
                      <a:round/>
                      <a:headEnd type="none" w="med" len="med"/>
                      <a:tailEnd type="none" w="med" len="med"/>
                    </a:lnL>
                    <a:lnR w="9525" cap="flat" cmpd="sng" algn="ctr">
                      <a:solidFill>
                        <a:srgbClr val="BFBFBF"/>
                      </a:solidFill>
                      <a:prstDash val="solid"/>
                      <a:round/>
                      <a:headEnd type="none" w="med" len="med"/>
                      <a:tailEnd type="none" w="med" len="med"/>
                    </a:lnR>
                    <a:lnT w="9525" cap="flat" cmpd="sng" algn="ctr">
                      <a:solidFill>
                        <a:srgbClr val="BFBFBF"/>
                      </a:solidFill>
                      <a:prstDash val="solid"/>
                      <a:round/>
                      <a:headEnd type="none" w="med" len="med"/>
                      <a:tailEnd type="none" w="med" len="med"/>
                    </a:lnT>
                    <a:lnB w="9525" cap="flat" cmpd="sng" algn="ctr">
                      <a:solidFill>
                        <a:srgbClr val="BFBFBF"/>
                      </a:solidFill>
                      <a:prstDash val="solid"/>
                      <a:round/>
                      <a:headEnd type="none" w="med" len="med"/>
                      <a:tailEnd type="none" w="med" len="med"/>
                    </a:lnB>
                  </a:tcPr>
                </a:tc>
                <a:tc>
                  <a:txBody>
                    <a:bodyPr/>
                    <a:lstStyle/>
                    <a:p>
                      <a:r>
                        <a:rPr lang="en-IN" sz="1600">
                          <a:effectLst/>
                          <a:latin typeface="Helvetica" pitchFamily="2" charset="77"/>
                        </a:rPr>
                        <a:t>product_Households</a:t>
                      </a:r>
                    </a:p>
                  </a:txBody>
                  <a:tcPr marL="41817" marR="41817" marT="0" marB="0" anchor="ctr">
                    <a:lnL w="9525" cap="flat" cmpd="sng" algn="ctr">
                      <a:solidFill>
                        <a:srgbClr val="BFBFBF"/>
                      </a:solidFill>
                      <a:prstDash val="solid"/>
                      <a:round/>
                      <a:headEnd type="none" w="med" len="med"/>
                      <a:tailEnd type="none" w="med" len="med"/>
                    </a:lnL>
                    <a:lnR w="9525" cap="flat" cmpd="sng" algn="ctr">
                      <a:solidFill>
                        <a:srgbClr val="BFBFBF"/>
                      </a:solidFill>
                      <a:prstDash val="solid"/>
                      <a:round/>
                      <a:headEnd type="none" w="med" len="med"/>
                      <a:tailEnd type="none" w="med" len="med"/>
                    </a:lnR>
                    <a:lnT w="9525" cap="flat" cmpd="sng" algn="ctr">
                      <a:solidFill>
                        <a:srgbClr val="BFBFBF"/>
                      </a:solidFill>
                      <a:prstDash val="solid"/>
                      <a:round/>
                      <a:headEnd type="none" w="med" len="med"/>
                      <a:tailEnd type="none" w="med" len="med"/>
                    </a:lnT>
                    <a:lnB w="9525" cap="flat" cmpd="sng" algn="ctr">
                      <a:solidFill>
                        <a:srgbClr val="BFBFBF"/>
                      </a:solidFill>
                      <a:prstDash val="solid"/>
                      <a:round/>
                      <a:headEnd type="none" w="med" len="med"/>
                      <a:tailEnd type="none" w="med" len="med"/>
                    </a:lnB>
                  </a:tcPr>
                </a:tc>
                <a:tc>
                  <a:txBody>
                    <a:bodyPr/>
                    <a:lstStyle/>
                    <a:p>
                      <a:pPr algn="r"/>
                      <a:r>
                        <a:rPr lang="en-IN" sz="1600">
                          <a:effectLst/>
                          <a:latin typeface="Helvetica" pitchFamily="2" charset="77"/>
                        </a:rPr>
                        <a:t>0</a:t>
                      </a:r>
                    </a:p>
                  </a:txBody>
                  <a:tcPr marL="41817" marR="41817" marT="0" marB="0" anchor="ctr">
                    <a:lnL w="9525" cap="flat" cmpd="sng" algn="ctr">
                      <a:solidFill>
                        <a:srgbClr val="BFBFBF"/>
                      </a:solidFill>
                      <a:prstDash val="solid"/>
                      <a:round/>
                      <a:headEnd type="none" w="med" len="med"/>
                      <a:tailEnd type="none" w="med" len="med"/>
                    </a:lnL>
                    <a:lnR w="9525" cap="flat" cmpd="sng" algn="ctr">
                      <a:solidFill>
                        <a:srgbClr val="BFBFBF"/>
                      </a:solidFill>
                      <a:prstDash val="solid"/>
                      <a:round/>
                      <a:headEnd type="none" w="med" len="med"/>
                      <a:tailEnd type="none" w="med" len="med"/>
                    </a:lnR>
                    <a:lnT w="9525" cap="flat" cmpd="sng" algn="ctr">
                      <a:solidFill>
                        <a:srgbClr val="BFBFBF"/>
                      </a:solidFill>
                      <a:prstDash val="solid"/>
                      <a:round/>
                      <a:headEnd type="none" w="med" len="med"/>
                      <a:tailEnd type="none" w="med" len="med"/>
                    </a:lnT>
                    <a:lnB w="9525" cap="flat" cmpd="sng" algn="ctr">
                      <a:solidFill>
                        <a:srgbClr val="BFBFBF"/>
                      </a:solidFill>
                      <a:prstDash val="solid"/>
                      <a:round/>
                      <a:headEnd type="none" w="med" len="med"/>
                      <a:tailEnd type="none" w="med" len="med"/>
                    </a:lnB>
                  </a:tcPr>
                </a:tc>
                <a:tc>
                  <a:txBody>
                    <a:bodyPr/>
                    <a:lstStyle/>
                    <a:p>
                      <a:r>
                        <a:rPr lang="en-IN" sz="1600">
                          <a:effectLst/>
                          <a:latin typeface="Helvetica" pitchFamily="2" charset="77"/>
                        </a:rPr>
                        <a:t>Significant Relation</a:t>
                      </a:r>
                    </a:p>
                  </a:txBody>
                  <a:tcPr marL="41817" marR="41817" marT="0" marB="0" anchor="ctr">
                    <a:lnL w="9525" cap="flat" cmpd="sng" algn="ctr">
                      <a:solidFill>
                        <a:srgbClr val="BFBFBF"/>
                      </a:solidFill>
                      <a:prstDash val="solid"/>
                      <a:round/>
                      <a:headEnd type="none" w="med" len="med"/>
                      <a:tailEnd type="none" w="med" len="med"/>
                    </a:lnL>
                    <a:lnR w="9525" cap="flat" cmpd="sng" algn="ctr">
                      <a:solidFill>
                        <a:srgbClr val="BFBFBF"/>
                      </a:solidFill>
                      <a:prstDash val="solid"/>
                      <a:round/>
                      <a:headEnd type="none" w="med" len="med"/>
                      <a:tailEnd type="none" w="med" len="med"/>
                    </a:lnR>
                    <a:lnT w="9525" cap="flat" cmpd="sng" algn="ctr">
                      <a:solidFill>
                        <a:srgbClr val="BFBFBF"/>
                      </a:solidFill>
                      <a:prstDash val="solid"/>
                      <a:round/>
                      <a:headEnd type="none" w="med" len="med"/>
                      <a:tailEnd type="none" w="med" len="med"/>
                    </a:lnT>
                    <a:lnB w="9525"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4081405537"/>
                  </a:ext>
                </a:extLst>
              </a:tr>
              <a:tr h="513847">
                <a:tc>
                  <a:txBody>
                    <a:bodyPr/>
                    <a:lstStyle/>
                    <a:p>
                      <a:r>
                        <a:rPr lang="en-IN" sz="1600">
                          <a:effectLst/>
                          <a:latin typeface="Helvetica" pitchFamily="2" charset="77"/>
                        </a:rPr>
                        <a:t>freight_value</a:t>
                      </a:r>
                    </a:p>
                  </a:txBody>
                  <a:tcPr marL="41817" marR="41817" marT="0" marB="0" anchor="ctr">
                    <a:lnL w="9525" cap="flat" cmpd="sng" algn="ctr">
                      <a:solidFill>
                        <a:srgbClr val="BFBFBF"/>
                      </a:solidFill>
                      <a:prstDash val="solid"/>
                      <a:round/>
                      <a:headEnd type="none" w="med" len="med"/>
                      <a:tailEnd type="none" w="med" len="med"/>
                    </a:lnL>
                    <a:lnR w="9525" cap="flat" cmpd="sng" algn="ctr">
                      <a:solidFill>
                        <a:srgbClr val="BFBFBF"/>
                      </a:solidFill>
                      <a:prstDash val="solid"/>
                      <a:round/>
                      <a:headEnd type="none" w="med" len="med"/>
                      <a:tailEnd type="none" w="med" len="med"/>
                    </a:lnR>
                    <a:lnT w="9525" cap="flat" cmpd="sng" algn="ctr">
                      <a:solidFill>
                        <a:srgbClr val="BFBFBF"/>
                      </a:solidFill>
                      <a:prstDash val="solid"/>
                      <a:round/>
                      <a:headEnd type="none" w="med" len="med"/>
                      <a:tailEnd type="none" w="med" len="med"/>
                    </a:lnT>
                    <a:lnB w="9525" cap="flat" cmpd="sng" algn="ctr">
                      <a:solidFill>
                        <a:srgbClr val="BFBFBF"/>
                      </a:solidFill>
                      <a:prstDash val="solid"/>
                      <a:round/>
                      <a:headEnd type="none" w="med" len="med"/>
                      <a:tailEnd type="none" w="med" len="med"/>
                    </a:lnB>
                  </a:tcPr>
                </a:tc>
                <a:tc>
                  <a:txBody>
                    <a:bodyPr/>
                    <a:lstStyle/>
                    <a:p>
                      <a:r>
                        <a:rPr lang="en-IN" sz="1600">
                          <a:effectLst/>
                          <a:latin typeface="Helvetica" pitchFamily="2" charset="77"/>
                        </a:rPr>
                        <a:t>price</a:t>
                      </a:r>
                    </a:p>
                  </a:txBody>
                  <a:tcPr marL="41817" marR="41817" marT="0" marB="0" anchor="ctr">
                    <a:lnL w="9525" cap="flat" cmpd="sng" algn="ctr">
                      <a:solidFill>
                        <a:srgbClr val="BFBFBF"/>
                      </a:solidFill>
                      <a:prstDash val="solid"/>
                      <a:round/>
                      <a:headEnd type="none" w="med" len="med"/>
                      <a:tailEnd type="none" w="med" len="med"/>
                    </a:lnL>
                    <a:lnR w="9525" cap="flat" cmpd="sng" algn="ctr">
                      <a:solidFill>
                        <a:srgbClr val="BFBFBF"/>
                      </a:solidFill>
                      <a:prstDash val="solid"/>
                      <a:round/>
                      <a:headEnd type="none" w="med" len="med"/>
                      <a:tailEnd type="none" w="med" len="med"/>
                    </a:lnR>
                    <a:lnT w="9525" cap="flat" cmpd="sng" algn="ctr">
                      <a:solidFill>
                        <a:srgbClr val="BFBFBF"/>
                      </a:solidFill>
                      <a:prstDash val="solid"/>
                      <a:round/>
                      <a:headEnd type="none" w="med" len="med"/>
                      <a:tailEnd type="none" w="med" len="med"/>
                    </a:lnT>
                    <a:lnB w="9525" cap="flat" cmpd="sng" algn="ctr">
                      <a:solidFill>
                        <a:srgbClr val="BFBFBF"/>
                      </a:solidFill>
                      <a:prstDash val="solid"/>
                      <a:round/>
                      <a:headEnd type="none" w="med" len="med"/>
                      <a:tailEnd type="none" w="med" len="med"/>
                    </a:lnB>
                  </a:tcPr>
                </a:tc>
                <a:tc>
                  <a:txBody>
                    <a:bodyPr/>
                    <a:lstStyle/>
                    <a:p>
                      <a:pPr algn="r"/>
                      <a:r>
                        <a:rPr lang="en-IN" sz="1600">
                          <a:effectLst/>
                          <a:latin typeface="Helvetica" pitchFamily="2" charset="77"/>
                        </a:rPr>
                        <a:t>0</a:t>
                      </a:r>
                    </a:p>
                  </a:txBody>
                  <a:tcPr marL="41817" marR="41817" marT="0" marB="0" anchor="ctr">
                    <a:lnL w="9525" cap="flat" cmpd="sng" algn="ctr">
                      <a:solidFill>
                        <a:srgbClr val="BFBFBF"/>
                      </a:solidFill>
                      <a:prstDash val="solid"/>
                      <a:round/>
                      <a:headEnd type="none" w="med" len="med"/>
                      <a:tailEnd type="none" w="med" len="med"/>
                    </a:lnL>
                    <a:lnR w="9525" cap="flat" cmpd="sng" algn="ctr">
                      <a:solidFill>
                        <a:srgbClr val="BFBFBF"/>
                      </a:solidFill>
                      <a:prstDash val="solid"/>
                      <a:round/>
                      <a:headEnd type="none" w="med" len="med"/>
                      <a:tailEnd type="none" w="med" len="med"/>
                    </a:lnR>
                    <a:lnT w="9525" cap="flat" cmpd="sng" algn="ctr">
                      <a:solidFill>
                        <a:srgbClr val="BFBFBF"/>
                      </a:solidFill>
                      <a:prstDash val="solid"/>
                      <a:round/>
                      <a:headEnd type="none" w="med" len="med"/>
                      <a:tailEnd type="none" w="med" len="med"/>
                    </a:lnT>
                    <a:lnB w="9525" cap="flat" cmpd="sng" algn="ctr">
                      <a:solidFill>
                        <a:srgbClr val="BFBFBF"/>
                      </a:solidFill>
                      <a:prstDash val="solid"/>
                      <a:round/>
                      <a:headEnd type="none" w="med" len="med"/>
                      <a:tailEnd type="none" w="med" len="med"/>
                    </a:lnB>
                  </a:tcPr>
                </a:tc>
                <a:tc>
                  <a:txBody>
                    <a:bodyPr/>
                    <a:lstStyle/>
                    <a:p>
                      <a:r>
                        <a:rPr lang="en-IN" sz="1600">
                          <a:effectLst/>
                          <a:latin typeface="Helvetica" pitchFamily="2" charset="77"/>
                        </a:rPr>
                        <a:t>Significant Relation</a:t>
                      </a:r>
                    </a:p>
                  </a:txBody>
                  <a:tcPr marL="41817" marR="41817" marT="0" marB="0" anchor="ctr">
                    <a:lnL w="9525" cap="flat" cmpd="sng" algn="ctr">
                      <a:solidFill>
                        <a:srgbClr val="BFBFBF"/>
                      </a:solidFill>
                      <a:prstDash val="solid"/>
                      <a:round/>
                      <a:headEnd type="none" w="med" len="med"/>
                      <a:tailEnd type="none" w="med" len="med"/>
                    </a:lnL>
                    <a:lnR w="9525" cap="flat" cmpd="sng" algn="ctr">
                      <a:solidFill>
                        <a:srgbClr val="BFBFBF"/>
                      </a:solidFill>
                      <a:prstDash val="solid"/>
                      <a:round/>
                      <a:headEnd type="none" w="med" len="med"/>
                      <a:tailEnd type="none" w="med" len="med"/>
                    </a:lnR>
                    <a:lnT w="9525" cap="flat" cmpd="sng" algn="ctr">
                      <a:solidFill>
                        <a:srgbClr val="BFBFBF"/>
                      </a:solidFill>
                      <a:prstDash val="solid"/>
                      <a:round/>
                      <a:headEnd type="none" w="med" len="med"/>
                      <a:tailEnd type="none" w="med" len="med"/>
                    </a:lnT>
                    <a:lnB w="9525"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367565013"/>
                  </a:ext>
                </a:extLst>
              </a:tr>
            </a:tbl>
          </a:graphicData>
        </a:graphic>
      </p:graphicFrame>
    </p:spTree>
    <p:extLst>
      <p:ext uri="{BB962C8B-B14F-4D97-AF65-F5344CB8AC3E}">
        <p14:creationId xmlns:p14="http://schemas.microsoft.com/office/powerpoint/2010/main" val="21826200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8" name="Rectangle 7">
            <a:extLst>
              <a:ext uri="{FF2B5EF4-FFF2-40B4-BE49-F238E27FC236}">
                <a16:creationId xmlns:a16="http://schemas.microsoft.com/office/drawing/2014/main" id="{19FE08D8-CEA0-461E-870A-02CD15D9B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159B95-6696-0942-933B-BB5BD09BB147}"/>
              </a:ext>
            </a:extLst>
          </p:cNvPr>
          <p:cNvSpPr>
            <a:spLocks noGrp="1"/>
          </p:cNvSpPr>
          <p:nvPr>
            <p:ph type="title"/>
          </p:nvPr>
        </p:nvSpPr>
        <p:spPr>
          <a:xfrm>
            <a:off x="1259893" y="3101093"/>
            <a:ext cx="2454052" cy="3029344"/>
          </a:xfrm>
        </p:spPr>
        <p:txBody>
          <a:bodyPr>
            <a:normAutofit/>
          </a:bodyPr>
          <a:lstStyle/>
          <a:p>
            <a:r>
              <a:rPr lang="en-US" sz="3200">
                <a:solidFill>
                  <a:schemeClr val="bg1"/>
                </a:solidFill>
              </a:rPr>
              <a:t>Insights from the Statistical Tests</a:t>
            </a:r>
          </a:p>
        </p:txBody>
      </p:sp>
      <p:sp>
        <p:nvSpPr>
          <p:cNvPr id="29" name="Freeform 11">
            <a:extLst>
              <a:ext uri="{FF2B5EF4-FFF2-40B4-BE49-F238E27FC236}">
                <a16:creationId xmlns:a16="http://schemas.microsoft.com/office/drawing/2014/main" id="{2B982904-A46E-41DF-BA98-61E2300C7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2" name="Rectangle 11">
            <a:extLst>
              <a:ext uri="{FF2B5EF4-FFF2-40B4-BE49-F238E27FC236}">
                <a16:creationId xmlns:a16="http://schemas.microsoft.com/office/drawing/2014/main" id="{27018161-547E-48F7-A0D9-272C9EA5B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AF0F550-A592-EE44-BB48-0A6F3DF6E912}"/>
              </a:ext>
            </a:extLst>
          </p:cNvPr>
          <p:cNvSpPr>
            <a:spLocks noGrp="1"/>
          </p:cNvSpPr>
          <p:nvPr>
            <p:ph idx="1"/>
          </p:nvPr>
        </p:nvSpPr>
        <p:spPr>
          <a:xfrm>
            <a:off x="4706578" y="589722"/>
            <a:ext cx="6798033" cy="5321500"/>
          </a:xfrm>
        </p:spPr>
        <p:txBody>
          <a:bodyPr anchor="ctr">
            <a:normAutofit/>
          </a:bodyPr>
          <a:lstStyle/>
          <a:p>
            <a:pPr>
              <a:lnSpc>
                <a:spcPct val="90000"/>
              </a:lnSpc>
            </a:pPr>
            <a:r>
              <a:rPr lang="en-IN" sz="1000"/>
              <a:t>There is a significant change difference between approval time to the loading time. </a:t>
            </a:r>
          </a:p>
          <a:p>
            <a:pPr>
              <a:lnSpc>
                <a:spcPct val="90000"/>
              </a:lnSpc>
            </a:pPr>
            <a:r>
              <a:rPr lang="en-IN" sz="1000"/>
              <a:t>There is indeed no specific relation in Product and Price. Price is dependent on the product for some cases.</a:t>
            </a:r>
          </a:p>
          <a:p>
            <a:pPr>
              <a:lnSpc>
                <a:spcPct val="90000"/>
              </a:lnSpc>
            </a:pPr>
            <a:r>
              <a:rPr lang="en-IN" sz="1000"/>
              <a:t>There is indeed a specific relation in Customer consistency and Order frequency. The customers are ordering consistently they are either leaving the service or strongly stayed to the service.</a:t>
            </a:r>
          </a:p>
          <a:p>
            <a:pPr>
              <a:lnSpc>
                <a:spcPct val="90000"/>
              </a:lnSpc>
            </a:pPr>
            <a:r>
              <a:rPr lang="en-IN" sz="1000"/>
              <a:t>There is indeed a specific relation in Order delivery consistency and status of the order. For sure if the delivery gets earlier customers become happy with the services. They remain consistent with the service.</a:t>
            </a:r>
          </a:p>
          <a:p>
            <a:pPr>
              <a:lnSpc>
                <a:spcPct val="90000"/>
              </a:lnSpc>
            </a:pPr>
            <a:r>
              <a:rPr lang="en-IN" sz="1000"/>
              <a:t>There is no significant relation between order status and customer consistency. Which means if the order does not get approved by the customer, this does not lead to leave the service. But this scenario does not make sense for each circumstances.</a:t>
            </a:r>
          </a:p>
          <a:p>
            <a:pPr>
              <a:lnSpc>
                <a:spcPct val="90000"/>
              </a:lnSpc>
            </a:pPr>
            <a:r>
              <a:rPr lang="en-IN" sz="1000"/>
              <a:t>Customers purchasing households can attract towards the cosmetics accessories as well. Which means buyers are ladies for household stuffs. We can give them like cosmetic discount to increase the customers count. We have done so much Visualizations to prove this.</a:t>
            </a:r>
          </a:p>
          <a:p>
            <a:pPr>
              <a:lnSpc>
                <a:spcPct val="90000"/>
              </a:lnSpc>
            </a:pPr>
            <a:r>
              <a:rPr lang="en-IN" sz="1000"/>
              <a:t>Higher the price of products affect the frequency of orders. </a:t>
            </a:r>
          </a:p>
          <a:p>
            <a:pPr lvl="1">
              <a:lnSpc>
                <a:spcPct val="90000"/>
              </a:lnSpc>
            </a:pPr>
            <a:r>
              <a:rPr lang="en-IN" sz="1000"/>
              <a:t>People from the area are not keen in shopping. Company should bestow them greatest offers.</a:t>
            </a:r>
          </a:p>
          <a:p>
            <a:pPr lvl="1">
              <a:lnSpc>
                <a:spcPct val="90000"/>
              </a:lnSpc>
            </a:pPr>
            <a:r>
              <a:rPr lang="en-IN" sz="1000"/>
              <a:t>May be discount can be given to the customers who have a higher frequency in the order. </a:t>
            </a:r>
          </a:p>
          <a:p>
            <a:pPr>
              <a:lnSpc>
                <a:spcPct val="90000"/>
              </a:lnSpc>
            </a:pPr>
            <a:r>
              <a:rPr lang="en-IN" sz="1000"/>
              <a:t>There is an effect of description on reviews. Company should give the good description of the product to the customers. Elaborate the product very well.</a:t>
            </a:r>
          </a:p>
          <a:p>
            <a:pPr>
              <a:lnSpc>
                <a:spcPct val="90000"/>
              </a:lnSpc>
            </a:pPr>
            <a:r>
              <a:rPr lang="en-IN" sz="1000"/>
              <a:t>Price of the product depends upon the size for some cases like households or clothes and fashions. For some cases this is not related especially for the Electronic Devices. Hence, we can claim that most of the things in the service are available on household products. We also proved this in Visualizations.</a:t>
            </a:r>
          </a:p>
          <a:p>
            <a:pPr>
              <a:lnSpc>
                <a:spcPct val="90000"/>
              </a:lnSpc>
            </a:pPr>
            <a:r>
              <a:rPr lang="en-IN" sz="1000"/>
              <a:t>There is an affect of size and price on freight value. Some products are of lesser size with high expense can affect the freight value and vice versa.</a:t>
            </a:r>
          </a:p>
          <a:p>
            <a:pPr>
              <a:lnSpc>
                <a:spcPct val="90000"/>
              </a:lnSpc>
            </a:pPr>
            <a:endParaRPr lang="en-US" sz="1000"/>
          </a:p>
        </p:txBody>
      </p:sp>
    </p:spTree>
    <p:extLst>
      <p:ext uri="{BB962C8B-B14F-4D97-AF65-F5344CB8AC3E}">
        <p14:creationId xmlns:p14="http://schemas.microsoft.com/office/powerpoint/2010/main" val="6589530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3D9AEEE-1CCD-43C0-BA3E-16D60A6E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C1E380-3CC7-2F4E-8962-734CA00EC06F}"/>
              </a:ext>
            </a:extLst>
          </p:cNvPr>
          <p:cNvSpPr>
            <a:spLocks noGrp="1"/>
          </p:cNvSpPr>
          <p:nvPr>
            <p:ph type="title"/>
          </p:nvPr>
        </p:nvSpPr>
        <p:spPr>
          <a:xfrm>
            <a:off x="1259893" y="3101093"/>
            <a:ext cx="2454052" cy="3029344"/>
          </a:xfrm>
        </p:spPr>
        <p:txBody>
          <a:bodyPr>
            <a:normAutofit/>
          </a:bodyPr>
          <a:lstStyle/>
          <a:p>
            <a:r>
              <a:rPr lang="en-IN" sz="3200">
                <a:solidFill>
                  <a:schemeClr val="bg1"/>
                </a:solidFill>
              </a:rPr>
              <a:t>Machine Learning Algorithms </a:t>
            </a:r>
            <a:br>
              <a:rPr lang="en-IN" sz="3200">
                <a:solidFill>
                  <a:schemeClr val="bg1"/>
                </a:solidFill>
              </a:rPr>
            </a:br>
            <a:endParaRPr lang="en-US" sz="3200">
              <a:solidFill>
                <a:schemeClr val="bg1"/>
              </a:solidFill>
            </a:endParaRPr>
          </a:p>
        </p:txBody>
      </p:sp>
      <p:sp>
        <p:nvSpPr>
          <p:cNvPr id="11" name="Freeform 11">
            <a:extLst>
              <a:ext uri="{FF2B5EF4-FFF2-40B4-BE49-F238E27FC236}">
                <a16:creationId xmlns:a16="http://schemas.microsoft.com/office/drawing/2014/main" id="{60F880A6-33D3-4EEC-A780-B73559B9F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3" name="Rectangle 12">
            <a:extLst>
              <a:ext uri="{FF2B5EF4-FFF2-40B4-BE49-F238E27FC236}">
                <a16:creationId xmlns:a16="http://schemas.microsoft.com/office/drawing/2014/main" id="{2C6246ED-0535-4496-A8F6-1E80CC4E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D57B8867-860C-4B78-B8A5-2C092CC67726}"/>
              </a:ext>
            </a:extLst>
          </p:cNvPr>
          <p:cNvGraphicFramePr>
            <a:graphicFrameLocks noGrp="1"/>
          </p:cNvGraphicFramePr>
          <p:nvPr>
            <p:ph idx="1"/>
            <p:extLst>
              <p:ext uri="{D42A27DB-BD31-4B8C-83A1-F6EECF244321}">
                <p14:modId xmlns:p14="http://schemas.microsoft.com/office/powerpoint/2010/main" val="2209477433"/>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463416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BF7E8610-2DF7-4AF0-B876-0F3B7882A6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0">
            <a:extLst>
              <a:ext uri="{FF2B5EF4-FFF2-40B4-BE49-F238E27FC236}">
                <a16:creationId xmlns:a16="http://schemas.microsoft.com/office/drawing/2014/main" id="{C1C8C023-62A6-4DA0-8DF4-3F4EA94090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1FACCD5-43B0-1740-B381-CC04032C370C}"/>
              </a:ext>
            </a:extLst>
          </p:cNvPr>
          <p:cNvSpPr>
            <a:spLocks noGrp="1"/>
          </p:cNvSpPr>
          <p:nvPr>
            <p:ph type="title"/>
          </p:nvPr>
        </p:nvSpPr>
        <p:spPr>
          <a:xfrm>
            <a:off x="1843391" y="624110"/>
            <a:ext cx="9383408" cy="1280890"/>
          </a:xfrm>
        </p:spPr>
        <p:txBody>
          <a:bodyPr>
            <a:normAutofit/>
          </a:bodyPr>
          <a:lstStyle/>
          <a:p>
            <a:r>
              <a:rPr lang="en-US" dirty="0">
                <a:solidFill>
                  <a:schemeClr val="bg1"/>
                </a:solidFill>
              </a:rPr>
              <a:t>Model Summary</a:t>
            </a:r>
          </a:p>
        </p:txBody>
      </p:sp>
      <p:sp>
        <p:nvSpPr>
          <p:cNvPr id="17" name="Freeform 11">
            <a:extLst>
              <a:ext uri="{FF2B5EF4-FFF2-40B4-BE49-F238E27FC236}">
                <a16:creationId xmlns:a16="http://schemas.microsoft.com/office/drawing/2014/main" id="{26B9FE07-322E-43FB-8707-C9826BD90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4" name="Content Placeholder 3">
            <a:extLst>
              <a:ext uri="{FF2B5EF4-FFF2-40B4-BE49-F238E27FC236}">
                <a16:creationId xmlns:a16="http://schemas.microsoft.com/office/drawing/2014/main" id="{A3E78CF2-A670-E241-933C-3D3E1E084B6C}"/>
              </a:ext>
            </a:extLst>
          </p:cNvPr>
          <p:cNvGraphicFramePr>
            <a:graphicFrameLocks noGrp="1"/>
          </p:cNvGraphicFramePr>
          <p:nvPr>
            <p:ph idx="1"/>
            <p:extLst>
              <p:ext uri="{D42A27DB-BD31-4B8C-83A1-F6EECF244321}">
                <p14:modId xmlns:p14="http://schemas.microsoft.com/office/powerpoint/2010/main" val="3698979622"/>
              </p:ext>
            </p:extLst>
          </p:nvPr>
        </p:nvGraphicFramePr>
        <p:xfrm>
          <a:off x="961012" y="3193046"/>
          <a:ext cx="10265790" cy="2877737"/>
        </p:xfrm>
        <a:graphic>
          <a:graphicData uri="http://schemas.openxmlformats.org/drawingml/2006/table">
            <a:tbl>
              <a:tblPr firstRow="1" bandRow="1"/>
              <a:tblGrid>
                <a:gridCol w="1321678">
                  <a:extLst>
                    <a:ext uri="{9D8B030D-6E8A-4147-A177-3AD203B41FA5}">
                      <a16:colId xmlns:a16="http://schemas.microsoft.com/office/drawing/2014/main" val="1426730553"/>
                    </a:ext>
                  </a:extLst>
                </a:gridCol>
                <a:gridCol w="1321678">
                  <a:extLst>
                    <a:ext uri="{9D8B030D-6E8A-4147-A177-3AD203B41FA5}">
                      <a16:colId xmlns:a16="http://schemas.microsoft.com/office/drawing/2014/main" val="521430840"/>
                    </a:ext>
                  </a:extLst>
                </a:gridCol>
                <a:gridCol w="1321678">
                  <a:extLst>
                    <a:ext uri="{9D8B030D-6E8A-4147-A177-3AD203B41FA5}">
                      <a16:colId xmlns:a16="http://schemas.microsoft.com/office/drawing/2014/main" val="1961874762"/>
                    </a:ext>
                  </a:extLst>
                </a:gridCol>
                <a:gridCol w="1575189">
                  <a:extLst>
                    <a:ext uri="{9D8B030D-6E8A-4147-A177-3AD203B41FA5}">
                      <a16:colId xmlns:a16="http://schemas.microsoft.com/office/drawing/2014/main" val="3823423086"/>
                    </a:ext>
                  </a:extLst>
                </a:gridCol>
                <a:gridCol w="1575189">
                  <a:extLst>
                    <a:ext uri="{9D8B030D-6E8A-4147-A177-3AD203B41FA5}">
                      <a16:colId xmlns:a16="http://schemas.microsoft.com/office/drawing/2014/main" val="2921179804"/>
                    </a:ext>
                  </a:extLst>
                </a:gridCol>
                <a:gridCol w="1575189">
                  <a:extLst>
                    <a:ext uri="{9D8B030D-6E8A-4147-A177-3AD203B41FA5}">
                      <a16:colId xmlns:a16="http://schemas.microsoft.com/office/drawing/2014/main" val="4125465371"/>
                    </a:ext>
                  </a:extLst>
                </a:gridCol>
                <a:gridCol w="1575189">
                  <a:extLst>
                    <a:ext uri="{9D8B030D-6E8A-4147-A177-3AD203B41FA5}">
                      <a16:colId xmlns:a16="http://schemas.microsoft.com/office/drawing/2014/main" val="676467345"/>
                    </a:ext>
                  </a:extLst>
                </a:gridCol>
              </a:tblGrid>
              <a:tr h="236415">
                <a:tc>
                  <a:txBody>
                    <a:bodyPr/>
                    <a:lstStyle/>
                    <a:p>
                      <a:r>
                        <a:rPr lang="en-IN" sz="1300" b="1">
                          <a:effectLst/>
                          <a:latin typeface="Helvetica" pitchFamily="2" charset="77"/>
                        </a:rPr>
                        <a:t>Model</a:t>
                      </a:r>
                      <a:endParaRPr lang="en-IN" sz="1300">
                        <a:effectLst/>
                        <a:latin typeface="Helvetica" pitchFamily="2" charset="77"/>
                      </a:endParaRPr>
                    </a:p>
                  </a:txBody>
                  <a:tcPr marL="36550" marR="36550" marT="0" marB="0" anchor="ctr">
                    <a:lnL w="9525" cap="flat" cmpd="sng" algn="ctr">
                      <a:solidFill>
                        <a:srgbClr val="BFBFBF"/>
                      </a:solidFill>
                      <a:prstDash val="solid"/>
                      <a:round/>
                      <a:headEnd type="none" w="med" len="med"/>
                      <a:tailEnd type="none" w="med" len="med"/>
                    </a:lnL>
                    <a:lnR w="9525" cap="flat" cmpd="sng" algn="ctr">
                      <a:solidFill>
                        <a:srgbClr val="BFBFBF"/>
                      </a:solidFill>
                      <a:prstDash val="solid"/>
                      <a:round/>
                      <a:headEnd type="none" w="med" len="med"/>
                      <a:tailEnd type="none" w="med" len="med"/>
                    </a:lnR>
                    <a:lnT w="9525" cap="flat" cmpd="sng" algn="ctr">
                      <a:solidFill>
                        <a:srgbClr val="BFBFBF"/>
                      </a:solidFill>
                      <a:prstDash val="solid"/>
                      <a:round/>
                      <a:headEnd type="none" w="med" len="med"/>
                      <a:tailEnd type="none" w="med" len="med"/>
                    </a:lnT>
                    <a:lnB w="9525" cap="flat" cmpd="sng" algn="ctr">
                      <a:solidFill>
                        <a:srgbClr val="BFBFBF"/>
                      </a:solidFill>
                      <a:prstDash val="solid"/>
                      <a:round/>
                      <a:headEnd type="none" w="med" len="med"/>
                      <a:tailEnd type="none" w="med" len="med"/>
                    </a:lnB>
                  </a:tcPr>
                </a:tc>
                <a:tc>
                  <a:txBody>
                    <a:bodyPr/>
                    <a:lstStyle/>
                    <a:p>
                      <a:r>
                        <a:rPr lang="en-IN" sz="1300" b="1">
                          <a:effectLst/>
                          <a:latin typeface="Helvetica" pitchFamily="2" charset="77"/>
                        </a:rPr>
                        <a:t>Train Accuracy</a:t>
                      </a:r>
                      <a:endParaRPr lang="en-IN" sz="1300">
                        <a:effectLst/>
                        <a:latin typeface="Helvetica" pitchFamily="2" charset="77"/>
                      </a:endParaRPr>
                    </a:p>
                  </a:txBody>
                  <a:tcPr marL="36550" marR="36550" marT="0" marB="0" anchor="ctr">
                    <a:lnL w="9525" cap="flat" cmpd="sng" algn="ctr">
                      <a:solidFill>
                        <a:srgbClr val="BFBFBF"/>
                      </a:solidFill>
                      <a:prstDash val="solid"/>
                      <a:round/>
                      <a:headEnd type="none" w="med" len="med"/>
                      <a:tailEnd type="none" w="med" len="med"/>
                    </a:lnL>
                    <a:lnR w="9525" cap="flat" cmpd="sng" algn="ctr">
                      <a:solidFill>
                        <a:srgbClr val="BFBFBF"/>
                      </a:solidFill>
                      <a:prstDash val="solid"/>
                      <a:round/>
                      <a:headEnd type="none" w="med" len="med"/>
                      <a:tailEnd type="none" w="med" len="med"/>
                    </a:lnR>
                    <a:lnT w="9525" cap="flat" cmpd="sng" algn="ctr">
                      <a:solidFill>
                        <a:srgbClr val="BFBFBF"/>
                      </a:solidFill>
                      <a:prstDash val="solid"/>
                      <a:round/>
                      <a:headEnd type="none" w="med" len="med"/>
                      <a:tailEnd type="none" w="med" len="med"/>
                    </a:lnT>
                    <a:lnB w="9525" cap="flat" cmpd="sng" algn="ctr">
                      <a:solidFill>
                        <a:srgbClr val="BFBFBF"/>
                      </a:solidFill>
                      <a:prstDash val="solid"/>
                      <a:round/>
                      <a:headEnd type="none" w="med" len="med"/>
                      <a:tailEnd type="none" w="med" len="med"/>
                    </a:lnB>
                  </a:tcPr>
                </a:tc>
                <a:tc>
                  <a:txBody>
                    <a:bodyPr/>
                    <a:lstStyle/>
                    <a:p>
                      <a:r>
                        <a:rPr lang="en-IN" sz="1300" b="1">
                          <a:effectLst/>
                          <a:latin typeface="Helvetica" pitchFamily="2" charset="77"/>
                        </a:rPr>
                        <a:t>Test Accuracy</a:t>
                      </a:r>
                      <a:endParaRPr lang="en-IN" sz="1300">
                        <a:effectLst/>
                        <a:latin typeface="Helvetica" pitchFamily="2" charset="77"/>
                      </a:endParaRPr>
                    </a:p>
                  </a:txBody>
                  <a:tcPr marL="36550" marR="36550" marT="0" marB="0" anchor="ctr">
                    <a:lnL w="9525" cap="flat" cmpd="sng" algn="ctr">
                      <a:solidFill>
                        <a:srgbClr val="BFBFBF"/>
                      </a:solidFill>
                      <a:prstDash val="solid"/>
                      <a:round/>
                      <a:headEnd type="none" w="med" len="med"/>
                      <a:tailEnd type="none" w="med" len="med"/>
                    </a:lnL>
                    <a:lnR w="9525" cap="flat" cmpd="sng" algn="ctr">
                      <a:solidFill>
                        <a:srgbClr val="BFBFBF"/>
                      </a:solidFill>
                      <a:prstDash val="solid"/>
                      <a:round/>
                      <a:headEnd type="none" w="med" len="med"/>
                      <a:tailEnd type="none" w="med" len="med"/>
                    </a:lnR>
                    <a:lnT w="9525" cap="flat" cmpd="sng" algn="ctr">
                      <a:solidFill>
                        <a:srgbClr val="BFBFBF"/>
                      </a:solidFill>
                      <a:prstDash val="solid"/>
                      <a:round/>
                      <a:headEnd type="none" w="med" len="med"/>
                      <a:tailEnd type="none" w="med" len="med"/>
                    </a:lnT>
                    <a:lnB w="9525" cap="flat" cmpd="sng" algn="ctr">
                      <a:solidFill>
                        <a:srgbClr val="BFBFBF"/>
                      </a:solidFill>
                      <a:prstDash val="solid"/>
                      <a:round/>
                      <a:headEnd type="none" w="med" len="med"/>
                      <a:tailEnd type="none" w="med" len="med"/>
                    </a:lnB>
                  </a:tcPr>
                </a:tc>
                <a:tc>
                  <a:txBody>
                    <a:bodyPr/>
                    <a:lstStyle/>
                    <a:p>
                      <a:r>
                        <a:rPr lang="en-IN" sz="1300" b="1">
                          <a:effectLst/>
                          <a:latin typeface="Helvetica" pitchFamily="2" charset="77"/>
                        </a:rPr>
                        <a:t>Precision Score </a:t>
                      </a:r>
                      <a:endParaRPr lang="en-IN" sz="1300">
                        <a:effectLst/>
                        <a:latin typeface="Helvetica" pitchFamily="2" charset="77"/>
                      </a:endParaRPr>
                    </a:p>
                  </a:txBody>
                  <a:tcPr marL="36550" marR="36550" marT="0" marB="0" anchor="ctr">
                    <a:lnL w="9525" cap="flat" cmpd="sng" algn="ctr">
                      <a:solidFill>
                        <a:srgbClr val="BFBFBF"/>
                      </a:solidFill>
                      <a:prstDash val="solid"/>
                      <a:round/>
                      <a:headEnd type="none" w="med" len="med"/>
                      <a:tailEnd type="none" w="med" len="med"/>
                    </a:lnL>
                    <a:lnR w="9525" cap="flat" cmpd="sng" algn="ctr">
                      <a:solidFill>
                        <a:srgbClr val="BFBFBF"/>
                      </a:solidFill>
                      <a:prstDash val="solid"/>
                      <a:round/>
                      <a:headEnd type="none" w="med" len="med"/>
                      <a:tailEnd type="none" w="med" len="med"/>
                    </a:lnR>
                    <a:lnT w="9525" cap="flat" cmpd="sng" algn="ctr">
                      <a:solidFill>
                        <a:srgbClr val="BFBFBF"/>
                      </a:solidFill>
                      <a:prstDash val="solid"/>
                      <a:round/>
                      <a:headEnd type="none" w="med" len="med"/>
                      <a:tailEnd type="none" w="med" len="med"/>
                    </a:lnT>
                    <a:lnB w="9525" cap="flat" cmpd="sng" algn="ctr">
                      <a:solidFill>
                        <a:srgbClr val="BFBFBF"/>
                      </a:solidFill>
                      <a:prstDash val="solid"/>
                      <a:round/>
                      <a:headEnd type="none" w="med" len="med"/>
                      <a:tailEnd type="none" w="med" len="med"/>
                    </a:lnB>
                  </a:tcPr>
                </a:tc>
                <a:tc>
                  <a:txBody>
                    <a:bodyPr/>
                    <a:lstStyle/>
                    <a:p>
                      <a:r>
                        <a:rPr lang="en-IN" sz="1300" b="1">
                          <a:effectLst/>
                          <a:latin typeface="Helvetica" pitchFamily="2" charset="77"/>
                        </a:rPr>
                        <a:t>Recall Score</a:t>
                      </a:r>
                      <a:endParaRPr lang="en-IN" sz="1300">
                        <a:effectLst/>
                        <a:latin typeface="Helvetica" pitchFamily="2" charset="77"/>
                      </a:endParaRPr>
                    </a:p>
                  </a:txBody>
                  <a:tcPr marL="36550" marR="36550" marT="0" marB="0" anchor="ctr">
                    <a:lnL w="9525" cap="flat" cmpd="sng" algn="ctr">
                      <a:solidFill>
                        <a:srgbClr val="BFBFBF"/>
                      </a:solidFill>
                      <a:prstDash val="solid"/>
                      <a:round/>
                      <a:headEnd type="none" w="med" len="med"/>
                      <a:tailEnd type="none" w="med" len="med"/>
                    </a:lnL>
                    <a:lnR w="9525" cap="flat" cmpd="sng" algn="ctr">
                      <a:solidFill>
                        <a:srgbClr val="BFBFBF"/>
                      </a:solidFill>
                      <a:prstDash val="solid"/>
                      <a:round/>
                      <a:headEnd type="none" w="med" len="med"/>
                      <a:tailEnd type="none" w="med" len="med"/>
                    </a:lnR>
                    <a:lnT w="9525" cap="flat" cmpd="sng" algn="ctr">
                      <a:solidFill>
                        <a:srgbClr val="BFBFBF"/>
                      </a:solidFill>
                      <a:prstDash val="solid"/>
                      <a:round/>
                      <a:headEnd type="none" w="med" len="med"/>
                      <a:tailEnd type="none" w="med" len="med"/>
                    </a:lnT>
                    <a:lnB w="9525" cap="flat" cmpd="sng" algn="ctr">
                      <a:solidFill>
                        <a:srgbClr val="BFBFBF"/>
                      </a:solidFill>
                      <a:prstDash val="solid"/>
                      <a:round/>
                      <a:headEnd type="none" w="med" len="med"/>
                      <a:tailEnd type="none" w="med" len="med"/>
                    </a:lnB>
                  </a:tcPr>
                </a:tc>
                <a:tc>
                  <a:txBody>
                    <a:bodyPr/>
                    <a:lstStyle/>
                    <a:p>
                      <a:r>
                        <a:rPr lang="en-IN" sz="1300" b="1">
                          <a:effectLst/>
                          <a:latin typeface="Helvetica" pitchFamily="2" charset="77"/>
                        </a:rPr>
                        <a:t>F1 Score</a:t>
                      </a:r>
                      <a:endParaRPr lang="en-IN" sz="1300">
                        <a:effectLst/>
                        <a:latin typeface="Helvetica" pitchFamily="2" charset="77"/>
                      </a:endParaRPr>
                    </a:p>
                  </a:txBody>
                  <a:tcPr marL="36550" marR="36550" marT="0" marB="0" anchor="ctr">
                    <a:lnL w="9525" cap="flat" cmpd="sng" algn="ctr">
                      <a:solidFill>
                        <a:srgbClr val="BFBFBF"/>
                      </a:solidFill>
                      <a:prstDash val="solid"/>
                      <a:round/>
                      <a:headEnd type="none" w="med" len="med"/>
                      <a:tailEnd type="none" w="med" len="med"/>
                    </a:lnL>
                    <a:lnR w="9525" cap="flat" cmpd="sng" algn="ctr">
                      <a:solidFill>
                        <a:srgbClr val="BFBFBF"/>
                      </a:solidFill>
                      <a:prstDash val="solid"/>
                      <a:round/>
                      <a:headEnd type="none" w="med" len="med"/>
                      <a:tailEnd type="none" w="med" len="med"/>
                    </a:lnR>
                    <a:lnT w="9525" cap="flat" cmpd="sng" algn="ctr">
                      <a:solidFill>
                        <a:srgbClr val="BFBFBF"/>
                      </a:solidFill>
                      <a:prstDash val="solid"/>
                      <a:round/>
                      <a:headEnd type="none" w="med" len="med"/>
                      <a:tailEnd type="none" w="med" len="med"/>
                    </a:lnT>
                    <a:lnB w="9525" cap="flat" cmpd="sng" algn="ctr">
                      <a:solidFill>
                        <a:srgbClr val="BFBFBF"/>
                      </a:solidFill>
                      <a:prstDash val="solid"/>
                      <a:round/>
                      <a:headEnd type="none" w="med" len="med"/>
                      <a:tailEnd type="none" w="med" len="med"/>
                    </a:lnB>
                  </a:tcPr>
                </a:tc>
                <a:tc>
                  <a:txBody>
                    <a:bodyPr/>
                    <a:lstStyle/>
                    <a:p>
                      <a:r>
                        <a:rPr lang="en-IN" sz="1300" b="1">
                          <a:effectLst/>
                          <a:latin typeface="Helvetica" pitchFamily="2" charset="77"/>
                        </a:rPr>
                        <a:t>AUC_ROC Score</a:t>
                      </a:r>
                      <a:endParaRPr lang="en-IN" sz="1300">
                        <a:effectLst/>
                        <a:latin typeface="Helvetica" pitchFamily="2" charset="77"/>
                      </a:endParaRPr>
                    </a:p>
                  </a:txBody>
                  <a:tcPr marL="36550" marR="36550" marT="0" marB="0" anchor="ctr">
                    <a:lnL w="9525" cap="flat" cmpd="sng" algn="ctr">
                      <a:solidFill>
                        <a:srgbClr val="BFBFBF"/>
                      </a:solidFill>
                      <a:prstDash val="solid"/>
                      <a:round/>
                      <a:headEnd type="none" w="med" len="med"/>
                      <a:tailEnd type="none" w="med" len="med"/>
                    </a:lnL>
                    <a:lnR w="9525" cap="flat" cmpd="sng" algn="ctr">
                      <a:solidFill>
                        <a:srgbClr val="BFBFBF"/>
                      </a:solidFill>
                      <a:prstDash val="solid"/>
                      <a:round/>
                      <a:headEnd type="none" w="med" len="med"/>
                      <a:tailEnd type="none" w="med" len="med"/>
                    </a:lnR>
                    <a:lnT w="9525" cap="flat" cmpd="sng" algn="ctr">
                      <a:solidFill>
                        <a:srgbClr val="BFBFBF"/>
                      </a:solidFill>
                      <a:prstDash val="solid"/>
                      <a:round/>
                      <a:headEnd type="none" w="med" len="med"/>
                      <a:tailEnd type="none" w="med" len="med"/>
                    </a:lnT>
                    <a:lnB w="9525"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422512067"/>
                  </a:ext>
                </a:extLst>
              </a:tr>
              <a:tr h="644026">
                <a:tc>
                  <a:txBody>
                    <a:bodyPr/>
                    <a:lstStyle/>
                    <a:p>
                      <a:r>
                        <a:rPr lang="en-IN" sz="1300" b="1">
                          <a:effectLst/>
                          <a:latin typeface="Helvetica" pitchFamily="2" charset="77"/>
                        </a:rPr>
                        <a:t>Decision Tree Classifier (Tuned)</a:t>
                      </a:r>
                      <a:endParaRPr lang="en-IN" sz="1300">
                        <a:effectLst/>
                        <a:latin typeface="Helvetica" pitchFamily="2" charset="77"/>
                      </a:endParaRPr>
                    </a:p>
                  </a:txBody>
                  <a:tcPr marL="36550" marR="36550" marT="0" marB="0" anchor="ctr">
                    <a:lnL w="9525" cap="flat" cmpd="sng" algn="ctr">
                      <a:solidFill>
                        <a:srgbClr val="BFBFBF"/>
                      </a:solidFill>
                      <a:prstDash val="solid"/>
                      <a:round/>
                      <a:headEnd type="none" w="med" len="med"/>
                      <a:tailEnd type="none" w="med" len="med"/>
                    </a:lnL>
                    <a:lnR w="9525" cap="flat" cmpd="sng" algn="ctr">
                      <a:solidFill>
                        <a:srgbClr val="BFBFBF"/>
                      </a:solidFill>
                      <a:prstDash val="solid"/>
                      <a:round/>
                      <a:headEnd type="none" w="med" len="med"/>
                      <a:tailEnd type="none" w="med" len="med"/>
                    </a:lnR>
                    <a:lnT w="9525" cap="flat" cmpd="sng" algn="ctr">
                      <a:solidFill>
                        <a:srgbClr val="BFBFBF"/>
                      </a:solidFill>
                      <a:prstDash val="solid"/>
                      <a:round/>
                      <a:headEnd type="none" w="med" len="med"/>
                      <a:tailEnd type="none" w="med" len="med"/>
                    </a:lnT>
                    <a:lnB w="9525" cap="flat" cmpd="sng" algn="ctr">
                      <a:solidFill>
                        <a:srgbClr val="BFBFBF"/>
                      </a:solidFill>
                      <a:prstDash val="solid"/>
                      <a:round/>
                      <a:headEnd type="none" w="med" len="med"/>
                      <a:tailEnd type="none" w="med" len="med"/>
                    </a:lnB>
                  </a:tcPr>
                </a:tc>
                <a:tc>
                  <a:txBody>
                    <a:bodyPr/>
                    <a:lstStyle/>
                    <a:p>
                      <a:pPr algn="r"/>
                      <a:r>
                        <a:rPr lang="en-IN" sz="1300">
                          <a:effectLst/>
                          <a:latin typeface="Arial" panose="020B0604020202020204" pitchFamily="34" charset="0"/>
                        </a:rPr>
                        <a:t>0.806487</a:t>
                      </a:r>
                    </a:p>
                  </a:txBody>
                  <a:tcPr marL="36550" marR="36550" marT="0" marB="0" anchor="ctr">
                    <a:lnL w="9525" cap="flat" cmpd="sng" algn="ctr">
                      <a:solidFill>
                        <a:srgbClr val="BFBFBF"/>
                      </a:solidFill>
                      <a:prstDash val="solid"/>
                      <a:round/>
                      <a:headEnd type="none" w="med" len="med"/>
                      <a:tailEnd type="none" w="med" len="med"/>
                    </a:lnL>
                    <a:lnR w="9525" cap="flat" cmpd="sng" algn="ctr">
                      <a:solidFill>
                        <a:srgbClr val="BFBFBF"/>
                      </a:solidFill>
                      <a:prstDash val="solid"/>
                      <a:round/>
                      <a:headEnd type="none" w="med" len="med"/>
                      <a:tailEnd type="none" w="med" len="med"/>
                    </a:lnR>
                    <a:lnT w="9525" cap="flat" cmpd="sng" algn="ctr">
                      <a:solidFill>
                        <a:srgbClr val="BFBFBF"/>
                      </a:solidFill>
                      <a:prstDash val="solid"/>
                      <a:round/>
                      <a:headEnd type="none" w="med" len="med"/>
                      <a:tailEnd type="none" w="med" len="med"/>
                    </a:lnT>
                    <a:lnB w="9525" cap="flat" cmpd="sng" algn="ctr">
                      <a:solidFill>
                        <a:srgbClr val="BFBFBF"/>
                      </a:solidFill>
                      <a:prstDash val="solid"/>
                      <a:round/>
                      <a:headEnd type="none" w="med" len="med"/>
                      <a:tailEnd type="none" w="med" len="med"/>
                    </a:lnB>
                  </a:tcPr>
                </a:tc>
                <a:tc>
                  <a:txBody>
                    <a:bodyPr/>
                    <a:lstStyle/>
                    <a:p>
                      <a:pPr algn="r"/>
                      <a:r>
                        <a:rPr lang="en-IN" sz="1300">
                          <a:effectLst/>
                          <a:latin typeface="Arial" panose="020B0604020202020204" pitchFamily="34" charset="0"/>
                        </a:rPr>
                        <a:t>0.791451</a:t>
                      </a:r>
                    </a:p>
                  </a:txBody>
                  <a:tcPr marL="36550" marR="36550" marT="0" marB="0" anchor="ctr">
                    <a:lnL w="9525" cap="flat" cmpd="sng" algn="ctr">
                      <a:solidFill>
                        <a:srgbClr val="BFBFBF"/>
                      </a:solidFill>
                      <a:prstDash val="solid"/>
                      <a:round/>
                      <a:headEnd type="none" w="med" len="med"/>
                      <a:tailEnd type="none" w="med" len="med"/>
                    </a:lnL>
                    <a:lnR w="9525" cap="flat" cmpd="sng" algn="ctr">
                      <a:solidFill>
                        <a:srgbClr val="BFBFBF"/>
                      </a:solidFill>
                      <a:prstDash val="solid"/>
                      <a:round/>
                      <a:headEnd type="none" w="med" len="med"/>
                      <a:tailEnd type="none" w="med" len="med"/>
                    </a:lnR>
                    <a:lnT w="9525" cap="flat" cmpd="sng" algn="ctr">
                      <a:solidFill>
                        <a:srgbClr val="BFBFBF"/>
                      </a:solidFill>
                      <a:prstDash val="solid"/>
                      <a:round/>
                      <a:headEnd type="none" w="med" len="med"/>
                      <a:tailEnd type="none" w="med" len="med"/>
                    </a:lnT>
                    <a:lnB w="9525" cap="flat" cmpd="sng" algn="ctr">
                      <a:solidFill>
                        <a:srgbClr val="BFBFBF"/>
                      </a:solidFill>
                      <a:prstDash val="solid"/>
                      <a:round/>
                      <a:headEnd type="none" w="med" len="med"/>
                      <a:tailEnd type="none" w="med" len="med"/>
                    </a:lnB>
                  </a:tcPr>
                </a:tc>
                <a:tc>
                  <a:txBody>
                    <a:bodyPr/>
                    <a:lstStyle/>
                    <a:p>
                      <a:pPr algn="r"/>
                      <a:r>
                        <a:rPr lang="en-IN" sz="1300">
                          <a:effectLst/>
                          <a:latin typeface="Helvetica" pitchFamily="2" charset="77"/>
                        </a:rPr>
                        <a:t>0.767405847</a:t>
                      </a:r>
                    </a:p>
                  </a:txBody>
                  <a:tcPr marL="36550" marR="36550" marT="0" marB="0" anchor="ctr">
                    <a:lnL w="9525" cap="flat" cmpd="sng" algn="ctr">
                      <a:solidFill>
                        <a:srgbClr val="BFBFBF"/>
                      </a:solidFill>
                      <a:prstDash val="solid"/>
                      <a:round/>
                      <a:headEnd type="none" w="med" len="med"/>
                      <a:tailEnd type="none" w="med" len="med"/>
                    </a:lnL>
                    <a:lnR w="9525" cap="flat" cmpd="sng" algn="ctr">
                      <a:solidFill>
                        <a:srgbClr val="BFBFBF"/>
                      </a:solidFill>
                      <a:prstDash val="solid"/>
                      <a:round/>
                      <a:headEnd type="none" w="med" len="med"/>
                      <a:tailEnd type="none" w="med" len="med"/>
                    </a:lnR>
                    <a:lnT w="9525" cap="flat" cmpd="sng" algn="ctr">
                      <a:solidFill>
                        <a:srgbClr val="BFBFBF"/>
                      </a:solidFill>
                      <a:prstDash val="solid"/>
                      <a:round/>
                      <a:headEnd type="none" w="med" len="med"/>
                      <a:tailEnd type="none" w="med" len="med"/>
                    </a:lnT>
                    <a:lnB w="9525" cap="flat" cmpd="sng" algn="ctr">
                      <a:solidFill>
                        <a:srgbClr val="BFBFBF"/>
                      </a:solidFill>
                      <a:prstDash val="solid"/>
                      <a:round/>
                      <a:headEnd type="none" w="med" len="med"/>
                      <a:tailEnd type="none" w="med" len="med"/>
                    </a:lnB>
                  </a:tcPr>
                </a:tc>
                <a:tc>
                  <a:txBody>
                    <a:bodyPr/>
                    <a:lstStyle/>
                    <a:p>
                      <a:pPr algn="r"/>
                      <a:r>
                        <a:rPr lang="en-IN" sz="1300">
                          <a:effectLst/>
                          <a:latin typeface="Helvetica" pitchFamily="2" charset="77"/>
                        </a:rPr>
                        <a:t>0.918520166</a:t>
                      </a:r>
                    </a:p>
                  </a:txBody>
                  <a:tcPr marL="36550" marR="36550" marT="0" marB="0" anchor="ctr">
                    <a:lnL w="9525" cap="flat" cmpd="sng" algn="ctr">
                      <a:solidFill>
                        <a:srgbClr val="BFBFBF"/>
                      </a:solidFill>
                      <a:prstDash val="solid"/>
                      <a:round/>
                      <a:headEnd type="none" w="med" len="med"/>
                      <a:tailEnd type="none" w="med" len="med"/>
                    </a:lnL>
                    <a:lnR w="9525" cap="flat" cmpd="sng" algn="ctr">
                      <a:solidFill>
                        <a:srgbClr val="BFBFBF"/>
                      </a:solidFill>
                      <a:prstDash val="solid"/>
                      <a:round/>
                      <a:headEnd type="none" w="med" len="med"/>
                      <a:tailEnd type="none" w="med" len="med"/>
                    </a:lnR>
                    <a:lnT w="9525" cap="flat" cmpd="sng" algn="ctr">
                      <a:solidFill>
                        <a:srgbClr val="BFBFBF"/>
                      </a:solidFill>
                      <a:prstDash val="solid"/>
                      <a:round/>
                      <a:headEnd type="none" w="med" len="med"/>
                      <a:tailEnd type="none" w="med" len="med"/>
                    </a:lnT>
                    <a:lnB w="9525" cap="flat" cmpd="sng" algn="ctr">
                      <a:solidFill>
                        <a:srgbClr val="BFBFBF"/>
                      </a:solidFill>
                      <a:prstDash val="solid"/>
                      <a:round/>
                      <a:headEnd type="none" w="med" len="med"/>
                      <a:tailEnd type="none" w="med" len="med"/>
                    </a:lnB>
                  </a:tcPr>
                </a:tc>
                <a:tc>
                  <a:txBody>
                    <a:bodyPr/>
                    <a:lstStyle/>
                    <a:p>
                      <a:pPr algn="r"/>
                      <a:r>
                        <a:rPr lang="en-IN" sz="1300">
                          <a:effectLst/>
                          <a:latin typeface="Helvetica" pitchFamily="2" charset="77"/>
                        </a:rPr>
                        <a:t>0.836190605</a:t>
                      </a:r>
                    </a:p>
                  </a:txBody>
                  <a:tcPr marL="36550" marR="36550" marT="0" marB="0" anchor="ctr">
                    <a:lnL w="9525" cap="flat" cmpd="sng" algn="ctr">
                      <a:solidFill>
                        <a:srgbClr val="BFBFBF"/>
                      </a:solidFill>
                      <a:prstDash val="solid"/>
                      <a:round/>
                      <a:headEnd type="none" w="med" len="med"/>
                      <a:tailEnd type="none" w="med" len="med"/>
                    </a:lnL>
                    <a:lnR w="9525" cap="flat" cmpd="sng" algn="ctr">
                      <a:solidFill>
                        <a:srgbClr val="BFBFBF"/>
                      </a:solidFill>
                      <a:prstDash val="solid"/>
                      <a:round/>
                      <a:headEnd type="none" w="med" len="med"/>
                      <a:tailEnd type="none" w="med" len="med"/>
                    </a:lnR>
                    <a:lnT w="9525" cap="flat" cmpd="sng" algn="ctr">
                      <a:solidFill>
                        <a:srgbClr val="BFBFBF"/>
                      </a:solidFill>
                      <a:prstDash val="solid"/>
                      <a:round/>
                      <a:headEnd type="none" w="med" len="med"/>
                      <a:tailEnd type="none" w="med" len="med"/>
                    </a:lnT>
                    <a:lnB w="9525" cap="flat" cmpd="sng" algn="ctr">
                      <a:solidFill>
                        <a:srgbClr val="BFBFBF"/>
                      </a:solidFill>
                      <a:prstDash val="solid"/>
                      <a:round/>
                      <a:headEnd type="none" w="med" len="med"/>
                      <a:tailEnd type="none" w="med" len="med"/>
                    </a:lnB>
                  </a:tcPr>
                </a:tc>
                <a:tc>
                  <a:txBody>
                    <a:bodyPr/>
                    <a:lstStyle/>
                    <a:p>
                      <a:pPr algn="r"/>
                      <a:r>
                        <a:rPr lang="en-IN" sz="1300">
                          <a:effectLst/>
                          <a:latin typeface="Helvetica" pitchFamily="2" charset="77"/>
                        </a:rPr>
                        <a:t>0.762291976</a:t>
                      </a:r>
                    </a:p>
                  </a:txBody>
                  <a:tcPr marL="36550" marR="36550" marT="0" marB="0" anchor="ctr">
                    <a:lnL w="9525" cap="flat" cmpd="sng" algn="ctr">
                      <a:solidFill>
                        <a:srgbClr val="BFBFBF"/>
                      </a:solidFill>
                      <a:prstDash val="solid"/>
                      <a:round/>
                      <a:headEnd type="none" w="med" len="med"/>
                      <a:tailEnd type="none" w="med" len="med"/>
                    </a:lnL>
                    <a:lnR w="9525" cap="flat" cmpd="sng" algn="ctr">
                      <a:solidFill>
                        <a:srgbClr val="BFBFBF"/>
                      </a:solidFill>
                      <a:prstDash val="solid"/>
                      <a:round/>
                      <a:headEnd type="none" w="med" len="med"/>
                      <a:tailEnd type="none" w="med" len="med"/>
                    </a:lnR>
                    <a:lnT w="9525" cap="flat" cmpd="sng" algn="ctr">
                      <a:solidFill>
                        <a:srgbClr val="BFBFBF"/>
                      </a:solidFill>
                      <a:prstDash val="solid"/>
                      <a:round/>
                      <a:headEnd type="none" w="med" len="med"/>
                      <a:tailEnd type="none" w="med" len="med"/>
                    </a:lnT>
                    <a:lnB w="9525"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914801881"/>
                  </a:ext>
                </a:extLst>
              </a:tr>
              <a:tr h="236415">
                <a:tc>
                  <a:txBody>
                    <a:bodyPr/>
                    <a:lstStyle/>
                    <a:p>
                      <a:r>
                        <a:rPr lang="en-IN" sz="1300" b="1">
                          <a:effectLst/>
                          <a:latin typeface="Helvetica" pitchFamily="2" charset="77"/>
                        </a:rPr>
                        <a:t>Stacking</a:t>
                      </a:r>
                      <a:endParaRPr lang="en-IN" sz="1300">
                        <a:effectLst/>
                        <a:latin typeface="Helvetica" pitchFamily="2" charset="77"/>
                      </a:endParaRPr>
                    </a:p>
                  </a:txBody>
                  <a:tcPr marL="36550" marR="36550" marT="0" marB="0" anchor="ctr">
                    <a:lnL w="9525" cap="flat" cmpd="sng" algn="ctr">
                      <a:solidFill>
                        <a:srgbClr val="BFBFBF"/>
                      </a:solidFill>
                      <a:prstDash val="solid"/>
                      <a:round/>
                      <a:headEnd type="none" w="med" len="med"/>
                      <a:tailEnd type="none" w="med" len="med"/>
                    </a:lnL>
                    <a:lnR w="9525" cap="flat" cmpd="sng" algn="ctr">
                      <a:solidFill>
                        <a:srgbClr val="BFBFBF"/>
                      </a:solidFill>
                      <a:prstDash val="solid"/>
                      <a:round/>
                      <a:headEnd type="none" w="med" len="med"/>
                      <a:tailEnd type="none" w="med" len="med"/>
                    </a:lnR>
                    <a:lnT w="9525" cap="flat" cmpd="sng" algn="ctr">
                      <a:solidFill>
                        <a:srgbClr val="BFBFBF"/>
                      </a:solidFill>
                      <a:prstDash val="solid"/>
                      <a:round/>
                      <a:headEnd type="none" w="med" len="med"/>
                      <a:tailEnd type="none" w="med" len="med"/>
                    </a:lnT>
                    <a:lnB w="9525" cap="flat" cmpd="sng" algn="ctr">
                      <a:solidFill>
                        <a:srgbClr val="BFBFBF"/>
                      </a:solidFill>
                      <a:prstDash val="solid"/>
                      <a:round/>
                      <a:headEnd type="none" w="med" len="med"/>
                      <a:tailEnd type="none" w="med" len="med"/>
                    </a:lnB>
                  </a:tcPr>
                </a:tc>
                <a:tc>
                  <a:txBody>
                    <a:bodyPr/>
                    <a:lstStyle/>
                    <a:p>
                      <a:pPr algn="r"/>
                      <a:r>
                        <a:rPr lang="en-IN" sz="1300">
                          <a:effectLst/>
                          <a:latin typeface="Arial" panose="020B0604020202020204" pitchFamily="34" charset="0"/>
                        </a:rPr>
                        <a:t>0.788677</a:t>
                      </a:r>
                    </a:p>
                  </a:txBody>
                  <a:tcPr marL="36550" marR="36550" marT="0" marB="0" anchor="ctr">
                    <a:lnL w="9525" cap="flat" cmpd="sng" algn="ctr">
                      <a:solidFill>
                        <a:srgbClr val="BFBFBF"/>
                      </a:solidFill>
                      <a:prstDash val="solid"/>
                      <a:round/>
                      <a:headEnd type="none" w="med" len="med"/>
                      <a:tailEnd type="none" w="med" len="med"/>
                    </a:lnL>
                    <a:lnR w="9525" cap="flat" cmpd="sng" algn="ctr">
                      <a:solidFill>
                        <a:srgbClr val="BFBFBF"/>
                      </a:solidFill>
                      <a:prstDash val="solid"/>
                      <a:round/>
                      <a:headEnd type="none" w="med" len="med"/>
                      <a:tailEnd type="none" w="med" len="med"/>
                    </a:lnR>
                    <a:lnT w="9525" cap="flat" cmpd="sng" algn="ctr">
                      <a:solidFill>
                        <a:srgbClr val="BFBFBF"/>
                      </a:solidFill>
                      <a:prstDash val="solid"/>
                      <a:round/>
                      <a:headEnd type="none" w="med" len="med"/>
                      <a:tailEnd type="none" w="med" len="med"/>
                    </a:lnT>
                    <a:lnB w="9525" cap="flat" cmpd="sng" algn="ctr">
                      <a:solidFill>
                        <a:srgbClr val="BFBFBF"/>
                      </a:solidFill>
                      <a:prstDash val="solid"/>
                      <a:round/>
                      <a:headEnd type="none" w="med" len="med"/>
                      <a:tailEnd type="none" w="med" len="med"/>
                    </a:lnB>
                  </a:tcPr>
                </a:tc>
                <a:tc>
                  <a:txBody>
                    <a:bodyPr/>
                    <a:lstStyle/>
                    <a:p>
                      <a:pPr algn="r"/>
                      <a:r>
                        <a:rPr lang="en-IN" sz="1300">
                          <a:effectLst/>
                          <a:latin typeface="Arial" panose="020B0604020202020204" pitchFamily="34" charset="0"/>
                        </a:rPr>
                        <a:t>0.777812</a:t>
                      </a:r>
                    </a:p>
                  </a:txBody>
                  <a:tcPr marL="36550" marR="36550" marT="0" marB="0" anchor="ctr">
                    <a:lnL w="9525" cap="flat" cmpd="sng" algn="ctr">
                      <a:solidFill>
                        <a:srgbClr val="BFBFBF"/>
                      </a:solidFill>
                      <a:prstDash val="solid"/>
                      <a:round/>
                      <a:headEnd type="none" w="med" len="med"/>
                      <a:tailEnd type="none" w="med" len="med"/>
                    </a:lnL>
                    <a:lnR w="9525" cap="flat" cmpd="sng" algn="ctr">
                      <a:solidFill>
                        <a:srgbClr val="BFBFBF"/>
                      </a:solidFill>
                      <a:prstDash val="solid"/>
                      <a:round/>
                      <a:headEnd type="none" w="med" len="med"/>
                      <a:tailEnd type="none" w="med" len="med"/>
                    </a:lnR>
                    <a:lnT w="9525" cap="flat" cmpd="sng" algn="ctr">
                      <a:solidFill>
                        <a:srgbClr val="BFBFBF"/>
                      </a:solidFill>
                      <a:prstDash val="solid"/>
                      <a:round/>
                      <a:headEnd type="none" w="med" len="med"/>
                      <a:tailEnd type="none" w="med" len="med"/>
                    </a:lnT>
                    <a:lnB w="9525" cap="flat" cmpd="sng" algn="ctr">
                      <a:solidFill>
                        <a:srgbClr val="BFBFBF"/>
                      </a:solidFill>
                      <a:prstDash val="solid"/>
                      <a:round/>
                      <a:headEnd type="none" w="med" len="med"/>
                      <a:tailEnd type="none" w="med" len="med"/>
                    </a:lnB>
                  </a:tcPr>
                </a:tc>
                <a:tc>
                  <a:txBody>
                    <a:bodyPr/>
                    <a:lstStyle/>
                    <a:p>
                      <a:pPr algn="r"/>
                      <a:r>
                        <a:rPr lang="en-IN" sz="1300">
                          <a:effectLst/>
                          <a:latin typeface="Helvetica" pitchFamily="2" charset="77"/>
                        </a:rPr>
                        <a:t>0.779044808</a:t>
                      </a:r>
                    </a:p>
                  </a:txBody>
                  <a:tcPr marL="36550" marR="36550" marT="0" marB="0" anchor="ctr">
                    <a:lnL w="9525" cap="flat" cmpd="sng" algn="ctr">
                      <a:solidFill>
                        <a:srgbClr val="BFBFBF"/>
                      </a:solidFill>
                      <a:prstDash val="solid"/>
                      <a:round/>
                      <a:headEnd type="none" w="med" len="med"/>
                      <a:tailEnd type="none" w="med" len="med"/>
                    </a:lnL>
                    <a:lnR w="9525" cap="flat" cmpd="sng" algn="ctr">
                      <a:solidFill>
                        <a:srgbClr val="BFBFBF"/>
                      </a:solidFill>
                      <a:prstDash val="solid"/>
                      <a:round/>
                      <a:headEnd type="none" w="med" len="med"/>
                      <a:tailEnd type="none" w="med" len="med"/>
                    </a:lnR>
                    <a:lnT w="9525" cap="flat" cmpd="sng" algn="ctr">
                      <a:solidFill>
                        <a:srgbClr val="BFBFBF"/>
                      </a:solidFill>
                      <a:prstDash val="solid"/>
                      <a:round/>
                      <a:headEnd type="none" w="med" len="med"/>
                      <a:tailEnd type="none" w="med" len="med"/>
                    </a:lnT>
                    <a:lnB w="9525" cap="flat" cmpd="sng" algn="ctr">
                      <a:solidFill>
                        <a:srgbClr val="BFBFBF"/>
                      </a:solidFill>
                      <a:prstDash val="solid"/>
                      <a:round/>
                      <a:headEnd type="none" w="med" len="med"/>
                      <a:tailEnd type="none" w="med" len="med"/>
                    </a:lnB>
                  </a:tcPr>
                </a:tc>
                <a:tc>
                  <a:txBody>
                    <a:bodyPr/>
                    <a:lstStyle/>
                    <a:p>
                      <a:pPr algn="r"/>
                      <a:r>
                        <a:rPr lang="en-IN" sz="1300">
                          <a:effectLst/>
                          <a:latin typeface="Helvetica" pitchFamily="2" charset="77"/>
                        </a:rPr>
                        <a:t>0.860839265</a:t>
                      </a:r>
                    </a:p>
                  </a:txBody>
                  <a:tcPr marL="36550" marR="36550" marT="0" marB="0" anchor="ctr">
                    <a:lnL w="9525" cap="flat" cmpd="sng" algn="ctr">
                      <a:solidFill>
                        <a:srgbClr val="BFBFBF"/>
                      </a:solidFill>
                      <a:prstDash val="solid"/>
                      <a:round/>
                      <a:headEnd type="none" w="med" len="med"/>
                      <a:tailEnd type="none" w="med" len="med"/>
                    </a:lnL>
                    <a:lnR w="9525" cap="flat" cmpd="sng" algn="ctr">
                      <a:solidFill>
                        <a:srgbClr val="BFBFBF"/>
                      </a:solidFill>
                      <a:prstDash val="solid"/>
                      <a:round/>
                      <a:headEnd type="none" w="med" len="med"/>
                      <a:tailEnd type="none" w="med" len="med"/>
                    </a:lnR>
                    <a:lnT w="9525" cap="flat" cmpd="sng" algn="ctr">
                      <a:solidFill>
                        <a:srgbClr val="BFBFBF"/>
                      </a:solidFill>
                      <a:prstDash val="solid"/>
                      <a:round/>
                      <a:headEnd type="none" w="med" len="med"/>
                      <a:tailEnd type="none" w="med" len="med"/>
                    </a:lnT>
                    <a:lnB w="9525" cap="flat" cmpd="sng" algn="ctr">
                      <a:solidFill>
                        <a:srgbClr val="BFBFBF"/>
                      </a:solidFill>
                      <a:prstDash val="solid"/>
                      <a:round/>
                      <a:headEnd type="none" w="med" len="med"/>
                      <a:tailEnd type="none" w="med" len="med"/>
                    </a:lnB>
                  </a:tcPr>
                </a:tc>
                <a:tc>
                  <a:txBody>
                    <a:bodyPr/>
                    <a:lstStyle/>
                    <a:p>
                      <a:pPr algn="r"/>
                      <a:r>
                        <a:rPr lang="en-IN" sz="1300">
                          <a:effectLst/>
                          <a:latin typeface="Helvetica" pitchFamily="2" charset="77"/>
                        </a:rPr>
                        <a:t>0.817864816</a:t>
                      </a:r>
                    </a:p>
                  </a:txBody>
                  <a:tcPr marL="36550" marR="36550" marT="0" marB="0" anchor="ctr">
                    <a:lnL w="9525" cap="flat" cmpd="sng" algn="ctr">
                      <a:solidFill>
                        <a:srgbClr val="BFBFBF"/>
                      </a:solidFill>
                      <a:prstDash val="solid"/>
                      <a:round/>
                      <a:headEnd type="none" w="med" len="med"/>
                      <a:tailEnd type="none" w="med" len="med"/>
                    </a:lnL>
                    <a:lnR w="9525" cap="flat" cmpd="sng" algn="ctr">
                      <a:solidFill>
                        <a:srgbClr val="BFBFBF"/>
                      </a:solidFill>
                      <a:prstDash val="solid"/>
                      <a:round/>
                      <a:headEnd type="none" w="med" len="med"/>
                      <a:tailEnd type="none" w="med" len="med"/>
                    </a:lnR>
                    <a:lnT w="9525" cap="flat" cmpd="sng" algn="ctr">
                      <a:solidFill>
                        <a:srgbClr val="BFBFBF"/>
                      </a:solidFill>
                      <a:prstDash val="solid"/>
                      <a:round/>
                      <a:headEnd type="none" w="med" len="med"/>
                      <a:tailEnd type="none" w="med" len="med"/>
                    </a:lnT>
                    <a:lnB w="9525" cap="flat" cmpd="sng" algn="ctr">
                      <a:solidFill>
                        <a:srgbClr val="BFBFBF"/>
                      </a:solidFill>
                      <a:prstDash val="solid"/>
                      <a:round/>
                      <a:headEnd type="none" w="med" len="med"/>
                      <a:tailEnd type="none" w="med" len="med"/>
                    </a:lnB>
                  </a:tcPr>
                </a:tc>
                <a:tc>
                  <a:txBody>
                    <a:bodyPr/>
                    <a:lstStyle/>
                    <a:p>
                      <a:pPr algn="r"/>
                      <a:r>
                        <a:rPr lang="en-IN" sz="1300">
                          <a:effectLst/>
                          <a:latin typeface="Helvetica" pitchFamily="2" charset="77"/>
                        </a:rPr>
                        <a:t>0.757803194</a:t>
                      </a:r>
                    </a:p>
                  </a:txBody>
                  <a:tcPr marL="36550" marR="36550" marT="0" marB="0" anchor="ctr">
                    <a:lnL w="9525" cap="flat" cmpd="sng" algn="ctr">
                      <a:solidFill>
                        <a:srgbClr val="BFBFBF"/>
                      </a:solidFill>
                      <a:prstDash val="solid"/>
                      <a:round/>
                      <a:headEnd type="none" w="med" len="med"/>
                      <a:tailEnd type="none" w="med" len="med"/>
                    </a:lnL>
                    <a:lnR w="9525" cap="flat" cmpd="sng" algn="ctr">
                      <a:solidFill>
                        <a:srgbClr val="BFBFBF"/>
                      </a:solidFill>
                      <a:prstDash val="solid"/>
                      <a:round/>
                      <a:headEnd type="none" w="med" len="med"/>
                      <a:tailEnd type="none" w="med" len="med"/>
                    </a:lnR>
                    <a:lnT w="9525" cap="flat" cmpd="sng" algn="ctr">
                      <a:solidFill>
                        <a:srgbClr val="BFBFBF"/>
                      </a:solidFill>
                      <a:prstDash val="solid"/>
                      <a:round/>
                      <a:headEnd type="none" w="med" len="med"/>
                      <a:tailEnd type="none" w="med" len="med"/>
                    </a:lnT>
                    <a:lnB w="9525"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3112156657"/>
                  </a:ext>
                </a:extLst>
              </a:tr>
              <a:tr h="236415">
                <a:tc>
                  <a:txBody>
                    <a:bodyPr/>
                    <a:lstStyle/>
                    <a:p>
                      <a:r>
                        <a:rPr lang="en-IN" sz="1300" b="1">
                          <a:effectLst/>
                          <a:latin typeface="Helvetica" pitchFamily="2" charset="77"/>
                        </a:rPr>
                        <a:t>Bagging</a:t>
                      </a:r>
                      <a:endParaRPr lang="en-IN" sz="1300">
                        <a:effectLst/>
                        <a:latin typeface="Helvetica" pitchFamily="2" charset="77"/>
                      </a:endParaRPr>
                    </a:p>
                  </a:txBody>
                  <a:tcPr marL="36550" marR="36550" marT="0" marB="0" anchor="ctr">
                    <a:lnL w="9525" cap="flat" cmpd="sng" algn="ctr">
                      <a:solidFill>
                        <a:srgbClr val="BFBFBF"/>
                      </a:solidFill>
                      <a:prstDash val="solid"/>
                      <a:round/>
                      <a:headEnd type="none" w="med" len="med"/>
                      <a:tailEnd type="none" w="med" len="med"/>
                    </a:lnL>
                    <a:lnR w="9525" cap="flat" cmpd="sng" algn="ctr">
                      <a:solidFill>
                        <a:srgbClr val="BFBFBF"/>
                      </a:solidFill>
                      <a:prstDash val="solid"/>
                      <a:round/>
                      <a:headEnd type="none" w="med" len="med"/>
                      <a:tailEnd type="none" w="med" len="med"/>
                    </a:lnR>
                    <a:lnT w="9525" cap="flat" cmpd="sng" algn="ctr">
                      <a:solidFill>
                        <a:srgbClr val="BFBFBF"/>
                      </a:solidFill>
                      <a:prstDash val="solid"/>
                      <a:round/>
                      <a:headEnd type="none" w="med" len="med"/>
                      <a:tailEnd type="none" w="med" len="med"/>
                    </a:lnT>
                    <a:lnB w="9525" cap="flat" cmpd="sng" algn="ctr">
                      <a:solidFill>
                        <a:srgbClr val="BFBFBF"/>
                      </a:solidFill>
                      <a:prstDash val="solid"/>
                      <a:round/>
                      <a:headEnd type="none" w="med" len="med"/>
                      <a:tailEnd type="none" w="med" len="med"/>
                    </a:lnB>
                  </a:tcPr>
                </a:tc>
                <a:tc>
                  <a:txBody>
                    <a:bodyPr/>
                    <a:lstStyle/>
                    <a:p>
                      <a:pPr algn="r"/>
                      <a:r>
                        <a:rPr lang="en-IN" sz="1300">
                          <a:effectLst/>
                          <a:latin typeface="Arial" panose="020B0604020202020204" pitchFamily="34" charset="0"/>
                        </a:rPr>
                        <a:t>0.822372</a:t>
                      </a:r>
                    </a:p>
                  </a:txBody>
                  <a:tcPr marL="36550" marR="36550" marT="0" marB="0" anchor="ctr">
                    <a:lnL w="9525" cap="flat" cmpd="sng" algn="ctr">
                      <a:solidFill>
                        <a:srgbClr val="BFBFBF"/>
                      </a:solidFill>
                      <a:prstDash val="solid"/>
                      <a:round/>
                      <a:headEnd type="none" w="med" len="med"/>
                      <a:tailEnd type="none" w="med" len="med"/>
                    </a:lnL>
                    <a:lnR w="9525" cap="flat" cmpd="sng" algn="ctr">
                      <a:solidFill>
                        <a:srgbClr val="BFBFBF"/>
                      </a:solidFill>
                      <a:prstDash val="solid"/>
                      <a:round/>
                      <a:headEnd type="none" w="med" len="med"/>
                      <a:tailEnd type="none" w="med" len="med"/>
                    </a:lnR>
                    <a:lnT w="9525" cap="flat" cmpd="sng" algn="ctr">
                      <a:solidFill>
                        <a:srgbClr val="BFBFBF"/>
                      </a:solidFill>
                      <a:prstDash val="solid"/>
                      <a:round/>
                      <a:headEnd type="none" w="med" len="med"/>
                      <a:tailEnd type="none" w="med" len="med"/>
                    </a:lnT>
                    <a:lnB w="9525" cap="flat" cmpd="sng" algn="ctr">
                      <a:solidFill>
                        <a:srgbClr val="BFBFBF"/>
                      </a:solidFill>
                      <a:prstDash val="solid"/>
                      <a:round/>
                      <a:headEnd type="none" w="med" len="med"/>
                      <a:tailEnd type="none" w="med" len="med"/>
                    </a:lnB>
                  </a:tcPr>
                </a:tc>
                <a:tc>
                  <a:txBody>
                    <a:bodyPr/>
                    <a:lstStyle/>
                    <a:p>
                      <a:pPr algn="r"/>
                      <a:r>
                        <a:rPr lang="en-IN" sz="1300">
                          <a:effectLst/>
                          <a:latin typeface="Arial" panose="020B0604020202020204" pitchFamily="34" charset="0"/>
                        </a:rPr>
                        <a:t>0.805091</a:t>
                      </a:r>
                    </a:p>
                  </a:txBody>
                  <a:tcPr marL="36550" marR="36550" marT="0" marB="0" anchor="ctr">
                    <a:lnL w="9525" cap="flat" cmpd="sng" algn="ctr">
                      <a:solidFill>
                        <a:srgbClr val="BFBFBF"/>
                      </a:solidFill>
                      <a:prstDash val="solid"/>
                      <a:round/>
                      <a:headEnd type="none" w="med" len="med"/>
                      <a:tailEnd type="none" w="med" len="med"/>
                    </a:lnL>
                    <a:lnR w="9525" cap="flat" cmpd="sng" algn="ctr">
                      <a:solidFill>
                        <a:srgbClr val="BFBFBF"/>
                      </a:solidFill>
                      <a:prstDash val="solid"/>
                      <a:round/>
                      <a:headEnd type="none" w="med" len="med"/>
                      <a:tailEnd type="none" w="med" len="med"/>
                    </a:lnR>
                    <a:lnT w="9525" cap="flat" cmpd="sng" algn="ctr">
                      <a:solidFill>
                        <a:srgbClr val="BFBFBF"/>
                      </a:solidFill>
                      <a:prstDash val="solid"/>
                      <a:round/>
                      <a:headEnd type="none" w="med" len="med"/>
                      <a:tailEnd type="none" w="med" len="med"/>
                    </a:lnT>
                    <a:lnB w="9525" cap="flat" cmpd="sng" algn="ctr">
                      <a:solidFill>
                        <a:srgbClr val="BFBFBF"/>
                      </a:solidFill>
                      <a:prstDash val="solid"/>
                      <a:round/>
                      <a:headEnd type="none" w="med" len="med"/>
                      <a:tailEnd type="none" w="med" len="med"/>
                    </a:lnB>
                  </a:tcPr>
                </a:tc>
                <a:tc>
                  <a:txBody>
                    <a:bodyPr/>
                    <a:lstStyle/>
                    <a:p>
                      <a:pPr algn="r"/>
                      <a:r>
                        <a:rPr lang="en-IN" sz="1300">
                          <a:effectLst/>
                          <a:latin typeface="Helvetica" pitchFamily="2" charset="77"/>
                        </a:rPr>
                        <a:t>0.798955108</a:t>
                      </a:r>
                    </a:p>
                  </a:txBody>
                  <a:tcPr marL="36550" marR="36550" marT="0" marB="0" anchor="ctr">
                    <a:lnL w="9525" cap="flat" cmpd="sng" algn="ctr">
                      <a:solidFill>
                        <a:srgbClr val="BFBFBF"/>
                      </a:solidFill>
                      <a:prstDash val="solid"/>
                      <a:round/>
                      <a:headEnd type="none" w="med" len="med"/>
                      <a:tailEnd type="none" w="med" len="med"/>
                    </a:lnL>
                    <a:lnR w="9525" cap="flat" cmpd="sng" algn="ctr">
                      <a:solidFill>
                        <a:srgbClr val="BFBFBF"/>
                      </a:solidFill>
                      <a:prstDash val="solid"/>
                      <a:round/>
                      <a:headEnd type="none" w="med" len="med"/>
                      <a:tailEnd type="none" w="med" len="med"/>
                    </a:lnR>
                    <a:lnT w="9525" cap="flat" cmpd="sng" algn="ctr">
                      <a:solidFill>
                        <a:srgbClr val="BFBFBF"/>
                      </a:solidFill>
                      <a:prstDash val="solid"/>
                      <a:round/>
                      <a:headEnd type="none" w="med" len="med"/>
                      <a:tailEnd type="none" w="med" len="med"/>
                    </a:lnT>
                    <a:lnB w="9525" cap="flat" cmpd="sng" algn="ctr">
                      <a:solidFill>
                        <a:srgbClr val="BFBFBF"/>
                      </a:solidFill>
                      <a:prstDash val="solid"/>
                      <a:round/>
                      <a:headEnd type="none" w="med" len="med"/>
                      <a:tailEnd type="none" w="med" len="med"/>
                    </a:lnB>
                  </a:tcPr>
                </a:tc>
                <a:tc>
                  <a:txBody>
                    <a:bodyPr/>
                    <a:lstStyle/>
                    <a:p>
                      <a:pPr algn="r"/>
                      <a:r>
                        <a:rPr lang="en-IN" sz="1300">
                          <a:effectLst/>
                          <a:latin typeface="Helvetica" pitchFamily="2" charset="77"/>
                        </a:rPr>
                        <a:t>0.920299526</a:t>
                      </a:r>
                    </a:p>
                  </a:txBody>
                  <a:tcPr marL="36550" marR="36550" marT="0" marB="0" anchor="ctr">
                    <a:lnL w="9525" cap="flat" cmpd="sng" algn="ctr">
                      <a:solidFill>
                        <a:srgbClr val="BFBFBF"/>
                      </a:solidFill>
                      <a:prstDash val="solid"/>
                      <a:round/>
                      <a:headEnd type="none" w="med" len="med"/>
                      <a:tailEnd type="none" w="med" len="med"/>
                    </a:lnL>
                    <a:lnR w="9525" cap="flat" cmpd="sng" algn="ctr">
                      <a:solidFill>
                        <a:srgbClr val="BFBFBF"/>
                      </a:solidFill>
                      <a:prstDash val="solid"/>
                      <a:round/>
                      <a:headEnd type="none" w="med" len="med"/>
                      <a:tailEnd type="none" w="med" len="med"/>
                    </a:lnR>
                    <a:lnT w="9525" cap="flat" cmpd="sng" algn="ctr">
                      <a:solidFill>
                        <a:srgbClr val="BFBFBF"/>
                      </a:solidFill>
                      <a:prstDash val="solid"/>
                      <a:round/>
                      <a:headEnd type="none" w="med" len="med"/>
                      <a:tailEnd type="none" w="med" len="med"/>
                    </a:lnT>
                    <a:lnB w="9525" cap="flat" cmpd="sng" algn="ctr">
                      <a:solidFill>
                        <a:srgbClr val="BFBFBF"/>
                      </a:solidFill>
                      <a:prstDash val="solid"/>
                      <a:round/>
                      <a:headEnd type="none" w="med" len="med"/>
                      <a:tailEnd type="none" w="med" len="med"/>
                    </a:lnB>
                  </a:tcPr>
                </a:tc>
                <a:tc>
                  <a:txBody>
                    <a:bodyPr/>
                    <a:lstStyle/>
                    <a:p>
                      <a:pPr algn="r"/>
                      <a:r>
                        <a:rPr lang="en-IN" sz="1300">
                          <a:effectLst/>
                          <a:latin typeface="Helvetica" pitchFamily="2" charset="77"/>
                        </a:rPr>
                        <a:t>0.8498106</a:t>
                      </a:r>
                    </a:p>
                  </a:txBody>
                  <a:tcPr marL="36550" marR="36550" marT="0" marB="0" anchor="ctr">
                    <a:lnL w="9525" cap="flat" cmpd="sng" algn="ctr">
                      <a:solidFill>
                        <a:srgbClr val="BFBFBF"/>
                      </a:solidFill>
                      <a:prstDash val="solid"/>
                      <a:round/>
                      <a:headEnd type="none" w="med" len="med"/>
                      <a:tailEnd type="none" w="med" len="med"/>
                    </a:lnL>
                    <a:lnR w="9525" cap="flat" cmpd="sng" algn="ctr">
                      <a:solidFill>
                        <a:srgbClr val="BFBFBF"/>
                      </a:solidFill>
                      <a:prstDash val="solid"/>
                      <a:round/>
                      <a:headEnd type="none" w="med" len="med"/>
                      <a:tailEnd type="none" w="med" len="med"/>
                    </a:lnR>
                    <a:lnT w="9525" cap="flat" cmpd="sng" algn="ctr">
                      <a:solidFill>
                        <a:srgbClr val="BFBFBF"/>
                      </a:solidFill>
                      <a:prstDash val="solid"/>
                      <a:round/>
                      <a:headEnd type="none" w="med" len="med"/>
                      <a:tailEnd type="none" w="med" len="med"/>
                    </a:lnT>
                    <a:lnB w="9525" cap="flat" cmpd="sng" algn="ctr">
                      <a:solidFill>
                        <a:srgbClr val="BFBFBF"/>
                      </a:solidFill>
                      <a:prstDash val="solid"/>
                      <a:round/>
                      <a:headEnd type="none" w="med" len="med"/>
                      <a:tailEnd type="none" w="med" len="med"/>
                    </a:lnB>
                  </a:tcPr>
                </a:tc>
                <a:tc>
                  <a:txBody>
                    <a:bodyPr/>
                    <a:lstStyle/>
                    <a:p>
                      <a:pPr algn="r"/>
                      <a:r>
                        <a:rPr lang="en-IN" sz="1300">
                          <a:effectLst/>
                          <a:latin typeface="Helvetica" pitchFamily="2" charset="77"/>
                        </a:rPr>
                        <a:t>0.793810332</a:t>
                      </a:r>
                    </a:p>
                  </a:txBody>
                  <a:tcPr marL="36550" marR="36550" marT="0" marB="0" anchor="ctr">
                    <a:lnL w="9525" cap="flat" cmpd="sng" algn="ctr">
                      <a:solidFill>
                        <a:srgbClr val="BFBFBF"/>
                      </a:solidFill>
                      <a:prstDash val="solid"/>
                      <a:round/>
                      <a:headEnd type="none" w="med" len="med"/>
                      <a:tailEnd type="none" w="med" len="med"/>
                    </a:lnL>
                    <a:lnR w="9525" cap="flat" cmpd="sng" algn="ctr">
                      <a:solidFill>
                        <a:srgbClr val="BFBFBF"/>
                      </a:solidFill>
                      <a:prstDash val="solid"/>
                      <a:round/>
                      <a:headEnd type="none" w="med" len="med"/>
                      <a:tailEnd type="none" w="med" len="med"/>
                    </a:lnR>
                    <a:lnT w="9525" cap="flat" cmpd="sng" algn="ctr">
                      <a:solidFill>
                        <a:srgbClr val="BFBFBF"/>
                      </a:solidFill>
                      <a:prstDash val="solid"/>
                      <a:round/>
                      <a:headEnd type="none" w="med" len="med"/>
                      <a:tailEnd type="none" w="med" len="med"/>
                    </a:lnT>
                    <a:lnB w="9525"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72626118"/>
                  </a:ext>
                </a:extLst>
              </a:tr>
              <a:tr h="644026">
                <a:tc>
                  <a:txBody>
                    <a:bodyPr/>
                    <a:lstStyle/>
                    <a:p>
                      <a:r>
                        <a:rPr lang="en-IN" sz="1300" b="1">
                          <a:effectLst/>
                          <a:latin typeface="Helvetica" pitchFamily="2" charset="77"/>
                        </a:rPr>
                        <a:t>Random Forest Classifier (Tuned)</a:t>
                      </a:r>
                      <a:endParaRPr lang="en-IN" sz="1300">
                        <a:effectLst/>
                        <a:latin typeface="Helvetica" pitchFamily="2" charset="77"/>
                      </a:endParaRPr>
                    </a:p>
                  </a:txBody>
                  <a:tcPr marL="36550" marR="36550" marT="0" marB="0" anchor="ctr">
                    <a:lnL w="9525" cap="flat" cmpd="sng" algn="ctr">
                      <a:solidFill>
                        <a:srgbClr val="BFBFBF"/>
                      </a:solidFill>
                      <a:prstDash val="solid"/>
                      <a:round/>
                      <a:headEnd type="none" w="med" len="med"/>
                      <a:tailEnd type="none" w="med" len="med"/>
                    </a:lnL>
                    <a:lnR w="9525" cap="flat" cmpd="sng" algn="ctr">
                      <a:solidFill>
                        <a:srgbClr val="BFBFBF"/>
                      </a:solidFill>
                      <a:prstDash val="solid"/>
                      <a:round/>
                      <a:headEnd type="none" w="med" len="med"/>
                      <a:tailEnd type="none" w="med" len="med"/>
                    </a:lnR>
                    <a:lnT w="9525" cap="flat" cmpd="sng" algn="ctr">
                      <a:solidFill>
                        <a:srgbClr val="BFBFBF"/>
                      </a:solidFill>
                      <a:prstDash val="solid"/>
                      <a:round/>
                      <a:headEnd type="none" w="med" len="med"/>
                      <a:tailEnd type="none" w="med" len="med"/>
                    </a:lnT>
                    <a:lnB w="9525" cap="flat" cmpd="sng" algn="ctr">
                      <a:solidFill>
                        <a:srgbClr val="BFBFBF"/>
                      </a:solidFill>
                      <a:prstDash val="solid"/>
                      <a:round/>
                      <a:headEnd type="none" w="med" len="med"/>
                      <a:tailEnd type="none" w="med" len="med"/>
                    </a:lnB>
                  </a:tcPr>
                </a:tc>
                <a:tc>
                  <a:txBody>
                    <a:bodyPr/>
                    <a:lstStyle/>
                    <a:p>
                      <a:pPr algn="r"/>
                      <a:r>
                        <a:rPr lang="en-IN" sz="1300">
                          <a:effectLst/>
                          <a:latin typeface="Arial" panose="020B0604020202020204" pitchFamily="34" charset="0"/>
                        </a:rPr>
                        <a:t>0.77159</a:t>
                      </a:r>
                    </a:p>
                  </a:txBody>
                  <a:tcPr marL="36550" marR="36550" marT="0" marB="0" anchor="ctr">
                    <a:lnL w="9525" cap="flat" cmpd="sng" algn="ctr">
                      <a:solidFill>
                        <a:srgbClr val="BFBFBF"/>
                      </a:solidFill>
                      <a:prstDash val="solid"/>
                      <a:round/>
                      <a:headEnd type="none" w="med" len="med"/>
                      <a:tailEnd type="none" w="med" len="med"/>
                    </a:lnL>
                    <a:lnR w="9525" cap="flat" cmpd="sng" algn="ctr">
                      <a:solidFill>
                        <a:srgbClr val="BFBFBF"/>
                      </a:solidFill>
                      <a:prstDash val="solid"/>
                      <a:round/>
                      <a:headEnd type="none" w="med" len="med"/>
                      <a:tailEnd type="none" w="med" len="med"/>
                    </a:lnR>
                    <a:lnT w="9525" cap="flat" cmpd="sng" algn="ctr">
                      <a:solidFill>
                        <a:srgbClr val="BFBFBF"/>
                      </a:solidFill>
                      <a:prstDash val="solid"/>
                      <a:round/>
                      <a:headEnd type="none" w="med" len="med"/>
                      <a:tailEnd type="none" w="med" len="med"/>
                    </a:lnT>
                    <a:lnB w="9525" cap="flat" cmpd="sng" algn="ctr">
                      <a:solidFill>
                        <a:srgbClr val="BFBFBF"/>
                      </a:solidFill>
                      <a:prstDash val="solid"/>
                      <a:round/>
                      <a:headEnd type="none" w="med" len="med"/>
                      <a:tailEnd type="none" w="med" len="med"/>
                    </a:lnB>
                  </a:tcPr>
                </a:tc>
                <a:tc>
                  <a:txBody>
                    <a:bodyPr/>
                    <a:lstStyle/>
                    <a:p>
                      <a:pPr algn="r"/>
                      <a:r>
                        <a:rPr lang="en-IN" sz="1300">
                          <a:effectLst/>
                          <a:latin typeface="Arial" panose="020B0604020202020204" pitchFamily="34" charset="0"/>
                        </a:rPr>
                        <a:t>0.756266</a:t>
                      </a:r>
                    </a:p>
                  </a:txBody>
                  <a:tcPr marL="36550" marR="36550" marT="0" marB="0" anchor="ctr">
                    <a:lnL w="9525" cap="flat" cmpd="sng" algn="ctr">
                      <a:solidFill>
                        <a:srgbClr val="BFBFBF"/>
                      </a:solidFill>
                      <a:prstDash val="solid"/>
                      <a:round/>
                      <a:headEnd type="none" w="med" len="med"/>
                      <a:tailEnd type="none" w="med" len="med"/>
                    </a:lnL>
                    <a:lnR w="9525" cap="flat" cmpd="sng" algn="ctr">
                      <a:solidFill>
                        <a:srgbClr val="BFBFBF"/>
                      </a:solidFill>
                      <a:prstDash val="solid"/>
                      <a:round/>
                      <a:headEnd type="none" w="med" len="med"/>
                      <a:tailEnd type="none" w="med" len="med"/>
                    </a:lnR>
                    <a:lnT w="9525" cap="flat" cmpd="sng" algn="ctr">
                      <a:solidFill>
                        <a:srgbClr val="BFBFBF"/>
                      </a:solidFill>
                      <a:prstDash val="solid"/>
                      <a:round/>
                      <a:headEnd type="none" w="med" len="med"/>
                      <a:tailEnd type="none" w="med" len="med"/>
                    </a:lnT>
                    <a:lnB w="9525" cap="flat" cmpd="sng" algn="ctr">
                      <a:solidFill>
                        <a:srgbClr val="BFBFBF"/>
                      </a:solidFill>
                      <a:prstDash val="solid"/>
                      <a:round/>
                      <a:headEnd type="none" w="med" len="med"/>
                      <a:tailEnd type="none" w="med" len="med"/>
                    </a:lnB>
                  </a:tcPr>
                </a:tc>
                <a:tc>
                  <a:txBody>
                    <a:bodyPr/>
                    <a:lstStyle/>
                    <a:p>
                      <a:pPr algn="r"/>
                      <a:r>
                        <a:rPr lang="en-IN" sz="1300">
                          <a:effectLst/>
                          <a:latin typeface="Helvetica" pitchFamily="2" charset="77"/>
                        </a:rPr>
                        <a:t>0.734611263</a:t>
                      </a:r>
                    </a:p>
                  </a:txBody>
                  <a:tcPr marL="36550" marR="36550" marT="0" marB="0" anchor="ctr">
                    <a:lnL w="9525" cap="flat" cmpd="sng" algn="ctr">
                      <a:solidFill>
                        <a:srgbClr val="BFBFBF"/>
                      </a:solidFill>
                      <a:prstDash val="solid"/>
                      <a:round/>
                      <a:headEnd type="none" w="med" len="med"/>
                      <a:tailEnd type="none" w="med" len="med"/>
                    </a:lnL>
                    <a:lnR w="9525" cap="flat" cmpd="sng" algn="ctr">
                      <a:solidFill>
                        <a:srgbClr val="BFBFBF"/>
                      </a:solidFill>
                      <a:prstDash val="solid"/>
                      <a:round/>
                      <a:headEnd type="none" w="med" len="med"/>
                      <a:tailEnd type="none" w="med" len="med"/>
                    </a:lnR>
                    <a:lnT w="9525" cap="flat" cmpd="sng" algn="ctr">
                      <a:solidFill>
                        <a:srgbClr val="BFBFBF"/>
                      </a:solidFill>
                      <a:prstDash val="solid"/>
                      <a:round/>
                      <a:headEnd type="none" w="med" len="med"/>
                      <a:tailEnd type="none" w="med" len="med"/>
                    </a:lnT>
                    <a:lnB w="9525" cap="flat" cmpd="sng" algn="ctr">
                      <a:solidFill>
                        <a:srgbClr val="BFBFBF"/>
                      </a:solidFill>
                      <a:prstDash val="solid"/>
                      <a:round/>
                      <a:headEnd type="none" w="med" len="med"/>
                      <a:tailEnd type="none" w="med" len="med"/>
                    </a:lnB>
                  </a:tcPr>
                </a:tc>
                <a:tc>
                  <a:txBody>
                    <a:bodyPr/>
                    <a:lstStyle/>
                    <a:p>
                      <a:pPr algn="r"/>
                      <a:r>
                        <a:rPr lang="en-IN" sz="1300">
                          <a:effectLst/>
                          <a:latin typeface="Helvetica" pitchFamily="2" charset="77"/>
                        </a:rPr>
                        <a:t>0.917556346</a:t>
                      </a:r>
                    </a:p>
                  </a:txBody>
                  <a:tcPr marL="36550" marR="36550" marT="0" marB="0" anchor="ctr">
                    <a:lnL w="9525" cap="flat" cmpd="sng" algn="ctr">
                      <a:solidFill>
                        <a:srgbClr val="BFBFBF"/>
                      </a:solidFill>
                      <a:prstDash val="solid"/>
                      <a:round/>
                      <a:headEnd type="none" w="med" len="med"/>
                      <a:tailEnd type="none" w="med" len="med"/>
                    </a:lnL>
                    <a:lnR w="9525" cap="flat" cmpd="sng" algn="ctr">
                      <a:solidFill>
                        <a:srgbClr val="BFBFBF"/>
                      </a:solidFill>
                      <a:prstDash val="solid"/>
                      <a:round/>
                      <a:headEnd type="none" w="med" len="med"/>
                      <a:tailEnd type="none" w="med" len="med"/>
                    </a:lnR>
                    <a:lnT w="9525" cap="flat" cmpd="sng" algn="ctr">
                      <a:solidFill>
                        <a:srgbClr val="BFBFBF"/>
                      </a:solidFill>
                      <a:prstDash val="solid"/>
                      <a:round/>
                      <a:headEnd type="none" w="med" len="med"/>
                      <a:tailEnd type="none" w="med" len="med"/>
                    </a:lnT>
                    <a:lnB w="9525" cap="flat" cmpd="sng" algn="ctr">
                      <a:solidFill>
                        <a:srgbClr val="BFBFBF"/>
                      </a:solidFill>
                      <a:prstDash val="solid"/>
                      <a:round/>
                      <a:headEnd type="none" w="med" len="med"/>
                      <a:tailEnd type="none" w="med" len="med"/>
                    </a:lnB>
                  </a:tcPr>
                </a:tc>
                <a:tc>
                  <a:txBody>
                    <a:bodyPr/>
                    <a:lstStyle/>
                    <a:p>
                      <a:pPr algn="r"/>
                      <a:r>
                        <a:rPr lang="en-IN" sz="1300">
                          <a:effectLst/>
                          <a:latin typeface="Helvetica" pitchFamily="2" charset="77"/>
                        </a:rPr>
                        <a:t>0.815028136</a:t>
                      </a:r>
                    </a:p>
                  </a:txBody>
                  <a:tcPr marL="36550" marR="36550" marT="0" marB="0" anchor="ctr">
                    <a:lnL w="9525" cap="flat" cmpd="sng" algn="ctr">
                      <a:solidFill>
                        <a:srgbClr val="BFBFBF"/>
                      </a:solidFill>
                      <a:prstDash val="solid"/>
                      <a:round/>
                      <a:headEnd type="none" w="med" len="med"/>
                      <a:tailEnd type="none" w="med" len="med"/>
                    </a:lnL>
                    <a:lnR w="9525" cap="flat" cmpd="sng" algn="ctr">
                      <a:solidFill>
                        <a:srgbClr val="BFBFBF"/>
                      </a:solidFill>
                      <a:prstDash val="solid"/>
                      <a:round/>
                      <a:headEnd type="none" w="med" len="med"/>
                      <a:tailEnd type="none" w="med" len="med"/>
                    </a:lnR>
                    <a:lnT w="9525" cap="flat" cmpd="sng" algn="ctr">
                      <a:solidFill>
                        <a:srgbClr val="BFBFBF"/>
                      </a:solidFill>
                      <a:prstDash val="solid"/>
                      <a:round/>
                      <a:headEnd type="none" w="med" len="med"/>
                      <a:tailEnd type="none" w="med" len="med"/>
                    </a:lnT>
                    <a:lnB w="9525" cap="flat" cmpd="sng" algn="ctr">
                      <a:solidFill>
                        <a:srgbClr val="BFBFBF"/>
                      </a:solidFill>
                      <a:prstDash val="solid"/>
                      <a:round/>
                      <a:headEnd type="none" w="med" len="med"/>
                      <a:tailEnd type="none" w="med" len="med"/>
                    </a:lnB>
                  </a:tcPr>
                </a:tc>
                <a:tc>
                  <a:txBody>
                    <a:bodyPr/>
                    <a:lstStyle/>
                    <a:p>
                      <a:pPr algn="r"/>
                      <a:r>
                        <a:rPr lang="en-IN" sz="1300">
                          <a:effectLst/>
                          <a:latin typeface="Helvetica" pitchFamily="2" charset="77"/>
                        </a:rPr>
                        <a:t>0.728066778</a:t>
                      </a:r>
                    </a:p>
                  </a:txBody>
                  <a:tcPr marL="36550" marR="36550" marT="0" marB="0" anchor="ctr">
                    <a:lnL w="9525" cap="flat" cmpd="sng" algn="ctr">
                      <a:solidFill>
                        <a:srgbClr val="BFBFBF"/>
                      </a:solidFill>
                      <a:prstDash val="solid"/>
                      <a:round/>
                      <a:headEnd type="none" w="med" len="med"/>
                      <a:tailEnd type="none" w="med" len="med"/>
                    </a:lnL>
                    <a:lnR w="9525" cap="flat" cmpd="sng" algn="ctr">
                      <a:solidFill>
                        <a:srgbClr val="BFBFBF"/>
                      </a:solidFill>
                      <a:prstDash val="solid"/>
                      <a:round/>
                      <a:headEnd type="none" w="med" len="med"/>
                      <a:tailEnd type="none" w="med" len="med"/>
                    </a:lnR>
                    <a:lnT w="9525" cap="flat" cmpd="sng" algn="ctr">
                      <a:solidFill>
                        <a:srgbClr val="BFBFBF"/>
                      </a:solidFill>
                      <a:prstDash val="solid"/>
                      <a:round/>
                      <a:headEnd type="none" w="med" len="med"/>
                      <a:tailEnd type="none" w="med" len="med"/>
                    </a:lnT>
                    <a:lnB w="9525"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884276603"/>
                  </a:ext>
                </a:extLst>
              </a:tr>
              <a:tr h="440220">
                <a:tc>
                  <a:txBody>
                    <a:bodyPr/>
                    <a:lstStyle/>
                    <a:p>
                      <a:r>
                        <a:rPr lang="en-IN" sz="1300" b="1" dirty="0">
                          <a:effectLst/>
                          <a:latin typeface="Helvetica" pitchFamily="2" charset="77"/>
                        </a:rPr>
                        <a:t>Gradient Boosting</a:t>
                      </a:r>
                      <a:endParaRPr lang="en-IN" sz="1300" dirty="0">
                        <a:effectLst/>
                        <a:latin typeface="Helvetica" pitchFamily="2" charset="77"/>
                      </a:endParaRPr>
                    </a:p>
                  </a:txBody>
                  <a:tcPr marL="36550" marR="36550" marT="0" marB="0" anchor="ctr">
                    <a:lnL w="9525" cap="flat" cmpd="sng" algn="ctr">
                      <a:solidFill>
                        <a:srgbClr val="BFBFBF"/>
                      </a:solidFill>
                      <a:prstDash val="solid"/>
                      <a:round/>
                      <a:headEnd type="none" w="med" len="med"/>
                      <a:tailEnd type="none" w="med" len="med"/>
                    </a:lnL>
                    <a:lnR w="9525" cap="flat" cmpd="sng" algn="ctr">
                      <a:solidFill>
                        <a:srgbClr val="BFBFBF"/>
                      </a:solidFill>
                      <a:prstDash val="solid"/>
                      <a:round/>
                      <a:headEnd type="none" w="med" len="med"/>
                      <a:tailEnd type="none" w="med" len="med"/>
                    </a:lnR>
                    <a:lnT w="9525" cap="flat" cmpd="sng" algn="ctr">
                      <a:solidFill>
                        <a:srgbClr val="BFBFBF"/>
                      </a:solidFill>
                      <a:prstDash val="solid"/>
                      <a:round/>
                      <a:headEnd type="none" w="med" len="med"/>
                      <a:tailEnd type="none" w="med" len="med"/>
                    </a:lnT>
                    <a:lnB w="9525" cap="flat" cmpd="sng" algn="ctr">
                      <a:solidFill>
                        <a:srgbClr val="BFBFBF"/>
                      </a:solidFill>
                      <a:prstDash val="solid"/>
                      <a:round/>
                      <a:headEnd type="none" w="med" len="med"/>
                      <a:tailEnd type="none" w="med" len="med"/>
                    </a:lnB>
                  </a:tcPr>
                </a:tc>
                <a:tc>
                  <a:txBody>
                    <a:bodyPr/>
                    <a:lstStyle/>
                    <a:p>
                      <a:pPr algn="r"/>
                      <a:r>
                        <a:rPr lang="en-IN" sz="1300">
                          <a:effectLst/>
                          <a:latin typeface="Arial" panose="020B0604020202020204" pitchFamily="34" charset="0"/>
                        </a:rPr>
                        <a:t>0.787504</a:t>
                      </a:r>
                    </a:p>
                  </a:txBody>
                  <a:tcPr marL="36550" marR="36550" marT="0" marB="0" anchor="ctr">
                    <a:lnL w="9525" cap="flat" cmpd="sng" algn="ctr">
                      <a:solidFill>
                        <a:srgbClr val="BFBFBF"/>
                      </a:solidFill>
                      <a:prstDash val="solid"/>
                      <a:round/>
                      <a:headEnd type="none" w="med" len="med"/>
                      <a:tailEnd type="none" w="med" len="med"/>
                    </a:lnL>
                    <a:lnR w="9525" cap="flat" cmpd="sng" algn="ctr">
                      <a:solidFill>
                        <a:srgbClr val="BFBFBF"/>
                      </a:solidFill>
                      <a:prstDash val="solid"/>
                      <a:round/>
                      <a:headEnd type="none" w="med" len="med"/>
                      <a:tailEnd type="none" w="med" len="med"/>
                    </a:lnR>
                    <a:lnT w="9525" cap="flat" cmpd="sng" algn="ctr">
                      <a:solidFill>
                        <a:srgbClr val="BFBFBF"/>
                      </a:solidFill>
                      <a:prstDash val="solid"/>
                      <a:round/>
                      <a:headEnd type="none" w="med" len="med"/>
                      <a:tailEnd type="none" w="med" len="med"/>
                    </a:lnT>
                    <a:lnB w="9525" cap="flat" cmpd="sng" algn="ctr">
                      <a:solidFill>
                        <a:srgbClr val="BFBFBF"/>
                      </a:solidFill>
                      <a:prstDash val="solid"/>
                      <a:round/>
                      <a:headEnd type="none" w="med" len="med"/>
                      <a:tailEnd type="none" w="med" len="med"/>
                    </a:lnB>
                  </a:tcPr>
                </a:tc>
                <a:tc>
                  <a:txBody>
                    <a:bodyPr/>
                    <a:lstStyle/>
                    <a:p>
                      <a:pPr algn="r"/>
                      <a:r>
                        <a:rPr lang="en-IN" sz="1300">
                          <a:effectLst/>
                          <a:latin typeface="Arial" panose="020B0604020202020204" pitchFamily="34" charset="0"/>
                        </a:rPr>
                        <a:t>0.782373</a:t>
                      </a:r>
                    </a:p>
                  </a:txBody>
                  <a:tcPr marL="36550" marR="36550" marT="0" marB="0" anchor="ctr">
                    <a:lnL w="9525" cap="flat" cmpd="sng" algn="ctr">
                      <a:solidFill>
                        <a:srgbClr val="BFBFBF"/>
                      </a:solidFill>
                      <a:prstDash val="solid"/>
                      <a:round/>
                      <a:headEnd type="none" w="med" len="med"/>
                      <a:tailEnd type="none" w="med" len="med"/>
                    </a:lnL>
                    <a:lnR w="9525" cap="flat" cmpd="sng" algn="ctr">
                      <a:solidFill>
                        <a:srgbClr val="BFBFBF"/>
                      </a:solidFill>
                      <a:prstDash val="solid"/>
                      <a:round/>
                      <a:headEnd type="none" w="med" len="med"/>
                      <a:tailEnd type="none" w="med" len="med"/>
                    </a:lnR>
                    <a:lnT w="9525" cap="flat" cmpd="sng" algn="ctr">
                      <a:solidFill>
                        <a:srgbClr val="BFBFBF"/>
                      </a:solidFill>
                      <a:prstDash val="solid"/>
                      <a:round/>
                      <a:headEnd type="none" w="med" len="med"/>
                      <a:tailEnd type="none" w="med" len="med"/>
                    </a:lnT>
                    <a:lnB w="9525" cap="flat" cmpd="sng" algn="ctr">
                      <a:solidFill>
                        <a:srgbClr val="BFBFBF"/>
                      </a:solidFill>
                      <a:prstDash val="solid"/>
                      <a:round/>
                      <a:headEnd type="none" w="med" len="med"/>
                      <a:tailEnd type="none" w="med" len="med"/>
                    </a:lnB>
                  </a:tcPr>
                </a:tc>
                <a:tc>
                  <a:txBody>
                    <a:bodyPr/>
                    <a:lstStyle/>
                    <a:p>
                      <a:pPr algn="r"/>
                      <a:r>
                        <a:rPr lang="en-IN" sz="1300" dirty="0">
                          <a:effectLst/>
                          <a:latin typeface="Helvetica" pitchFamily="2" charset="77"/>
                        </a:rPr>
                        <a:t>0.775692525</a:t>
                      </a:r>
                    </a:p>
                  </a:txBody>
                  <a:tcPr marL="36550" marR="36550" marT="0" marB="0" anchor="ctr">
                    <a:lnL w="9525" cap="flat" cmpd="sng" algn="ctr">
                      <a:solidFill>
                        <a:srgbClr val="BFBFBF"/>
                      </a:solidFill>
                      <a:prstDash val="solid"/>
                      <a:round/>
                      <a:headEnd type="none" w="med" len="med"/>
                      <a:tailEnd type="none" w="med" len="med"/>
                    </a:lnL>
                    <a:lnR w="9525" cap="flat" cmpd="sng" algn="ctr">
                      <a:solidFill>
                        <a:srgbClr val="BFBFBF"/>
                      </a:solidFill>
                      <a:prstDash val="solid"/>
                      <a:round/>
                      <a:headEnd type="none" w="med" len="med"/>
                      <a:tailEnd type="none" w="med" len="med"/>
                    </a:lnR>
                    <a:lnT w="9525" cap="flat" cmpd="sng" algn="ctr">
                      <a:solidFill>
                        <a:srgbClr val="BFBFBF"/>
                      </a:solidFill>
                      <a:prstDash val="solid"/>
                      <a:round/>
                      <a:headEnd type="none" w="med" len="med"/>
                      <a:tailEnd type="none" w="med" len="med"/>
                    </a:lnT>
                    <a:lnB w="9525" cap="flat" cmpd="sng" algn="ctr">
                      <a:solidFill>
                        <a:srgbClr val="BFBFBF"/>
                      </a:solidFill>
                      <a:prstDash val="solid"/>
                      <a:round/>
                      <a:headEnd type="none" w="med" len="med"/>
                      <a:tailEnd type="none" w="med" len="med"/>
                    </a:lnB>
                  </a:tcPr>
                </a:tc>
                <a:tc>
                  <a:txBody>
                    <a:bodyPr/>
                    <a:lstStyle/>
                    <a:p>
                      <a:pPr algn="r"/>
                      <a:r>
                        <a:rPr lang="en-IN" sz="1300">
                          <a:effectLst/>
                          <a:latin typeface="Helvetica" pitchFamily="2" charset="77"/>
                        </a:rPr>
                        <a:t>0.894795374</a:t>
                      </a:r>
                    </a:p>
                  </a:txBody>
                  <a:tcPr marL="36550" marR="36550" marT="0" marB="0" anchor="ctr">
                    <a:lnL w="9525" cap="flat" cmpd="sng" algn="ctr">
                      <a:solidFill>
                        <a:srgbClr val="BFBFBF"/>
                      </a:solidFill>
                      <a:prstDash val="solid"/>
                      <a:round/>
                      <a:headEnd type="none" w="med" len="med"/>
                      <a:tailEnd type="none" w="med" len="med"/>
                    </a:lnL>
                    <a:lnR w="9525" cap="flat" cmpd="sng" algn="ctr">
                      <a:solidFill>
                        <a:srgbClr val="BFBFBF"/>
                      </a:solidFill>
                      <a:prstDash val="solid"/>
                      <a:round/>
                      <a:headEnd type="none" w="med" len="med"/>
                      <a:tailEnd type="none" w="med" len="med"/>
                    </a:lnR>
                    <a:lnT w="9525" cap="flat" cmpd="sng" algn="ctr">
                      <a:solidFill>
                        <a:srgbClr val="BFBFBF"/>
                      </a:solidFill>
                      <a:prstDash val="solid"/>
                      <a:round/>
                      <a:headEnd type="none" w="med" len="med"/>
                      <a:tailEnd type="none" w="med" len="med"/>
                    </a:lnT>
                    <a:lnB w="9525" cap="flat" cmpd="sng" algn="ctr">
                      <a:solidFill>
                        <a:srgbClr val="BFBFBF"/>
                      </a:solidFill>
                      <a:prstDash val="solid"/>
                      <a:round/>
                      <a:headEnd type="none" w="med" len="med"/>
                      <a:tailEnd type="none" w="med" len="med"/>
                    </a:lnB>
                  </a:tcPr>
                </a:tc>
                <a:tc>
                  <a:txBody>
                    <a:bodyPr/>
                    <a:lstStyle/>
                    <a:p>
                      <a:pPr algn="r"/>
                      <a:r>
                        <a:rPr lang="en-IN" sz="1300">
                          <a:effectLst/>
                          <a:latin typeface="Helvetica" pitchFamily="2" charset="77"/>
                        </a:rPr>
                        <a:t>0.830998038</a:t>
                      </a:r>
                    </a:p>
                  </a:txBody>
                  <a:tcPr marL="36550" marR="36550" marT="0" marB="0" anchor="ctr">
                    <a:lnL w="9525" cap="flat" cmpd="sng" algn="ctr">
                      <a:solidFill>
                        <a:srgbClr val="BFBFBF"/>
                      </a:solidFill>
                      <a:prstDash val="solid"/>
                      <a:round/>
                      <a:headEnd type="none" w="med" len="med"/>
                      <a:tailEnd type="none" w="med" len="med"/>
                    </a:lnL>
                    <a:lnR w="9525" cap="flat" cmpd="sng" algn="ctr">
                      <a:solidFill>
                        <a:srgbClr val="BFBFBF"/>
                      </a:solidFill>
                      <a:prstDash val="solid"/>
                      <a:round/>
                      <a:headEnd type="none" w="med" len="med"/>
                      <a:tailEnd type="none" w="med" len="med"/>
                    </a:lnR>
                    <a:lnT w="9525" cap="flat" cmpd="sng" algn="ctr">
                      <a:solidFill>
                        <a:srgbClr val="BFBFBF"/>
                      </a:solidFill>
                      <a:prstDash val="solid"/>
                      <a:round/>
                      <a:headEnd type="none" w="med" len="med"/>
                      <a:tailEnd type="none" w="med" len="med"/>
                    </a:lnT>
                    <a:lnB w="9525" cap="flat" cmpd="sng" algn="ctr">
                      <a:solidFill>
                        <a:srgbClr val="BFBFBF"/>
                      </a:solidFill>
                      <a:prstDash val="solid"/>
                      <a:round/>
                      <a:headEnd type="none" w="med" len="med"/>
                      <a:tailEnd type="none" w="med" len="med"/>
                    </a:lnB>
                  </a:tcPr>
                </a:tc>
                <a:tc>
                  <a:txBody>
                    <a:bodyPr/>
                    <a:lstStyle/>
                    <a:p>
                      <a:pPr algn="r"/>
                      <a:r>
                        <a:rPr lang="en-IN" sz="1300" dirty="0">
                          <a:effectLst/>
                          <a:latin typeface="Helvetica" pitchFamily="2" charset="77"/>
                        </a:rPr>
                        <a:t>0.764330125</a:t>
                      </a:r>
                    </a:p>
                  </a:txBody>
                  <a:tcPr marL="36550" marR="36550" marT="0" marB="0" anchor="ctr">
                    <a:lnL w="9525" cap="flat" cmpd="sng" algn="ctr">
                      <a:solidFill>
                        <a:srgbClr val="BFBFBF"/>
                      </a:solidFill>
                      <a:prstDash val="solid"/>
                      <a:round/>
                      <a:headEnd type="none" w="med" len="med"/>
                      <a:tailEnd type="none" w="med" len="med"/>
                    </a:lnL>
                    <a:lnR w="9525" cap="flat" cmpd="sng" algn="ctr">
                      <a:solidFill>
                        <a:srgbClr val="BFBFBF"/>
                      </a:solidFill>
                      <a:prstDash val="solid"/>
                      <a:round/>
                      <a:headEnd type="none" w="med" len="med"/>
                      <a:tailEnd type="none" w="med" len="med"/>
                    </a:lnR>
                    <a:lnT w="9525" cap="flat" cmpd="sng" algn="ctr">
                      <a:solidFill>
                        <a:srgbClr val="BFBFBF"/>
                      </a:solidFill>
                      <a:prstDash val="solid"/>
                      <a:round/>
                      <a:headEnd type="none" w="med" len="med"/>
                      <a:tailEnd type="none" w="med" len="med"/>
                    </a:lnT>
                    <a:lnB w="9525"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2299582438"/>
                  </a:ext>
                </a:extLst>
              </a:tr>
              <a:tr h="440220">
                <a:tc>
                  <a:txBody>
                    <a:bodyPr/>
                    <a:lstStyle/>
                    <a:p>
                      <a:r>
                        <a:rPr lang="en-IN" sz="1300" b="1" dirty="0">
                          <a:effectLst/>
                          <a:latin typeface="Helvetica" pitchFamily="2" charset="77"/>
                        </a:rPr>
                        <a:t>XG Boost Classifier</a:t>
                      </a:r>
                    </a:p>
                  </a:txBody>
                  <a:tcPr marL="36550" marR="36550" marT="0" marB="0" anchor="ctr">
                    <a:lnL w="9525" cap="flat" cmpd="sng" algn="ctr">
                      <a:solidFill>
                        <a:srgbClr val="BFBFBF"/>
                      </a:solidFill>
                      <a:prstDash val="solid"/>
                      <a:round/>
                      <a:headEnd type="none" w="med" len="med"/>
                      <a:tailEnd type="none" w="med" len="med"/>
                    </a:lnL>
                    <a:lnR w="9525" cap="flat" cmpd="sng" algn="ctr">
                      <a:solidFill>
                        <a:srgbClr val="BFBFBF"/>
                      </a:solidFill>
                      <a:prstDash val="solid"/>
                      <a:round/>
                      <a:headEnd type="none" w="med" len="med"/>
                      <a:tailEnd type="none" w="med" len="med"/>
                    </a:lnR>
                    <a:lnT w="9525" cap="flat" cmpd="sng" algn="ctr">
                      <a:solidFill>
                        <a:srgbClr val="BFBFBF"/>
                      </a:solidFill>
                      <a:prstDash val="solid"/>
                      <a:round/>
                      <a:headEnd type="none" w="med" len="med"/>
                      <a:tailEnd type="none" w="med" len="med"/>
                    </a:lnT>
                    <a:lnB w="9525" cap="flat" cmpd="sng" algn="ctr">
                      <a:solidFill>
                        <a:srgbClr val="BFBFBF"/>
                      </a:solidFill>
                      <a:prstDash val="solid"/>
                      <a:round/>
                      <a:headEnd type="none" w="med" len="med"/>
                      <a:tailEnd type="none" w="med" len="med"/>
                    </a:lnB>
                  </a:tcPr>
                </a:tc>
                <a:tc>
                  <a:txBody>
                    <a:bodyPr/>
                    <a:lstStyle/>
                    <a:p>
                      <a:pPr algn="r"/>
                      <a:r>
                        <a:rPr lang="en-IN" sz="1300" dirty="0">
                          <a:effectLst/>
                          <a:latin typeface="Arial" panose="020B0604020202020204" pitchFamily="34" charset="0"/>
                        </a:rPr>
                        <a:t>0.763438</a:t>
                      </a:r>
                    </a:p>
                  </a:txBody>
                  <a:tcPr marL="36550" marR="36550" marT="0" marB="0" anchor="ctr">
                    <a:lnL w="9525" cap="flat" cmpd="sng" algn="ctr">
                      <a:solidFill>
                        <a:srgbClr val="BFBFBF"/>
                      </a:solidFill>
                      <a:prstDash val="solid"/>
                      <a:round/>
                      <a:headEnd type="none" w="med" len="med"/>
                      <a:tailEnd type="none" w="med" len="med"/>
                    </a:lnL>
                    <a:lnR w="9525" cap="flat" cmpd="sng" algn="ctr">
                      <a:solidFill>
                        <a:srgbClr val="BFBFBF"/>
                      </a:solidFill>
                      <a:prstDash val="solid"/>
                      <a:round/>
                      <a:headEnd type="none" w="med" len="med"/>
                      <a:tailEnd type="none" w="med" len="med"/>
                    </a:lnR>
                    <a:lnT w="9525" cap="flat" cmpd="sng" algn="ctr">
                      <a:solidFill>
                        <a:srgbClr val="BFBFBF"/>
                      </a:solidFill>
                      <a:prstDash val="solid"/>
                      <a:round/>
                      <a:headEnd type="none" w="med" len="med"/>
                      <a:tailEnd type="none" w="med" len="med"/>
                    </a:lnT>
                    <a:lnB w="9525" cap="flat" cmpd="sng" algn="ctr">
                      <a:solidFill>
                        <a:srgbClr val="BFBFBF"/>
                      </a:solidFill>
                      <a:prstDash val="solid"/>
                      <a:round/>
                      <a:headEnd type="none" w="med" len="med"/>
                      <a:tailEnd type="none" w="med" len="med"/>
                    </a:lnB>
                  </a:tcPr>
                </a:tc>
                <a:tc>
                  <a:txBody>
                    <a:bodyPr/>
                    <a:lstStyle/>
                    <a:p>
                      <a:pPr algn="r"/>
                      <a:r>
                        <a:rPr lang="en-IN" sz="1300" dirty="0">
                          <a:effectLst/>
                          <a:latin typeface="Arial" panose="020B0604020202020204" pitchFamily="34" charset="0"/>
                        </a:rPr>
                        <a:t>0.756820</a:t>
                      </a:r>
                    </a:p>
                  </a:txBody>
                  <a:tcPr marL="36550" marR="36550" marT="0" marB="0" anchor="ctr">
                    <a:lnL w="9525" cap="flat" cmpd="sng" algn="ctr">
                      <a:solidFill>
                        <a:srgbClr val="BFBFBF"/>
                      </a:solidFill>
                      <a:prstDash val="solid"/>
                      <a:round/>
                      <a:headEnd type="none" w="med" len="med"/>
                      <a:tailEnd type="none" w="med" len="med"/>
                    </a:lnL>
                    <a:lnR w="9525" cap="flat" cmpd="sng" algn="ctr">
                      <a:solidFill>
                        <a:srgbClr val="BFBFBF"/>
                      </a:solidFill>
                      <a:prstDash val="solid"/>
                      <a:round/>
                      <a:headEnd type="none" w="med" len="med"/>
                      <a:tailEnd type="none" w="med" len="med"/>
                    </a:lnR>
                    <a:lnT w="9525" cap="flat" cmpd="sng" algn="ctr">
                      <a:solidFill>
                        <a:srgbClr val="BFBFBF"/>
                      </a:solidFill>
                      <a:prstDash val="solid"/>
                      <a:round/>
                      <a:headEnd type="none" w="med" len="med"/>
                      <a:tailEnd type="none" w="med" len="med"/>
                    </a:lnT>
                    <a:lnB w="9525" cap="flat" cmpd="sng" algn="ctr">
                      <a:solidFill>
                        <a:srgbClr val="BFBFBF"/>
                      </a:solidFill>
                      <a:prstDash val="solid"/>
                      <a:round/>
                      <a:headEnd type="none" w="med" len="med"/>
                      <a:tailEnd type="none" w="med" len="med"/>
                    </a:lnB>
                  </a:tcPr>
                </a:tc>
                <a:tc>
                  <a:txBody>
                    <a:bodyPr/>
                    <a:lstStyle/>
                    <a:p>
                      <a:pPr algn="r"/>
                      <a:r>
                        <a:rPr lang="en-IN" sz="1300" dirty="0">
                          <a:effectLst/>
                          <a:latin typeface="Helvetica" pitchFamily="2" charset="77"/>
                        </a:rPr>
                        <a:t>0.586613186</a:t>
                      </a:r>
                    </a:p>
                  </a:txBody>
                  <a:tcPr marL="36550" marR="36550" marT="0" marB="0" anchor="ctr">
                    <a:lnL w="9525" cap="flat" cmpd="sng" algn="ctr">
                      <a:solidFill>
                        <a:srgbClr val="BFBFBF"/>
                      </a:solidFill>
                      <a:prstDash val="solid"/>
                      <a:round/>
                      <a:headEnd type="none" w="med" len="med"/>
                      <a:tailEnd type="none" w="med" len="med"/>
                    </a:lnL>
                    <a:lnR w="9525" cap="flat" cmpd="sng" algn="ctr">
                      <a:solidFill>
                        <a:srgbClr val="BFBFBF"/>
                      </a:solidFill>
                      <a:prstDash val="solid"/>
                      <a:round/>
                      <a:headEnd type="none" w="med" len="med"/>
                      <a:tailEnd type="none" w="med" len="med"/>
                    </a:lnR>
                    <a:lnT w="9525" cap="flat" cmpd="sng" algn="ctr">
                      <a:solidFill>
                        <a:srgbClr val="BFBFBF"/>
                      </a:solidFill>
                      <a:prstDash val="solid"/>
                      <a:round/>
                      <a:headEnd type="none" w="med" len="med"/>
                      <a:tailEnd type="none" w="med" len="med"/>
                    </a:lnT>
                    <a:lnB w="9525" cap="flat" cmpd="sng" algn="ctr">
                      <a:solidFill>
                        <a:srgbClr val="BFBFBF"/>
                      </a:solidFill>
                      <a:prstDash val="solid"/>
                      <a:round/>
                      <a:headEnd type="none" w="med" len="med"/>
                      <a:tailEnd type="none" w="med" len="med"/>
                    </a:lnB>
                  </a:tcPr>
                </a:tc>
                <a:tc>
                  <a:txBody>
                    <a:bodyPr/>
                    <a:lstStyle/>
                    <a:p>
                      <a:pPr algn="r"/>
                      <a:r>
                        <a:rPr lang="en-IN" sz="1300" dirty="0">
                          <a:effectLst/>
                          <a:latin typeface="Helvetica" pitchFamily="2" charset="77"/>
                        </a:rPr>
                        <a:t>0.884826869</a:t>
                      </a:r>
                    </a:p>
                  </a:txBody>
                  <a:tcPr marL="36550" marR="36550" marT="0" marB="0" anchor="ctr">
                    <a:lnL w="9525" cap="flat" cmpd="sng" algn="ctr">
                      <a:solidFill>
                        <a:srgbClr val="BFBFBF"/>
                      </a:solidFill>
                      <a:prstDash val="solid"/>
                      <a:round/>
                      <a:headEnd type="none" w="med" len="med"/>
                      <a:tailEnd type="none" w="med" len="med"/>
                    </a:lnL>
                    <a:lnR w="9525" cap="flat" cmpd="sng" algn="ctr">
                      <a:solidFill>
                        <a:srgbClr val="BFBFBF"/>
                      </a:solidFill>
                      <a:prstDash val="solid"/>
                      <a:round/>
                      <a:headEnd type="none" w="med" len="med"/>
                      <a:tailEnd type="none" w="med" len="med"/>
                    </a:lnR>
                    <a:lnT w="9525" cap="flat" cmpd="sng" algn="ctr">
                      <a:solidFill>
                        <a:srgbClr val="BFBFBF"/>
                      </a:solidFill>
                      <a:prstDash val="solid"/>
                      <a:round/>
                      <a:headEnd type="none" w="med" len="med"/>
                      <a:tailEnd type="none" w="med" len="med"/>
                    </a:lnT>
                    <a:lnB w="9525" cap="flat" cmpd="sng" algn="ctr">
                      <a:solidFill>
                        <a:srgbClr val="BFBFBF"/>
                      </a:solidFill>
                      <a:prstDash val="solid"/>
                      <a:round/>
                      <a:headEnd type="none" w="med" len="med"/>
                      <a:tailEnd type="none" w="med" len="med"/>
                    </a:lnB>
                  </a:tcPr>
                </a:tc>
                <a:tc>
                  <a:txBody>
                    <a:bodyPr/>
                    <a:lstStyle/>
                    <a:p>
                      <a:pPr algn="r"/>
                      <a:r>
                        <a:rPr lang="en-IN" sz="1300" dirty="0">
                          <a:effectLst/>
                          <a:latin typeface="Helvetica" pitchFamily="2" charset="77"/>
                        </a:rPr>
                        <a:t>0.809682464</a:t>
                      </a:r>
                    </a:p>
                  </a:txBody>
                  <a:tcPr marL="36550" marR="36550" marT="0" marB="0" anchor="ctr">
                    <a:lnL w="9525" cap="flat" cmpd="sng" algn="ctr">
                      <a:solidFill>
                        <a:srgbClr val="BFBFBF"/>
                      </a:solidFill>
                      <a:prstDash val="solid"/>
                      <a:round/>
                      <a:headEnd type="none" w="med" len="med"/>
                      <a:tailEnd type="none" w="med" len="med"/>
                    </a:lnL>
                    <a:lnR w="9525" cap="flat" cmpd="sng" algn="ctr">
                      <a:solidFill>
                        <a:srgbClr val="BFBFBF"/>
                      </a:solidFill>
                      <a:prstDash val="solid"/>
                      <a:round/>
                      <a:headEnd type="none" w="med" len="med"/>
                      <a:tailEnd type="none" w="med" len="med"/>
                    </a:lnR>
                    <a:lnT w="9525" cap="flat" cmpd="sng" algn="ctr">
                      <a:solidFill>
                        <a:srgbClr val="BFBFBF"/>
                      </a:solidFill>
                      <a:prstDash val="solid"/>
                      <a:round/>
                      <a:headEnd type="none" w="med" len="med"/>
                      <a:tailEnd type="none" w="med" len="med"/>
                    </a:lnT>
                    <a:lnB w="9525" cap="flat" cmpd="sng" algn="ctr">
                      <a:solidFill>
                        <a:srgbClr val="BFBFBF"/>
                      </a:solidFill>
                      <a:prstDash val="solid"/>
                      <a:round/>
                      <a:headEnd type="none" w="med" len="med"/>
                      <a:tailEnd type="none" w="med" len="med"/>
                    </a:lnB>
                  </a:tcPr>
                </a:tc>
                <a:tc>
                  <a:txBody>
                    <a:bodyPr/>
                    <a:lstStyle/>
                    <a:p>
                      <a:pPr algn="r"/>
                      <a:r>
                        <a:rPr lang="en-IN" sz="1300" dirty="0">
                          <a:effectLst/>
                          <a:latin typeface="Helvetica" pitchFamily="2" charset="77"/>
                        </a:rPr>
                        <a:t>0.730742236</a:t>
                      </a:r>
                    </a:p>
                  </a:txBody>
                  <a:tcPr marL="36550" marR="36550" marT="0" marB="0" anchor="ctr">
                    <a:lnL w="9525" cap="flat" cmpd="sng" algn="ctr">
                      <a:solidFill>
                        <a:srgbClr val="BFBFBF"/>
                      </a:solidFill>
                      <a:prstDash val="solid"/>
                      <a:round/>
                      <a:headEnd type="none" w="med" len="med"/>
                      <a:tailEnd type="none" w="med" len="med"/>
                    </a:lnL>
                    <a:lnR w="9525" cap="flat" cmpd="sng" algn="ctr">
                      <a:solidFill>
                        <a:srgbClr val="BFBFBF"/>
                      </a:solidFill>
                      <a:prstDash val="solid"/>
                      <a:round/>
                      <a:headEnd type="none" w="med" len="med"/>
                      <a:tailEnd type="none" w="med" len="med"/>
                    </a:lnR>
                    <a:lnT w="9525" cap="flat" cmpd="sng" algn="ctr">
                      <a:solidFill>
                        <a:srgbClr val="BFBFBF"/>
                      </a:solidFill>
                      <a:prstDash val="solid"/>
                      <a:round/>
                      <a:headEnd type="none" w="med" len="med"/>
                      <a:tailEnd type="none" w="med" len="med"/>
                    </a:lnT>
                    <a:lnB w="9525"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149242091"/>
                  </a:ext>
                </a:extLst>
              </a:tr>
            </a:tbl>
          </a:graphicData>
        </a:graphic>
      </p:graphicFrame>
    </p:spTree>
    <p:extLst>
      <p:ext uri="{BB962C8B-B14F-4D97-AF65-F5344CB8AC3E}">
        <p14:creationId xmlns:p14="http://schemas.microsoft.com/office/powerpoint/2010/main" val="6215089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8" name="Rectangle 11">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0DEC83-FC1B-124C-8D77-2147EC8E9D8B}"/>
              </a:ext>
            </a:extLst>
          </p:cNvPr>
          <p:cNvSpPr>
            <a:spLocks noGrp="1"/>
          </p:cNvSpPr>
          <p:nvPr>
            <p:ph type="title"/>
          </p:nvPr>
        </p:nvSpPr>
        <p:spPr>
          <a:xfrm>
            <a:off x="649224" y="645106"/>
            <a:ext cx="3650279" cy="1259894"/>
          </a:xfrm>
        </p:spPr>
        <p:txBody>
          <a:bodyPr>
            <a:normAutofit/>
          </a:bodyPr>
          <a:lstStyle/>
          <a:p>
            <a:r>
              <a:rPr lang="en-US" dirty="0"/>
              <a:t>ROC Curve</a:t>
            </a:r>
          </a:p>
        </p:txBody>
      </p:sp>
      <p:sp>
        <p:nvSpPr>
          <p:cNvPr id="19" name="Rectangle 13">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0" name="Content Placeholder 8">
            <a:extLst>
              <a:ext uri="{FF2B5EF4-FFF2-40B4-BE49-F238E27FC236}">
                <a16:creationId xmlns:a16="http://schemas.microsoft.com/office/drawing/2014/main" id="{5882BE0C-E1FE-4216-9245-D55190249805}"/>
              </a:ext>
            </a:extLst>
          </p:cNvPr>
          <p:cNvSpPr>
            <a:spLocks noGrp="1"/>
          </p:cNvSpPr>
          <p:nvPr>
            <p:ph idx="1"/>
          </p:nvPr>
        </p:nvSpPr>
        <p:spPr>
          <a:xfrm>
            <a:off x="649225" y="2133600"/>
            <a:ext cx="3650278" cy="3759253"/>
          </a:xfrm>
        </p:spPr>
        <p:txBody>
          <a:bodyPr>
            <a:normAutofit fontScale="62500" lnSpcReduction="20000"/>
          </a:bodyPr>
          <a:lstStyle/>
          <a:p>
            <a:r>
              <a:rPr lang="en-US" dirty="0"/>
              <a:t>LR model                     : 0.6014208677552341</a:t>
            </a:r>
          </a:p>
          <a:p>
            <a:r>
              <a:rPr lang="en-US" dirty="0"/>
              <a:t>LR CV model                  : 0.5749177927357321</a:t>
            </a:r>
          </a:p>
          <a:p>
            <a:r>
              <a:rPr lang="en-US" dirty="0"/>
              <a:t>Decision Tree model          : 0.8081465496822055</a:t>
            </a:r>
          </a:p>
          <a:p>
            <a:r>
              <a:rPr lang="en-US" dirty="0"/>
              <a:t>Decision Tree model Tuned    : 0.7712017539</a:t>
            </a:r>
          </a:p>
          <a:p>
            <a:r>
              <a:rPr lang="en-US" dirty="0"/>
              <a:t>Stack model                  : 0.7641534351665751</a:t>
            </a:r>
          </a:p>
          <a:p>
            <a:r>
              <a:rPr lang="en-US" dirty="0"/>
              <a:t>Bagging                      : 0.7896083901177469</a:t>
            </a:r>
          </a:p>
          <a:p>
            <a:r>
              <a:rPr lang="en-US" dirty="0"/>
              <a:t>Random Forest                 : 0.8078773519189124</a:t>
            </a:r>
          </a:p>
          <a:p>
            <a:r>
              <a:rPr lang="en-US" dirty="0"/>
              <a:t>Random Forest Tuned           : 0.7176639153719</a:t>
            </a:r>
          </a:p>
          <a:p>
            <a:r>
              <a:rPr lang="en-US" dirty="0"/>
              <a:t>AdaBoost model               : 1.0</a:t>
            </a:r>
          </a:p>
          <a:p>
            <a:r>
              <a:rPr lang="en-US" dirty="0"/>
              <a:t>Gradient model               : 0.759712519682044</a:t>
            </a:r>
          </a:p>
          <a:p>
            <a:r>
              <a:rPr lang="en-US" dirty="0"/>
              <a:t>Extra Trees Classifier       : 0.6992541336996998</a:t>
            </a:r>
          </a:p>
          <a:p>
            <a:r>
              <a:rPr lang="en-US" dirty="0"/>
              <a:t>Extra Trees Classifier Tuned : 0.51004182775529</a:t>
            </a:r>
          </a:p>
          <a:p>
            <a:r>
              <a:rPr lang="en-US" dirty="0"/>
              <a:t>XG Boost Classifier : 0.7357132916536889</a:t>
            </a:r>
          </a:p>
        </p:txBody>
      </p:sp>
      <p:sp>
        <p:nvSpPr>
          <p:cNvPr id="21"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hart, line chart&#10;&#10;Description automatically generated">
            <a:extLst>
              <a:ext uri="{FF2B5EF4-FFF2-40B4-BE49-F238E27FC236}">
                <a16:creationId xmlns:a16="http://schemas.microsoft.com/office/drawing/2014/main" id="{033F2E30-D6E8-1E40-87E0-AEDC52E03421}"/>
              </a:ext>
            </a:extLst>
          </p:cNvPr>
          <p:cNvPicPr>
            <a:picLocks noChangeAspect="1"/>
          </p:cNvPicPr>
          <p:nvPr/>
        </p:nvPicPr>
        <p:blipFill>
          <a:blip r:embed="rId2"/>
          <a:stretch>
            <a:fillRect/>
          </a:stretch>
        </p:blipFill>
        <p:spPr>
          <a:xfrm>
            <a:off x="4433886" y="645106"/>
            <a:ext cx="7567613" cy="5541382"/>
          </a:xfrm>
          <a:prstGeom prst="rect">
            <a:avLst/>
          </a:prstGeom>
        </p:spPr>
      </p:pic>
    </p:spTree>
    <p:extLst>
      <p:ext uri="{BB962C8B-B14F-4D97-AF65-F5344CB8AC3E}">
        <p14:creationId xmlns:p14="http://schemas.microsoft.com/office/powerpoint/2010/main" val="31134850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8528B-6E91-454E-848E-9538A6A877FE}"/>
              </a:ext>
            </a:extLst>
          </p:cNvPr>
          <p:cNvSpPr>
            <a:spLocks noGrp="1"/>
          </p:cNvSpPr>
          <p:nvPr>
            <p:ph type="ctrTitle"/>
          </p:nvPr>
        </p:nvSpPr>
        <p:spPr/>
        <p:txBody>
          <a:bodyPr/>
          <a:lstStyle/>
          <a:p>
            <a:r>
              <a:rPr lang="en-US" dirty="0"/>
              <a:t>Data Source</a:t>
            </a:r>
          </a:p>
        </p:txBody>
      </p:sp>
      <p:sp>
        <p:nvSpPr>
          <p:cNvPr id="3" name="Subtitle 2">
            <a:extLst>
              <a:ext uri="{FF2B5EF4-FFF2-40B4-BE49-F238E27FC236}">
                <a16:creationId xmlns:a16="http://schemas.microsoft.com/office/drawing/2014/main" id="{547678AC-B9FD-5A40-AEED-1589D3631783}"/>
              </a:ext>
            </a:extLst>
          </p:cNvPr>
          <p:cNvSpPr>
            <a:spLocks noGrp="1"/>
          </p:cNvSpPr>
          <p:nvPr>
            <p:ph type="subTitle" idx="1"/>
          </p:nvPr>
        </p:nvSpPr>
        <p:spPr/>
        <p:txBody>
          <a:bodyPr/>
          <a:lstStyle/>
          <a:p>
            <a:r>
              <a:rPr lang="en-IN" u="sng" dirty="0">
                <a:hlinkClick r:id="rId2"/>
              </a:rPr>
              <a:t>https://www.kaggle.com/olistbr/brazilian-ecommerce</a:t>
            </a:r>
            <a:endParaRPr lang="en-IN" u="sng" dirty="0"/>
          </a:p>
        </p:txBody>
      </p:sp>
    </p:spTree>
    <p:extLst>
      <p:ext uri="{BB962C8B-B14F-4D97-AF65-F5344CB8AC3E}">
        <p14:creationId xmlns:p14="http://schemas.microsoft.com/office/powerpoint/2010/main" val="21705124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ABABA7-0420-4200-9B65-1C1967CE9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317EBE3-FF86-4DA1-BC9A-331F7F214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grpSp>
        <p:nvGrpSpPr>
          <p:cNvPr id="12" name="Group 11">
            <a:extLst>
              <a:ext uri="{FF2B5EF4-FFF2-40B4-BE49-F238E27FC236}">
                <a16:creationId xmlns:a16="http://schemas.microsoft.com/office/drawing/2014/main" id="{7A03E380-9CD1-4ABA-A763-9F9D252B89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2">
              <a:lumMod val="90000"/>
            </a:schemeClr>
          </a:solidFill>
        </p:grpSpPr>
        <p:sp>
          <p:nvSpPr>
            <p:cNvPr id="13" name="Freeform 11">
              <a:extLst>
                <a:ext uri="{FF2B5EF4-FFF2-40B4-BE49-F238E27FC236}">
                  <a16:creationId xmlns:a16="http://schemas.microsoft.com/office/drawing/2014/main" id="{66E01B84-4C2B-4DE5-90C8-9C4001A75B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4" name="Freeform 12">
              <a:extLst>
                <a:ext uri="{FF2B5EF4-FFF2-40B4-BE49-F238E27FC236}">
                  <a16:creationId xmlns:a16="http://schemas.microsoft.com/office/drawing/2014/main" id="{64CE5A7A-D5C5-4FE5-860C-0B5748FDE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5" name="Freeform 13">
              <a:extLst>
                <a:ext uri="{FF2B5EF4-FFF2-40B4-BE49-F238E27FC236}">
                  <a16:creationId xmlns:a16="http://schemas.microsoft.com/office/drawing/2014/main" id="{016A7D2A-6EEA-47B8-A763-7D82E41B3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6" name="Freeform 14">
              <a:extLst>
                <a:ext uri="{FF2B5EF4-FFF2-40B4-BE49-F238E27FC236}">
                  <a16:creationId xmlns:a16="http://schemas.microsoft.com/office/drawing/2014/main" id="{E758F6E7-6DEC-48D0-ACB1-E5E26B13E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7" name="Freeform 15">
              <a:extLst>
                <a:ext uri="{FF2B5EF4-FFF2-40B4-BE49-F238E27FC236}">
                  <a16:creationId xmlns:a16="http://schemas.microsoft.com/office/drawing/2014/main" id="{B56657FF-C027-42E7-859B-902929B6FA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8" name="Freeform 16">
              <a:extLst>
                <a:ext uri="{FF2B5EF4-FFF2-40B4-BE49-F238E27FC236}">
                  <a16:creationId xmlns:a16="http://schemas.microsoft.com/office/drawing/2014/main" id="{79047F2A-5978-46C6-B3A2-54AAC2136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9" name="Freeform 17">
              <a:extLst>
                <a:ext uri="{FF2B5EF4-FFF2-40B4-BE49-F238E27FC236}">
                  <a16:creationId xmlns:a16="http://schemas.microsoft.com/office/drawing/2014/main" id="{F3BE8FD1-0A72-4640-AC7A-2E057273F8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0" name="Freeform 18">
              <a:extLst>
                <a:ext uri="{FF2B5EF4-FFF2-40B4-BE49-F238E27FC236}">
                  <a16:creationId xmlns:a16="http://schemas.microsoft.com/office/drawing/2014/main" id="{752FC782-A372-4D11-B20D-958955E56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1" name="Freeform 19">
              <a:extLst>
                <a:ext uri="{FF2B5EF4-FFF2-40B4-BE49-F238E27FC236}">
                  <a16:creationId xmlns:a16="http://schemas.microsoft.com/office/drawing/2014/main" id="{AA00B2F1-BEE2-444A-8249-C8E3212CA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2" name="Freeform 20">
              <a:extLst>
                <a:ext uri="{FF2B5EF4-FFF2-40B4-BE49-F238E27FC236}">
                  <a16:creationId xmlns:a16="http://schemas.microsoft.com/office/drawing/2014/main" id="{E7F5747E-514B-4CF7-B6B0-DAD7149097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3" name="Freeform 21">
              <a:extLst>
                <a:ext uri="{FF2B5EF4-FFF2-40B4-BE49-F238E27FC236}">
                  <a16:creationId xmlns:a16="http://schemas.microsoft.com/office/drawing/2014/main" id="{931614BB-1593-40ED-8113-2BD1187055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4" name="Freeform 22">
              <a:extLst>
                <a:ext uri="{FF2B5EF4-FFF2-40B4-BE49-F238E27FC236}">
                  <a16:creationId xmlns:a16="http://schemas.microsoft.com/office/drawing/2014/main" id="{2691871F-F15C-4E19-BC9C-78E5748D74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2" name="Title 1">
            <a:extLst>
              <a:ext uri="{FF2B5EF4-FFF2-40B4-BE49-F238E27FC236}">
                <a16:creationId xmlns:a16="http://schemas.microsoft.com/office/drawing/2014/main" id="{6C58528B-6E91-454E-848E-9538A6A877FE}"/>
              </a:ext>
            </a:extLst>
          </p:cNvPr>
          <p:cNvSpPr>
            <a:spLocks noGrp="1"/>
          </p:cNvSpPr>
          <p:nvPr>
            <p:ph type="ctrTitle"/>
          </p:nvPr>
        </p:nvSpPr>
        <p:spPr>
          <a:xfrm>
            <a:off x="1304103" y="1318591"/>
            <a:ext cx="5800929" cy="4220820"/>
          </a:xfrm>
        </p:spPr>
        <p:txBody>
          <a:bodyPr anchor="ctr">
            <a:normAutofit/>
          </a:bodyPr>
          <a:lstStyle/>
          <a:p>
            <a:pPr algn="r"/>
            <a:r>
              <a:rPr lang="en-US" sz="6600">
                <a:solidFill>
                  <a:schemeClr val="tx2">
                    <a:lumMod val="75000"/>
                  </a:schemeClr>
                </a:solidFill>
              </a:rPr>
              <a:t>THANK YOU</a:t>
            </a:r>
          </a:p>
        </p:txBody>
      </p:sp>
      <p:sp>
        <p:nvSpPr>
          <p:cNvPr id="3" name="Subtitle 2">
            <a:extLst>
              <a:ext uri="{FF2B5EF4-FFF2-40B4-BE49-F238E27FC236}">
                <a16:creationId xmlns:a16="http://schemas.microsoft.com/office/drawing/2014/main" id="{547678AC-B9FD-5A40-AEED-1589D3631783}"/>
              </a:ext>
            </a:extLst>
          </p:cNvPr>
          <p:cNvSpPr>
            <a:spLocks noGrp="1"/>
          </p:cNvSpPr>
          <p:nvPr>
            <p:ph type="subTitle" idx="1"/>
          </p:nvPr>
        </p:nvSpPr>
        <p:spPr>
          <a:xfrm>
            <a:off x="7855048" y="1871831"/>
            <a:ext cx="3084569" cy="3199806"/>
          </a:xfrm>
        </p:spPr>
        <p:txBody>
          <a:bodyPr anchor="ctr">
            <a:normAutofit/>
          </a:bodyPr>
          <a:lstStyle/>
          <a:p>
            <a:r>
              <a:rPr lang="en-IN" u="sng">
                <a:solidFill>
                  <a:schemeClr val="tx2">
                    <a:lumMod val="75000"/>
                  </a:schemeClr>
                </a:solidFill>
              </a:rPr>
              <a:t> </a:t>
            </a:r>
          </a:p>
        </p:txBody>
      </p:sp>
      <p:cxnSp>
        <p:nvCxnSpPr>
          <p:cNvPr id="26" name="Straight Connector 25">
            <a:extLst>
              <a:ext uri="{FF2B5EF4-FFF2-40B4-BE49-F238E27FC236}">
                <a16:creationId xmlns:a16="http://schemas.microsoft.com/office/drawing/2014/main" id="{34D43EC1-35FA-4FC3-8526-F655CEB09D9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7196" y="1871831"/>
            <a:ext cx="0" cy="3200400"/>
          </a:xfrm>
          <a:prstGeom prst="line">
            <a:avLst/>
          </a:prstGeom>
          <a:ln w="15875">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0061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pic>
        <p:nvPicPr>
          <p:cNvPr id="5" name="Picture 4" descr="Light bulb on yellow background with sketched light beams and cord">
            <a:extLst>
              <a:ext uri="{FF2B5EF4-FFF2-40B4-BE49-F238E27FC236}">
                <a16:creationId xmlns:a16="http://schemas.microsoft.com/office/drawing/2014/main" id="{85872548-903B-4813-BFA8-744B964AE01A}"/>
              </a:ext>
            </a:extLst>
          </p:cNvPr>
          <p:cNvPicPr>
            <a:picLocks noChangeAspect="1"/>
          </p:cNvPicPr>
          <p:nvPr/>
        </p:nvPicPr>
        <p:blipFill rotWithShape="1">
          <a:blip r:embed="rId2"/>
          <a:srcRect l="30891"/>
          <a:stretch/>
        </p:blipFill>
        <p:spPr>
          <a:xfrm>
            <a:off x="4485557" y="10"/>
            <a:ext cx="7706443" cy="6857990"/>
          </a:xfrm>
          <a:prstGeom prst="rect">
            <a:avLst/>
          </a:prstGeom>
        </p:spPr>
      </p:pic>
      <p:sp useBgFill="1">
        <p:nvSpPr>
          <p:cNvPr id="14" name="Freeform: Shape 13">
            <a:extLst>
              <a:ext uri="{FF2B5EF4-FFF2-40B4-BE49-F238E27FC236}">
                <a16:creationId xmlns:a16="http://schemas.microsoft.com/office/drawing/2014/main" id="{23C7736A-5A08-4021-9AB6-390DFF506A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8170246" cy="6858000"/>
          </a:xfrm>
          <a:custGeom>
            <a:avLst/>
            <a:gdLst>
              <a:gd name="connsiteX0" fmla="*/ 4738960 w 8170246"/>
              <a:gd name="connsiteY0" fmla="*/ 0 h 6858000"/>
              <a:gd name="connsiteX1" fmla="*/ 4862151 w 8170246"/>
              <a:gd name="connsiteY1" fmla="*/ 0 h 6858000"/>
              <a:gd name="connsiteX2" fmla="*/ 8088169 w 8170246"/>
              <a:gd name="connsiteY2" fmla="*/ 3226735 h 6858000"/>
              <a:gd name="connsiteX3" fmla="*/ 8088169 w 8170246"/>
              <a:gd name="connsiteY3" fmla="*/ 3626507 h 6858000"/>
              <a:gd name="connsiteX4" fmla="*/ 4857393 w 8170246"/>
              <a:gd name="connsiteY4" fmla="*/ 6858000 h 6858000"/>
              <a:gd name="connsiteX5" fmla="*/ 4783581 w 8170246"/>
              <a:gd name="connsiteY5" fmla="*/ 6858000 h 6858000"/>
              <a:gd name="connsiteX6" fmla="*/ 4734202 w 8170246"/>
              <a:gd name="connsiteY6" fmla="*/ 6858000 h 6858000"/>
              <a:gd name="connsiteX7" fmla="*/ 7964978 w 8170246"/>
              <a:gd name="connsiteY7" fmla="*/ 3626507 h 6858000"/>
              <a:gd name="connsiteX8" fmla="*/ 7964978 w 8170246"/>
              <a:gd name="connsiteY8" fmla="*/ 3226735 h 6858000"/>
              <a:gd name="connsiteX9" fmla="*/ 4738960 w 8170246"/>
              <a:gd name="connsiteY9" fmla="*/ 0 h 6858000"/>
              <a:gd name="connsiteX10" fmla="*/ 0 w 8170246"/>
              <a:gd name="connsiteY10" fmla="*/ 0 h 6858000"/>
              <a:gd name="connsiteX11" fmla="*/ 98791 w 8170246"/>
              <a:gd name="connsiteY11" fmla="*/ 0 h 6858000"/>
              <a:gd name="connsiteX12" fmla="*/ 4456718 w 8170246"/>
              <a:gd name="connsiteY12" fmla="*/ 0 h 6858000"/>
              <a:gd name="connsiteX13" fmla="*/ 4603489 w 8170246"/>
              <a:gd name="connsiteY13" fmla="*/ 0 h 6858000"/>
              <a:gd name="connsiteX14" fmla="*/ 7829507 w 8170246"/>
              <a:gd name="connsiteY14" fmla="*/ 3226735 h 6858000"/>
              <a:gd name="connsiteX15" fmla="*/ 7829507 w 8170246"/>
              <a:gd name="connsiteY15" fmla="*/ 3626507 h 6858000"/>
              <a:gd name="connsiteX16" fmla="*/ 4598731 w 8170246"/>
              <a:gd name="connsiteY16" fmla="*/ 6858000 h 6858000"/>
              <a:gd name="connsiteX17" fmla="*/ 4540663 w 8170246"/>
              <a:gd name="connsiteY17" fmla="*/ 6858000 h 6858000"/>
              <a:gd name="connsiteX18" fmla="*/ 133398 w 8170246"/>
              <a:gd name="connsiteY18" fmla="*/ 6858000 h 6858000"/>
              <a:gd name="connsiteX19" fmla="*/ 0 w 8170246"/>
              <a:gd name="connsiteY1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170246" h="6858000">
                <a:moveTo>
                  <a:pt x="4738960" y="0"/>
                </a:moveTo>
                <a:lnTo>
                  <a:pt x="4862151" y="0"/>
                </a:lnTo>
                <a:cubicBezTo>
                  <a:pt x="4862151" y="0"/>
                  <a:pt x="4862151" y="0"/>
                  <a:pt x="8088169" y="3226735"/>
                </a:cubicBezTo>
                <a:cubicBezTo>
                  <a:pt x="8197606" y="3336196"/>
                  <a:pt x="8197606" y="3517045"/>
                  <a:pt x="8088169" y="3626507"/>
                </a:cubicBezTo>
                <a:cubicBezTo>
                  <a:pt x="8088169" y="3626507"/>
                  <a:pt x="8088169" y="3626507"/>
                  <a:pt x="4857393" y="6858000"/>
                </a:cubicBezTo>
                <a:cubicBezTo>
                  <a:pt x="4857393" y="6858000"/>
                  <a:pt x="4857393" y="6858000"/>
                  <a:pt x="4783581" y="6858000"/>
                </a:cubicBezTo>
                <a:lnTo>
                  <a:pt x="4734202" y="6858000"/>
                </a:lnTo>
                <a:cubicBezTo>
                  <a:pt x="7964978" y="3626507"/>
                  <a:pt x="7964978" y="3626507"/>
                  <a:pt x="7964978" y="3626507"/>
                </a:cubicBezTo>
                <a:cubicBezTo>
                  <a:pt x="8074415" y="3517045"/>
                  <a:pt x="8074415" y="3336196"/>
                  <a:pt x="7964978" y="3226735"/>
                </a:cubicBezTo>
                <a:cubicBezTo>
                  <a:pt x="4738960" y="0"/>
                  <a:pt x="4738960" y="0"/>
                  <a:pt x="4738960" y="0"/>
                </a:cubicBezTo>
                <a:close/>
                <a:moveTo>
                  <a:pt x="0" y="0"/>
                </a:moveTo>
                <a:lnTo>
                  <a:pt x="98791" y="0"/>
                </a:lnTo>
                <a:cubicBezTo>
                  <a:pt x="1075904" y="0"/>
                  <a:pt x="2469401" y="0"/>
                  <a:pt x="4456718" y="0"/>
                </a:cubicBezTo>
                <a:lnTo>
                  <a:pt x="4603489" y="0"/>
                </a:lnTo>
                <a:cubicBezTo>
                  <a:pt x="4603489" y="0"/>
                  <a:pt x="4603489" y="0"/>
                  <a:pt x="7829507" y="3226735"/>
                </a:cubicBezTo>
                <a:cubicBezTo>
                  <a:pt x="7938944" y="3336196"/>
                  <a:pt x="7938944" y="3517045"/>
                  <a:pt x="7829507" y="3626507"/>
                </a:cubicBezTo>
                <a:cubicBezTo>
                  <a:pt x="7829507" y="3626507"/>
                  <a:pt x="7829507" y="3626507"/>
                  <a:pt x="4598731" y="6858000"/>
                </a:cubicBezTo>
                <a:lnTo>
                  <a:pt x="4540663" y="6858000"/>
                </a:lnTo>
                <a:cubicBezTo>
                  <a:pt x="4077749" y="6858000"/>
                  <a:pt x="2938270" y="6858000"/>
                  <a:pt x="133398" y="6858000"/>
                </a:cubicBezTo>
                <a:lnTo>
                  <a:pt x="0" y="6858000"/>
                </a:lnTo>
                <a:close/>
              </a:path>
            </a:pathLst>
          </a:custGeom>
          <a:ln>
            <a:noFill/>
          </a:ln>
          <a:effectLst/>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dirty="0"/>
          </a:p>
        </p:txBody>
      </p:sp>
      <p:sp>
        <p:nvSpPr>
          <p:cNvPr id="2" name="Title 1">
            <a:extLst>
              <a:ext uri="{FF2B5EF4-FFF2-40B4-BE49-F238E27FC236}">
                <a16:creationId xmlns:a16="http://schemas.microsoft.com/office/drawing/2014/main" id="{2CC657D2-FBA9-0044-ADEF-0CF539502368}"/>
              </a:ext>
            </a:extLst>
          </p:cNvPr>
          <p:cNvSpPr>
            <a:spLocks noGrp="1"/>
          </p:cNvSpPr>
          <p:nvPr>
            <p:ph type="title"/>
          </p:nvPr>
        </p:nvSpPr>
        <p:spPr>
          <a:xfrm>
            <a:off x="535525" y="624110"/>
            <a:ext cx="4623955" cy="1280890"/>
          </a:xfrm>
        </p:spPr>
        <p:txBody>
          <a:bodyPr>
            <a:normAutofit/>
          </a:bodyPr>
          <a:lstStyle/>
          <a:p>
            <a:pPr>
              <a:lnSpc>
                <a:spcPct val="90000"/>
              </a:lnSpc>
            </a:pPr>
            <a:r>
              <a:rPr lang="en-US" sz="2800" dirty="0"/>
              <a:t>What are we predicting?</a:t>
            </a:r>
            <a:br>
              <a:rPr lang="en-US" sz="2800" dirty="0"/>
            </a:br>
            <a:r>
              <a:rPr lang="en-US" sz="2800" dirty="0"/>
              <a:t> - ‘</a:t>
            </a:r>
            <a:r>
              <a:rPr lang="en-US" sz="2800" b="1" dirty="0"/>
              <a:t>Customer Churn</a:t>
            </a:r>
            <a:r>
              <a:rPr lang="en-US" sz="2800" dirty="0"/>
              <a:t>’</a:t>
            </a:r>
          </a:p>
        </p:txBody>
      </p:sp>
      <p:sp>
        <p:nvSpPr>
          <p:cNvPr id="16" name="Rectangle 15">
            <a:extLst>
              <a:ext uri="{FF2B5EF4-FFF2-40B4-BE49-F238E27FC236}">
                <a16:creationId xmlns:a16="http://schemas.microsoft.com/office/drawing/2014/main" id="{433DF4D3-8A35-461A-ABE0-F56B78A13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CD354069-5EB8-E643-9E0D-2BAE9F53E826}"/>
              </a:ext>
            </a:extLst>
          </p:cNvPr>
          <p:cNvSpPr>
            <a:spLocks noGrp="1"/>
          </p:cNvSpPr>
          <p:nvPr>
            <p:ph idx="1"/>
          </p:nvPr>
        </p:nvSpPr>
        <p:spPr>
          <a:xfrm>
            <a:off x="531812" y="2133600"/>
            <a:ext cx="4625882" cy="3777622"/>
          </a:xfrm>
        </p:spPr>
        <p:txBody>
          <a:bodyPr>
            <a:normAutofit/>
          </a:bodyPr>
          <a:lstStyle/>
          <a:p>
            <a:r>
              <a:rPr lang="en-US" dirty="0"/>
              <a:t>Customer Churn Category can either be </a:t>
            </a:r>
            <a:r>
              <a:rPr lang="en-US" b="1" dirty="0"/>
              <a:t>1</a:t>
            </a:r>
            <a:r>
              <a:rPr lang="en-US" dirty="0"/>
              <a:t> or </a:t>
            </a:r>
            <a:r>
              <a:rPr lang="en-US" b="1" dirty="0"/>
              <a:t>0</a:t>
            </a:r>
            <a:r>
              <a:rPr lang="en-US" dirty="0"/>
              <a:t>:</a:t>
            </a:r>
          </a:p>
          <a:p>
            <a:pPr marL="0" indent="0">
              <a:buNone/>
            </a:pPr>
            <a:r>
              <a:rPr lang="en-US" dirty="0"/>
              <a:t>	</a:t>
            </a:r>
            <a:r>
              <a:rPr lang="en-US" b="1" dirty="0"/>
              <a:t>1</a:t>
            </a:r>
            <a:r>
              <a:rPr lang="en-US" dirty="0"/>
              <a:t> </a:t>
            </a:r>
            <a:r>
              <a:rPr lang="en-US" b="1" dirty="0"/>
              <a:t>=&gt;</a:t>
            </a:r>
            <a:r>
              <a:rPr lang="en-US" dirty="0"/>
              <a:t> </a:t>
            </a:r>
            <a:r>
              <a:rPr lang="en-US" b="1" dirty="0"/>
              <a:t>Customer Churned </a:t>
            </a:r>
          </a:p>
          <a:p>
            <a:pPr marL="0" indent="0">
              <a:buNone/>
            </a:pPr>
            <a:r>
              <a:rPr lang="en-US" dirty="0"/>
              <a:t>	(those who did not purchase any 	product in the last Six Months)</a:t>
            </a:r>
          </a:p>
          <a:p>
            <a:pPr marL="0" indent="0">
              <a:buNone/>
            </a:pPr>
            <a:r>
              <a:rPr lang="en-US" dirty="0"/>
              <a:t> 	</a:t>
            </a:r>
            <a:r>
              <a:rPr lang="en-US" b="1" dirty="0"/>
              <a:t>0</a:t>
            </a:r>
            <a:r>
              <a:rPr lang="en-US" dirty="0"/>
              <a:t> </a:t>
            </a:r>
            <a:r>
              <a:rPr lang="en-US" b="1" dirty="0"/>
              <a:t>=&gt;</a:t>
            </a:r>
            <a:r>
              <a:rPr lang="en-US" dirty="0"/>
              <a:t> </a:t>
            </a:r>
            <a:r>
              <a:rPr lang="en-US" b="1" dirty="0"/>
              <a:t>Customer Not Churned</a:t>
            </a:r>
          </a:p>
          <a:p>
            <a:pPr marL="0" indent="0">
              <a:buNone/>
            </a:pPr>
            <a:r>
              <a:rPr lang="en-US" b="1" dirty="0"/>
              <a:t>	</a:t>
            </a:r>
            <a:r>
              <a:rPr lang="en-US" dirty="0"/>
              <a:t>(otherwise)</a:t>
            </a:r>
          </a:p>
        </p:txBody>
      </p:sp>
    </p:spTree>
    <p:extLst>
      <p:ext uri="{BB962C8B-B14F-4D97-AF65-F5344CB8AC3E}">
        <p14:creationId xmlns:p14="http://schemas.microsoft.com/office/powerpoint/2010/main" val="2590964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258D2B-6AC3-4B3A-A87C-FD7E65178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Light bulb on yellow background with sketched light beams and cord">
            <a:extLst>
              <a:ext uri="{FF2B5EF4-FFF2-40B4-BE49-F238E27FC236}">
                <a16:creationId xmlns:a16="http://schemas.microsoft.com/office/drawing/2014/main" id="{1DCEB2EA-5CD6-4BB6-8E8B-3728D282337D}"/>
              </a:ext>
            </a:extLst>
          </p:cNvPr>
          <p:cNvPicPr>
            <a:picLocks noChangeAspect="1"/>
          </p:cNvPicPr>
          <p:nvPr/>
        </p:nvPicPr>
        <p:blipFill rotWithShape="1">
          <a:blip r:embed="rId2"/>
          <a:srcRect l="32075"/>
          <a:stretch/>
        </p:blipFill>
        <p:spPr>
          <a:xfrm>
            <a:off x="1" y="10"/>
            <a:ext cx="7574440" cy="6857990"/>
          </a:xfrm>
          <a:prstGeom prst="rect">
            <a:avLst/>
          </a:prstGeom>
        </p:spPr>
      </p:pic>
      <p:sp>
        <p:nvSpPr>
          <p:cNvPr id="11" name="Freeform 5">
            <a:extLst>
              <a:ext uri="{FF2B5EF4-FFF2-40B4-BE49-F238E27FC236}">
                <a16:creationId xmlns:a16="http://schemas.microsoft.com/office/drawing/2014/main" id="{8D55DD8B-9BF9-4B91-A22D-2D3F2AEFF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59027"/>
            <a:ext cx="9042690" cy="1035152"/>
          </a:xfrm>
          <a:custGeom>
            <a:avLst/>
            <a:gdLst>
              <a:gd name="T0" fmla="*/ 1900 w 1902"/>
              <a:gd name="T1" fmla="*/ 77 h 163"/>
              <a:gd name="T2" fmla="*/ 1826 w 1902"/>
              <a:gd name="T3" fmla="*/ 3 h 163"/>
              <a:gd name="T4" fmla="*/ 1825 w 1902"/>
              <a:gd name="T5" fmla="*/ 2 h 163"/>
              <a:gd name="T6" fmla="*/ 1819 w 1902"/>
              <a:gd name="T7" fmla="*/ 0 h 163"/>
              <a:gd name="T8" fmla="*/ 1363 w 1902"/>
              <a:gd name="T9" fmla="*/ 0 h 163"/>
              <a:gd name="T10" fmla="*/ 1348 w 1902"/>
              <a:gd name="T11" fmla="*/ 0 h 163"/>
              <a:gd name="T12" fmla="*/ 1225 w 1902"/>
              <a:gd name="T13" fmla="*/ 0 h 163"/>
              <a:gd name="T14" fmla="*/ 1033 w 1902"/>
              <a:gd name="T15" fmla="*/ 0 h 163"/>
              <a:gd name="T16" fmla="*/ 892 w 1902"/>
              <a:gd name="T17" fmla="*/ 0 h 163"/>
              <a:gd name="T18" fmla="*/ 786 w 1902"/>
              <a:gd name="T19" fmla="*/ 0 h 163"/>
              <a:gd name="T20" fmla="*/ 577 w 1902"/>
              <a:gd name="T21" fmla="*/ 0 h 163"/>
              <a:gd name="T22" fmla="*/ 562 w 1902"/>
              <a:gd name="T23" fmla="*/ 0 h 163"/>
              <a:gd name="T24" fmla="*/ 439 w 1902"/>
              <a:gd name="T25" fmla="*/ 0 h 163"/>
              <a:gd name="T26" fmla="*/ 106 w 1902"/>
              <a:gd name="T27" fmla="*/ 0 h 163"/>
              <a:gd name="T28" fmla="*/ 0 w 1902"/>
              <a:gd name="T29" fmla="*/ 0 h 163"/>
              <a:gd name="T30" fmla="*/ 0 w 1902"/>
              <a:gd name="T31" fmla="*/ 163 h 163"/>
              <a:gd name="T32" fmla="*/ 106 w 1902"/>
              <a:gd name="T33" fmla="*/ 163 h 163"/>
              <a:gd name="T34" fmla="*/ 439 w 1902"/>
              <a:gd name="T35" fmla="*/ 163 h 163"/>
              <a:gd name="T36" fmla="*/ 562 w 1902"/>
              <a:gd name="T37" fmla="*/ 163 h 163"/>
              <a:gd name="T38" fmla="*/ 577 w 1902"/>
              <a:gd name="T39" fmla="*/ 163 h 163"/>
              <a:gd name="T40" fmla="*/ 786 w 1902"/>
              <a:gd name="T41" fmla="*/ 163 h 163"/>
              <a:gd name="T42" fmla="*/ 892 w 1902"/>
              <a:gd name="T43" fmla="*/ 163 h 163"/>
              <a:gd name="T44" fmla="*/ 1033 w 1902"/>
              <a:gd name="T45" fmla="*/ 163 h 163"/>
              <a:gd name="T46" fmla="*/ 1225 w 1902"/>
              <a:gd name="T47" fmla="*/ 163 h 163"/>
              <a:gd name="T48" fmla="*/ 1348 w 1902"/>
              <a:gd name="T49" fmla="*/ 163 h 163"/>
              <a:gd name="T50" fmla="*/ 1363 w 1902"/>
              <a:gd name="T51" fmla="*/ 163 h 163"/>
              <a:gd name="T52" fmla="*/ 1819 w 1902"/>
              <a:gd name="T53" fmla="*/ 163 h 163"/>
              <a:gd name="T54" fmla="*/ 1825 w 1902"/>
              <a:gd name="T55" fmla="*/ 161 h 163"/>
              <a:gd name="T56" fmla="*/ 1826 w 1902"/>
              <a:gd name="T57" fmla="*/ 160 h 163"/>
              <a:gd name="T58" fmla="*/ 1900 w 1902"/>
              <a:gd name="T59" fmla="*/ 86 h 163"/>
              <a:gd name="T60" fmla="*/ 1900 w 1902"/>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2" h="163">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5906043F-AE8D-A147-BBD7-D3D5E745AEEE}"/>
              </a:ext>
            </a:extLst>
          </p:cNvPr>
          <p:cNvSpPr>
            <a:spLocks noGrp="1"/>
          </p:cNvSpPr>
          <p:nvPr>
            <p:ph type="title"/>
          </p:nvPr>
        </p:nvSpPr>
        <p:spPr>
          <a:xfrm>
            <a:off x="541867" y="787400"/>
            <a:ext cx="7145866" cy="778933"/>
          </a:xfrm>
        </p:spPr>
        <p:txBody>
          <a:bodyPr anchor="ctr">
            <a:normAutofit/>
          </a:bodyPr>
          <a:lstStyle/>
          <a:p>
            <a:pPr>
              <a:lnSpc>
                <a:spcPct val="90000"/>
              </a:lnSpc>
            </a:pPr>
            <a:r>
              <a:rPr lang="en-IN" sz="2500">
                <a:solidFill>
                  <a:srgbClr val="FEFFFF"/>
                </a:solidFill>
              </a:rPr>
              <a:t>And Why are we predicting ?</a:t>
            </a:r>
            <a:br>
              <a:rPr lang="en-IN" sz="2500">
                <a:solidFill>
                  <a:srgbClr val="FEFFFF"/>
                </a:solidFill>
              </a:rPr>
            </a:br>
            <a:endParaRPr lang="en-US" sz="2500">
              <a:solidFill>
                <a:srgbClr val="FEFFFF"/>
              </a:solidFill>
            </a:endParaRPr>
          </a:p>
        </p:txBody>
      </p:sp>
      <p:sp>
        <p:nvSpPr>
          <p:cNvPr id="3" name="Content Placeholder 2">
            <a:extLst>
              <a:ext uri="{FF2B5EF4-FFF2-40B4-BE49-F238E27FC236}">
                <a16:creationId xmlns:a16="http://schemas.microsoft.com/office/drawing/2014/main" id="{7DD885D8-C670-3B4F-9EBC-A850F05CE56C}"/>
              </a:ext>
            </a:extLst>
          </p:cNvPr>
          <p:cNvSpPr>
            <a:spLocks noGrp="1"/>
          </p:cNvSpPr>
          <p:nvPr>
            <p:ph idx="1"/>
          </p:nvPr>
        </p:nvSpPr>
        <p:spPr>
          <a:xfrm>
            <a:off x="7860770" y="2017668"/>
            <a:ext cx="3750205" cy="3857816"/>
          </a:xfrm>
        </p:spPr>
        <p:txBody>
          <a:bodyPr>
            <a:normAutofit/>
          </a:bodyPr>
          <a:lstStyle/>
          <a:p>
            <a:pPr marL="0" indent="0">
              <a:buNone/>
            </a:pPr>
            <a:r>
              <a:rPr lang="en-IN" dirty="0">
                <a:solidFill>
                  <a:schemeClr val="tx1">
                    <a:lumMod val="95000"/>
                    <a:lumOff val="5000"/>
                  </a:schemeClr>
                </a:solidFill>
              </a:rPr>
              <a:t>It’s more cost effective to retain existing customers than to acquire new ones, which is why it’s important to track customers at high risk of turnover (churn) and target them with retention strategies </a:t>
            </a:r>
            <a:r>
              <a:rPr lang="en-US" dirty="0">
                <a:solidFill>
                  <a:schemeClr val="tx1">
                    <a:lumMod val="95000"/>
                    <a:lumOff val="5000"/>
                  </a:schemeClr>
                </a:solidFill>
              </a:rPr>
              <a:t>.</a:t>
            </a:r>
            <a:endParaRPr lang="en-IN" dirty="0">
              <a:solidFill>
                <a:schemeClr val="tx1">
                  <a:lumMod val="95000"/>
                  <a:lumOff val="5000"/>
                </a:schemeClr>
              </a:solidFill>
            </a:endParaRPr>
          </a:p>
        </p:txBody>
      </p:sp>
    </p:spTree>
    <p:extLst>
      <p:ext uri="{BB962C8B-B14F-4D97-AF65-F5344CB8AC3E}">
        <p14:creationId xmlns:p14="http://schemas.microsoft.com/office/powerpoint/2010/main" val="725051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5" name="Rectangle 8">
            <a:extLst>
              <a:ext uri="{FF2B5EF4-FFF2-40B4-BE49-F238E27FC236}">
                <a16:creationId xmlns:a16="http://schemas.microsoft.com/office/drawing/2014/main" id="{A3D9AEEE-1CCD-43C0-BA3E-16D60A6E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1BC71D-E867-F947-BEBF-B67B4CF500B9}"/>
              </a:ext>
            </a:extLst>
          </p:cNvPr>
          <p:cNvSpPr>
            <a:spLocks noGrp="1"/>
          </p:cNvSpPr>
          <p:nvPr>
            <p:ph type="title"/>
          </p:nvPr>
        </p:nvSpPr>
        <p:spPr>
          <a:xfrm>
            <a:off x="1259893" y="3101093"/>
            <a:ext cx="2454052" cy="3029344"/>
          </a:xfrm>
        </p:spPr>
        <p:txBody>
          <a:bodyPr>
            <a:normAutofit/>
          </a:bodyPr>
          <a:lstStyle/>
          <a:p>
            <a:r>
              <a:rPr lang="en-IN" sz="3200" b="1" i="1">
                <a:solidFill>
                  <a:schemeClr val="bg1"/>
                </a:solidFill>
              </a:rPr>
              <a:t>Scope &amp; Limitation of Project</a:t>
            </a:r>
            <a:br>
              <a:rPr lang="en-IN" sz="3200" b="1" i="1">
                <a:solidFill>
                  <a:schemeClr val="bg1"/>
                </a:solidFill>
              </a:rPr>
            </a:br>
            <a:endParaRPr lang="en-US" sz="3200">
              <a:solidFill>
                <a:schemeClr val="bg1"/>
              </a:solidFill>
            </a:endParaRPr>
          </a:p>
        </p:txBody>
      </p:sp>
      <p:sp>
        <p:nvSpPr>
          <p:cNvPr id="16" name="Freeform 11">
            <a:extLst>
              <a:ext uri="{FF2B5EF4-FFF2-40B4-BE49-F238E27FC236}">
                <a16:creationId xmlns:a16="http://schemas.microsoft.com/office/drawing/2014/main" id="{60F880A6-33D3-4EEC-A780-B73559B9F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7" name="Rectangle 12">
            <a:extLst>
              <a:ext uri="{FF2B5EF4-FFF2-40B4-BE49-F238E27FC236}">
                <a16:creationId xmlns:a16="http://schemas.microsoft.com/office/drawing/2014/main" id="{2C6246ED-0535-4496-A8F6-1E80CC4E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8" name="Content Placeholder 2">
            <a:extLst>
              <a:ext uri="{FF2B5EF4-FFF2-40B4-BE49-F238E27FC236}">
                <a16:creationId xmlns:a16="http://schemas.microsoft.com/office/drawing/2014/main" id="{298FB579-4D6B-4471-B85A-D7F72E2A73B1}"/>
              </a:ext>
            </a:extLst>
          </p:cNvPr>
          <p:cNvGraphicFramePr>
            <a:graphicFrameLocks noGrp="1"/>
          </p:cNvGraphicFramePr>
          <p:nvPr>
            <p:ph idx="1"/>
            <p:extLst>
              <p:ext uri="{D42A27DB-BD31-4B8C-83A1-F6EECF244321}">
                <p14:modId xmlns:p14="http://schemas.microsoft.com/office/powerpoint/2010/main" val="2338215243"/>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67112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22"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3"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4"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5"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6"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7"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28"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9"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0"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1"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2"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3"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35" name="Group 34">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36"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37"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38"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39"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40"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41"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42"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43"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44"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45"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46"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47"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49" name="Rectangle 48">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51" name="Freeform 6">
            <a:extLst>
              <a:ext uri="{FF2B5EF4-FFF2-40B4-BE49-F238E27FC236}">
                <a16:creationId xmlns:a16="http://schemas.microsoft.com/office/drawing/2014/main" id="{3623DEAC-F39C-45D6-86DC-1033F6429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53" name="Rectangle 52">
            <a:extLst>
              <a:ext uri="{FF2B5EF4-FFF2-40B4-BE49-F238E27FC236}">
                <a16:creationId xmlns:a16="http://schemas.microsoft.com/office/drawing/2014/main" id="{A692209D-B607-46C3-8560-07AF72291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94874638-CF15-4908-BC4B-4908744D0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4639734"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60F5827-1152-AB4A-AB2D-F540EF0FAC42}"/>
              </a:ext>
            </a:extLst>
          </p:cNvPr>
          <p:cNvSpPr>
            <a:spLocks noGrp="1"/>
          </p:cNvSpPr>
          <p:nvPr>
            <p:ph type="title"/>
          </p:nvPr>
        </p:nvSpPr>
        <p:spPr>
          <a:xfrm>
            <a:off x="540279" y="967417"/>
            <a:ext cx="3778870" cy="3943250"/>
          </a:xfrm>
        </p:spPr>
        <p:txBody>
          <a:bodyPr vert="horz" lIns="91440" tIns="45720" rIns="91440" bIns="45720" rtlCol="0" anchor="b">
            <a:normAutofit/>
          </a:bodyPr>
          <a:lstStyle/>
          <a:p>
            <a:r>
              <a:rPr lang="en-US" sz="4000">
                <a:solidFill>
                  <a:srgbClr val="FEFFFF"/>
                </a:solidFill>
              </a:rPr>
              <a:t>Proportion of Churned and Non-Churned Customers.</a:t>
            </a:r>
            <a:br>
              <a:rPr lang="en-US" sz="4000">
                <a:solidFill>
                  <a:srgbClr val="FEFFFF"/>
                </a:solidFill>
              </a:rPr>
            </a:br>
            <a:endParaRPr lang="en-US" sz="4000">
              <a:solidFill>
                <a:srgbClr val="FEFFFF"/>
              </a:solidFill>
            </a:endParaRPr>
          </a:p>
        </p:txBody>
      </p:sp>
      <p:sp>
        <p:nvSpPr>
          <p:cNvPr id="57" name="Freeform 5">
            <a:extLst>
              <a:ext uri="{FF2B5EF4-FFF2-40B4-BE49-F238E27FC236}">
                <a16:creationId xmlns:a16="http://schemas.microsoft.com/office/drawing/2014/main" id="{5F1B8348-CD6E-4561-A704-C232D9A2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Content Placeholder 8">
            <a:extLst>
              <a:ext uri="{FF2B5EF4-FFF2-40B4-BE49-F238E27FC236}">
                <a16:creationId xmlns:a16="http://schemas.microsoft.com/office/drawing/2014/main" id="{D3AF9394-79A2-4D69-9083-023B12C2F4F3}"/>
              </a:ext>
            </a:extLst>
          </p:cNvPr>
          <p:cNvSpPr>
            <a:spLocks noGrp="1"/>
          </p:cNvSpPr>
          <p:nvPr>
            <p:ph idx="1"/>
          </p:nvPr>
        </p:nvSpPr>
        <p:spPr>
          <a:xfrm>
            <a:off x="540279" y="5189400"/>
            <a:ext cx="3778870" cy="544260"/>
          </a:xfrm>
        </p:spPr>
        <p:txBody>
          <a:bodyPr vert="horz" lIns="91440" tIns="45720" rIns="91440" bIns="45720" rtlCol="0" anchor="ctr">
            <a:normAutofit/>
          </a:bodyPr>
          <a:lstStyle/>
          <a:p>
            <a:pPr marL="0" indent="0">
              <a:lnSpc>
                <a:spcPct val="90000"/>
              </a:lnSpc>
              <a:buNone/>
            </a:pPr>
            <a:r>
              <a:rPr lang="en-US" sz="1600">
                <a:solidFill>
                  <a:srgbClr val="FEFFFF"/>
                </a:solidFill>
              </a:rPr>
              <a:t>Almost 60% of the customers are churned.</a:t>
            </a:r>
          </a:p>
        </p:txBody>
      </p:sp>
      <p:pic>
        <p:nvPicPr>
          <p:cNvPr id="5" name="Content Placeholder 4">
            <a:extLst>
              <a:ext uri="{FF2B5EF4-FFF2-40B4-BE49-F238E27FC236}">
                <a16:creationId xmlns:a16="http://schemas.microsoft.com/office/drawing/2014/main" id="{8AD39B02-9421-484D-BD92-E698438EAA0B}"/>
              </a:ext>
            </a:extLst>
          </p:cNvPr>
          <p:cNvPicPr>
            <a:picLocks noChangeAspect="1"/>
          </p:cNvPicPr>
          <p:nvPr/>
        </p:nvPicPr>
        <p:blipFill>
          <a:blip r:embed="rId2"/>
          <a:stretch>
            <a:fillRect/>
          </a:stretch>
        </p:blipFill>
        <p:spPr>
          <a:xfrm>
            <a:off x="5638170" y="967417"/>
            <a:ext cx="5540149" cy="4930468"/>
          </a:xfrm>
          <a:prstGeom prst="rect">
            <a:avLst/>
          </a:prstGeom>
        </p:spPr>
      </p:pic>
    </p:spTree>
    <p:extLst>
      <p:ext uri="{BB962C8B-B14F-4D97-AF65-F5344CB8AC3E}">
        <p14:creationId xmlns:p14="http://schemas.microsoft.com/office/powerpoint/2010/main" val="3014937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8528B-6E91-454E-848E-9538A6A877FE}"/>
              </a:ext>
            </a:extLst>
          </p:cNvPr>
          <p:cNvSpPr>
            <a:spLocks noGrp="1"/>
          </p:cNvSpPr>
          <p:nvPr>
            <p:ph type="ctrTitle"/>
          </p:nvPr>
        </p:nvSpPr>
        <p:spPr/>
        <p:txBody>
          <a:bodyPr/>
          <a:lstStyle/>
          <a:p>
            <a:r>
              <a:rPr lang="en-IN" dirty="0"/>
              <a:t>Data Dictionary</a:t>
            </a:r>
            <a:endParaRPr lang="en-US" dirty="0"/>
          </a:p>
        </p:txBody>
      </p:sp>
      <p:sp>
        <p:nvSpPr>
          <p:cNvPr id="3" name="Subtitle 2">
            <a:extLst>
              <a:ext uri="{FF2B5EF4-FFF2-40B4-BE49-F238E27FC236}">
                <a16:creationId xmlns:a16="http://schemas.microsoft.com/office/drawing/2014/main" id="{547678AC-B9FD-5A40-AEED-1589D3631783}"/>
              </a:ext>
            </a:extLst>
          </p:cNvPr>
          <p:cNvSpPr>
            <a:spLocks noGrp="1"/>
          </p:cNvSpPr>
          <p:nvPr>
            <p:ph type="subTitle" idx="1"/>
          </p:nvPr>
        </p:nvSpPr>
        <p:spPr/>
        <p:txBody>
          <a:bodyPr/>
          <a:lstStyle/>
          <a:p>
            <a:r>
              <a:rPr lang="en-IN" u="sng" dirty="0"/>
              <a:t> </a:t>
            </a:r>
          </a:p>
        </p:txBody>
      </p:sp>
    </p:spTree>
    <p:extLst>
      <p:ext uri="{BB962C8B-B14F-4D97-AF65-F5344CB8AC3E}">
        <p14:creationId xmlns:p14="http://schemas.microsoft.com/office/powerpoint/2010/main" val="247385256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3570</TotalTime>
  <Words>2819</Words>
  <Application>Microsoft Macintosh PowerPoint</Application>
  <PresentationFormat>Widescreen</PresentationFormat>
  <Paragraphs>318</Paragraphs>
  <Slides>46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Arial</vt:lpstr>
      <vt:lpstr>Calibri</vt:lpstr>
      <vt:lpstr>Century Gothic</vt:lpstr>
      <vt:lpstr>Courier New</vt:lpstr>
      <vt:lpstr>Helvetica</vt:lpstr>
      <vt:lpstr>Wingdings 3</vt:lpstr>
      <vt:lpstr>Wisp</vt:lpstr>
      <vt:lpstr>BRAZILLIAN E-COMMERCE SITE - OLIST</vt:lpstr>
      <vt:lpstr>Group 3:</vt:lpstr>
      <vt:lpstr>What is OList</vt:lpstr>
      <vt:lpstr>Data Schema of Olist Store  </vt:lpstr>
      <vt:lpstr>What are we predicting?  - ‘Customer Churn’</vt:lpstr>
      <vt:lpstr>And Why are we predicting ? </vt:lpstr>
      <vt:lpstr>Scope &amp; Limitation of Project </vt:lpstr>
      <vt:lpstr>Proportion of Churned and Non-Churned Customers. </vt:lpstr>
      <vt:lpstr>Data Dictionary</vt:lpstr>
      <vt:lpstr>1. Customer Dataset (olist_customers_dataset.csv): </vt:lpstr>
      <vt:lpstr>2. Geolocation Dataset (olist_geolocation_dataset.csv): </vt:lpstr>
      <vt:lpstr>3. Order Items Dataset (olist_order_items_dataset.csv):</vt:lpstr>
      <vt:lpstr>4. Payments Dataset (olist_order_payments_dataset.csv): </vt:lpstr>
      <vt:lpstr>5. Order Reviews Dataset (olist_order_reviews_dataset.csv): </vt:lpstr>
      <vt:lpstr>6. Order Dataset (olist_orders_dataset.csv): </vt:lpstr>
      <vt:lpstr>7. Products Dataset (olist_products_dataset.csv): </vt:lpstr>
      <vt:lpstr>8. Sellers Dataset (olist_sellers_dataset.csv): </vt:lpstr>
      <vt:lpstr>9. Category Name Translation (product_category_name_translation.csv):  </vt:lpstr>
      <vt:lpstr>Data Preprocessing </vt:lpstr>
      <vt:lpstr>DATA VISUALIZATION</vt:lpstr>
      <vt:lpstr>Percentage of Payments Carried Out by Various Modes</vt:lpstr>
      <vt:lpstr>Percentage of Various Product Categories</vt:lpstr>
      <vt:lpstr>Percentage Of Review Scores From Best To Worst</vt:lpstr>
      <vt:lpstr>Total Year-wise Order Purchase Volume (2016-2018)</vt:lpstr>
      <vt:lpstr>Product-wise Order Purchase Volume (2016-2018)</vt:lpstr>
      <vt:lpstr>Post Outlier Treatment</vt:lpstr>
      <vt:lpstr> </vt:lpstr>
      <vt:lpstr> </vt:lpstr>
      <vt:lpstr> </vt:lpstr>
      <vt:lpstr> </vt:lpstr>
      <vt:lpstr> </vt:lpstr>
      <vt:lpstr> </vt:lpstr>
      <vt:lpstr> </vt:lpstr>
      <vt:lpstr> </vt:lpstr>
      <vt:lpstr> </vt:lpstr>
      <vt:lpstr>Insights from the Plots</vt:lpstr>
      <vt:lpstr>How should company manage this order frequency scenario? </vt:lpstr>
      <vt:lpstr> </vt:lpstr>
      <vt:lpstr>Statistical Analysis</vt:lpstr>
      <vt:lpstr>Feature Relation Analysis</vt:lpstr>
      <vt:lpstr>Insights from the Statistical Tests</vt:lpstr>
      <vt:lpstr>Machine Learning Algorithms  </vt:lpstr>
      <vt:lpstr>Model Summary</vt:lpstr>
      <vt:lpstr>ROC Curve</vt:lpstr>
      <vt:lpstr>Data Source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BRAZILLIAN E-COMMERCE SITE - OLIST</dc:title>
  <dc:creator>Harshil Roy</dc:creator>
  <cp:lastModifiedBy>Harshil Roy</cp:lastModifiedBy>
  <cp:revision>89</cp:revision>
  <dcterms:created xsi:type="dcterms:W3CDTF">2021-04-10T11:37:21Z</dcterms:created>
  <dcterms:modified xsi:type="dcterms:W3CDTF">2021-04-24T12:47:38Z</dcterms:modified>
</cp:coreProperties>
</file>