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29.xml.rels" ContentType="application/vnd.openxmlformats-package.relationships+xml"/>
  <Override PartName="/ppt/notesSlides/notesSlide29.xml" ContentType="application/vnd.openxmlformats-officedocument.presentationml.notesSlide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4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3.png" ContentType="image/png"/>
  <Override PartName="/ppt/media/image14.wmf" ContentType="image/x-wmf"/>
  <Override PartName="/ppt/media/image10.png" ContentType="image/png"/>
  <Override PartName="/ppt/media/image9.png" ContentType="image/png"/>
  <Override PartName="/ppt/media/image12.wmf" ContentType="image/x-wmf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9144000" cy="6858000"/>
  <p:notesSz cx="7315200" cy="9601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4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47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48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49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86EBCAC-6721-4959-ABA8-F3994E10338E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body"/>
          </p:nvPr>
        </p:nvSpPr>
        <p:spPr>
          <a:xfrm>
            <a:off x="731520" y="4620600"/>
            <a:ext cx="5848560" cy="3776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8" name="CustomShape 2"/>
          <p:cNvSpPr/>
          <p:nvPr/>
        </p:nvSpPr>
        <p:spPr>
          <a:xfrm>
            <a:off x="4143600" y="9119520"/>
            <a:ext cx="3166200" cy="47808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 algn="r">
              <a:lnSpc>
                <a:spcPct val="100000"/>
              </a:lnSpc>
            </a:pPr>
            <a:fld id="{68274BC8-1F92-4713-BDA8-19F070CDE8A9}" type="slidenum">
              <a:rPr lang="en-US" sz="13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 anchor="ctr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</p:spPr>
        <p:txBody>
          <a:bodyPr lIns="0" rIns="0" tIns="0" bIns="0" anchor="ctr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wmf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1143000" y="1900800"/>
            <a:ext cx="6854760" cy="190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n-US" sz="3200">
                <a:solidFill>
                  <a:srgbClr val="ff0000"/>
                </a:solidFill>
                <a:latin typeface="Calibri Light"/>
                <a:ea typeface="DejaVu Sans"/>
              </a:rPr>
              <a:t>Computer Architecture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3200">
                <a:solidFill>
                  <a:srgbClr val="ff0000"/>
                </a:solidFill>
                <a:latin typeface="Calibri Light"/>
                <a:ea typeface="DejaVu Sans"/>
              </a:rPr>
              <a:t>CS-211</a:t>
            </a:r>
            <a:endParaRPr/>
          </a:p>
        </p:txBody>
      </p:sp>
      <p:sp>
        <p:nvSpPr>
          <p:cNvPr id="151" name="CustomShape 2"/>
          <p:cNvSpPr/>
          <p:nvPr/>
        </p:nvSpPr>
        <p:spPr>
          <a:xfrm>
            <a:off x="1143000" y="3602160"/>
            <a:ext cx="6854760" cy="165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Spring 2017 | Recitation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Abu Shoeb</a:t>
            </a:r>
            <a:endParaRPr/>
          </a:p>
        </p:txBody>
      </p:sp>
      <p:pic>
        <p:nvPicPr>
          <p:cNvPr id="152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733920" y="609480"/>
            <a:ext cx="1521000" cy="1521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628200" y="149040"/>
            <a:ext cx="7885080" cy="132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ff0000"/>
                </a:solidFill>
                <a:latin typeface="Calibri Light"/>
                <a:ea typeface="DejaVu Sans"/>
              </a:rPr>
              <a:t>Programming Meets Hardware</a:t>
            </a:r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1314360" y="2028960"/>
            <a:ext cx="2570040" cy="607680"/>
          </a:xfrm>
          <a:prstGeom prst="rect">
            <a:avLst/>
          </a:prstGeom>
          <a:solidFill>
            <a:srgbClr val="954f72"/>
          </a:solidFill>
          <a:ln w="2844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DejaVu Sans"/>
              </a:rPr>
              <a:t>High-Level Language Program</a:t>
            </a:r>
            <a:endParaRPr/>
          </a:p>
        </p:txBody>
      </p:sp>
      <p:sp>
        <p:nvSpPr>
          <p:cNvPr id="172" name="CustomShape 3"/>
          <p:cNvSpPr/>
          <p:nvPr/>
        </p:nvSpPr>
        <p:spPr>
          <a:xfrm>
            <a:off x="1314360" y="3400560"/>
            <a:ext cx="2570040" cy="607680"/>
          </a:xfrm>
          <a:prstGeom prst="rect">
            <a:avLst/>
          </a:prstGeom>
          <a:solidFill>
            <a:srgbClr val="6600ff"/>
          </a:solidFill>
          <a:ln w="2844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DejaVu Sans"/>
              </a:rPr>
              <a:t>Assembly Language Program</a:t>
            </a:r>
            <a:endParaRPr/>
          </a:p>
        </p:txBody>
      </p:sp>
      <p:sp>
        <p:nvSpPr>
          <p:cNvPr id="173" name="CustomShape 4"/>
          <p:cNvSpPr/>
          <p:nvPr/>
        </p:nvSpPr>
        <p:spPr>
          <a:xfrm>
            <a:off x="1314360" y="4772160"/>
            <a:ext cx="2570040" cy="607680"/>
          </a:xfrm>
          <a:prstGeom prst="rect">
            <a:avLst/>
          </a:prstGeom>
          <a:solidFill>
            <a:srgbClr val="954f72"/>
          </a:solidFill>
          <a:ln w="2844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  <a:ea typeface="DejaVu Sans"/>
              </a:rPr>
              <a:t>Machine Language Program</a:t>
            </a:r>
            <a:endParaRPr/>
          </a:p>
        </p:txBody>
      </p:sp>
      <p:sp>
        <p:nvSpPr>
          <p:cNvPr id="174" name="Line 5"/>
          <p:cNvSpPr/>
          <p:nvPr/>
        </p:nvSpPr>
        <p:spPr>
          <a:xfrm>
            <a:off x="2856960" y="2638080"/>
            <a:ext cx="0" cy="762120"/>
          </a:xfrm>
          <a:prstGeom prst="line">
            <a:avLst/>
          </a:prstGeom>
          <a:ln w="2844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75" name="Line 6"/>
          <p:cNvSpPr/>
          <p:nvPr/>
        </p:nvSpPr>
        <p:spPr>
          <a:xfrm>
            <a:off x="2856960" y="4009680"/>
            <a:ext cx="0" cy="762120"/>
          </a:xfrm>
          <a:prstGeom prst="line">
            <a:avLst/>
          </a:prstGeom>
          <a:ln w="2844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76" name="CustomShape 7"/>
          <p:cNvSpPr/>
          <p:nvPr/>
        </p:nvSpPr>
        <p:spPr>
          <a:xfrm>
            <a:off x="5445000" y="3071880"/>
            <a:ext cx="1467000" cy="26442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66cc"/>
                </a:solidFill>
                <a:latin typeface="Calibri"/>
                <a:ea typeface="DejaVu Sans"/>
              </a:rPr>
              <a:t>movl</a:t>
            </a:r>
            <a:r>
              <a:rPr lang="en-US" sz="1200">
                <a:solidFill>
                  <a:srgbClr val="0066cc"/>
                </a:solidFill>
                <a:latin typeface="Calibri"/>
                <a:ea typeface="DejaVu Sans"/>
              </a:rPr>
              <a:t>	</a:t>
            </a:r>
            <a:r>
              <a:rPr lang="en-US" sz="1200">
                <a:solidFill>
                  <a:srgbClr val="0066cc"/>
                </a:solidFill>
                <a:latin typeface="Calibri"/>
                <a:ea typeface="DejaVu Sans"/>
              </a:rPr>
              <a:t>$1, -8(%ebp)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66cc"/>
                </a:solidFill>
                <a:latin typeface="Calibri"/>
                <a:ea typeface="DejaVu Sans"/>
              </a:rPr>
              <a:t>movl</a:t>
            </a:r>
            <a:r>
              <a:rPr lang="en-US" sz="1200">
                <a:solidFill>
                  <a:srgbClr val="0066cc"/>
                </a:solidFill>
                <a:latin typeface="Calibri"/>
                <a:ea typeface="DejaVu Sans"/>
              </a:rPr>
              <a:t>	</a:t>
            </a:r>
            <a:r>
              <a:rPr lang="en-US" sz="1200">
                <a:solidFill>
                  <a:srgbClr val="0066cc"/>
                </a:solidFill>
                <a:latin typeface="Calibri"/>
                <a:ea typeface="DejaVu Sans"/>
              </a:rPr>
              <a:t>$2, -12(%ebp)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66cc"/>
                </a:solidFill>
                <a:latin typeface="Calibri"/>
                <a:ea typeface="DejaVu Sans"/>
              </a:rPr>
              <a:t>movl</a:t>
            </a:r>
            <a:r>
              <a:rPr lang="en-US" sz="1200">
                <a:solidFill>
                  <a:srgbClr val="0066cc"/>
                </a:solidFill>
                <a:latin typeface="Calibri"/>
                <a:ea typeface="DejaVu Sans"/>
              </a:rPr>
              <a:t>	</a:t>
            </a:r>
            <a:r>
              <a:rPr lang="en-US" sz="1200">
                <a:solidFill>
                  <a:srgbClr val="0066cc"/>
                </a:solidFill>
                <a:latin typeface="Calibri"/>
                <a:ea typeface="DejaVu Sans"/>
              </a:rPr>
              <a:t>-8(%ebp), %eax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66cc"/>
                </a:solidFill>
                <a:latin typeface="Calibri"/>
                <a:ea typeface="DejaVu Sans"/>
              </a:rPr>
              <a:t>movl</a:t>
            </a:r>
            <a:r>
              <a:rPr lang="en-US" sz="1200">
                <a:solidFill>
                  <a:srgbClr val="0066cc"/>
                </a:solidFill>
                <a:latin typeface="Calibri"/>
                <a:ea typeface="DejaVu Sans"/>
              </a:rPr>
              <a:t>	</a:t>
            </a:r>
            <a:r>
              <a:rPr lang="en-US" sz="1200">
                <a:solidFill>
                  <a:srgbClr val="0066cc"/>
                </a:solidFill>
                <a:latin typeface="Calibri"/>
                <a:ea typeface="DejaVu Sans"/>
              </a:rPr>
              <a:t>%eax, -16(%ebp)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66cc"/>
                </a:solidFill>
                <a:latin typeface="Calibri"/>
                <a:ea typeface="DejaVu Sans"/>
              </a:rPr>
              <a:t>movl</a:t>
            </a:r>
            <a:r>
              <a:rPr lang="en-US" sz="1200">
                <a:solidFill>
                  <a:srgbClr val="0066cc"/>
                </a:solidFill>
                <a:latin typeface="Calibri"/>
                <a:ea typeface="DejaVu Sans"/>
              </a:rPr>
              <a:t>	</a:t>
            </a:r>
            <a:r>
              <a:rPr lang="en-US" sz="1200">
                <a:solidFill>
                  <a:srgbClr val="0066cc"/>
                </a:solidFill>
                <a:latin typeface="Calibri"/>
                <a:ea typeface="DejaVu Sans"/>
              </a:rPr>
              <a:t>-12(%ebp), %eax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66cc"/>
                </a:solidFill>
                <a:latin typeface="Calibri"/>
                <a:ea typeface="DejaVu Sans"/>
              </a:rPr>
              <a:t>movl</a:t>
            </a:r>
            <a:r>
              <a:rPr lang="en-US" sz="1200">
                <a:solidFill>
                  <a:srgbClr val="0066cc"/>
                </a:solidFill>
                <a:latin typeface="Calibri"/>
                <a:ea typeface="DejaVu Sans"/>
              </a:rPr>
              <a:t>	</a:t>
            </a:r>
            <a:r>
              <a:rPr lang="en-US" sz="1200">
                <a:solidFill>
                  <a:srgbClr val="0066cc"/>
                </a:solidFill>
                <a:latin typeface="Calibri"/>
                <a:ea typeface="DejaVu Sans"/>
              </a:rPr>
              <a:t>%eax, -8(%ebp)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66cc"/>
                </a:solidFill>
                <a:latin typeface="Calibri"/>
                <a:ea typeface="DejaVu Sans"/>
              </a:rPr>
              <a:t>movl</a:t>
            </a:r>
            <a:r>
              <a:rPr lang="en-US" sz="1200">
                <a:solidFill>
                  <a:srgbClr val="0066cc"/>
                </a:solidFill>
                <a:latin typeface="Calibri"/>
                <a:ea typeface="DejaVu Sans"/>
              </a:rPr>
              <a:t>	</a:t>
            </a:r>
            <a:r>
              <a:rPr lang="en-US" sz="1200">
                <a:solidFill>
                  <a:srgbClr val="0066cc"/>
                </a:solidFill>
                <a:latin typeface="Calibri"/>
                <a:ea typeface="DejaVu Sans"/>
              </a:rPr>
              <a:t>-16(%ebp), %eax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66cc"/>
                </a:solidFill>
                <a:latin typeface="Calibri"/>
                <a:ea typeface="DejaVu Sans"/>
              </a:rPr>
              <a:t>movl</a:t>
            </a:r>
            <a:r>
              <a:rPr lang="en-US" sz="1200">
                <a:solidFill>
                  <a:srgbClr val="0066cc"/>
                </a:solidFill>
                <a:latin typeface="Calibri"/>
                <a:ea typeface="DejaVu Sans"/>
              </a:rPr>
              <a:t>	</a:t>
            </a:r>
            <a:r>
              <a:rPr lang="en-US" sz="1200">
                <a:solidFill>
                  <a:srgbClr val="0066cc"/>
                </a:solidFill>
                <a:latin typeface="Calibri"/>
                <a:ea typeface="DejaVu Sans"/>
              </a:rPr>
              <a:t>%eax, -12(%ebp)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66cc"/>
                </a:solidFill>
                <a:latin typeface="Calibri"/>
                <a:ea typeface="DejaVu Sans"/>
              </a:rPr>
              <a:t>movl</a:t>
            </a:r>
            <a:r>
              <a:rPr lang="en-US" sz="1200">
                <a:solidFill>
                  <a:srgbClr val="0066cc"/>
                </a:solidFill>
                <a:latin typeface="Calibri"/>
                <a:ea typeface="DejaVu Sans"/>
              </a:rPr>
              <a:t>	</a:t>
            </a:r>
            <a:r>
              <a:rPr lang="en-US" sz="1200">
                <a:solidFill>
                  <a:srgbClr val="0066cc"/>
                </a:solidFill>
                <a:latin typeface="Calibri"/>
                <a:ea typeface="DejaVu Sans"/>
              </a:rPr>
              <a:t>-16(%ebp), %eax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66cc"/>
                </a:solidFill>
                <a:latin typeface="Calibri"/>
                <a:ea typeface="DejaVu Sans"/>
              </a:rPr>
              <a:t>movl</a:t>
            </a:r>
            <a:r>
              <a:rPr lang="en-US" sz="1200">
                <a:solidFill>
                  <a:srgbClr val="0066cc"/>
                </a:solidFill>
                <a:latin typeface="Calibri"/>
                <a:ea typeface="DejaVu Sans"/>
              </a:rPr>
              <a:t>	</a:t>
            </a:r>
            <a:r>
              <a:rPr lang="en-US" sz="1200">
                <a:solidFill>
                  <a:srgbClr val="0066cc"/>
                </a:solidFill>
                <a:latin typeface="Calibri"/>
                <a:ea typeface="DejaVu Sans"/>
              </a:rPr>
              <a:t>%eax, 12(%esp)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66cc"/>
                </a:solidFill>
                <a:latin typeface="Calibri"/>
                <a:ea typeface="DejaVu Sans"/>
              </a:rPr>
              <a:t>movl</a:t>
            </a:r>
            <a:r>
              <a:rPr lang="en-US" sz="1200">
                <a:solidFill>
                  <a:srgbClr val="0066cc"/>
                </a:solidFill>
                <a:latin typeface="Calibri"/>
                <a:ea typeface="DejaVu Sans"/>
              </a:rPr>
              <a:t>	</a:t>
            </a:r>
            <a:r>
              <a:rPr lang="en-US" sz="1200">
                <a:solidFill>
                  <a:srgbClr val="0066cc"/>
                </a:solidFill>
                <a:latin typeface="Calibri"/>
                <a:ea typeface="DejaVu Sans"/>
              </a:rPr>
              <a:t>-12(%ebp), %eax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66cc"/>
                </a:solidFill>
                <a:latin typeface="Calibri"/>
                <a:ea typeface="DejaVu Sans"/>
              </a:rPr>
              <a:t>movl</a:t>
            </a:r>
            <a:r>
              <a:rPr lang="en-US" sz="1200">
                <a:solidFill>
                  <a:srgbClr val="0066cc"/>
                </a:solidFill>
                <a:latin typeface="Calibri"/>
                <a:ea typeface="DejaVu Sans"/>
              </a:rPr>
              <a:t>	</a:t>
            </a:r>
            <a:r>
              <a:rPr lang="en-US" sz="1200">
                <a:solidFill>
                  <a:srgbClr val="0066cc"/>
                </a:solidFill>
                <a:latin typeface="Calibri"/>
                <a:ea typeface="DejaVu Sans"/>
              </a:rPr>
              <a:t>%eax, 8(%esp)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66cc"/>
                </a:solidFill>
                <a:latin typeface="Calibri"/>
                <a:ea typeface="DejaVu Sans"/>
              </a:rPr>
              <a:t>movl</a:t>
            </a:r>
            <a:r>
              <a:rPr lang="en-US" sz="1200">
                <a:solidFill>
                  <a:srgbClr val="0066cc"/>
                </a:solidFill>
                <a:latin typeface="Calibri"/>
                <a:ea typeface="DejaVu Sans"/>
              </a:rPr>
              <a:t>	</a:t>
            </a:r>
            <a:r>
              <a:rPr lang="en-US" sz="1200">
                <a:solidFill>
                  <a:srgbClr val="0066cc"/>
                </a:solidFill>
                <a:latin typeface="Calibri"/>
                <a:ea typeface="DejaVu Sans"/>
              </a:rPr>
              <a:t>-8(%ebp), %eax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66cc"/>
                </a:solidFill>
                <a:latin typeface="Calibri"/>
                <a:ea typeface="DejaVu Sans"/>
              </a:rPr>
              <a:t>movl</a:t>
            </a:r>
            <a:r>
              <a:rPr lang="en-US" sz="1200">
                <a:solidFill>
                  <a:srgbClr val="0066cc"/>
                </a:solidFill>
                <a:latin typeface="Calibri"/>
                <a:ea typeface="DejaVu Sans"/>
              </a:rPr>
              <a:t>	</a:t>
            </a:r>
            <a:r>
              <a:rPr lang="en-US" sz="1200">
                <a:solidFill>
                  <a:srgbClr val="0066cc"/>
                </a:solidFill>
                <a:latin typeface="Calibri"/>
                <a:ea typeface="DejaVu Sans"/>
              </a:rPr>
              <a:t>%eax, 4(%esp)</a:t>
            </a:r>
            <a:endParaRPr/>
          </a:p>
        </p:txBody>
      </p:sp>
      <p:sp>
        <p:nvSpPr>
          <p:cNvPr id="177" name="Line 8"/>
          <p:cNvSpPr/>
          <p:nvPr/>
        </p:nvSpPr>
        <p:spPr>
          <a:xfrm flipV="1">
            <a:off x="3885840" y="1419120"/>
            <a:ext cx="342720" cy="60948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78" name="Line 9"/>
          <p:cNvSpPr/>
          <p:nvPr/>
        </p:nvSpPr>
        <p:spPr>
          <a:xfrm>
            <a:off x="3885840" y="2638080"/>
            <a:ext cx="571320" cy="38124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79" name="Line 10"/>
          <p:cNvSpPr/>
          <p:nvPr/>
        </p:nvSpPr>
        <p:spPr>
          <a:xfrm flipV="1">
            <a:off x="3885840" y="3171600"/>
            <a:ext cx="1542960" cy="2286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80" name="Line 11"/>
          <p:cNvSpPr/>
          <p:nvPr/>
        </p:nvSpPr>
        <p:spPr>
          <a:xfrm>
            <a:off x="3885840" y="4009680"/>
            <a:ext cx="1542960" cy="167652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81" name="CustomShape 12"/>
          <p:cNvSpPr/>
          <p:nvPr/>
        </p:nvSpPr>
        <p:spPr>
          <a:xfrm>
            <a:off x="3833640" y="5230080"/>
            <a:ext cx="1218960" cy="10029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  <a:ea typeface="DejaVu Sans"/>
              </a:rPr>
              <a:t>7f 45 4c 46 01 01 01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000">
                <a:solidFill>
                  <a:srgbClr val="000000"/>
                </a:solidFill>
                <a:latin typeface="Calibri"/>
                <a:ea typeface="DejaVu Sans"/>
              </a:rPr>
              <a:t>00 00 00 00 00 00 00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000">
                <a:solidFill>
                  <a:srgbClr val="000000"/>
                </a:solidFill>
                <a:latin typeface="Calibri"/>
                <a:ea typeface="DejaVu Sans"/>
              </a:rPr>
              <a:t>00 00 02 00 03 00 01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  <a:ea typeface="DejaVu Sans"/>
              </a:rPr>
              <a:t>00 00 00 f0 82 04 08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  <a:ea typeface="DejaVu Sans"/>
              </a:rPr>
              <a:t>34 00 00 00 c4 0c 00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  <a:ea typeface="DejaVu Sans"/>
              </a:rPr>
              <a:t>00 00 00 00 00 34 00</a:t>
            </a:r>
            <a:endParaRPr/>
          </a:p>
        </p:txBody>
      </p:sp>
      <p:sp>
        <p:nvSpPr>
          <p:cNvPr id="182" name="CustomShape 13"/>
          <p:cNvSpPr/>
          <p:nvPr/>
        </p:nvSpPr>
        <p:spPr>
          <a:xfrm>
            <a:off x="4176000" y="1295280"/>
            <a:ext cx="2419200" cy="20070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  <a:ea typeface="DejaVu Sans"/>
              </a:rPr>
              <a:t>#include &lt;stdio.h&gt;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  <a:ea typeface="DejaVu Sans"/>
              </a:rPr>
              <a:t>int main() {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lang="en-US" sz="1400">
                <a:solidFill>
                  <a:srgbClr val="000000"/>
                </a:solidFill>
                <a:latin typeface="Calibri"/>
                <a:ea typeface="DejaVu Sans"/>
              </a:rPr>
              <a:t>int x, y, temp;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lang="en-US" sz="1400">
                <a:solidFill>
                  <a:srgbClr val="000000"/>
                </a:solidFill>
                <a:latin typeface="Calibri"/>
                <a:ea typeface="DejaVu Sans"/>
              </a:rPr>
              <a:t>x=1; y=2;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lang="en-US" sz="1400">
                <a:solidFill>
                  <a:srgbClr val="000000"/>
                </a:solidFill>
                <a:latin typeface="Calibri"/>
                <a:ea typeface="DejaVu Sans"/>
              </a:rPr>
              <a:t>temp =x; x=y;  y=temp;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lang="en-US" sz="1400">
                <a:solidFill>
                  <a:srgbClr val="000000"/>
                </a:solidFill>
                <a:latin typeface="Calibri"/>
                <a:ea typeface="DejaVu Sans"/>
              </a:rPr>
              <a:t>printf("%d %d %d\n",x,y,temp);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3" name="CustomShape 14"/>
          <p:cNvSpPr/>
          <p:nvPr/>
        </p:nvSpPr>
        <p:spPr>
          <a:xfrm>
            <a:off x="7029000" y="3124080"/>
            <a:ext cx="169920" cy="2589120"/>
          </a:xfrm>
          <a:prstGeom prst="rightBrace">
            <a:avLst>
              <a:gd name="adj1" fmla="val 8333"/>
              <a:gd name="adj2" fmla="val 50000"/>
            </a:avLst>
          </a:prstGeom>
          <a:noFill/>
          <a:ln w="12600">
            <a:solidFill>
              <a:srgbClr val="8497b0"/>
            </a:solidFill>
            <a:miter/>
          </a:ln>
        </p:spPr>
      </p:sp>
      <p:sp>
        <p:nvSpPr>
          <p:cNvPr id="184" name="CustomShape 15"/>
          <p:cNvSpPr/>
          <p:nvPr/>
        </p:nvSpPr>
        <p:spPr>
          <a:xfrm>
            <a:off x="7287840" y="4278240"/>
            <a:ext cx="41220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ISA</a:t>
            </a:r>
            <a:endParaRPr/>
          </a:p>
        </p:txBody>
      </p:sp>
      <p:sp>
        <p:nvSpPr>
          <p:cNvPr id="185" name="CustomShape 16"/>
          <p:cNvSpPr/>
          <p:nvPr/>
        </p:nvSpPr>
        <p:spPr>
          <a:xfrm>
            <a:off x="2856960" y="2819520"/>
            <a:ext cx="90612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Compiler</a:t>
            </a:r>
            <a:endParaRPr/>
          </a:p>
        </p:txBody>
      </p:sp>
      <p:sp>
        <p:nvSpPr>
          <p:cNvPr id="186" name="CustomShape 17"/>
          <p:cNvSpPr/>
          <p:nvPr/>
        </p:nvSpPr>
        <p:spPr>
          <a:xfrm>
            <a:off x="2840760" y="4125960"/>
            <a:ext cx="103392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Assembler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628200" y="365040"/>
            <a:ext cx="7885080" cy="132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>
                <a:solidFill>
                  <a:srgbClr val="ff0000"/>
                </a:solidFill>
                <a:latin typeface="Calibri Light"/>
                <a:ea typeface="DejaVu Sans"/>
              </a:rPr>
              <a:t>Assembly Programmer’s View</a:t>
            </a:r>
            <a:endParaRPr/>
          </a:p>
        </p:txBody>
      </p:sp>
      <p:sp>
        <p:nvSpPr>
          <p:cNvPr id="188" name="CustomShape 2"/>
          <p:cNvSpPr/>
          <p:nvPr/>
        </p:nvSpPr>
        <p:spPr>
          <a:xfrm>
            <a:off x="2971440" y="2284560"/>
            <a:ext cx="1027080" cy="760320"/>
          </a:xfrm>
          <a:prstGeom prst="rect">
            <a:avLst/>
          </a:prstGeom>
          <a:solidFill>
            <a:srgbClr val="ffffff"/>
          </a:solidFill>
          <a:ln w="12600">
            <a:solidFill>
              <a:srgbClr val="ffc000"/>
            </a:solidFill>
            <a:miter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Control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Logic</a:t>
            </a:r>
            <a:endParaRPr/>
          </a:p>
        </p:txBody>
      </p:sp>
      <p:sp>
        <p:nvSpPr>
          <p:cNvPr id="189" name="CustomShape 3"/>
          <p:cNvSpPr/>
          <p:nvPr/>
        </p:nvSpPr>
        <p:spPr>
          <a:xfrm>
            <a:off x="1714320" y="1981080"/>
            <a:ext cx="2398680" cy="2741400"/>
          </a:xfrm>
          <a:prstGeom prst="rect">
            <a:avLst/>
          </a:prstGeom>
          <a:noFill/>
          <a:ln w="28440">
            <a:solidFill>
              <a:srgbClr val="000000"/>
            </a:solidFill>
            <a:miter/>
          </a:ln>
        </p:spPr>
      </p:sp>
      <p:sp>
        <p:nvSpPr>
          <p:cNvPr id="190" name="CustomShape 4"/>
          <p:cNvSpPr/>
          <p:nvPr/>
        </p:nvSpPr>
        <p:spPr>
          <a:xfrm>
            <a:off x="5428800" y="1981080"/>
            <a:ext cx="1712880" cy="3808080"/>
          </a:xfrm>
          <a:prstGeom prst="rect">
            <a:avLst/>
          </a:prstGeom>
          <a:solidFill>
            <a:srgbClr val="ffff99"/>
          </a:solidFill>
          <a:ln w="25560">
            <a:solidFill>
              <a:srgbClr val="000000"/>
            </a:solidFill>
            <a:miter/>
          </a:ln>
        </p:spPr>
      </p:sp>
      <p:sp>
        <p:nvSpPr>
          <p:cNvPr id="191" name="CustomShape 5"/>
          <p:cNvSpPr/>
          <p:nvPr/>
        </p:nvSpPr>
        <p:spPr>
          <a:xfrm>
            <a:off x="5428800" y="2666880"/>
            <a:ext cx="1712880" cy="91044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(OS code &amp; data)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Object Code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Program Data</a:t>
            </a:r>
            <a:endParaRPr/>
          </a:p>
        </p:txBody>
      </p:sp>
      <p:sp>
        <p:nvSpPr>
          <p:cNvPr id="192" name="Line 6"/>
          <p:cNvSpPr/>
          <p:nvPr/>
        </p:nvSpPr>
        <p:spPr>
          <a:xfrm>
            <a:off x="4114440" y="2743200"/>
            <a:ext cx="1314360" cy="0"/>
          </a:xfrm>
          <a:prstGeom prst="line">
            <a:avLst/>
          </a:prstGeom>
          <a:ln w="255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93" name="Line 7"/>
          <p:cNvSpPr/>
          <p:nvPr/>
        </p:nvSpPr>
        <p:spPr>
          <a:xfrm>
            <a:off x="4114440" y="3276360"/>
            <a:ext cx="1314360" cy="0"/>
          </a:xfrm>
          <a:prstGeom prst="line">
            <a:avLst/>
          </a:prstGeom>
          <a:ln w="2556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</p:sp>
      <p:sp>
        <p:nvSpPr>
          <p:cNvPr id="194" name="Line 8"/>
          <p:cNvSpPr/>
          <p:nvPr/>
        </p:nvSpPr>
        <p:spPr>
          <a:xfrm>
            <a:off x="4114440" y="3809880"/>
            <a:ext cx="1314360" cy="0"/>
          </a:xfrm>
          <a:prstGeom prst="line">
            <a:avLst/>
          </a:prstGeom>
          <a:ln w="25560">
            <a:solidFill>
              <a:srgbClr val="000000"/>
            </a:solidFill>
            <a:round/>
            <a:headEnd len="med" type="triangle" w="med"/>
          </a:ln>
        </p:spPr>
      </p:sp>
      <p:sp>
        <p:nvSpPr>
          <p:cNvPr id="195" name="CustomShape 9"/>
          <p:cNvSpPr/>
          <p:nvPr/>
        </p:nvSpPr>
        <p:spPr>
          <a:xfrm>
            <a:off x="4114440" y="2336760"/>
            <a:ext cx="1312560" cy="36180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Addresses</a:t>
            </a:r>
            <a:endParaRPr/>
          </a:p>
        </p:txBody>
      </p:sp>
      <p:sp>
        <p:nvSpPr>
          <p:cNvPr id="196" name="CustomShape 10"/>
          <p:cNvSpPr/>
          <p:nvPr/>
        </p:nvSpPr>
        <p:spPr>
          <a:xfrm>
            <a:off x="4114440" y="2895480"/>
            <a:ext cx="1312920" cy="36180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Data</a:t>
            </a:r>
            <a:endParaRPr/>
          </a:p>
        </p:txBody>
      </p:sp>
      <p:sp>
        <p:nvSpPr>
          <p:cNvPr id="197" name="CustomShape 11"/>
          <p:cNvSpPr/>
          <p:nvPr/>
        </p:nvSpPr>
        <p:spPr>
          <a:xfrm>
            <a:off x="4171680" y="3429000"/>
            <a:ext cx="1255680" cy="36180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Instructions</a:t>
            </a:r>
            <a:endParaRPr/>
          </a:p>
        </p:txBody>
      </p:sp>
      <p:sp>
        <p:nvSpPr>
          <p:cNvPr id="198" name="CustomShape 12"/>
          <p:cNvSpPr/>
          <p:nvPr/>
        </p:nvSpPr>
        <p:spPr>
          <a:xfrm>
            <a:off x="1771200" y="2600280"/>
            <a:ext cx="1027080" cy="684000"/>
          </a:xfrm>
          <a:prstGeom prst="rect">
            <a:avLst/>
          </a:prstGeom>
          <a:solidFill>
            <a:srgbClr val="ffffff"/>
          </a:solidFill>
          <a:ln w="12600">
            <a:solidFill>
              <a:srgbClr val="ffc000"/>
            </a:solidFill>
            <a:miter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Registers</a:t>
            </a:r>
            <a:endParaRPr/>
          </a:p>
        </p:txBody>
      </p:sp>
      <p:sp>
        <p:nvSpPr>
          <p:cNvPr id="199" name="CustomShape 13"/>
          <p:cNvSpPr/>
          <p:nvPr/>
        </p:nvSpPr>
        <p:spPr>
          <a:xfrm rot="10800000">
            <a:off x="3441960" y="4609440"/>
            <a:ext cx="743760" cy="415800"/>
          </a:xfrm>
          <a:prstGeom prst="trapezoid">
            <a:avLst>
              <a:gd name="adj" fmla="val 14418"/>
            </a:avLst>
          </a:prstGeom>
          <a:solidFill>
            <a:srgbClr val="ffffff"/>
          </a:solidFill>
          <a:ln w="12600">
            <a:solidFill>
              <a:srgbClr val="ffc000"/>
            </a:solidFill>
            <a:miter/>
          </a:ln>
        </p:spPr>
      </p:sp>
      <p:sp>
        <p:nvSpPr>
          <p:cNvPr id="200" name="CustomShape 14"/>
          <p:cNvSpPr/>
          <p:nvPr/>
        </p:nvSpPr>
        <p:spPr>
          <a:xfrm>
            <a:off x="2106000" y="3809880"/>
            <a:ext cx="617400" cy="363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ALU</a:t>
            </a:r>
            <a:endParaRPr/>
          </a:p>
        </p:txBody>
      </p:sp>
      <p:sp>
        <p:nvSpPr>
          <p:cNvPr id="201" name="CustomShape 15"/>
          <p:cNvSpPr/>
          <p:nvPr/>
        </p:nvSpPr>
        <p:spPr>
          <a:xfrm>
            <a:off x="2669760" y="1447920"/>
            <a:ext cx="482040" cy="3632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CPU</a:t>
            </a:r>
            <a:endParaRPr/>
          </a:p>
        </p:txBody>
      </p:sp>
      <p:sp>
        <p:nvSpPr>
          <p:cNvPr id="202" name="CustomShape 16"/>
          <p:cNvSpPr/>
          <p:nvPr/>
        </p:nvSpPr>
        <p:spPr>
          <a:xfrm>
            <a:off x="5816520" y="1447920"/>
            <a:ext cx="830520" cy="3632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Memory</a:t>
            </a:r>
            <a:endParaRPr/>
          </a:p>
        </p:txBody>
      </p:sp>
      <p:sp>
        <p:nvSpPr>
          <p:cNvPr id="203" name="CustomShape 17"/>
          <p:cNvSpPr/>
          <p:nvPr/>
        </p:nvSpPr>
        <p:spPr>
          <a:xfrm>
            <a:off x="3004200" y="3583800"/>
            <a:ext cx="1027080" cy="379080"/>
          </a:xfrm>
          <a:prstGeom prst="rect">
            <a:avLst/>
          </a:prstGeom>
          <a:solidFill>
            <a:srgbClr val="ffffff"/>
          </a:solidFill>
          <a:ln w="12600">
            <a:solidFill>
              <a:srgbClr val="ffc000"/>
            </a:solidFill>
            <a:miter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PC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628200" y="365040"/>
            <a:ext cx="7885080" cy="132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>
                <a:solidFill>
                  <a:srgbClr val="ff0000"/>
                </a:solidFill>
                <a:latin typeface="Calibri Light"/>
                <a:ea typeface="DejaVu Sans"/>
              </a:rPr>
              <a:t>Assembly Characteristics</a:t>
            </a:r>
            <a:endParaRPr/>
          </a:p>
        </p:txBody>
      </p:sp>
      <p:sp>
        <p:nvSpPr>
          <p:cNvPr id="205" name="CustomShape 2"/>
          <p:cNvSpPr/>
          <p:nvPr/>
        </p:nvSpPr>
        <p:spPr>
          <a:xfrm>
            <a:off x="628200" y="1825560"/>
            <a:ext cx="7885080" cy="434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Primitive Operations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Perform </a:t>
            </a:r>
            <a:r>
              <a:rPr lang="en-US" sz="2400">
                <a:solidFill>
                  <a:srgbClr val="800000"/>
                </a:solidFill>
                <a:latin typeface="Calibri"/>
                <a:ea typeface="DejaVu Sans"/>
              </a:rPr>
              <a:t>arithmetic function</a:t>
            </a: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 on </a:t>
            </a:r>
            <a:r>
              <a:rPr lang="en-US" sz="2400">
                <a:solidFill>
                  <a:srgbClr val="800000"/>
                </a:solidFill>
                <a:latin typeface="Calibri"/>
                <a:ea typeface="DejaVu Sans"/>
              </a:rPr>
              <a:t>register</a:t>
            </a: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 or </a:t>
            </a:r>
            <a:r>
              <a:rPr lang="en-US" sz="2400">
                <a:solidFill>
                  <a:srgbClr val="800000"/>
                </a:solidFill>
                <a:latin typeface="Calibri"/>
                <a:ea typeface="DejaVu Sans"/>
              </a:rPr>
              <a:t>memory data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Transfer data between memory and register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DejaVu Sans"/>
              </a:rPr>
              <a:t>Load data from memory into register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DejaVu Sans"/>
              </a:rPr>
              <a:t>Store register data into memory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Transfer control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DejaVu Sans"/>
              </a:rPr>
              <a:t>Unconditional jumps to/from procedures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DejaVu Sans"/>
              </a:rPr>
              <a:t>Conditional branches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628200" y="365040"/>
            <a:ext cx="7885080" cy="132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>
                <a:solidFill>
                  <a:srgbClr val="ff0000"/>
                </a:solidFill>
                <a:latin typeface="Calibri Light"/>
                <a:ea typeface="DejaVu Sans"/>
              </a:rPr>
              <a:t>Instruction Format</a:t>
            </a:r>
            <a:endParaRPr/>
          </a:p>
        </p:txBody>
      </p:sp>
      <p:sp>
        <p:nvSpPr>
          <p:cNvPr id="207" name="CustomShape 2"/>
          <p:cNvSpPr/>
          <p:nvPr/>
        </p:nvSpPr>
        <p:spPr>
          <a:xfrm>
            <a:off x="628200" y="1825560"/>
            <a:ext cx="7885080" cy="434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General format: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US" sz="2800">
                <a:solidFill>
                  <a:srgbClr val="000000"/>
                </a:solidFill>
                <a:latin typeface="Courier New"/>
                <a:ea typeface="DejaVu Sans"/>
              </a:rPr>
              <a:t>opcode operands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Opcode: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Short mnemonic for instruction’s purpose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ourier New"/>
                <a:ea typeface="DejaVu Sans"/>
              </a:rPr>
              <a:t>movb,addl, etc.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Operands: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Immediate, register, or memory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Number of operands command-dependent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Example: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movl %ebx, (%ecx)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628200" y="365040"/>
            <a:ext cx="7885080" cy="132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>
                <a:solidFill>
                  <a:srgbClr val="ff0000"/>
                </a:solidFill>
                <a:latin typeface="Calibri Light"/>
                <a:ea typeface="DejaVu Sans"/>
              </a:rPr>
              <a:t>MOV instruction</a:t>
            </a:r>
            <a:endParaRPr/>
          </a:p>
        </p:txBody>
      </p:sp>
      <p:sp>
        <p:nvSpPr>
          <p:cNvPr id="209" name="CustomShape 2"/>
          <p:cNvSpPr/>
          <p:nvPr/>
        </p:nvSpPr>
        <p:spPr>
          <a:xfrm>
            <a:off x="628200" y="1825560"/>
            <a:ext cx="7885080" cy="434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Most common instruction is data transfer instruction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mov S, D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DejaVu Sans"/>
              </a:rPr>
              <a:t>Copy value at S from D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Used to copy data from: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Memory to register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Register to memory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Register to register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Constant to register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210" name="CustomShape 3"/>
          <p:cNvSpPr/>
          <p:nvPr/>
        </p:nvSpPr>
        <p:spPr>
          <a:xfrm>
            <a:off x="6400800" y="6248520"/>
            <a:ext cx="1598400" cy="45540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628200" y="365040"/>
            <a:ext cx="7885080" cy="132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>
                <a:solidFill>
                  <a:srgbClr val="ff0000"/>
                </a:solidFill>
                <a:latin typeface="Calibri Light"/>
                <a:ea typeface="DejaVu Sans"/>
              </a:rPr>
              <a:t>Data Formats</a:t>
            </a:r>
            <a:endParaRPr/>
          </a:p>
        </p:txBody>
      </p:sp>
      <p:sp>
        <p:nvSpPr>
          <p:cNvPr id="212" name="CustomShape 2"/>
          <p:cNvSpPr/>
          <p:nvPr/>
        </p:nvSpPr>
        <p:spPr>
          <a:xfrm>
            <a:off x="628200" y="1825560"/>
            <a:ext cx="7885080" cy="434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DejaVu Sans"/>
              </a:rPr>
              <a:t>Byte: 8 bits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DejaVu Sans"/>
              </a:rPr>
              <a:t>E.g., char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DejaVu Sans"/>
              </a:rPr>
              <a:t>Word: 16 bits (2 bytes)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DejaVu Sans"/>
              </a:rPr>
              <a:t>E.g., short int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DejaVu Sans"/>
              </a:rPr>
              <a:t>Double Word: 32 bits ( 4 bytes)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DejaVu Sans"/>
              </a:rPr>
              <a:t>E.g., int, float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DejaVu Sans"/>
              </a:rPr>
              <a:t>Quad Word:  64 bits (8 bytes)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DejaVu Sans"/>
              </a:rPr>
              <a:t>E.g., double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DejaVu Sans"/>
              </a:rPr>
              <a:t>Instructions can operate on any data size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movl, movw, movb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Move double word, word, byte, respectively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DejaVu Sans"/>
              </a:rPr>
              <a:t>End character specifies what data size to be used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628200" y="365040"/>
            <a:ext cx="7885080" cy="132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>
                <a:solidFill>
                  <a:srgbClr val="ff0000"/>
                </a:solidFill>
                <a:latin typeface="Calibri Light"/>
                <a:ea typeface="DejaVu Sans"/>
              </a:rPr>
              <a:t>Registers</a:t>
            </a:r>
            <a:endParaRPr/>
          </a:p>
        </p:txBody>
      </p:sp>
      <p:sp>
        <p:nvSpPr>
          <p:cNvPr id="214" name="CustomShape 2"/>
          <p:cNvSpPr/>
          <p:nvPr/>
        </p:nvSpPr>
        <p:spPr>
          <a:xfrm>
            <a:off x="688680" y="1501200"/>
            <a:ext cx="6877800" cy="4943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Registers are CPU components that hold data and address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Much faster to access than memory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It is used to speed up CPU operations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Categories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General registers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DejaVu Sans"/>
              </a:rPr>
              <a:t>Data registers (Holds operands)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DejaVu Sans"/>
              </a:rPr>
              <a:t>Pointer &amp; index registers (Holds references to addresses as well as indices)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Control Register (e.g. CF,ZF)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Segment registers (Holds starting address of program segments)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DejaVu Sans"/>
              </a:rPr>
              <a:t>CS, DS, SS, 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628200" y="365040"/>
            <a:ext cx="7885080" cy="132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>
                <a:solidFill>
                  <a:srgbClr val="ff0000"/>
                </a:solidFill>
                <a:latin typeface="Calibri Light"/>
                <a:ea typeface="DejaVu Sans"/>
              </a:rPr>
              <a:t>Registers Overview</a:t>
            </a:r>
            <a:endParaRPr/>
          </a:p>
        </p:txBody>
      </p:sp>
      <p:sp>
        <p:nvSpPr>
          <p:cNvPr id="216" name="CustomShape 2"/>
          <p:cNvSpPr/>
          <p:nvPr/>
        </p:nvSpPr>
        <p:spPr>
          <a:xfrm>
            <a:off x="628200" y="1825560"/>
            <a:ext cx="7885080" cy="434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Named storage locations inside the CPU, optimized for speed</a:t>
            </a:r>
            <a:endParaRPr/>
          </a:p>
        </p:txBody>
      </p:sp>
      <p:pic>
        <p:nvPicPr>
          <p:cNvPr id="21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19040" y="2616120"/>
            <a:ext cx="4856400" cy="3922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722520" y="274680"/>
            <a:ext cx="5598360" cy="11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>
                <a:solidFill>
                  <a:srgbClr val="ff0000"/>
                </a:solidFill>
                <a:latin typeface="Calibri Light"/>
                <a:ea typeface="DejaVu Sans"/>
              </a:rPr>
              <a:t>Data Registers 1</a:t>
            </a:r>
            <a:endParaRPr/>
          </a:p>
        </p:txBody>
      </p:sp>
      <p:sp>
        <p:nvSpPr>
          <p:cNvPr id="219" name="CustomShape 2"/>
          <p:cNvSpPr/>
          <p:nvPr/>
        </p:nvSpPr>
        <p:spPr>
          <a:xfrm>
            <a:off x="628200" y="1825560"/>
            <a:ext cx="7885080" cy="434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AX is the primary accumulator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Used in most arithmetic instruction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BX is the base register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Could be used in indexed addressing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CX is the count register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Store the loop count in iterative operations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DX is the data register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Used in input / output operations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628200" y="431640"/>
            <a:ext cx="5679360" cy="11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>
                <a:solidFill>
                  <a:srgbClr val="ff0000"/>
                </a:solidFill>
                <a:latin typeface="Calibri Light"/>
                <a:ea typeface="DejaVu Sans"/>
              </a:rPr>
              <a:t>Data Registers 2</a:t>
            </a:r>
            <a:endParaRPr/>
          </a:p>
        </p:txBody>
      </p:sp>
      <p:sp>
        <p:nvSpPr>
          <p:cNvPr id="221" name="CustomShape 2"/>
          <p:cNvSpPr/>
          <p:nvPr/>
        </p:nvSpPr>
        <p:spPr>
          <a:xfrm>
            <a:off x="628200" y="1825560"/>
            <a:ext cx="7885080" cy="434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Can use 8-bit, 16-bit, or 32-bit name</a:t>
            </a:r>
            <a:endParaRPr/>
          </a:p>
        </p:txBody>
      </p:sp>
      <p:pic>
        <p:nvPicPr>
          <p:cNvPr id="222" name="Picture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32040" y="4753800"/>
            <a:ext cx="3977640" cy="1672200"/>
          </a:xfrm>
          <a:prstGeom prst="rect">
            <a:avLst/>
          </a:prstGeom>
          <a:ln>
            <a:noFill/>
          </a:ln>
        </p:spPr>
      </p:pic>
      <p:pic>
        <p:nvPicPr>
          <p:cNvPr id="22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14280" y="2374920"/>
            <a:ext cx="3198960" cy="2233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628560" y="365040"/>
            <a:ext cx="7883280" cy="132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>
                <a:solidFill>
                  <a:srgbClr val="ff0000"/>
                </a:solidFill>
                <a:latin typeface="Calibri Light"/>
                <a:ea typeface="DejaVu Sans"/>
              </a:rPr>
              <a:t>Agenda</a:t>
            </a:r>
            <a:endParaRPr/>
          </a:p>
        </p:txBody>
      </p:sp>
      <p:sp>
        <p:nvSpPr>
          <p:cNvPr id="154" name="CustomShape 2"/>
          <p:cNvSpPr/>
          <p:nvPr/>
        </p:nvSpPr>
        <p:spPr>
          <a:xfrm>
            <a:off x="997920" y="1600920"/>
            <a:ext cx="7313040" cy="4524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1f497d"/>
                </a:solidFill>
                <a:latin typeface="Calibri"/>
                <a:ea typeface="DejaVu Sans"/>
              </a:rPr>
              <a:t>Programming Assignment 3 (Binary Bomb Lab)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1f497d"/>
                </a:solidFill>
                <a:latin typeface="Calibri"/>
                <a:ea typeface="DejaVu Sans"/>
              </a:rPr>
              <a:t>Overview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1f497d"/>
                </a:solidFill>
                <a:latin typeface="Calibri"/>
                <a:ea typeface="DejaVu Sans"/>
              </a:rPr>
              <a:t>How to defuse the bomb using GDB!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1f497d"/>
                </a:solidFill>
                <a:latin typeface="Calibri"/>
                <a:ea typeface="DejaVu Sans"/>
              </a:rPr>
              <a:t>Some useful resources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1f497d"/>
                </a:solidFill>
                <a:latin typeface="Calibri"/>
                <a:ea typeface="DejaVu Sans"/>
              </a:rPr>
              <a:t>Assembly Language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628200" y="274680"/>
            <a:ext cx="6017400" cy="11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>
                <a:solidFill>
                  <a:srgbClr val="ff0000"/>
                </a:solidFill>
                <a:latin typeface="Calibri Light"/>
                <a:ea typeface="DejaVu Sans"/>
              </a:rPr>
              <a:t>Pointer Registers</a:t>
            </a:r>
            <a:endParaRPr/>
          </a:p>
        </p:txBody>
      </p:sp>
      <p:sp>
        <p:nvSpPr>
          <p:cNvPr id="225" name="CustomShape 2"/>
          <p:cNvSpPr/>
          <p:nvPr/>
        </p:nvSpPr>
        <p:spPr>
          <a:xfrm>
            <a:off x="628200" y="1825560"/>
            <a:ext cx="7885080" cy="434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ESP is stack pointer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It refers to be current position of data or address within the program stack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Changed by push, pop instructions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EBP is frame pointer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Referencing the parameter variables passed to a subroutine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EIP is instruction pointer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It stores the offset address of the next instruction to be executed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628200" y="365040"/>
            <a:ext cx="7885080" cy="132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>
                <a:solidFill>
                  <a:srgbClr val="ff0000"/>
                </a:solidFill>
                <a:latin typeface="Calibri Light"/>
                <a:ea typeface="DejaVu Sans"/>
              </a:rPr>
              <a:t>Control Registers</a:t>
            </a:r>
            <a:endParaRPr/>
          </a:p>
        </p:txBody>
      </p:sp>
      <p:sp>
        <p:nvSpPr>
          <p:cNvPr id="227" name="CustomShape 2"/>
          <p:cNvSpPr/>
          <p:nvPr/>
        </p:nvSpPr>
        <p:spPr>
          <a:xfrm>
            <a:off x="628200" y="1825560"/>
            <a:ext cx="7885080" cy="434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Overflow flag (OF)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Indicates the overflow of a high-order bit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Carry flag (CF)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Contains the carry of 0 or 1 from high-order bit after arithmetic operation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Stores the last bit of a shift or rotate operation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Sign flag (SF)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Shows the sign of the result of an arithmetic operation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Positive -&gt; 0, Negative -&gt; 1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Zero Flag (ZF)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28560" y="365040"/>
            <a:ext cx="7885080" cy="132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>
                <a:solidFill>
                  <a:srgbClr val="ff0000"/>
                </a:solidFill>
                <a:latin typeface="Calibri Light"/>
                <a:ea typeface="DejaVu Sans"/>
              </a:rPr>
              <a:t>Segment Registers</a:t>
            </a:r>
            <a:endParaRPr/>
          </a:p>
        </p:txBody>
      </p:sp>
      <p:sp>
        <p:nvSpPr>
          <p:cNvPr id="229" name="CustomShape 2"/>
          <p:cNvSpPr/>
          <p:nvPr/>
        </p:nvSpPr>
        <p:spPr>
          <a:xfrm>
            <a:off x="628200" y="1825560"/>
            <a:ext cx="7885080" cy="434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Segments are specific areas defined in a program for containing data, code, and stack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Code segment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Contains the instructions to be executed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Data segment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Contains data, constants and work areas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Stack segment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Contains data and return addresses of procedures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628200" y="365040"/>
            <a:ext cx="7885080" cy="132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>
                <a:solidFill>
                  <a:srgbClr val="ff0000"/>
                </a:solidFill>
                <a:latin typeface="Calibri Light"/>
                <a:ea typeface="DejaVu Sans"/>
              </a:rPr>
              <a:t>Labels</a:t>
            </a:r>
            <a:endParaRPr/>
          </a:p>
        </p:txBody>
      </p:sp>
      <p:sp>
        <p:nvSpPr>
          <p:cNvPr id="231" name="CustomShape 2"/>
          <p:cNvSpPr/>
          <p:nvPr/>
        </p:nvSpPr>
        <p:spPr>
          <a:xfrm>
            <a:off x="628200" y="1825560"/>
            <a:ext cx="7885080" cy="434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Act as place markers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Marks the address of code and data (can be used to represent an address)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Data label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Must be unique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Ex. myArray</a:t>
            </a: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(not followed by colon)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Code label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Target of jump or loop instructions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Ex) L1:</a:t>
            </a: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(followed by colon)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628200" y="365040"/>
            <a:ext cx="7885080" cy="132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>
                <a:solidFill>
                  <a:srgbClr val="ff0000"/>
                </a:solidFill>
                <a:latin typeface="Calibri Light"/>
                <a:ea typeface="DejaVu Sans"/>
              </a:rPr>
              <a:t>Immediate Addressing</a:t>
            </a:r>
            <a:endParaRPr/>
          </a:p>
        </p:txBody>
      </p:sp>
      <p:sp>
        <p:nvSpPr>
          <p:cNvPr id="233" name="CustomShape 2"/>
          <p:cNvSpPr/>
          <p:nvPr/>
        </p:nvSpPr>
        <p:spPr>
          <a:xfrm>
            <a:off x="628200" y="1825560"/>
            <a:ext cx="7885080" cy="434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Operand is immediate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Operand value is found immediately following the instruction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$ in front of immediate operand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E.g., movl  $0x4040, %eax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34" name="CustomShape 3"/>
          <p:cNvSpPr/>
          <p:nvPr/>
        </p:nvSpPr>
        <p:spPr>
          <a:xfrm>
            <a:off x="5788440" y="3048120"/>
            <a:ext cx="1141200" cy="2284200"/>
          </a:xfrm>
          <a:prstGeom prst="rect">
            <a:avLst/>
          </a:prstGeom>
          <a:solidFill>
            <a:srgbClr val="ffffff"/>
          </a:solidFill>
          <a:ln w="12600">
            <a:solidFill>
              <a:srgbClr val="ffc000"/>
            </a:solidFill>
            <a:miter/>
          </a:ln>
        </p:spPr>
      </p:sp>
      <p:sp>
        <p:nvSpPr>
          <p:cNvPr id="235" name="CustomShape 4"/>
          <p:cNvSpPr/>
          <p:nvPr/>
        </p:nvSpPr>
        <p:spPr>
          <a:xfrm>
            <a:off x="5788440" y="4419720"/>
            <a:ext cx="1141200" cy="303120"/>
          </a:xfrm>
          <a:prstGeom prst="rect">
            <a:avLst/>
          </a:prstGeom>
          <a:solidFill>
            <a:srgbClr val="ffffff"/>
          </a:solidFill>
          <a:ln w="12600">
            <a:solidFill>
              <a:srgbClr val="ffc000"/>
            </a:solidFill>
            <a:miter/>
          </a:ln>
        </p:spPr>
      </p:sp>
      <p:sp>
        <p:nvSpPr>
          <p:cNvPr id="236" name="CustomShape 5"/>
          <p:cNvSpPr/>
          <p:nvPr/>
        </p:nvSpPr>
        <p:spPr>
          <a:xfrm>
            <a:off x="5788440" y="4724280"/>
            <a:ext cx="1141200" cy="303120"/>
          </a:xfrm>
          <a:prstGeom prst="rect">
            <a:avLst/>
          </a:prstGeom>
          <a:solidFill>
            <a:srgbClr val="ffffff"/>
          </a:solidFill>
          <a:ln w="12600">
            <a:solidFill>
              <a:srgbClr val="ffc000"/>
            </a:solidFill>
            <a:miter/>
          </a:ln>
        </p:spPr>
      </p:sp>
      <p:sp>
        <p:nvSpPr>
          <p:cNvPr id="237" name="CustomShape 6"/>
          <p:cNvSpPr/>
          <p:nvPr/>
        </p:nvSpPr>
        <p:spPr>
          <a:xfrm>
            <a:off x="5768640" y="4419720"/>
            <a:ext cx="114048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movl  %eax</a:t>
            </a:r>
            <a:endParaRPr/>
          </a:p>
        </p:txBody>
      </p:sp>
      <p:sp>
        <p:nvSpPr>
          <p:cNvPr id="238" name="CustomShape 7"/>
          <p:cNvSpPr/>
          <p:nvPr/>
        </p:nvSpPr>
        <p:spPr>
          <a:xfrm>
            <a:off x="5977440" y="4724280"/>
            <a:ext cx="56772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4040</a:t>
            </a:r>
            <a:endParaRPr/>
          </a:p>
        </p:txBody>
      </p:sp>
      <p:sp>
        <p:nvSpPr>
          <p:cNvPr id="239" name="CustomShape 8"/>
          <p:cNvSpPr/>
          <p:nvPr/>
        </p:nvSpPr>
        <p:spPr>
          <a:xfrm>
            <a:off x="5788440" y="3429000"/>
            <a:ext cx="1141200" cy="303120"/>
          </a:xfrm>
          <a:prstGeom prst="rect">
            <a:avLst/>
          </a:prstGeom>
          <a:solidFill>
            <a:srgbClr val="ffffff"/>
          </a:solidFill>
          <a:ln w="12600">
            <a:solidFill>
              <a:srgbClr val="ffc000"/>
            </a:solidFill>
            <a:miter/>
          </a:ln>
        </p:spPr>
      </p:sp>
      <p:sp>
        <p:nvSpPr>
          <p:cNvPr id="240" name="CustomShape 9"/>
          <p:cNvSpPr/>
          <p:nvPr/>
        </p:nvSpPr>
        <p:spPr>
          <a:xfrm>
            <a:off x="5297040" y="3352680"/>
            <a:ext cx="51984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000f</a:t>
            </a:r>
            <a:endParaRPr/>
          </a:p>
        </p:txBody>
      </p:sp>
      <p:sp>
        <p:nvSpPr>
          <p:cNvPr id="241" name="CustomShape 10"/>
          <p:cNvSpPr/>
          <p:nvPr/>
        </p:nvSpPr>
        <p:spPr>
          <a:xfrm>
            <a:off x="5244480" y="4419720"/>
            <a:ext cx="57708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00A1</a:t>
            </a:r>
            <a:endParaRPr/>
          </a:p>
        </p:txBody>
      </p:sp>
      <p:sp>
        <p:nvSpPr>
          <p:cNvPr id="242" name="CustomShape 11"/>
          <p:cNvSpPr/>
          <p:nvPr/>
        </p:nvSpPr>
        <p:spPr>
          <a:xfrm>
            <a:off x="5244480" y="4724280"/>
            <a:ext cx="57708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00A2</a:t>
            </a:r>
            <a:endParaRPr/>
          </a:p>
        </p:txBody>
      </p:sp>
      <p:sp>
        <p:nvSpPr>
          <p:cNvPr id="243" name="CustomShape 12"/>
          <p:cNvSpPr/>
          <p:nvPr/>
        </p:nvSpPr>
        <p:spPr>
          <a:xfrm>
            <a:off x="5888520" y="2681280"/>
            <a:ext cx="84960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memory</a:t>
            </a:r>
            <a:endParaRPr/>
          </a:p>
        </p:txBody>
      </p:sp>
      <p:sp>
        <p:nvSpPr>
          <p:cNvPr id="244" name="CustomShape 13"/>
          <p:cNvSpPr/>
          <p:nvPr/>
        </p:nvSpPr>
        <p:spPr>
          <a:xfrm>
            <a:off x="5182560" y="2666880"/>
            <a:ext cx="523080" cy="3020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  <a:ea typeface="DejaVu Sans"/>
              </a:rPr>
              <a:t>ADDR</a:t>
            </a:r>
            <a:endParaRPr/>
          </a:p>
        </p:txBody>
      </p:sp>
      <p:sp>
        <p:nvSpPr>
          <p:cNvPr id="245" name="Line 14"/>
          <p:cNvSpPr/>
          <p:nvPr/>
        </p:nvSpPr>
        <p:spPr>
          <a:xfrm>
            <a:off x="5502600" y="3047760"/>
            <a:ext cx="0" cy="30492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628200" y="365040"/>
            <a:ext cx="7885080" cy="132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>
                <a:solidFill>
                  <a:srgbClr val="ff0000"/>
                </a:solidFill>
                <a:latin typeface="Calibri Light"/>
                <a:ea typeface="DejaVu Sans"/>
              </a:rPr>
              <a:t>Direct Addressing</a:t>
            </a:r>
            <a:endParaRPr/>
          </a:p>
        </p:txBody>
      </p:sp>
      <p:sp>
        <p:nvSpPr>
          <p:cNvPr id="247" name="CustomShape 2"/>
          <p:cNvSpPr/>
          <p:nvPr/>
        </p:nvSpPr>
        <p:spPr>
          <a:xfrm>
            <a:off x="628200" y="1825560"/>
            <a:ext cx="7885080" cy="434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Address of operand is found immediately after the instruction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Also known as direct addressing or absolute address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movl %eax, 0x0000f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248" name="CustomShape 3"/>
          <p:cNvSpPr/>
          <p:nvPr/>
        </p:nvSpPr>
        <p:spPr>
          <a:xfrm>
            <a:off x="2400120" y="3733920"/>
            <a:ext cx="1369800" cy="4554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2009</a:t>
            </a:r>
            <a:endParaRPr/>
          </a:p>
        </p:txBody>
      </p:sp>
      <p:sp>
        <p:nvSpPr>
          <p:cNvPr id="249" name="CustomShape 4"/>
          <p:cNvSpPr/>
          <p:nvPr/>
        </p:nvSpPr>
        <p:spPr>
          <a:xfrm>
            <a:off x="2710080" y="4343400"/>
            <a:ext cx="44568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eax</a:t>
            </a:r>
            <a:endParaRPr/>
          </a:p>
        </p:txBody>
      </p:sp>
      <p:sp>
        <p:nvSpPr>
          <p:cNvPr id="250" name="CustomShape 5"/>
          <p:cNvSpPr/>
          <p:nvPr/>
        </p:nvSpPr>
        <p:spPr>
          <a:xfrm>
            <a:off x="4914360" y="3048120"/>
            <a:ext cx="1141200" cy="2284200"/>
          </a:xfrm>
          <a:prstGeom prst="rect">
            <a:avLst/>
          </a:prstGeom>
          <a:solidFill>
            <a:srgbClr val="ffffff"/>
          </a:solidFill>
          <a:ln w="12600">
            <a:solidFill>
              <a:srgbClr val="ffc000"/>
            </a:solidFill>
            <a:miter/>
          </a:ln>
        </p:spPr>
      </p:sp>
      <p:sp>
        <p:nvSpPr>
          <p:cNvPr id="251" name="CustomShape 6"/>
          <p:cNvSpPr/>
          <p:nvPr/>
        </p:nvSpPr>
        <p:spPr>
          <a:xfrm>
            <a:off x="4914360" y="4419720"/>
            <a:ext cx="1141560" cy="3031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</p:sp>
      <p:sp>
        <p:nvSpPr>
          <p:cNvPr id="252" name="CustomShape 7"/>
          <p:cNvSpPr/>
          <p:nvPr/>
        </p:nvSpPr>
        <p:spPr>
          <a:xfrm>
            <a:off x="4914360" y="4724280"/>
            <a:ext cx="1141560" cy="3031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</p:sp>
      <p:sp>
        <p:nvSpPr>
          <p:cNvPr id="253" name="CustomShape 8"/>
          <p:cNvSpPr/>
          <p:nvPr/>
        </p:nvSpPr>
        <p:spPr>
          <a:xfrm>
            <a:off x="4837320" y="4419720"/>
            <a:ext cx="92196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movl eax</a:t>
            </a:r>
            <a:endParaRPr/>
          </a:p>
        </p:txBody>
      </p:sp>
      <p:sp>
        <p:nvSpPr>
          <p:cNvPr id="254" name="CustomShape 9"/>
          <p:cNvSpPr/>
          <p:nvPr/>
        </p:nvSpPr>
        <p:spPr>
          <a:xfrm>
            <a:off x="5097240" y="4724280"/>
            <a:ext cx="62820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0000f</a:t>
            </a:r>
            <a:endParaRPr/>
          </a:p>
        </p:txBody>
      </p:sp>
      <p:sp>
        <p:nvSpPr>
          <p:cNvPr id="255" name="CustomShape 10"/>
          <p:cNvSpPr/>
          <p:nvPr/>
        </p:nvSpPr>
        <p:spPr>
          <a:xfrm>
            <a:off x="4914360" y="3429000"/>
            <a:ext cx="1141200" cy="303120"/>
          </a:xfrm>
          <a:prstGeom prst="rect">
            <a:avLst/>
          </a:prstGeom>
          <a:solidFill>
            <a:srgbClr val="ffffff"/>
          </a:solidFill>
          <a:ln w="12600">
            <a:solidFill>
              <a:srgbClr val="ffc000"/>
            </a:solidFill>
            <a:miter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2009</a:t>
            </a:r>
            <a:endParaRPr/>
          </a:p>
        </p:txBody>
      </p:sp>
      <p:sp>
        <p:nvSpPr>
          <p:cNvPr id="256" name="CustomShape 11"/>
          <p:cNvSpPr/>
          <p:nvPr/>
        </p:nvSpPr>
        <p:spPr>
          <a:xfrm>
            <a:off x="4114080" y="3352680"/>
            <a:ext cx="730080" cy="363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0x000f</a:t>
            </a: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628200" y="365040"/>
            <a:ext cx="7885080" cy="132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>
                <a:solidFill>
                  <a:srgbClr val="ff0000"/>
                </a:solidFill>
                <a:latin typeface="Calibri Light"/>
                <a:ea typeface="DejaVu Sans"/>
              </a:rPr>
              <a:t>Register Mode Addressing</a:t>
            </a:r>
            <a:endParaRPr/>
          </a:p>
        </p:txBody>
      </p:sp>
      <p:sp>
        <p:nvSpPr>
          <p:cNvPr id="258" name="CustomShape 2"/>
          <p:cNvSpPr/>
          <p:nvPr/>
        </p:nvSpPr>
        <p:spPr>
          <a:xfrm>
            <a:off x="628200" y="1825560"/>
            <a:ext cx="7885080" cy="434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Use % to denote register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E.g., %eax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Source operand: use value in specified register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Destination operand: use register as destination for value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Examples: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movl %eax, %ebx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DejaVu Sans"/>
              </a:rPr>
              <a:t>Copy content of %eax to %ebx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movl $0x4040, %eax    immediate addressing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DejaVu Sans"/>
              </a:rPr>
              <a:t>Copy 0x4040 to %eax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movl %eax, 0x0000f    direct addressing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DejaVu Sans"/>
              </a:rPr>
              <a:t>Copy content of %eax to memory location 0x0000f</a:t>
            </a:r>
            <a:endParaRPr/>
          </a:p>
        </p:txBody>
      </p:sp>
      <p:sp>
        <p:nvSpPr>
          <p:cNvPr id="259" name="CustomShape 3"/>
          <p:cNvSpPr/>
          <p:nvPr/>
        </p:nvSpPr>
        <p:spPr>
          <a:xfrm>
            <a:off x="6400800" y="6248520"/>
            <a:ext cx="1598400" cy="45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31BBA86-EBF7-4A1F-BCDB-0470F53C6E94}" type="slidenum">
              <a:rPr lang="en-US" sz="1200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628200" y="365040"/>
            <a:ext cx="7885080" cy="132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>
                <a:solidFill>
                  <a:srgbClr val="ff0000"/>
                </a:solidFill>
                <a:latin typeface="Calibri Light"/>
                <a:ea typeface="DejaVu Sans"/>
              </a:rPr>
              <a:t>Indirect Mode Addressing</a:t>
            </a:r>
            <a:endParaRPr/>
          </a:p>
        </p:txBody>
      </p:sp>
      <p:sp>
        <p:nvSpPr>
          <p:cNvPr id="261" name="CustomShape 2"/>
          <p:cNvSpPr/>
          <p:nvPr/>
        </p:nvSpPr>
        <p:spPr>
          <a:xfrm>
            <a:off x="628200" y="1825560"/>
            <a:ext cx="7885080" cy="434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Content of operand is an address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Designated as parenthesis around operand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Offset can be specified as immediate mode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Examples: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movl (%ebp), %eax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DejaVu Sans"/>
              </a:rPr>
              <a:t>Copy value from memory location whose address is in ebp into eax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movl -4(%ebp), %eax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DejaVu Sans"/>
              </a:rPr>
              <a:t>Copy value from memory location whose address is -4 away from content of ebp into eax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>
                <p:childTnLst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317" end="3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317" end="3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628200" y="365040"/>
            <a:ext cx="7885080" cy="132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>
                <a:solidFill>
                  <a:srgbClr val="ff0000"/>
                </a:solidFill>
                <a:latin typeface="Calibri Light"/>
                <a:ea typeface="DejaVu Sans"/>
              </a:rPr>
              <a:t>Indexed Mode Addressing</a:t>
            </a:r>
            <a:endParaRPr/>
          </a:p>
        </p:txBody>
      </p:sp>
      <p:sp>
        <p:nvSpPr>
          <p:cNvPr id="263" name="CustomShape 2"/>
          <p:cNvSpPr/>
          <p:nvPr/>
        </p:nvSpPr>
        <p:spPr>
          <a:xfrm>
            <a:off x="628200" y="1825560"/>
            <a:ext cx="7885080" cy="434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Add content of two registers to get address of operand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movl (%eab, %esi), %eax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DejaVu Sans"/>
              </a:rPr>
              <a:t>Copy value at (address = eab + esi) into eax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DejaVu Sans"/>
              </a:rPr>
              <a:t>Useful for dealing with arrays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If you need to walk through the elements of an array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DejaVu Sans"/>
              </a:rPr>
              <a:t>Use one register to hold base address, one to hold index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DejaVu Sans"/>
              </a:rPr>
              <a:t>E.g., implement C array access in a for loop</a:t>
            </a:r>
            <a:endParaRPr/>
          </a:p>
        </p:txBody>
      </p:sp>
      <p:sp>
        <p:nvSpPr>
          <p:cNvPr id="264" name="CustomShape 3"/>
          <p:cNvSpPr/>
          <p:nvPr/>
        </p:nvSpPr>
        <p:spPr>
          <a:xfrm>
            <a:off x="6400800" y="6248520"/>
            <a:ext cx="1598400" cy="45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7E32CE9-1C76-4D5C-B4CB-BEE475B07EFA}" type="slidenum">
              <a:rPr lang="en-US" sz="1200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/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>
                <p:childTnLst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311" end="3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628560" y="185040"/>
            <a:ext cx="7883280" cy="132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400">
                <a:solidFill>
                  <a:srgbClr val="dc2300"/>
                </a:solidFill>
                <a:latin typeface="Calibri Light"/>
                <a:ea typeface="DejaVu Sans"/>
              </a:rPr>
              <a:t>Thanks!</a:t>
            </a:r>
            <a:endParaRPr/>
          </a:p>
        </p:txBody>
      </p:sp>
      <p:sp>
        <p:nvSpPr>
          <p:cNvPr id="266" name="CustomShape 2"/>
          <p:cNvSpPr/>
          <p:nvPr/>
        </p:nvSpPr>
        <p:spPr>
          <a:xfrm>
            <a:off x="731520" y="1395720"/>
            <a:ext cx="7372800" cy="4728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90000"/>
              </a:lnSpc>
            </a:pPr>
            <a:endParaRPr/>
          </a:p>
          <a:p>
            <a:pPr algn="ctr">
              <a:lnSpc>
                <a:spcPct val="90000"/>
              </a:lnSpc>
            </a:pPr>
            <a:endParaRPr/>
          </a:p>
          <a:p>
            <a:pPr algn="ctr">
              <a:lnSpc>
                <a:spcPct val="90000"/>
              </a:lnSpc>
            </a:pPr>
            <a:endParaRPr/>
          </a:p>
          <a:p>
            <a:pPr algn="ctr">
              <a:lnSpc>
                <a:spcPct val="9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  <a:ea typeface="DejaVu Sans"/>
              </a:rPr>
              <a:t>Any questions?</a:t>
            </a:r>
            <a:endParaRPr/>
          </a:p>
          <a:p>
            <a:pPr>
              <a:lnSpc>
                <a:spcPct val="9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/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628560" y="293040"/>
            <a:ext cx="7883280" cy="836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>
                <a:solidFill>
                  <a:srgbClr val="ff0000"/>
                </a:solidFill>
                <a:latin typeface="Calibri Light"/>
                <a:ea typeface="DejaVu Sans"/>
              </a:rPr>
              <a:t>PA 3 – Bomb Lab</a:t>
            </a:r>
            <a:endParaRPr/>
          </a:p>
        </p:txBody>
      </p:sp>
      <p:sp>
        <p:nvSpPr>
          <p:cNvPr id="156" name="CustomShape 2"/>
          <p:cNvSpPr/>
          <p:nvPr/>
        </p:nvSpPr>
        <p:spPr>
          <a:xfrm>
            <a:off x="457920" y="1097280"/>
            <a:ext cx="8228160" cy="54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1f497d"/>
                </a:solidFill>
                <a:latin typeface="Calibri"/>
                <a:ea typeface="DejaVu Sans"/>
              </a:rPr>
              <a:t>Download bomb&lt;N&gt;.tar (N represents your ID 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1f497d"/>
                </a:solidFill>
                <a:latin typeface="Calibri"/>
                <a:ea typeface="DejaVu Sans"/>
              </a:rPr>
              <a:t>http://airavat.cs.rutgers.edu:17200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ff"/>
                </a:solidFill>
                <a:latin typeface="Calibri"/>
                <a:ea typeface="DejaVu Sans"/>
              </a:rPr>
              <a:t>Don’t download more than 2 bombs!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1f497d"/>
                </a:solidFill>
                <a:latin typeface="Calibri"/>
                <a:ea typeface="DejaVu Sans"/>
              </a:rPr>
              <a:t>Download this in iLab machines or copy downloaded bomb into iLab machines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1f497d"/>
                </a:solidFill>
                <a:latin typeface="Calibri"/>
                <a:ea typeface="DejaVu Sans"/>
              </a:rPr>
              <a:t>Untar your bomb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1f497d"/>
                </a:solidFill>
                <a:latin typeface="Calibri"/>
                <a:ea typeface="DejaVu Sans"/>
              </a:rPr>
              <a:t>$ tar -xvf bomb&lt;N&gt;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1f497d"/>
                </a:solidFill>
                <a:latin typeface="Calibri"/>
                <a:ea typeface="DejaVu Sans"/>
              </a:rPr>
              <a:t>bomb&lt;N&gt; directory will have</a:t>
            </a:r>
            <a:endParaRPr/>
          </a:p>
          <a:p>
            <a:pPr lvl="3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solidFill>
                  <a:srgbClr val="1f497d"/>
                </a:solidFill>
                <a:latin typeface="Calibri"/>
                <a:ea typeface="DejaVu Sans"/>
              </a:rPr>
              <a:t>bomb, bomb.c, README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1f497d"/>
                </a:solidFill>
                <a:latin typeface="Calibri"/>
                <a:ea typeface="DejaVu Sans"/>
              </a:rPr>
              <a:t>Solve using GDB!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1f497d"/>
                </a:solidFill>
                <a:latin typeface="Calibri"/>
                <a:ea typeface="DejaVu Sans"/>
              </a:rPr>
              <a:t>See score at http://airavat.cs.rutgers.edu:17200/scoreboard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1f497d"/>
                </a:solidFill>
                <a:latin typeface="Calibri"/>
                <a:ea typeface="DejaVu Sans"/>
              </a:rPr>
              <a:t>Put your results/input in defuser.txt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ff"/>
                </a:solidFill>
                <a:latin typeface="Calibri"/>
                <a:ea typeface="DejaVu Sans"/>
              </a:rPr>
              <a:t>Submit your bomb along with defuser.txt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637200" y="527040"/>
            <a:ext cx="2833920" cy="1518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>
                <a:solidFill>
                  <a:srgbClr val="ff0000"/>
                </a:solidFill>
                <a:latin typeface="Calibri Light"/>
                <a:ea typeface="DejaVu Sans"/>
              </a:rPr>
              <a:t>PA 3 – </a:t>
            </a:r>
            <a:endParaRPr/>
          </a:p>
          <a:p>
            <a:pPr>
              <a:lnSpc>
                <a:spcPct val="90000"/>
              </a:lnSpc>
            </a:pPr>
            <a:r>
              <a:rPr b="1" lang="en-US" sz="3200">
                <a:solidFill>
                  <a:srgbClr val="ff0000"/>
                </a:solidFill>
                <a:latin typeface="Calibri Light"/>
                <a:ea typeface="DejaVu Sans"/>
              </a:rPr>
              <a:t>Scoreboard</a:t>
            </a:r>
            <a:endParaRPr/>
          </a:p>
        </p:txBody>
      </p:sp>
      <p:pic>
        <p:nvPicPr>
          <p:cNvPr id="15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186800" y="169200"/>
            <a:ext cx="4749480" cy="6503040"/>
          </a:xfrm>
          <a:prstGeom prst="rect">
            <a:avLst/>
          </a:prstGeom>
          <a:ln>
            <a:noFill/>
          </a:ln>
        </p:spPr>
      </p:pic>
      <p:sp>
        <p:nvSpPr>
          <p:cNvPr id="159" name="CustomShape 2"/>
          <p:cNvSpPr/>
          <p:nvPr/>
        </p:nvSpPr>
        <p:spPr>
          <a:xfrm>
            <a:off x="552240" y="2433600"/>
            <a:ext cx="3378960" cy="305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1f497d"/>
                </a:solidFill>
                <a:latin typeface="Calibri"/>
                <a:ea typeface="DejaVu Sans"/>
              </a:rPr>
              <a:t>Remember : You will lose </a:t>
            </a:r>
            <a:r>
              <a:rPr b="1" lang="en-US" sz="2400">
                <a:solidFill>
                  <a:srgbClr val="0000ff"/>
                </a:solidFill>
                <a:latin typeface="Calibri"/>
                <a:ea typeface="DejaVu Sans"/>
              </a:rPr>
              <a:t>0.5</a:t>
            </a:r>
            <a:r>
              <a:rPr lang="en-US" sz="2400">
                <a:solidFill>
                  <a:srgbClr val="1f497d"/>
                </a:solidFill>
                <a:latin typeface="Calibri"/>
                <a:ea typeface="DejaVu Sans"/>
              </a:rPr>
              <a:t> points for each explodes!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56560" y="335520"/>
            <a:ext cx="7883280" cy="739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>
                <a:solidFill>
                  <a:srgbClr val="ff0000"/>
                </a:solidFill>
                <a:latin typeface="Calibri Light"/>
                <a:ea typeface="DejaVu Sans"/>
              </a:rPr>
              <a:t>How to Defuse It!</a:t>
            </a:r>
            <a:endParaRPr/>
          </a:p>
        </p:txBody>
      </p:sp>
      <p:sp>
        <p:nvSpPr>
          <p:cNvPr id="161" name="CustomShape 2"/>
          <p:cNvSpPr/>
          <p:nvPr/>
        </p:nvSpPr>
        <p:spPr>
          <a:xfrm>
            <a:off x="709920" y="1024920"/>
            <a:ext cx="7884720" cy="537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1f497d"/>
                </a:solidFill>
                <a:latin typeface="Calibri"/>
                <a:ea typeface="DejaVu Sans"/>
              </a:rPr>
              <a:t>One way to do it by debugging using GDB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ff"/>
                </a:solidFill>
                <a:latin typeface="Calibri"/>
                <a:ea typeface="DejaVu Sans"/>
              </a:rPr>
              <a:t>$ gdb bomb</a:t>
            </a:r>
            <a:r>
              <a:rPr lang="en-US" sz="2400">
                <a:solidFill>
                  <a:srgbClr val="1f497d"/>
                </a:solidFill>
                <a:latin typeface="Calibri"/>
                <a:ea typeface="DejaVu Sans"/>
              </a:rPr>
              <a:t> (run in gdb)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1f497d"/>
                </a:solidFill>
                <a:latin typeface="Calibri"/>
                <a:ea typeface="DejaVu Sans"/>
              </a:rPr>
              <a:t>Set break point for each phase (e.g. </a:t>
            </a:r>
            <a:r>
              <a:rPr lang="en-US" sz="2400">
                <a:solidFill>
                  <a:srgbClr val="0000ff"/>
                </a:solidFill>
                <a:latin typeface="Calibri"/>
                <a:ea typeface="DejaVu Sans"/>
              </a:rPr>
              <a:t>(gdb) break phase_1</a:t>
            </a:r>
            <a:r>
              <a:rPr lang="en-US" sz="2400">
                <a:solidFill>
                  <a:srgbClr val="1f497d"/>
                </a:solidFill>
                <a:latin typeface="Calibri"/>
                <a:ea typeface="DejaVu Sans"/>
              </a:rPr>
              <a:t>) (this will help you not to explode the bomb)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1f497d"/>
                </a:solidFill>
                <a:latin typeface="Calibri"/>
                <a:ea typeface="DejaVu Sans"/>
              </a:rPr>
              <a:t>Run the program ( </a:t>
            </a:r>
            <a:r>
              <a:rPr lang="en-US" sz="2400">
                <a:solidFill>
                  <a:srgbClr val="0000ff"/>
                </a:solidFill>
                <a:latin typeface="Calibri"/>
                <a:ea typeface="DejaVu Sans"/>
              </a:rPr>
              <a:t>(gdb) run</a:t>
            </a:r>
            <a:r>
              <a:rPr lang="en-US" sz="2400">
                <a:solidFill>
                  <a:srgbClr val="1f497d"/>
                </a:solidFill>
                <a:latin typeface="Calibri"/>
                <a:ea typeface="DejaVu Sans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1f497d"/>
                </a:solidFill>
                <a:latin typeface="Calibri"/>
                <a:ea typeface="DejaVu Sans"/>
              </a:rPr>
              <a:t>Useful Commands for binary </a:t>
            </a:r>
            <a:r>
              <a:rPr lang="en-US" sz="2400">
                <a:solidFill>
                  <a:srgbClr val="0000ff"/>
                </a:solidFill>
                <a:latin typeface="Calibri"/>
                <a:ea typeface="DejaVu Sans"/>
              </a:rPr>
              <a:t>bomb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1f497d"/>
                </a:solidFill>
                <a:latin typeface="Calibri"/>
                <a:ea typeface="DejaVu Sans"/>
              </a:rPr>
              <a:t>Print bomb’s symbol table (</a:t>
            </a:r>
            <a:r>
              <a:rPr lang="en-US" sz="2400">
                <a:solidFill>
                  <a:srgbClr val="0000ff"/>
                </a:solidFill>
                <a:latin typeface="Calibri"/>
                <a:ea typeface="DejaVu Sans"/>
              </a:rPr>
              <a:t>$ objdump -t bomb</a:t>
            </a:r>
            <a:r>
              <a:rPr lang="en-US" sz="2400">
                <a:solidFill>
                  <a:srgbClr val="1f497d"/>
                </a:solidFill>
                <a:latin typeface="Calibri"/>
                <a:ea typeface="DejaVu Sans"/>
              </a:rPr>
              <a:t>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1f497d"/>
                </a:solidFill>
                <a:latin typeface="Calibri"/>
                <a:ea typeface="DejaVu Sans"/>
              </a:rPr>
              <a:t>Disassemble the code (</a:t>
            </a:r>
            <a:r>
              <a:rPr lang="en-US" sz="2400">
                <a:solidFill>
                  <a:srgbClr val="0000ff"/>
                </a:solidFill>
                <a:latin typeface="Calibri"/>
                <a:ea typeface="DejaVu Sans"/>
              </a:rPr>
              <a:t>$ objdump -d bomb</a:t>
            </a:r>
            <a:r>
              <a:rPr lang="en-US" sz="2400">
                <a:solidFill>
                  <a:srgbClr val="1f497d"/>
                </a:solidFill>
                <a:latin typeface="Calibri"/>
                <a:ea typeface="DejaVu Sans"/>
              </a:rPr>
              <a:t>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1f497d"/>
                </a:solidFill>
                <a:latin typeface="Calibri"/>
                <a:ea typeface="DejaVu Sans"/>
              </a:rPr>
              <a:t>Display printable strings (</a:t>
            </a:r>
            <a:r>
              <a:rPr lang="en-US" sz="2400">
                <a:solidFill>
                  <a:srgbClr val="0000ff"/>
                </a:solidFill>
                <a:latin typeface="Calibri"/>
                <a:ea typeface="DejaVu Sans"/>
              </a:rPr>
              <a:t>$ strings -t x bomb</a:t>
            </a:r>
            <a:r>
              <a:rPr lang="en-US" sz="2400">
                <a:solidFill>
                  <a:srgbClr val="1f497d"/>
                </a:solidFill>
                <a:latin typeface="Calibri"/>
                <a:ea typeface="DejaVu Sans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1f497d"/>
                </a:solidFill>
                <a:latin typeface="Calibri"/>
                <a:ea typeface="DejaVu Sans"/>
              </a:rPr>
              <a:t>You can save output of commands into file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1f497d"/>
                </a:solidFill>
                <a:latin typeface="Calibri"/>
                <a:ea typeface="DejaVu Sans"/>
              </a:rPr>
              <a:t>Example : </a:t>
            </a:r>
            <a:r>
              <a:rPr lang="en-US" sz="2400">
                <a:solidFill>
                  <a:srgbClr val="0000ff"/>
                </a:solidFill>
                <a:latin typeface="Calibri"/>
                <a:ea typeface="DejaVu Sans"/>
              </a:rPr>
              <a:t>$ objdump -d bomb &gt; bomb-assembly.txt</a:t>
            </a:r>
            <a:r>
              <a:rPr lang="en-US" sz="2400">
                <a:solidFill>
                  <a:srgbClr val="1f497d"/>
                </a:solidFill>
                <a:latin typeface="Calibri"/>
                <a:ea typeface="DejaVu Sans"/>
              </a:rPr>
              <a:t>  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556560" y="335520"/>
            <a:ext cx="7883280" cy="739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>
                <a:solidFill>
                  <a:srgbClr val="ff0000"/>
                </a:solidFill>
                <a:latin typeface="Calibri Light"/>
                <a:ea typeface="DejaVu Sans"/>
              </a:rPr>
              <a:t>How to Defuse It!</a:t>
            </a:r>
            <a:endParaRPr/>
          </a:p>
        </p:txBody>
      </p:sp>
      <p:pic>
        <p:nvPicPr>
          <p:cNvPr id="16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06040" y="1097280"/>
            <a:ext cx="6143040" cy="5486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28560" y="365040"/>
            <a:ext cx="7883280" cy="132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>
                <a:solidFill>
                  <a:srgbClr val="ff0000"/>
                </a:solidFill>
                <a:latin typeface="Calibri Light"/>
                <a:ea typeface="DejaVu Sans"/>
              </a:rPr>
              <a:t>Some Useful GDB Commands</a:t>
            </a:r>
            <a:endParaRPr/>
          </a:p>
        </p:txBody>
      </p:sp>
      <p:sp>
        <p:nvSpPr>
          <p:cNvPr id="165" name="CustomShape 2"/>
          <p:cNvSpPr/>
          <p:nvPr/>
        </p:nvSpPr>
        <p:spPr>
          <a:xfrm>
            <a:off x="997920" y="1600920"/>
            <a:ext cx="7313040" cy="4524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1f497d"/>
                </a:solidFill>
                <a:latin typeface="Calibri"/>
                <a:ea typeface="DejaVu Sans"/>
              </a:rPr>
              <a:t>(gdb) ni  - next instruction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1f497d"/>
                </a:solidFill>
                <a:latin typeface="Calibri"/>
                <a:ea typeface="DejaVu Sans"/>
              </a:rPr>
              <a:t>(gdb) si  - step in (e.g. step into function)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1f497d"/>
                </a:solidFill>
                <a:latin typeface="Calibri"/>
                <a:ea typeface="DejaVu Sans"/>
              </a:rPr>
              <a:t>(gdb) step  - step out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1f497d"/>
                </a:solidFill>
                <a:latin typeface="Calibri"/>
                <a:ea typeface="DejaVu Sans"/>
              </a:rPr>
              <a:t>(gdb) disas  - disassemble instructions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1f497d"/>
                </a:solidFill>
                <a:latin typeface="Calibri"/>
                <a:ea typeface="DejaVu Sans"/>
              </a:rPr>
              <a:t>(gdb) until  *addr – jump to the given addr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1f497d"/>
                </a:solidFill>
                <a:latin typeface="Calibri"/>
                <a:ea typeface="DejaVu Sans"/>
              </a:rPr>
              <a:t>(gdb) i r – print all reg values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1f497d"/>
                </a:solidFill>
                <a:latin typeface="Calibri"/>
                <a:ea typeface="DejaVu Sans"/>
              </a:rPr>
              <a:t>(gdb) x/s addr – print value of the addr (similarly x/d)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1f497d"/>
                </a:solidFill>
                <a:latin typeface="Calibri"/>
                <a:ea typeface="DejaVu Sans"/>
              </a:rPr>
              <a:t>GDB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1f497d"/>
                </a:solidFill>
                <a:latin typeface="Calibri"/>
                <a:ea typeface="DejaVu Sans"/>
              </a:rPr>
              <a:t>https://www.csee.umbc.edu/~cpatel2/links/310/nasm/gdb_help.shtml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628560" y="365040"/>
            <a:ext cx="7883280" cy="132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>
                <a:solidFill>
                  <a:srgbClr val="ff0000"/>
                </a:solidFill>
                <a:latin typeface="Calibri Light"/>
                <a:ea typeface="DejaVu Sans"/>
              </a:rPr>
              <a:t>SSH Tunnel with Firefox</a:t>
            </a:r>
            <a:endParaRPr/>
          </a:p>
        </p:txBody>
      </p:sp>
      <p:sp>
        <p:nvSpPr>
          <p:cNvPr id="167" name="CustomShape 2"/>
          <p:cNvSpPr/>
          <p:nvPr/>
        </p:nvSpPr>
        <p:spPr>
          <a:xfrm>
            <a:off x="997920" y="1600920"/>
            <a:ext cx="7313040" cy="4524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f497d"/>
                </a:solidFill>
                <a:latin typeface="Calibri"/>
                <a:ea typeface="DejaVu Sans"/>
              </a:rPr>
              <a:t>Linux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1f497d"/>
                </a:solidFill>
                <a:latin typeface="Calibri"/>
                <a:ea typeface="DejaVu Sans"/>
              </a:rPr>
              <a:t>https://ubuntuforums.org/showthread.php?t=723025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ff"/>
                </a:solidFill>
                <a:latin typeface="Calibri"/>
                <a:ea typeface="DejaVu Sans"/>
              </a:rPr>
              <a:t>$ ssh -D 9999 -C netId@iLab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f497d"/>
                </a:solidFill>
                <a:latin typeface="Calibri"/>
                <a:ea typeface="DejaVu Sans"/>
              </a:rPr>
              <a:t>Windows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1f497d"/>
                </a:solidFill>
                <a:latin typeface="Calibri"/>
                <a:ea typeface="DejaVu Sans"/>
              </a:rPr>
              <a:t>https://www.sotechdesign.com.au/browsing-the-web-through-a-ssh-tunnel-with-firefox-and-putty-windows/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1143000" y="1900800"/>
            <a:ext cx="6854760" cy="190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n-US" sz="3200">
                <a:solidFill>
                  <a:srgbClr val="ff0000"/>
                </a:solidFill>
                <a:latin typeface="Calibri Light"/>
                <a:ea typeface="DejaVu Sans"/>
              </a:rPr>
              <a:t>Assembly Language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69" name="CustomShape 2"/>
          <p:cNvSpPr/>
          <p:nvPr/>
        </p:nvSpPr>
        <p:spPr>
          <a:xfrm>
            <a:off x="1143000" y="3602160"/>
            <a:ext cx="6854760" cy="165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