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6" r:id="rId7"/>
    <p:sldId id="267"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102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6T22:52:11.296"/>
    </inkml:context>
    <inkml:brush xml:id="br0">
      <inkml:brushProperty name="width" value="0.035" units="cm"/>
      <inkml:brushProperty name="height" value="0.035" units="cm"/>
      <inkml:brushProperty name="color" value="#333333"/>
      <inkml:brushProperty name="ignorePressure" value="1"/>
    </inkml:brush>
  </inkml:definitions>
  <inkml:trace contextRef="#ctx0" brushRef="#br0">0 1,'0'14017,"0"-13979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6T22:20:06.044"/>
    </inkml:context>
    <inkml:brush xml:id="br0">
      <inkml:brushProperty name="width" value="0.035" units="cm"/>
      <inkml:brushProperty name="height" value="0.035" units="cm"/>
      <inkml:brushProperty name="color" value="#333333"/>
      <inkml:brushProperty name="ignorePressure" value="1"/>
    </inkml:brush>
  </inkml:definitions>
  <inkml:trace contextRef="#ctx0" brushRef="#br0">1 0,'0'11939,"0"-11905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26T22:20:11.144"/>
    </inkml:context>
    <inkml:brush xml:id="br0">
      <inkml:brushProperty name="width" value="0.035" units="cm"/>
      <inkml:brushProperty name="height" value="0.035" units="cm"/>
      <inkml:brushProperty name="color" value="#333333"/>
    </inkml:brush>
  </inkml:definitions>
  <inkml:trace contextRef="#ctx0" brushRef="#br0">1 0 24575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6T22:29:43.613"/>
    </inkml:context>
    <inkml:brush xml:id="br0">
      <inkml:brushProperty name="width" value="0.035" units="cm"/>
      <inkml:brushProperty name="height" value="0.035" units="cm"/>
      <inkml:brushProperty name="color" value="#333333"/>
      <inkml:brushProperty name="ignorePressure" value="1"/>
    </inkml:brush>
  </inkml:definitions>
  <inkml:trace contextRef="#ctx0" brushRef="#br0">1 1,'0'10239,"0"-10202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900D11-0D71-4807-8BA6-0430EB4566C4}"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5C1DDF-097C-4049-86B5-BCA1D5A9ED40}" type="slidenum">
              <a:rPr lang="en-US" smtClean="0"/>
              <a:t>‹#›</a:t>
            </a:fld>
            <a:endParaRPr lang="en-US"/>
          </a:p>
        </p:txBody>
      </p:sp>
    </p:spTree>
    <p:extLst>
      <p:ext uri="{BB962C8B-B14F-4D97-AF65-F5344CB8AC3E}">
        <p14:creationId xmlns:p14="http://schemas.microsoft.com/office/powerpoint/2010/main" val="3716036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900D11-0D71-4807-8BA6-0430EB4566C4}"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5C1DDF-097C-4049-86B5-BCA1D5A9ED40}" type="slidenum">
              <a:rPr lang="en-US" smtClean="0"/>
              <a:t>‹#›</a:t>
            </a:fld>
            <a:endParaRPr lang="en-US"/>
          </a:p>
        </p:txBody>
      </p:sp>
    </p:spTree>
    <p:extLst>
      <p:ext uri="{BB962C8B-B14F-4D97-AF65-F5344CB8AC3E}">
        <p14:creationId xmlns:p14="http://schemas.microsoft.com/office/powerpoint/2010/main" val="2060758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900D11-0D71-4807-8BA6-0430EB4566C4}"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5C1DDF-097C-4049-86B5-BCA1D5A9ED40}" type="slidenum">
              <a:rPr lang="en-US" smtClean="0"/>
              <a:t>‹#›</a:t>
            </a:fld>
            <a:endParaRPr lang="en-US"/>
          </a:p>
        </p:txBody>
      </p:sp>
    </p:spTree>
    <p:extLst>
      <p:ext uri="{BB962C8B-B14F-4D97-AF65-F5344CB8AC3E}">
        <p14:creationId xmlns:p14="http://schemas.microsoft.com/office/powerpoint/2010/main" val="16352699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900D11-0D71-4807-8BA6-0430EB4566C4}"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5C1DDF-097C-4049-86B5-BCA1D5A9ED4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04843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900D11-0D71-4807-8BA6-0430EB4566C4}"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5C1DDF-097C-4049-86B5-BCA1D5A9ED40}" type="slidenum">
              <a:rPr lang="en-US" smtClean="0"/>
              <a:t>‹#›</a:t>
            </a:fld>
            <a:endParaRPr lang="en-US"/>
          </a:p>
        </p:txBody>
      </p:sp>
    </p:spTree>
    <p:extLst>
      <p:ext uri="{BB962C8B-B14F-4D97-AF65-F5344CB8AC3E}">
        <p14:creationId xmlns:p14="http://schemas.microsoft.com/office/powerpoint/2010/main" val="616015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900D11-0D71-4807-8BA6-0430EB4566C4}" type="datetimeFigureOut">
              <a:rPr lang="en-US" smtClean="0"/>
              <a:t>11/1/2024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5C1DDF-097C-4049-86B5-BCA1D5A9ED40}" type="slidenum">
              <a:rPr lang="en-US" smtClean="0"/>
              <a:t>‹#›</a:t>
            </a:fld>
            <a:endParaRPr lang="en-US"/>
          </a:p>
        </p:txBody>
      </p:sp>
    </p:spTree>
    <p:extLst>
      <p:ext uri="{BB962C8B-B14F-4D97-AF65-F5344CB8AC3E}">
        <p14:creationId xmlns:p14="http://schemas.microsoft.com/office/powerpoint/2010/main" val="217328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900D11-0D71-4807-8BA6-0430EB4566C4}" type="datetimeFigureOut">
              <a:rPr lang="en-US" smtClean="0"/>
              <a:t>11/1/2024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5C1DDF-097C-4049-86B5-BCA1D5A9ED40}" type="slidenum">
              <a:rPr lang="en-US" smtClean="0"/>
              <a:t>‹#›</a:t>
            </a:fld>
            <a:endParaRPr lang="en-US"/>
          </a:p>
        </p:txBody>
      </p:sp>
    </p:spTree>
    <p:extLst>
      <p:ext uri="{BB962C8B-B14F-4D97-AF65-F5344CB8AC3E}">
        <p14:creationId xmlns:p14="http://schemas.microsoft.com/office/powerpoint/2010/main" val="33122835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900D11-0D71-4807-8BA6-0430EB4566C4}"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5C1DDF-097C-4049-86B5-BCA1D5A9ED40}" type="slidenum">
              <a:rPr lang="en-US" smtClean="0"/>
              <a:t>‹#›</a:t>
            </a:fld>
            <a:endParaRPr lang="en-US"/>
          </a:p>
        </p:txBody>
      </p:sp>
    </p:spTree>
    <p:extLst>
      <p:ext uri="{BB962C8B-B14F-4D97-AF65-F5344CB8AC3E}">
        <p14:creationId xmlns:p14="http://schemas.microsoft.com/office/powerpoint/2010/main" val="2047873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900D11-0D71-4807-8BA6-0430EB4566C4}"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5C1DDF-097C-4049-86B5-BCA1D5A9ED40}" type="slidenum">
              <a:rPr lang="en-US" smtClean="0"/>
              <a:t>‹#›</a:t>
            </a:fld>
            <a:endParaRPr lang="en-US"/>
          </a:p>
        </p:txBody>
      </p:sp>
    </p:spTree>
    <p:extLst>
      <p:ext uri="{BB962C8B-B14F-4D97-AF65-F5344CB8AC3E}">
        <p14:creationId xmlns:p14="http://schemas.microsoft.com/office/powerpoint/2010/main" val="3012227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9900D11-0D71-4807-8BA6-0430EB4566C4}"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5C1DDF-097C-4049-86B5-BCA1D5A9ED40}" type="slidenum">
              <a:rPr lang="en-US" smtClean="0"/>
              <a:t>‹#›</a:t>
            </a:fld>
            <a:endParaRPr lang="en-US"/>
          </a:p>
        </p:txBody>
      </p:sp>
    </p:spTree>
    <p:extLst>
      <p:ext uri="{BB962C8B-B14F-4D97-AF65-F5344CB8AC3E}">
        <p14:creationId xmlns:p14="http://schemas.microsoft.com/office/powerpoint/2010/main" val="2619816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900D11-0D71-4807-8BA6-0430EB4566C4}"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5C1DDF-097C-4049-86B5-BCA1D5A9ED40}" type="slidenum">
              <a:rPr lang="en-US" smtClean="0"/>
              <a:t>‹#›</a:t>
            </a:fld>
            <a:endParaRPr lang="en-US"/>
          </a:p>
        </p:txBody>
      </p:sp>
    </p:spTree>
    <p:extLst>
      <p:ext uri="{BB962C8B-B14F-4D97-AF65-F5344CB8AC3E}">
        <p14:creationId xmlns:p14="http://schemas.microsoft.com/office/powerpoint/2010/main" val="2094525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900D11-0D71-4807-8BA6-0430EB4566C4}"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5C1DDF-097C-4049-86B5-BCA1D5A9ED40}" type="slidenum">
              <a:rPr lang="en-US" smtClean="0"/>
              <a:t>‹#›</a:t>
            </a:fld>
            <a:endParaRPr lang="en-US"/>
          </a:p>
        </p:txBody>
      </p:sp>
    </p:spTree>
    <p:extLst>
      <p:ext uri="{BB962C8B-B14F-4D97-AF65-F5344CB8AC3E}">
        <p14:creationId xmlns:p14="http://schemas.microsoft.com/office/powerpoint/2010/main" val="3940029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900D11-0D71-4807-8BA6-0430EB4566C4}" type="datetimeFigureOut">
              <a:rPr lang="en-US" smtClean="0"/>
              <a:t>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5C1DDF-097C-4049-86B5-BCA1D5A9ED40}" type="slidenum">
              <a:rPr lang="en-US" smtClean="0"/>
              <a:t>‹#›</a:t>
            </a:fld>
            <a:endParaRPr lang="en-US"/>
          </a:p>
        </p:txBody>
      </p:sp>
    </p:spTree>
    <p:extLst>
      <p:ext uri="{BB962C8B-B14F-4D97-AF65-F5344CB8AC3E}">
        <p14:creationId xmlns:p14="http://schemas.microsoft.com/office/powerpoint/2010/main" val="2520028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9900D11-0D71-4807-8BA6-0430EB4566C4}" type="datetimeFigureOut">
              <a:rPr lang="en-US" smtClean="0"/>
              <a:t>11/1/2024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05C1DDF-097C-4049-86B5-BCA1D5A9ED40}" type="slidenum">
              <a:rPr lang="en-US" smtClean="0"/>
              <a:t>‹#›</a:t>
            </a:fld>
            <a:endParaRPr lang="en-US"/>
          </a:p>
        </p:txBody>
      </p:sp>
    </p:spTree>
    <p:extLst>
      <p:ext uri="{BB962C8B-B14F-4D97-AF65-F5344CB8AC3E}">
        <p14:creationId xmlns:p14="http://schemas.microsoft.com/office/powerpoint/2010/main" val="2365841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9900D11-0D71-4807-8BA6-0430EB4566C4}" type="datetimeFigureOut">
              <a:rPr lang="en-US" smtClean="0"/>
              <a:t>11/1/2024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05C1DDF-097C-4049-86B5-BCA1D5A9ED40}" type="slidenum">
              <a:rPr lang="en-US" smtClean="0"/>
              <a:t>‹#›</a:t>
            </a:fld>
            <a:endParaRPr lang="en-US"/>
          </a:p>
        </p:txBody>
      </p:sp>
    </p:spTree>
    <p:extLst>
      <p:ext uri="{BB962C8B-B14F-4D97-AF65-F5344CB8AC3E}">
        <p14:creationId xmlns:p14="http://schemas.microsoft.com/office/powerpoint/2010/main" val="2524115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9900D11-0D71-4807-8BA6-0430EB4566C4}" type="datetimeFigureOut">
              <a:rPr lang="en-US" smtClean="0"/>
              <a:t>11/1/2024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05C1DDF-097C-4049-86B5-BCA1D5A9ED40}" type="slidenum">
              <a:rPr lang="en-US" smtClean="0"/>
              <a:t>‹#›</a:t>
            </a:fld>
            <a:endParaRPr lang="en-US"/>
          </a:p>
        </p:txBody>
      </p:sp>
    </p:spTree>
    <p:extLst>
      <p:ext uri="{BB962C8B-B14F-4D97-AF65-F5344CB8AC3E}">
        <p14:creationId xmlns:p14="http://schemas.microsoft.com/office/powerpoint/2010/main" val="1413869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900D11-0D71-4807-8BA6-0430EB4566C4}"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5C1DDF-097C-4049-86B5-BCA1D5A9ED40}" type="slidenum">
              <a:rPr lang="en-US" smtClean="0"/>
              <a:t>‹#›</a:t>
            </a:fld>
            <a:endParaRPr lang="en-US"/>
          </a:p>
        </p:txBody>
      </p:sp>
    </p:spTree>
    <p:extLst>
      <p:ext uri="{BB962C8B-B14F-4D97-AF65-F5344CB8AC3E}">
        <p14:creationId xmlns:p14="http://schemas.microsoft.com/office/powerpoint/2010/main" val="441988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9900D11-0D71-4807-8BA6-0430EB4566C4}" type="datetimeFigureOut">
              <a:rPr lang="en-US" smtClean="0"/>
              <a:t>11/1/2024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05C1DDF-097C-4049-86B5-BCA1D5A9ED40}" type="slidenum">
              <a:rPr lang="en-US" smtClean="0"/>
              <a:t>‹#›</a:t>
            </a:fld>
            <a:endParaRPr lang="en-US"/>
          </a:p>
        </p:txBody>
      </p:sp>
    </p:spTree>
    <p:extLst>
      <p:ext uri="{BB962C8B-B14F-4D97-AF65-F5344CB8AC3E}">
        <p14:creationId xmlns:p14="http://schemas.microsoft.com/office/powerpoint/2010/main" val="10913549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customXml" Target="../ink/ink2.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customXml" Target="../ink/ink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C5DAE-62EC-9C3B-98AB-87493DAF1F4D}"/>
              </a:ext>
            </a:extLst>
          </p:cNvPr>
          <p:cNvSpPr>
            <a:spLocks noGrp="1"/>
          </p:cNvSpPr>
          <p:nvPr>
            <p:ph type="ctrTitle"/>
          </p:nvPr>
        </p:nvSpPr>
        <p:spPr>
          <a:xfrm>
            <a:off x="1154955" y="1447801"/>
            <a:ext cx="8825658" cy="861420"/>
          </a:xfrm>
        </p:spPr>
        <p:txBody>
          <a:bodyPr/>
          <a:lstStyle/>
          <a:p>
            <a:r>
              <a:rPr lang="en-US" sz="4800" dirty="0"/>
              <a:t>University Ride Sharing App</a:t>
            </a:r>
          </a:p>
        </p:txBody>
      </p:sp>
      <p:sp>
        <p:nvSpPr>
          <p:cNvPr id="3" name="Subtitle 2">
            <a:extLst>
              <a:ext uri="{FF2B5EF4-FFF2-40B4-BE49-F238E27FC236}">
                <a16:creationId xmlns:a16="http://schemas.microsoft.com/office/drawing/2014/main" id="{A7A374C7-2ACC-98B7-0221-E2105EF88F31}"/>
              </a:ext>
            </a:extLst>
          </p:cNvPr>
          <p:cNvSpPr>
            <a:spLocks noGrp="1"/>
          </p:cNvSpPr>
          <p:nvPr>
            <p:ph type="subTitle" idx="1"/>
          </p:nvPr>
        </p:nvSpPr>
        <p:spPr>
          <a:xfrm>
            <a:off x="1154955" y="2309221"/>
            <a:ext cx="8825658" cy="3100978"/>
          </a:xfrm>
        </p:spPr>
        <p:txBody>
          <a:bodyPr>
            <a:normAutofit/>
          </a:bodyPr>
          <a:lstStyle/>
          <a:p>
            <a:r>
              <a:rPr lang="en-US" dirty="0"/>
              <a:t>Final Year Project</a:t>
            </a:r>
          </a:p>
          <a:p>
            <a:endParaRPr lang="en-US" dirty="0"/>
          </a:p>
          <a:p>
            <a:r>
              <a:rPr lang="en-US" dirty="0">
                <a:solidFill>
                  <a:schemeClr val="tx1"/>
                </a:solidFill>
              </a:rPr>
              <a:t>Group # 14</a:t>
            </a:r>
          </a:p>
          <a:p>
            <a:r>
              <a:rPr lang="en-US" dirty="0">
                <a:solidFill>
                  <a:schemeClr val="tx1"/>
                </a:solidFill>
              </a:rPr>
              <a:t>Ali Yaqoob (EB21102014)</a:t>
            </a:r>
          </a:p>
          <a:p>
            <a:r>
              <a:rPr lang="en-US" dirty="0">
                <a:solidFill>
                  <a:schemeClr val="tx1"/>
                </a:solidFill>
              </a:rPr>
              <a:t>Anas Rizwan (EB21102052)</a:t>
            </a:r>
          </a:p>
          <a:p>
            <a:r>
              <a:rPr lang="en-US" dirty="0">
                <a:solidFill>
                  <a:schemeClr val="tx1"/>
                </a:solidFill>
              </a:rPr>
              <a:t>Muhammad Asad Qaisar (EB21102056)</a:t>
            </a:r>
          </a:p>
          <a:p>
            <a:r>
              <a:rPr lang="en-US" dirty="0" err="1">
                <a:solidFill>
                  <a:schemeClr val="tx1"/>
                </a:solidFill>
              </a:rPr>
              <a:t>Oubaid</a:t>
            </a:r>
            <a:r>
              <a:rPr lang="en-US" dirty="0">
                <a:solidFill>
                  <a:schemeClr val="tx1"/>
                </a:solidFill>
              </a:rPr>
              <a:t> Ahmed Siddiqui (EB21102088)</a:t>
            </a:r>
          </a:p>
        </p:txBody>
      </p:sp>
    </p:spTree>
    <p:extLst>
      <p:ext uri="{BB962C8B-B14F-4D97-AF65-F5344CB8AC3E}">
        <p14:creationId xmlns:p14="http://schemas.microsoft.com/office/powerpoint/2010/main" val="1394492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D721A-61EA-5121-F925-1F9FE918C7A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2695778-2603-20DD-CCAD-5A97DF08CE70}"/>
              </a:ext>
            </a:extLst>
          </p:cNvPr>
          <p:cNvSpPr>
            <a:spLocks noGrp="1"/>
          </p:cNvSpPr>
          <p:nvPr>
            <p:ph idx="1"/>
          </p:nvPr>
        </p:nvSpPr>
        <p:spPr/>
        <p:txBody>
          <a:bodyPr/>
          <a:lstStyle/>
          <a:p>
            <a:r>
              <a:rPr lang="en-US" dirty="0"/>
              <a:t>The University Ride Sharing App offers a practical solution for students seeking safe and convenient transportation. By promoting shared rides and accommodating gender preferences, the app enhances comfort and security for all users. </a:t>
            </a:r>
          </a:p>
          <a:p>
            <a:endParaRPr lang="en-US" dirty="0"/>
          </a:p>
          <a:p>
            <a:r>
              <a:rPr lang="en-US" dirty="0"/>
              <a:t>This initiative not only reduces travel costs but also supports environmental sustainability by decreasing the number of vehicles on the road. Overall, the app aims to foster a collaborative and efficient commuting experience for the university community.</a:t>
            </a:r>
          </a:p>
          <a:p>
            <a:endParaRPr lang="en-US" dirty="0"/>
          </a:p>
        </p:txBody>
      </p:sp>
    </p:spTree>
    <p:extLst>
      <p:ext uri="{BB962C8B-B14F-4D97-AF65-F5344CB8AC3E}">
        <p14:creationId xmlns:p14="http://schemas.microsoft.com/office/powerpoint/2010/main" val="1454604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C7725-AD55-B4A2-B8FC-BC7BC5A0DDC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B8E8FE1-FB50-E82C-36E1-5D277E3B5B7C}"/>
              </a:ext>
            </a:extLst>
          </p:cNvPr>
          <p:cNvSpPr>
            <a:spLocks noGrp="1"/>
          </p:cNvSpPr>
          <p:nvPr>
            <p:ph idx="1"/>
          </p:nvPr>
        </p:nvSpPr>
        <p:spPr/>
        <p:txBody>
          <a:bodyPr/>
          <a:lstStyle/>
          <a:p>
            <a:r>
              <a:rPr lang="en-US" dirty="0"/>
              <a:t>This project aims to create a ride-sharing application specifically for university students. The app will allow students driving their own vehicles to offer rides to other students travelling to the same destination, such as from the university to home or vice versa. The application will focus on providing a secure and efficient platform for students commuting along similar routes.</a:t>
            </a:r>
          </a:p>
        </p:txBody>
      </p:sp>
    </p:spTree>
    <p:extLst>
      <p:ext uri="{BB962C8B-B14F-4D97-AF65-F5344CB8AC3E}">
        <p14:creationId xmlns:p14="http://schemas.microsoft.com/office/powerpoint/2010/main" val="2011375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C707F-29F3-D088-CBE1-AC81F78E1E27}"/>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6D248FF0-2FCC-5CB0-F494-FCD57DB6028D}"/>
              </a:ext>
            </a:extLst>
          </p:cNvPr>
          <p:cNvSpPr>
            <a:spLocks noGrp="1"/>
          </p:cNvSpPr>
          <p:nvPr>
            <p:ph idx="1"/>
          </p:nvPr>
        </p:nvSpPr>
        <p:spPr/>
        <p:txBody>
          <a:bodyPr/>
          <a:lstStyle/>
          <a:p>
            <a:r>
              <a:rPr lang="en-US" dirty="0"/>
              <a:t>Many university students commute daily between their homes and the university. Often, students drive alone, while others lack convenient transportation options. A platform designed specifically for university students, focusing on shared rides for common routes, would promote convenience, reduce travel costs, and encourage a sustainable environment.</a:t>
            </a:r>
          </a:p>
          <a:p>
            <a:endParaRPr lang="en-US" dirty="0"/>
          </a:p>
        </p:txBody>
      </p:sp>
    </p:spTree>
    <p:extLst>
      <p:ext uri="{BB962C8B-B14F-4D97-AF65-F5344CB8AC3E}">
        <p14:creationId xmlns:p14="http://schemas.microsoft.com/office/powerpoint/2010/main" val="1528599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2A981-B109-EC4C-F1A4-C2CDB1F72618}"/>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80BFF5F9-FD47-0C8E-474F-A21FFC2D9972}"/>
              </a:ext>
            </a:extLst>
          </p:cNvPr>
          <p:cNvSpPr>
            <a:spLocks noGrp="1"/>
          </p:cNvSpPr>
          <p:nvPr>
            <p:ph idx="1"/>
          </p:nvPr>
        </p:nvSpPr>
        <p:spPr/>
        <p:txBody>
          <a:bodyPr/>
          <a:lstStyle/>
          <a:p>
            <a:r>
              <a:rPr lang="en-US" dirty="0"/>
              <a:t>To develop a mobile application that allows students from the same university to connect with fellow students driving along the same route. The application will enable student drivers to offer rides, specify the number of available seats, and set a price, while student users can search for rides, confirm bookings, and share costs. Gender specification will be included during registration to accommodate preferences and ensure comfort for all users. If no ride is found, the student user will have the option to book a rickshaw.</a:t>
            </a:r>
          </a:p>
        </p:txBody>
      </p:sp>
    </p:spTree>
    <p:extLst>
      <p:ext uri="{BB962C8B-B14F-4D97-AF65-F5344CB8AC3E}">
        <p14:creationId xmlns:p14="http://schemas.microsoft.com/office/powerpoint/2010/main" val="2428446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4FFF1-4DA2-0D9C-AF89-7695E3944DDC}"/>
              </a:ext>
            </a:extLst>
          </p:cNvPr>
          <p:cNvSpPr>
            <a:spLocks noGrp="1"/>
          </p:cNvSpPr>
          <p:nvPr>
            <p:ph type="title"/>
          </p:nvPr>
        </p:nvSpPr>
        <p:spPr>
          <a:xfrm>
            <a:off x="645130" y="254000"/>
            <a:ext cx="9404723" cy="926139"/>
          </a:xfrm>
        </p:spPr>
        <p:txBody>
          <a:bodyPr/>
          <a:lstStyle/>
          <a:p>
            <a:r>
              <a:rPr lang="en-US" dirty="0"/>
              <a:t>Project Scope</a:t>
            </a:r>
          </a:p>
        </p:txBody>
      </p:sp>
      <p:sp>
        <p:nvSpPr>
          <p:cNvPr id="3" name="Content Placeholder 2">
            <a:extLst>
              <a:ext uri="{FF2B5EF4-FFF2-40B4-BE49-F238E27FC236}">
                <a16:creationId xmlns:a16="http://schemas.microsoft.com/office/drawing/2014/main" id="{200CA1FD-0BEC-58B9-DEC6-2877DBCF7DCC}"/>
              </a:ext>
            </a:extLst>
          </p:cNvPr>
          <p:cNvSpPr>
            <a:spLocks noGrp="1"/>
          </p:cNvSpPr>
          <p:nvPr>
            <p:ph idx="1"/>
          </p:nvPr>
        </p:nvSpPr>
        <p:spPr>
          <a:xfrm>
            <a:off x="1103312" y="914400"/>
            <a:ext cx="8946541" cy="5588000"/>
          </a:xfrm>
        </p:spPr>
        <p:txBody>
          <a:bodyPr>
            <a:normAutofit fontScale="85000" lnSpcReduction="20000"/>
          </a:bodyPr>
          <a:lstStyle/>
          <a:p>
            <a:pPr marL="0" indent="0">
              <a:buNone/>
            </a:pPr>
            <a:endParaRPr lang="en-US" dirty="0"/>
          </a:p>
          <a:p>
            <a:pPr marL="742950" lvl="1" indent="-285750">
              <a:buFont typeface="Arial" panose="020B0604020202020204" pitchFamily="34" charset="0"/>
              <a:buChar char="•"/>
            </a:pPr>
            <a:r>
              <a:rPr lang="en-US" sz="2000" b="1" dirty="0"/>
              <a:t>User Registration and Authentication:</a:t>
            </a:r>
            <a:endParaRPr lang="en-US" sz="2000" dirty="0"/>
          </a:p>
          <a:p>
            <a:pPr marL="1143000" lvl="2" indent="-228600">
              <a:buFont typeface="Arial" panose="020B0604020202020204" pitchFamily="34" charset="0"/>
              <a:buChar char="•"/>
            </a:pPr>
            <a:r>
              <a:rPr lang="en-US" sz="1700" dirty="0"/>
              <a:t>Secure registration using university email verification.</a:t>
            </a:r>
          </a:p>
          <a:p>
            <a:pPr marL="1143000" lvl="2" indent="-228600">
              <a:buFont typeface="Arial" panose="020B0604020202020204" pitchFamily="34" charset="0"/>
              <a:buChar char="•"/>
            </a:pPr>
            <a:r>
              <a:rPr lang="en-US" sz="1700" dirty="0"/>
              <a:t>Ensure all users are affiliated with the university.</a:t>
            </a:r>
          </a:p>
          <a:p>
            <a:pPr marL="742950" lvl="1" indent="-285750">
              <a:buFont typeface="Arial" panose="020B0604020202020204" pitchFamily="34" charset="0"/>
              <a:buChar char="•"/>
            </a:pPr>
            <a:r>
              <a:rPr lang="en-US" sz="2000" b="1" dirty="0"/>
              <a:t>Gender Preference Handling:</a:t>
            </a:r>
            <a:endParaRPr lang="en-US" sz="2000" dirty="0"/>
          </a:p>
          <a:p>
            <a:pPr marL="1143000" lvl="2" indent="-228600">
              <a:buFont typeface="Arial" panose="020B0604020202020204" pitchFamily="34" charset="0"/>
              <a:buChar char="•"/>
            </a:pPr>
            <a:r>
              <a:rPr lang="en-US" sz="1700" dirty="0"/>
              <a:t>Include gender specification during registration.</a:t>
            </a:r>
          </a:p>
          <a:p>
            <a:pPr marL="1143000" lvl="2" indent="-228600">
              <a:buFont typeface="Arial" panose="020B0604020202020204" pitchFamily="34" charset="0"/>
              <a:buChar char="•"/>
            </a:pPr>
            <a:r>
              <a:rPr lang="en-US" sz="1700" dirty="0"/>
              <a:t>Accommodate preferences to ensure comfort in ride-sharing.</a:t>
            </a:r>
          </a:p>
          <a:p>
            <a:pPr marL="742950" lvl="1" indent="-285750">
              <a:buFont typeface="Arial" panose="020B0604020202020204" pitchFamily="34" charset="0"/>
              <a:buChar char="•"/>
            </a:pPr>
            <a:r>
              <a:rPr lang="en-US" sz="2000" b="1" dirty="0"/>
              <a:t>Ride Creation and Search:</a:t>
            </a:r>
            <a:endParaRPr lang="en-US" sz="2000" dirty="0"/>
          </a:p>
          <a:p>
            <a:pPr marL="1143000" lvl="2" indent="-228600">
              <a:buFont typeface="Arial" panose="020B0604020202020204" pitchFamily="34" charset="0"/>
              <a:buChar char="•"/>
            </a:pPr>
            <a:r>
              <a:rPr lang="en-US" sz="1700" dirty="0"/>
              <a:t>Allow drivers to create ride listings with journey details and seat availability.</a:t>
            </a:r>
          </a:p>
          <a:p>
            <a:pPr marL="1143000" lvl="2" indent="-228600">
              <a:buFont typeface="Arial" panose="020B0604020202020204" pitchFamily="34" charset="0"/>
              <a:buChar char="•"/>
            </a:pPr>
            <a:r>
              <a:rPr lang="en-US" sz="1700" dirty="0"/>
              <a:t>Enable users to search for rides based on their needs and preferences.</a:t>
            </a:r>
          </a:p>
          <a:p>
            <a:pPr marL="742950" lvl="1" indent="-285750">
              <a:buFont typeface="Arial" panose="020B0604020202020204" pitchFamily="34" charset="0"/>
              <a:buChar char="•"/>
            </a:pPr>
            <a:r>
              <a:rPr lang="en-US" sz="2000" b="1" dirty="0"/>
              <a:t>Booking and Payment:</a:t>
            </a:r>
            <a:endParaRPr lang="en-US" sz="2000" dirty="0"/>
          </a:p>
          <a:p>
            <a:pPr marL="1143000" lvl="2" indent="-228600">
              <a:buFont typeface="Arial" panose="020B0604020202020204" pitchFamily="34" charset="0"/>
              <a:buChar char="•"/>
            </a:pPr>
            <a:r>
              <a:rPr lang="en-US" sz="1700" dirty="0"/>
              <a:t>Facilitate ride confirmations through the app.</a:t>
            </a:r>
          </a:p>
          <a:p>
            <a:pPr marL="1143000" lvl="2" indent="-228600">
              <a:buFont typeface="Arial" panose="020B0604020202020204" pitchFamily="34" charset="0"/>
              <a:buChar char="•"/>
            </a:pPr>
            <a:r>
              <a:rPr lang="en-US" sz="1700" b="1" dirty="0"/>
              <a:t>Payment Option:</a:t>
            </a:r>
            <a:endParaRPr lang="en-US" sz="1700" dirty="0"/>
          </a:p>
          <a:p>
            <a:pPr marL="1600200" lvl="3" indent="-228600">
              <a:buFont typeface="Arial" panose="020B0604020202020204" pitchFamily="34" charset="0"/>
              <a:buChar char="•"/>
            </a:pPr>
            <a:r>
              <a:rPr lang="en-US" sz="1600" dirty="0"/>
              <a:t>Allow drivers to optionally charge for rides or offer them for free.</a:t>
            </a:r>
          </a:p>
          <a:p>
            <a:pPr marL="1600200" lvl="3" indent="-228600">
              <a:buFont typeface="Arial" panose="020B0604020202020204" pitchFamily="34" charset="0"/>
              <a:buChar char="•"/>
            </a:pPr>
            <a:r>
              <a:rPr lang="en-US" sz="1600" dirty="0"/>
              <a:t>Manage seat availability and costs dynamically based on driver preferences.</a:t>
            </a:r>
          </a:p>
          <a:p>
            <a:pPr marL="742950" lvl="1" indent="-285750">
              <a:buFont typeface="Arial" panose="020B0604020202020204" pitchFamily="34" charset="0"/>
              <a:buChar char="•"/>
            </a:pPr>
            <a:r>
              <a:rPr lang="en-US" sz="2000" b="1" dirty="0"/>
              <a:t>University-Centric Design:</a:t>
            </a:r>
            <a:endParaRPr lang="en-US" sz="2000" dirty="0"/>
          </a:p>
          <a:p>
            <a:pPr marL="1143000" lvl="2" indent="-228600">
              <a:buFont typeface="Arial" panose="020B0604020202020204" pitchFamily="34" charset="0"/>
              <a:buChar char="•"/>
            </a:pPr>
            <a:r>
              <a:rPr lang="en-US" sz="1700" dirty="0"/>
              <a:t>Create a user interface and experience tailored to the university environment.</a:t>
            </a:r>
          </a:p>
          <a:p>
            <a:pPr marL="1143000" lvl="2" indent="-228600">
              <a:buFont typeface="Arial" panose="020B0604020202020204" pitchFamily="34" charset="0"/>
              <a:buChar char="•"/>
            </a:pPr>
            <a:r>
              <a:rPr lang="en-US" sz="1700" dirty="0"/>
              <a:t>Enhance relevance and usability.</a:t>
            </a:r>
          </a:p>
          <a:p>
            <a:endParaRPr lang="en-US" dirty="0"/>
          </a:p>
        </p:txBody>
      </p:sp>
    </p:spTree>
    <p:extLst>
      <p:ext uri="{BB962C8B-B14F-4D97-AF65-F5344CB8AC3E}">
        <p14:creationId xmlns:p14="http://schemas.microsoft.com/office/powerpoint/2010/main" val="4053548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2647E-6390-84DA-5B18-5A4C0BE88C37}"/>
              </a:ext>
            </a:extLst>
          </p:cNvPr>
          <p:cNvSpPr>
            <a:spLocks noGrp="1"/>
          </p:cNvSpPr>
          <p:nvPr>
            <p:ph type="title"/>
          </p:nvPr>
        </p:nvSpPr>
        <p:spPr>
          <a:xfrm>
            <a:off x="646111" y="452718"/>
            <a:ext cx="9404723" cy="918882"/>
          </a:xfrm>
        </p:spPr>
        <p:txBody>
          <a:bodyPr/>
          <a:lstStyle/>
          <a:p>
            <a:r>
              <a:rPr lang="en-US" dirty="0"/>
              <a:t>Benefits &amp; Impact</a:t>
            </a:r>
          </a:p>
        </p:txBody>
      </p:sp>
      <p:sp>
        <p:nvSpPr>
          <p:cNvPr id="3" name="Text Placeholder 2">
            <a:extLst>
              <a:ext uri="{FF2B5EF4-FFF2-40B4-BE49-F238E27FC236}">
                <a16:creationId xmlns:a16="http://schemas.microsoft.com/office/drawing/2014/main" id="{9382D9F1-B834-D62A-6CF8-9FBC0C4F3406}"/>
              </a:ext>
            </a:extLst>
          </p:cNvPr>
          <p:cNvSpPr>
            <a:spLocks noGrp="1"/>
          </p:cNvSpPr>
          <p:nvPr>
            <p:ph type="body" idx="1"/>
          </p:nvPr>
        </p:nvSpPr>
        <p:spPr>
          <a:xfrm>
            <a:off x="701429" y="1229710"/>
            <a:ext cx="4742905" cy="576262"/>
          </a:xfrm>
        </p:spPr>
        <p:txBody>
          <a:bodyPr/>
          <a:lstStyle/>
          <a:p>
            <a:r>
              <a:rPr lang="en-US" dirty="0"/>
              <a:t>Benefits</a:t>
            </a:r>
          </a:p>
        </p:txBody>
      </p:sp>
      <p:sp>
        <p:nvSpPr>
          <p:cNvPr id="4" name="Content Placeholder 3">
            <a:extLst>
              <a:ext uri="{FF2B5EF4-FFF2-40B4-BE49-F238E27FC236}">
                <a16:creationId xmlns:a16="http://schemas.microsoft.com/office/drawing/2014/main" id="{D5DEAD0A-F916-1F56-F21E-94739D1DFB97}"/>
              </a:ext>
            </a:extLst>
          </p:cNvPr>
          <p:cNvSpPr>
            <a:spLocks noGrp="1"/>
          </p:cNvSpPr>
          <p:nvPr>
            <p:ph sz="half" idx="2"/>
          </p:nvPr>
        </p:nvSpPr>
        <p:spPr>
          <a:xfrm>
            <a:off x="646112" y="1943100"/>
            <a:ext cx="4853540" cy="4695824"/>
          </a:xfrm>
        </p:spPr>
        <p:txBody>
          <a:bodyPr>
            <a:noAutofit/>
          </a:bodyPr>
          <a:lstStyle/>
          <a:p>
            <a:r>
              <a:rPr lang="en-US" sz="1400" b="1" dirty="0"/>
              <a:t>Convenience and Accessibility</a:t>
            </a:r>
            <a:r>
              <a:rPr lang="en-US" sz="1400" dirty="0"/>
              <a:t>: Students can easily find rides or offer them, saving time on commuting arrangements and making transportation more accessible.</a:t>
            </a:r>
          </a:p>
          <a:p>
            <a:r>
              <a:rPr lang="en-US" sz="1400" b="1" dirty="0"/>
              <a:t>Cost Savings</a:t>
            </a:r>
            <a:r>
              <a:rPr lang="en-US" sz="1400" dirty="0"/>
              <a:t>: By sharing rides, students can reduce their transportation costs, making the app a cost-effective solution for daily commutes and occasional trips.</a:t>
            </a:r>
          </a:p>
          <a:p>
            <a:r>
              <a:rPr lang="en-US" sz="1400" b="1" dirty="0"/>
              <a:t>Community Building</a:t>
            </a:r>
            <a:r>
              <a:rPr lang="en-US" sz="1400" dirty="0"/>
              <a:t>: The app fosters a stronger sense of community among university students, allowing them to connect and build relationships through shared rides.</a:t>
            </a:r>
          </a:p>
          <a:p>
            <a:r>
              <a:rPr lang="en-US" sz="1400" b="1" dirty="0"/>
              <a:t>Enhanced Safety</a:t>
            </a:r>
            <a:r>
              <a:rPr lang="en-US" sz="1400" dirty="0"/>
              <a:t>: University email verification and gender preference settings ensure a safe and comfortable ride experience, building trust among users.</a:t>
            </a:r>
          </a:p>
        </p:txBody>
      </p:sp>
      <p:sp>
        <p:nvSpPr>
          <p:cNvPr id="5" name="Text Placeholder 4">
            <a:extLst>
              <a:ext uri="{FF2B5EF4-FFF2-40B4-BE49-F238E27FC236}">
                <a16:creationId xmlns:a16="http://schemas.microsoft.com/office/drawing/2014/main" id="{94A35625-7216-274F-DE0D-5A566192320C}"/>
              </a:ext>
            </a:extLst>
          </p:cNvPr>
          <p:cNvSpPr>
            <a:spLocks noGrp="1"/>
          </p:cNvSpPr>
          <p:nvPr>
            <p:ph type="body" sz="quarter" idx="3"/>
          </p:nvPr>
        </p:nvSpPr>
        <p:spPr>
          <a:xfrm>
            <a:off x="5654495" y="1195798"/>
            <a:ext cx="4396339" cy="576262"/>
          </a:xfrm>
        </p:spPr>
        <p:txBody>
          <a:bodyPr/>
          <a:lstStyle/>
          <a:p>
            <a:r>
              <a:rPr lang="en-US" dirty="0"/>
              <a:t>Impact</a:t>
            </a:r>
          </a:p>
        </p:txBody>
      </p:sp>
      <p:sp>
        <p:nvSpPr>
          <p:cNvPr id="6" name="Content Placeholder 5">
            <a:extLst>
              <a:ext uri="{FF2B5EF4-FFF2-40B4-BE49-F238E27FC236}">
                <a16:creationId xmlns:a16="http://schemas.microsoft.com/office/drawing/2014/main" id="{7C1CE580-5501-0650-9D93-1017BAFC2B7F}"/>
              </a:ext>
            </a:extLst>
          </p:cNvPr>
          <p:cNvSpPr>
            <a:spLocks noGrp="1"/>
          </p:cNvSpPr>
          <p:nvPr>
            <p:ph sz="quarter" idx="4"/>
          </p:nvPr>
        </p:nvSpPr>
        <p:spPr>
          <a:xfrm>
            <a:off x="5654495" y="1943099"/>
            <a:ext cx="5491726" cy="4695825"/>
          </a:xfrm>
        </p:spPr>
        <p:txBody>
          <a:bodyPr>
            <a:normAutofit/>
          </a:bodyPr>
          <a:lstStyle/>
          <a:p>
            <a:r>
              <a:rPr lang="en-US" sz="1300" b="1" dirty="0"/>
              <a:t>Reduced Campus Traffic and Parking Demand</a:t>
            </a:r>
            <a:r>
              <a:rPr lang="en-US" sz="1300" dirty="0"/>
              <a:t>: By encouraging students to share rides, the app helps reduce campus traffic and alleviates parking congestion, contributing to a more organized campus environment.</a:t>
            </a:r>
          </a:p>
          <a:p>
            <a:r>
              <a:rPr lang="en-US" sz="1300" b="1" dirty="0"/>
              <a:t>Positive Environmental Footprint</a:t>
            </a:r>
            <a:r>
              <a:rPr lang="en-US" sz="1300" dirty="0"/>
              <a:t>: Fewer single-occupancy vehicles mean less pollution, directly supporting university sustainability goals and promoting a culture of eco-friendly practices.</a:t>
            </a:r>
          </a:p>
          <a:p>
            <a:r>
              <a:rPr lang="en-US" sz="1300" b="1" dirty="0"/>
              <a:t>Improved Student Well-being</a:t>
            </a:r>
            <a:r>
              <a:rPr lang="en-US" sz="1300" dirty="0"/>
              <a:t>: By reducing commuting stress and providing more reliable transportation, students experience better convenience, ultimately supporting their well-being and academic success.</a:t>
            </a:r>
          </a:p>
          <a:p>
            <a:r>
              <a:rPr lang="en-US" sz="1300" b="1" dirty="0"/>
              <a:t>Promotes Inclusivity and Comfort</a:t>
            </a:r>
            <a:r>
              <a:rPr lang="en-US" sz="1300" dirty="0"/>
              <a:t>: Gender specification options allow students to feel more comfortable with their ride-sharing choices, encouraging inclusivity within the app.</a:t>
            </a:r>
          </a:p>
          <a:p>
            <a:r>
              <a:rPr lang="en-US" sz="1300" b="1" dirty="0"/>
              <a:t>Supports University Safety Initiatives</a:t>
            </a:r>
            <a:r>
              <a:rPr lang="en-US" sz="1300" dirty="0"/>
              <a:t>: By limiting users to verified university students and providing alternative ride options (e.g., rickshaws), the app aligns with university safety goals and offers a reliable fallback transportation method.</a:t>
            </a:r>
          </a:p>
        </p:txBody>
      </p:sp>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id="{95634DB4-7CC5-1831-DE13-83AC15CA5E74}"/>
                  </a:ext>
                </a:extLst>
              </p14:cNvPr>
              <p14:cNvContentPartPr/>
              <p14:nvPr/>
            </p14:nvContentPartPr>
            <p14:xfrm>
              <a:off x="5563502" y="1276659"/>
              <a:ext cx="360" cy="5060160"/>
            </p14:xfrm>
          </p:contentPart>
        </mc:Choice>
        <mc:Fallback xmlns="">
          <p:pic>
            <p:nvPicPr>
              <p:cNvPr id="11" name="Ink 10">
                <a:extLst>
                  <a:ext uri="{FF2B5EF4-FFF2-40B4-BE49-F238E27FC236}">
                    <a16:creationId xmlns:a16="http://schemas.microsoft.com/office/drawing/2014/main" id="{95634DB4-7CC5-1831-DE13-83AC15CA5E74}"/>
                  </a:ext>
                </a:extLst>
              </p:cNvPr>
              <p:cNvPicPr/>
              <p:nvPr/>
            </p:nvPicPr>
            <p:blipFill>
              <a:blip r:embed="rId3"/>
              <a:stretch>
                <a:fillRect/>
              </a:stretch>
            </p:blipFill>
            <p:spPr>
              <a:xfrm>
                <a:off x="5557382" y="1270539"/>
                <a:ext cx="12600" cy="5072400"/>
              </a:xfrm>
              <a:prstGeom prst="rect">
                <a:avLst/>
              </a:prstGeom>
            </p:spPr>
          </p:pic>
        </mc:Fallback>
      </mc:AlternateContent>
    </p:spTree>
    <p:extLst>
      <p:ext uri="{BB962C8B-B14F-4D97-AF65-F5344CB8AC3E}">
        <p14:creationId xmlns:p14="http://schemas.microsoft.com/office/powerpoint/2010/main" val="1212242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2094C-3064-CBA5-7315-EEEFDB6E40E5}"/>
              </a:ext>
            </a:extLst>
          </p:cNvPr>
          <p:cNvSpPr>
            <a:spLocks noGrp="1"/>
          </p:cNvSpPr>
          <p:nvPr>
            <p:ph type="title"/>
          </p:nvPr>
        </p:nvSpPr>
        <p:spPr>
          <a:xfrm>
            <a:off x="646111" y="168939"/>
            <a:ext cx="9404723" cy="855820"/>
          </a:xfrm>
        </p:spPr>
        <p:txBody>
          <a:bodyPr/>
          <a:lstStyle/>
          <a:p>
            <a:r>
              <a:rPr lang="en-US" dirty="0"/>
              <a:t>Flow Chart</a:t>
            </a:r>
          </a:p>
        </p:txBody>
      </p:sp>
      <p:pic>
        <p:nvPicPr>
          <p:cNvPr id="7" name="Content Placeholder 6">
            <a:extLst>
              <a:ext uri="{FF2B5EF4-FFF2-40B4-BE49-F238E27FC236}">
                <a16:creationId xmlns:a16="http://schemas.microsoft.com/office/drawing/2014/main" id="{15CA44E2-3042-EB81-CC72-BEE0D3099D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0864" y="1024759"/>
            <a:ext cx="7330272" cy="5664302"/>
          </a:xfrm>
        </p:spPr>
      </p:pic>
    </p:spTree>
    <p:extLst>
      <p:ext uri="{BB962C8B-B14F-4D97-AF65-F5344CB8AC3E}">
        <p14:creationId xmlns:p14="http://schemas.microsoft.com/office/powerpoint/2010/main" val="4226100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AF630-C8B1-2474-8839-B3E474AA24B6}"/>
              </a:ext>
            </a:extLst>
          </p:cNvPr>
          <p:cNvSpPr>
            <a:spLocks noGrp="1"/>
          </p:cNvSpPr>
          <p:nvPr>
            <p:ph type="title"/>
          </p:nvPr>
        </p:nvSpPr>
        <p:spPr>
          <a:xfrm>
            <a:off x="646111" y="452718"/>
            <a:ext cx="9404723" cy="1172882"/>
          </a:xfrm>
        </p:spPr>
        <p:txBody>
          <a:bodyPr/>
          <a:lstStyle/>
          <a:p>
            <a:r>
              <a:rPr lang="en-US" dirty="0"/>
              <a:t>Technology Stack &amp; Methodology</a:t>
            </a:r>
          </a:p>
        </p:txBody>
      </p:sp>
      <p:sp>
        <p:nvSpPr>
          <p:cNvPr id="3" name="Text Placeholder 2">
            <a:extLst>
              <a:ext uri="{FF2B5EF4-FFF2-40B4-BE49-F238E27FC236}">
                <a16:creationId xmlns:a16="http://schemas.microsoft.com/office/drawing/2014/main" id="{C4FBAB8D-18DA-0511-1480-D84861F1C1C4}"/>
              </a:ext>
            </a:extLst>
          </p:cNvPr>
          <p:cNvSpPr>
            <a:spLocks noGrp="1"/>
          </p:cNvSpPr>
          <p:nvPr>
            <p:ph type="body" idx="1"/>
          </p:nvPr>
        </p:nvSpPr>
        <p:spPr>
          <a:xfrm>
            <a:off x="1103313" y="1781969"/>
            <a:ext cx="4396338" cy="576262"/>
          </a:xfrm>
        </p:spPr>
        <p:txBody>
          <a:bodyPr/>
          <a:lstStyle/>
          <a:p>
            <a:r>
              <a:rPr lang="en-US" dirty="0"/>
              <a:t>Technology Stack</a:t>
            </a:r>
          </a:p>
        </p:txBody>
      </p:sp>
      <p:sp>
        <p:nvSpPr>
          <p:cNvPr id="4" name="Content Placeholder 3">
            <a:extLst>
              <a:ext uri="{FF2B5EF4-FFF2-40B4-BE49-F238E27FC236}">
                <a16:creationId xmlns:a16="http://schemas.microsoft.com/office/drawing/2014/main" id="{B105EBA3-1B3F-E096-A52C-0A4CEA6D38E9}"/>
              </a:ext>
            </a:extLst>
          </p:cNvPr>
          <p:cNvSpPr>
            <a:spLocks noGrp="1"/>
          </p:cNvSpPr>
          <p:nvPr>
            <p:ph sz="half" idx="2"/>
          </p:nvPr>
        </p:nvSpPr>
        <p:spPr/>
        <p:txBody>
          <a:bodyPr>
            <a:normAutofit/>
          </a:bodyPr>
          <a:lstStyle/>
          <a:p>
            <a:pPr indent="-228600">
              <a:buFont typeface="Arial" panose="020B0604020202020204" pitchFamily="34" charset="0"/>
              <a:buChar char="•"/>
            </a:pPr>
            <a:r>
              <a:rPr lang="en-US" b="1" dirty="0"/>
              <a:t>Frontend:</a:t>
            </a:r>
            <a:endParaRPr lang="en-US" dirty="0"/>
          </a:p>
          <a:p>
            <a:pPr lvl="1">
              <a:buFont typeface="Arial" panose="020B0604020202020204" pitchFamily="34" charset="0"/>
              <a:buChar char="•"/>
            </a:pPr>
            <a:r>
              <a:rPr lang="en-US" dirty="0"/>
              <a:t>React Native (cross-platform mobile application development).</a:t>
            </a:r>
          </a:p>
          <a:p>
            <a:pPr indent="-228600">
              <a:buFont typeface="Arial" panose="020B0604020202020204" pitchFamily="34" charset="0"/>
              <a:buChar char="•"/>
            </a:pPr>
            <a:r>
              <a:rPr lang="en-US" b="1" dirty="0"/>
              <a:t>Backend:</a:t>
            </a:r>
            <a:endParaRPr lang="en-US" dirty="0"/>
          </a:p>
          <a:p>
            <a:pPr lvl="1">
              <a:buFont typeface="Arial" panose="020B0604020202020204" pitchFamily="34" charset="0"/>
              <a:buChar char="•"/>
            </a:pPr>
            <a:r>
              <a:rPr lang="en-US" dirty="0"/>
              <a:t>Node.js or Dot Net Core (for server-side development).</a:t>
            </a:r>
          </a:p>
          <a:p>
            <a:pPr indent="-228600">
              <a:buFont typeface="Arial" panose="020B0604020202020204" pitchFamily="34" charset="0"/>
              <a:buChar char="•"/>
            </a:pPr>
            <a:r>
              <a:rPr lang="en-US" sz="1600" b="1" dirty="0"/>
              <a:t>Database:</a:t>
            </a:r>
            <a:endParaRPr lang="en-US" sz="1600" dirty="0"/>
          </a:p>
          <a:p>
            <a:pPr lvl="1">
              <a:buFont typeface="Arial" panose="020B0604020202020204" pitchFamily="34" charset="0"/>
              <a:buChar char="•"/>
            </a:pPr>
            <a:r>
              <a:rPr lang="en-US" dirty="0"/>
              <a:t>Microsoft SQL Server (for data storage).</a:t>
            </a:r>
          </a:p>
          <a:p>
            <a:pPr marL="0" indent="0">
              <a:buNone/>
            </a:pPr>
            <a:endParaRPr lang="en-US" dirty="0"/>
          </a:p>
        </p:txBody>
      </p:sp>
      <p:sp>
        <p:nvSpPr>
          <p:cNvPr id="5" name="Text Placeholder 4">
            <a:extLst>
              <a:ext uri="{FF2B5EF4-FFF2-40B4-BE49-F238E27FC236}">
                <a16:creationId xmlns:a16="http://schemas.microsoft.com/office/drawing/2014/main" id="{42FC55CF-9BDE-5C6F-43D6-3A5A0490256E}"/>
              </a:ext>
            </a:extLst>
          </p:cNvPr>
          <p:cNvSpPr>
            <a:spLocks noGrp="1"/>
          </p:cNvSpPr>
          <p:nvPr>
            <p:ph type="body" sz="quarter" idx="3"/>
          </p:nvPr>
        </p:nvSpPr>
        <p:spPr>
          <a:xfrm>
            <a:off x="5654495" y="1781969"/>
            <a:ext cx="4396339" cy="576262"/>
          </a:xfrm>
        </p:spPr>
        <p:txBody>
          <a:bodyPr/>
          <a:lstStyle/>
          <a:p>
            <a:r>
              <a:rPr lang="en-US" dirty="0"/>
              <a:t>Methodology</a:t>
            </a:r>
          </a:p>
        </p:txBody>
      </p:sp>
      <p:sp>
        <p:nvSpPr>
          <p:cNvPr id="6" name="Content Placeholder 5">
            <a:extLst>
              <a:ext uri="{FF2B5EF4-FFF2-40B4-BE49-F238E27FC236}">
                <a16:creationId xmlns:a16="http://schemas.microsoft.com/office/drawing/2014/main" id="{610ABDF8-B41D-B943-C3C7-DF0870B27B66}"/>
              </a:ext>
            </a:extLst>
          </p:cNvPr>
          <p:cNvSpPr>
            <a:spLocks noGrp="1"/>
          </p:cNvSpPr>
          <p:nvPr>
            <p:ph sz="quarter" idx="4"/>
          </p:nvPr>
        </p:nvSpPr>
        <p:spPr>
          <a:xfrm>
            <a:off x="5654495" y="2514600"/>
            <a:ext cx="5245734" cy="3741738"/>
          </a:xfrm>
        </p:spPr>
        <p:txBody>
          <a:bodyPr>
            <a:normAutofit/>
          </a:bodyPr>
          <a:lstStyle/>
          <a:p>
            <a:pPr>
              <a:buFont typeface="Arial" panose="020B0604020202020204" pitchFamily="34" charset="0"/>
              <a:buChar char="•"/>
            </a:pPr>
            <a:r>
              <a:rPr lang="en-US" sz="1600" b="1" dirty="0"/>
              <a:t>Frontend Development:</a:t>
            </a:r>
            <a:endParaRPr lang="en-US" sz="1600" dirty="0"/>
          </a:p>
          <a:p>
            <a:pPr marL="742950" lvl="1" indent="-285750">
              <a:buFont typeface="Arial" panose="020B0604020202020204" pitchFamily="34" charset="0"/>
              <a:buChar char="•"/>
            </a:pPr>
            <a:r>
              <a:rPr lang="en-US" dirty="0"/>
              <a:t>Implement the user interface using React Native.</a:t>
            </a:r>
          </a:p>
          <a:p>
            <a:pPr marL="742950" lvl="1" indent="-285750">
              <a:buFont typeface="Arial" panose="020B0604020202020204" pitchFamily="34" charset="0"/>
              <a:buChar char="•"/>
            </a:pPr>
            <a:r>
              <a:rPr lang="en-US" dirty="0"/>
              <a:t>Ensure cross-platform compatibility for both iOS and Android devices.</a:t>
            </a:r>
          </a:p>
          <a:p>
            <a:pPr>
              <a:buFont typeface="Arial" panose="020B0604020202020204" pitchFamily="34" charset="0"/>
              <a:buChar char="•"/>
            </a:pPr>
            <a:r>
              <a:rPr lang="en-US" sz="1600" b="1" dirty="0"/>
              <a:t>Backend Development:</a:t>
            </a:r>
            <a:endParaRPr lang="en-US" sz="1600" dirty="0"/>
          </a:p>
          <a:p>
            <a:pPr marL="742950" lvl="1" indent="-285750">
              <a:buFont typeface="Arial" panose="020B0604020202020204" pitchFamily="34" charset="0"/>
              <a:buChar char="•"/>
            </a:pPr>
            <a:r>
              <a:rPr lang="en-US" dirty="0"/>
              <a:t>Set up the server using Node.js or .NET Core.</a:t>
            </a:r>
          </a:p>
          <a:p>
            <a:pPr marL="742950" lvl="1" indent="-285750">
              <a:buFont typeface="Arial" panose="020B0604020202020204" pitchFamily="34" charset="0"/>
              <a:buChar char="•"/>
            </a:pPr>
            <a:r>
              <a:rPr lang="en-US" dirty="0"/>
              <a:t>Develop RESTful APIs for user registration, ride listings, booking, and payments.</a:t>
            </a:r>
          </a:p>
          <a:p>
            <a:endParaRPr lang="en-US" dirty="0"/>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58230008-EF21-66F9-7E77-4EECE943CC5D}"/>
                  </a:ext>
                </a:extLst>
              </p14:cNvPr>
              <p14:cNvContentPartPr/>
              <p14:nvPr/>
            </p14:nvContentPartPr>
            <p14:xfrm>
              <a:off x="5578080" y="1810080"/>
              <a:ext cx="360" cy="4310640"/>
            </p14:xfrm>
          </p:contentPart>
        </mc:Choice>
        <mc:Fallback xmlns="">
          <p:pic>
            <p:nvPicPr>
              <p:cNvPr id="8" name="Ink 7">
                <a:extLst>
                  <a:ext uri="{FF2B5EF4-FFF2-40B4-BE49-F238E27FC236}">
                    <a16:creationId xmlns:a16="http://schemas.microsoft.com/office/drawing/2014/main" id="{58230008-EF21-66F9-7E77-4EECE943CC5D}"/>
                  </a:ext>
                </a:extLst>
              </p:cNvPr>
              <p:cNvPicPr/>
              <p:nvPr/>
            </p:nvPicPr>
            <p:blipFill>
              <a:blip r:embed="rId3"/>
              <a:stretch>
                <a:fillRect/>
              </a:stretch>
            </p:blipFill>
            <p:spPr>
              <a:xfrm>
                <a:off x="5571960" y="1803960"/>
                <a:ext cx="12600" cy="4322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CA3642FB-29BB-AAF2-DA08-FBC56C0926C9}"/>
                  </a:ext>
                </a:extLst>
              </p14:cNvPr>
              <p14:cNvContentPartPr/>
              <p14:nvPr/>
            </p14:nvContentPartPr>
            <p14:xfrm>
              <a:off x="-2209800" y="1619280"/>
              <a:ext cx="360" cy="360"/>
            </p14:xfrm>
          </p:contentPart>
        </mc:Choice>
        <mc:Fallback xmlns="">
          <p:pic>
            <p:nvPicPr>
              <p:cNvPr id="9" name="Ink 8">
                <a:extLst>
                  <a:ext uri="{FF2B5EF4-FFF2-40B4-BE49-F238E27FC236}">
                    <a16:creationId xmlns:a16="http://schemas.microsoft.com/office/drawing/2014/main" id="{CA3642FB-29BB-AAF2-DA08-FBC56C0926C9}"/>
                  </a:ext>
                </a:extLst>
              </p:cNvPr>
              <p:cNvPicPr/>
              <p:nvPr/>
            </p:nvPicPr>
            <p:blipFill>
              <a:blip r:embed="rId5"/>
              <a:stretch>
                <a:fillRect/>
              </a:stretch>
            </p:blipFill>
            <p:spPr>
              <a:xfrm>
                <a:off x="-2215920" y="1613160"/>
                <a:ext cx="12600" cy="12600"/>
              </a:xfrm>
              <a:prstGeom prst="rect">
                <a:avLst/>
              </a:prstGeom>
            </p:spPr>
          </p:pic>
        </mc:Fallback>
      </mc:AlternateContent>
    </p:spTree>
    <p:extLst>
      <p:ext uri="{BB962C8B-B14F-4D97-AF65-F5344CB8AC3E}">
        <p14:creationId xmlns:p14="http://schemas.microsoft.com/office/powerpoint/2010/main" val="578865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D9936-F0FA-4A3C-7C1B-1A7DF94F1C68}"/>
              </a:ext>
            </a:extLst>
          </p:cNvPr>
          <p:cNvSpPr>
            <a:spLocks noGrp="1"/>
          </p:cNvSpPr>
          <p:nvPr>
            <p:ph type="title"/>
          </p:nvPr>
        </p:nvSpPr>
        <p:spPr/>
        <p:txBody>
          <a:bodyPr/>
          <a:lstStyle/>
          <a:p>
            <a:r>
              <a:rPr lang="en-US" dirty="0"/>
              <a:t>Key Features &amp; Expected Outcomes</a:t>
            </a:r>
          </a:p>
        </p:txBody>
      </p:sp>
      <p:sp>
        <p:nvSpPr>
          <p:cNvPr id="3" name="Text Placeholder 2">
            <a:extLst>
              <a:ext uri="{FF2B5EF4-FFF2-40B4-BE49-F238E27FC236}">
                <a16:creationId xmlns:a16="http://schemas.microsoft.com/office/drawing/2014/main" id="{7A867493-97E0-7482-2079-E6562961B68A}"/>
              </a:ext>
            </a:extLst>
          </p:cNvPr>
          <p:cNvSpPr>
            <a:spLocks noGrp="1"/>
          </p:cNvSpPr>
          <p:nvPr>
            <p:ph type="body" idx="1"/>
          </p:nvPr>
        </p:nvSpPr>
        <p:spPr/>
        <p:txBody>
          <a:bodyPr/>
          <a:lstStyle/>
          <a:p>
            <a:r>
              <a:rPr lang="en-US" dirty="0"/>
              <a:t>Key Features</a:t>
            </a:r>
          </a:p>
        </p:txBody>
      </p:sp>
      <p:sp>
        <p:nvSpPr>
          <p:cNvPr id="4" name="Content Placeholder 3">
            <a:extLst>
              <a:ext uri="{FF2B5EF4-FFF2-40B4-BE49-F238E27FC236}">
                <a16:creationId xmlns:a16="http://schemas.microsoft.com/office/drawing/2014/main" id="{8F34D4D9-18C7-F4B7-1094-48027FF73305}"/>
              </a:ext>
            </a:extLst>
          </p:cNvPr>
          <p:cNvSpPr>
            <a:spLocks noGrp="1"/>
          </p:cNvSpPr>
          <p:nvPr>
            <p:ph sz="half" idx="2"/>
          </p:nvPr>
        </p:nvSpPr>
        <p:spPr/>
        <p:txBody>
          <a:bodyPr>
            <a:normAutofit/>
          </a:bodyPr>
          <a:lstStyle/>
          <a:p>
            <a:r>
              <a:rPr lang="en-US" sz="1600" dirty="0"/>
              <a:t>User Registration and Authentication.</a:t>
            </a:r>
          </a:p>
          <a:p>
            <a:r>
              <a:rPr lang="en-US" sz="1600" dirty="0"/>
              <a:t>Gender Preference Handling.</a:t>
            </a:r>
          </a:p>
          <a:p>
            <a:r>
              <a:rPr lang="en-US" sz="1600" dirty="0"/>
              <a:t>Ride Creation and Search.</a:t>
            </a:r>
          </a:p>
          <a:p>
            <a:r>
              <a:rPr lang="en-US" sz="1600" dirty="0"/>
              <a:t>Booking and Payment Options.</a:t>
            </a:r>
          </a:p>
          <a:p>
            <a:r>
              <a:rPr lang="en-US" sz="1600" dirty="0"/>
              <a:t>University-Centric Design.</a:t>
            </a:r>
          </a:p>
        </p:txBody>
      </p:sp>
      <p:sp>
        <p:nvSpPr>
          <p:cNvPr id="5" name="Text Placeholder 4">
            <a:extLst>
              <a:ext uri="{FF2B5EF4-FFF2-40B4-BE49-F238E27FC236}">
                <a16:creationId xmlns:a16="http://schemas.microsoft.com/office/drawing/2014/main" id="{049CBE14-9CD3-D6E7-3D72-B367C71FC50A}"/>
              </a:ext>
            </a:extLst>
          </p:cNvPr>
          <p:cNvSpPr>
            <a:spLocks noGrp="1"/>
          </p:cNvSpPr>
          <p:nvPr>
            <p:ph type="body" sz="quarter" idx="3"/>
          </p:nvPr>
        </p:nvSpPr>
        <p:spPr/>
        <p:txBody>
          <a:bodyPr/>
          <a:lstStyle/>
          <a:p>
            <a:r>
              <a:rPr lang="en-US" dirty="0"/>
              <a:t>Expected Outcomes</a:t>
            </a:r>
          </a:p>
        </p:txBody>
      </p:sp>
      <p:sp>
        <p:nvSpPr>
          <p:cNvPr id="6" name="Content Placeholder 5">
            <a:extLst>
              <a:ext uri="{FF2B5EF4-FFF2-40B4-BE49-F238E27FC236}">
                <a16:creationId xmlns:a16="http://schemas.microsoft.com/office/drawing/2014/main" id="{BE001639-006E-BAA2-1E18-087162D6F909}"/>
              </a:ext>
            </a:extLst>
          </p:cNvPr>
          <p:cNvSpPr>
            <a:spLocks noGrp="1"/>
          </p:cNvSpPr>
          <p:nvPr>
            <p:ph sz="quarter" idx="4"/>
          </p:nvPr>
        </p:nvSpPr>
        <p:spPr/>
        <p:txBody>
          <a:bodyPr>
            <a:normAutofit/>
          </a:bodyPr>
          <a:lstStyle/>
          <a:p>
            <a:r>
              <a:rPr lang="en-US" sz="1600" dirty="0"/>
              <a:t>Improved connectivity among students.</a:t>
            </a:r>
          </a:p>
          <a:p>
            <a:r>
              <a:rPr lang="en-US" sz="1600" dirty="0"/>
              <a:t>Cost-effective transportation options.</a:t>
            </a:r>
          </a:p>
          <a:p>
            <a:r>
              <a:rPr lang="en-US" sz="1600" dirty="0"/>
              <a:t>Enhanced safety and comfort in ride-sharing.</a:t>
            </a:r>
          </a:p>
        </p:txBody>
      </p:sp>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id="{6C105DF0-4588-C8E1-A60E-4CFE9FC2DB82}"/>
                  </a:ext>
                </a:extLst>
              </p14:cNvPr>
              <p14:cNvContentPartPr/>
              <p14:nvPr/>
            </p14:nvContentPartPr>
            <p14:xfrm>
              <a:off x="5456097" y="2046217"/>
              <a:ext cx="360" cy="3700080"/>
            </p14:xfrm>
          </p:contentPart>
        </mc:Choice>
        <mc:Fallback xmlns="">
          <p:pic>
            <p:nvPicPr>
              <p:cNvPr id="11" name="Ink 10">
                <a:extLst>
                  <a:ext uri="{FF2B5EF4-FFF2-40B4-BE49-F238E27FC236}">
                    <a16:creationId xmlns:a16="http://schemas.microsoft.com/office/drawing/2014/main" id="{6C105DF0-4588-C8E1-A60E-4CFE9FC2DB82}"/>
                  </a:ext>
                </a:extLst>
              </p:cNvPr>
              <p:cNvPicPr/>
              <p:nvPr/>
            </p:nvPicPr>
            <p:blipFill>
              <a:blip r:embed="rId3"/>
              <a:stretch>
                <a:fillRect/>
              </a:stretch>
            </p:blipFill>
            <p:spPr>
              <a:xfrm>
                <a:off x="5449977" y="2040097"/>
                <a:ext cx="12600" cy="3712320"/>
              </a:xfrm>
              <a:prstGeom prst="rect">
                <a:avLst/>
              </a:prstGeom>
            </p:spPr>
          </p:pic>
        </mc:Fallback>
      </mc:AlternateContent>
    </p:spTree>
    <p:extLst>
      <p:ext uri="{BB962C8B-B14F-4D97-AF65-F5344CB8AC3E}">
        <p14:creationId xmlns:p14="http://schemas.microsoft.com/office/powerpoint/2010/main" val="5266337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338</TotalTime>
  <Words>851</Words>
  <Application>Microsoft Office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University Ride Sharing App</vt:lpstr>
      <vt:lpstr>Introduction</vt:lpstr>
      <vt:lpstr>Problem Statement</vt:lpstr>
      <vt:lpstr>Objectives</vt:lpstr>
      <vt:lpstr>Project Scope</vt:lpstr>
      <vt:lpstr>Benefits &amp; Impact</vt:lpstr>
      <vt:lpstr>Flow Chart</vt:lpstr>
      <vt:lpstr>Technology Stack &amp; Methodology</vt:lpstr>
      <vt:lpstr>Key Features &amp; Expected Outcomes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Asad Qaisar</dc:creator>
  <cp:lastModifiedBy>Asad Qaisar</cp:lastModifiedBy>
  <cp:revision>7</cp:revision>
  <dcterms:created xsi:type="dcterms:W3CDTF">2024-10-26T21:02:46Z</dcterms:created>
  <dcterms:modified xsi:type="dcterms:W3CDTF">2024-10-31T22:28:26Z</dcterms:modified>
</cp:coreProperties>
</file>