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3" r:id="rId8"/>
    <p:sldId id="264" r:id="rId9"/>
    <p:sldId id="271" r:id="rId10"/>
    <p:sldId id="272" r:id="rId11"/>
    <p:sldId id="273" r:id="rId12"/>
    <p:sldId id="268" r:id="rId13"/>
    <p:sldId id="274" r:id="rId14"/>
    <p:sldId id="270"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p:cViewPr varScale="1">
        <p:scale>
          <a:sx n="74" d="100"/>
          <a:sy n="74" d="100"/>
        </p:scale>
        <p:origin x="1742"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B86B37-9E7C-4699-A89E-72EE4B291650}" type="datetimeFigureOut">
              <a:rPr lang="en-US" smtClean="0"/>
              <a:pPr/>
              <a:t>11/8/2024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EFE787-E5F2-40C5-9D43-E7EAF8E51FDF}" type="slidenum">
              <a:rPr lang="en-US" smtClean="0"/>
              <a:pPr/>
              <a:t>‹#›</a:t>
            </a:fld>
            <a:endParaRPr lang="en-US"/>
          </a:p>
        </p:txBody>
      </p:sp>
    </p:spTree>
    <p:extLst>
      <p:ext uri="{BB962C8B-B14F-4D97-AF65-F5344CB8AC3E}">
        <p14:creationId xmlns:p14="http://schemas.microsoft.com/office/powerpoint/2010/main" val="1227485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BE7D89F-69BA-45D8-85C1-789124DFB921}" type="datetime1">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641830-9FBF-4C58-837A-230882702FD4}" type="datetime1">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1B8442-52C5-4632-BA82-04F7AD4C9B34}" type="datetime1">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F83749-7540-4838-B5FB-EDC40CB84DB0}" type="datetime1">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1A8085-18D1-4091-8AD3-81F140965EFC}" type="datetime1">
              <a:rPr lang="en-US" smtClean="0"/>
              <a:pPr/>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ACD35F7-97F8-4D2E-B83D-158766068E0A}" type="datetime1">
              <a:rPr lang="en-US" smtClean="0"/>
              <a:pPr/>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03EFADE-B1F7-484F-89D9-3E148D53B52B}" type="datetime1">
              <a:rPr lang="en-US" smtClean="0"/>
              <a:pPr/>
              <a:t>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09F378E-9541-4F7D-BD6F-302448FBBB81}" type="datetime1">
              <a:rPr lang="en-US" smtClean="0"/>
              <a:pPr/>
              <a:t>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26370F-658E-452B-A4D5-DB4240E0AF51}" type="datetime1">
              <a:rPr lang="en-US" smtClean="0"/>
              <a:pPr/>
              <a:t>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18E6F0-0C4F-4052-A284-495110A822E2}" type="datetime1">
              <a:rPr lang="en-US" smtClean="0"/>
              <a:pPr/>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4C22A7-5E39-4CEE-A6B3-52DA5303DD53}" type="datetime1">
              <a:rPr lang="en-US" smtClean="0"/>
              <a:pPr/>
              <a:t>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2A8C5E-5ACC-4DAB-B41C-5718F8C58B6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188C4-8F03-4988-A683-AFCBDCFC6ED7}" type="datetime1">
              <a:rPr lang="en-US" smtClean="0"/>
              <a:pPr/>
              <a:t>11/8/2024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2A8C5E-5ACC-4DAB-B41C-5718F8C58B6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22820"/>
            <a:ext cx="7772400" cy="1470025"/>
          </a:xfrm>
        </p:spPr>
        <p:txBody>
          <a:bodyPr>
            <a:normAutofit/>
          </a:bodyPr>
          <a:lstStyle/>
          <a:p>
            <a:r>
              <a:rPr lang="en-GB" dirty="0">
                <a:latin typeface="Times New Roman" panose="02020603050405020304" pitchFamily="18" charset="0"/>
                <a:cs typeface="Times New Roman" panose="02020603050405020304" pitchFamily="18" charset="0"/>
              </a:rPr>
              <a:t>Plant Disease Prediction System</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412557" y="2494577"/>
            <a:ext cx="6400800" cy="2282773"/>
          </a:xfrm>
        </p:spPr>
        <p:txBody>
          <a:bodyPr>
            <a:noAutofit/>
          </a:bodyPr>
          <a:lstStyle/>
          <a:p>
            <a:r>
              <a:rPr lang="en-US" sz="2400" dirty="0">
                <a:solidFill>
                  <a:schemeClr val="tx1"/>
                </a:solidFill>
                <a:latin typeface="Times New Roman" panose="02020603050405020304" pitchFamily="18" charset="0"/>
                <a:cs typeface="Times New Roman" panose="02020603050405020304" pitchFamily="18" charset="0"/>
              </a:rPr>
              <a:t>Asad Khan 	            FA21-BSE-081</a:t>
            </a:r>
          </a:p>
          <a:p>
            <a:r>
              <a:rPr lang="en-US" sz="2400" dirty="0">
                <a:solidFill>
                  <a:schemeClr val="tx1"/>
                </a:solidFill>
                <a:latin typeface="Times New Roman" panose="02020603050405020304" pitchFamily="18" charset="0"/>
                <a:cs typeface="Times New Roman" panose="02020603050405020304" pitchFamily="18" charset="0"/>
              </a:rPr>
              <a:t>Furqan Ahmad 	FA21-BSE-089</a:t>
            </a:r>
          </a:p>
          <a:p>
            <a:r>
              <a:rPr lang="en-US" sz="2400" dirty="0">
                <a:solidFill>
                  <a:schemeClr val="tx1"/>
                </a:solidFill>
                <a:latin typeface="Times New Roman" panose="02020603050405020304" pitchFamily="18" charset="0"/>
                <a:cs typeface="Times New Roman" panose="02020603050405020304" pitchFamily="18" charset="0"/>
              </a:rPr>
              <a:t>Abdul Muhaimin 	FA21-BSE-061</a:t>
            </a:r>
          </a:p>
          <a:p>
            <a:endParaRPr lang="en-US" sz="2400"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Supervisor :       Sir Javed Raza</a:t>
            </a: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a:t>
            </a:fld>
            <a:endParaRPr lang="en-US" dirty="0">
              <a:latin typeface="Times New Roman" panose="02020603050405020304" pitchFamily="18" charset="0"/>
              <a:cs typeface="Times New Roman" panose="02020603050405020304" pitchFamily="18" charset="0"/>
            </a:endParaRPr>
          </a:p>
        </p:txBody>
      </p:sp>
      <p:pic>
        <p:nvPicPr>
          <p:cNvPr id="13314" name="Picture 2"/>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457200" y="5486400"/>
            <a:ext cx="996315" cy="996315"/>
          </a:xfrm>
          <a:prstGeom prst="rect">
            <a:avLst/>
          </a:prstGeom>
          <a:noFill/>
        </p:spPr>
      </p:pic>
      <p:sp>
        <p:nvSpPr>
          <p:cNvPr id="6" name="Subtitle 2"/>
          <p:cNvSpPr txBox="1">
            <a:spLocks/>
          </p:cNvSpPr>
          <p:nvPr/>
        </p:nvSpPr>
        <p:spPr>
          <a:xfrm>
            <a:off x="1828800" y="5486400"/>
            <a:ext cx="6400800" cy="990600"/>
          </a:xfrm>
          <a:prstGeom prst="rect">
            <a:avLst/>
          </a:prstGeom>
        </p:spPr>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8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Department of Computer</a:t>
            </a:r>
            <a:r>
              <a:rPr kumimoji="0" lang="en-US" sz="2800" b="0" i="0" u="none" strike="noStrike" kern="1200" cap="none" spc="0" normalizeH="0" noProof="0" dirty="0">
                <a:ln>
                  <a:noFill/>
                </a:ln>
                <a:effectLst/>
                <a:uLnTx/>
                <a:uFillTx/>
                <a:latin typeface="Times New Roman" panose="02020603050405020304" pitchFamily="18" charset="0"/>
                <a:cs typeface="Times New Roman" panose="02020603050405020304" pitchFamily="18" charset="0"/>
              </a:rPr>
              <a:t> Science</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200" baseline="0" dirty="0">
                <a:latin typeface="Times New Roman" panose="02020603050405020304" pitchFamily="18" charset="0"/>
                <a:cs typeface="Times New Roman" panose="02020603050405020304" pitchFamily="18" charset="0"/>
              </a:rPr>
              <a:t>COMSATS University Islamabad</a:t>
            </a:r>
            <a:r>
              <a:rPr lang="en-US" sz="2200" dirty="0">
                <a:latin typeface="Times New Roman" panose="02020603050405020304" pitchFamily="18" charset="0"/>
                <a:cs typeface="Times New Roman" panose="02020603050405020304" pitchFamily="18" charset="0"/>
              </a:rPr>
              <a:t>, Abbottabad Campus</a:t>
            </a:r>
            <a:endParaRPr kumimoji="0" lang="en-US" sz="2200" b="0"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accent5">
                    <a:lumMod val="75000"/>
                  </a:schemeClr>
                </a:solidFill>
                <a:latin typeface="Times New Roman" panose="02020603050405020304" pitchFamily="18" charset="0"/>
                <a:cs typeface="Times New Roman" panose="02020603050405020304" pitchFamily="18" charset="0"/>
              </a:rPr>
              <a:t>Feasibility</a:t>
            </a:r>
            <a:r>
              <a:rPr lang="en-US" dirty="0">
                <a:latin typeface="Times New Roman" panose="02020603050405020304" pitchFamily="18" charset="0"/>
                <a:cs typeface="Times New Roman" panose="02020603050405020304" pitchFamily="18" charset="0"/>
              </a:rPr>
              <a:t> </a:t>
            </a:r>
            <a:endParaRPr lang="en-US"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0" indent="0" algn="ctr" defTabSz="457200">
              <a:spcBef>
                <a:spcPts val="1000"/>
              </a:spcBef>
              <a:buClr>
                <a:srgbClr val="002060"/>
              </a:buClr>
              <a:buNone/>
              <a:defRPr/>
            </a:pPr>
            <a:r>
              <a:rPr lang="en-US" sz="2600" b="1" dirty="0">
                <a:solidFill>
                  <a:srgbClr val="0070C0"/>
                </a:solidFill>
                <a:latin typeface="Times New Roman" panose="02020603050405020304" pitchFamily="18" charset="0"/>
                <a:cs typeface="Times New Roman" panose="02020603050405020304" pitchFamily="18" charset="0"/>
              </a:rPr>
              <a:t>Resource Feasibility</a:t>
            </a:r>
          </a:p>
          <a:p>
            <a:pPr marL="0" indent="0" algn="ctr" defTabSz="457200">
              <a:spcBef>
                <a:spcPts val="1000"/>
              </a:spcBef>
              <a:buClr>
                <a:srgbClr val="002060"/>
              </a:buClr>
              <a:buNone/>
              <a:defRPr/>
            </a:pPr>
            <a:endParaRPr lang="en-US" sz="2400" b="1" dirty="0">
              <a:solidFill>
                <a:prstClr val="black">
                  <a:lumMod val="75000"/>
                  <a:lumOff val="25000"/>
                </a:prstClr>
              </a:solidFill>
              <a:latin typeface="Times New Roman" panose="02020603050405020304" pitchFamily="18" charset="0"/>
              <a:cs typeface="Times New Roman" panose="02020603050405020304" pitchFamily="18" charset="0"/>
            </a:endParaRPr>
          </a:p>
          <a:p>
            <a:pPr algn="just" defTabSz="457200">
              <a:spcBef>
                <a:spcPts val="1000"/>
              </a:spcBef>
              <a:buClr>
                <a:srgbClr val="002060"/>
              </a:buClr>
              <a:buFont typeface="Wingdings 3" panose="05040102010807070707" pitchFamily="18" charset="2"/>
              <a:buChar char=""/>
              <a:defRPr/>
            </a:pPr>
            <a:r>
              <a:rPr lang="en-US" sz="2400" b="1" dirty="0">
                <a:solidFill>
                  <a:prstClr val="black">
                    <a:lumMod val="75000"/>
                    <a:lumOff val="25000"/>
                  </a:prstClr>
                </a:solidFill>
                <a:latin typeface="Times New Roman" panose="02020603050405020304" pitchFamily="18" charset="0"/>
                <a:cs typeface="Times New Roman" panose="02020603050405020304" pitchFamily="18" charset="0"/>
              </a:rPr>
              <a:t>Hardware and Software Resources: </a:t>
            </a:r>
            <a:r>
              <a:rPr lang="en-US" sz="2400" dirty="0">
                <a:solidFill>
                  <a:prstClr val="black">
                    <a:lumMod val="75000"/>
                    <a:lumOff val="25000"/>
                  </a:prstClr>
                </a:solidFill>
                <a:latin typeface="Times New Roman" panose="02020603050405020304" pitchFamily="18" charset="0"/>
                <a:cs typeface="Times New Roman" panose="02020603050405020304" pitchFamily="18" charset="0"/>
              </a:rPr>
              <a:t>Access to robust servers and cloud storage for model training and image processing.</a:t>
            </a:r>
          </a:p>
          <a:p>
            <a:pPr marL="0" indent="0" algn="just" defTabSz="457200">
              <a:spcBef>
                <a:spcPts val="1000"/>
              </a:spcBef>
              <a:buClr>
                <a:srgbClr val="002060"/>
              </a:buClr>
              <a:buNone/>
              <a:defRPr/>
            </a:pPr>
            <a:endParaRPr lang="en-US" sz="2400" dirty="0">
              <a:solidFill>
                <a:prstClr val="black">
                  <a:lumMod val="75000"/>
                  <a:lumOff val="25000"/>
                </a:prstClr>
              </a:solidFill>
              <a:latin typeface="Times New Roman" panose="02020603050405020304" pitchFamily="18" charset="0"/>
              <a:cs typeface="Times New Roman" panose="02020603050405020304" pitchFamily="18" charset="0"/>
            </a:endParaRPr>
          </a:p>
          <a:p>
            <a:pPr algn="just" defTabSz="457200">
              <a:spcBef>
                <a:spcPts val="1000"/>
              </a:spcBef>
              <a:buClr>
                <a:srgbClr val="002060"/>
              </a:buClr>
              <a:buFont typeface="Wingdings 3" panose="05040102010807070707" pitchFamily="18" charset="2"/>
              <a:buChar char=""/>
              <a:defRPr/>
            </a:pPr>
            <a:r>
              <a:rPr lang="en-US" sz="2400" b="1" dirty="0">
                <a:solidFill>
                  <a:prstClr val="black">
                    <a:lumMod val="75000"/>
                    <a:lumOff val="25000"/>
                  </a:prstClr>
                </a:solidFill>
                <a:latin typeface="Times New Roman" panose="02020603050405020304" pitchFamily="18" charset="0"/>
                <a:cs typeface="Times New Roman" panose="02020603050405020304" pitchFamily="18" charset="0"/>
              </a:rPr>
              <a:t>Data Sources: </a:t>
            </a:r>
            <a:r>
              <a:rPr lang="en-US" sz="2400" dirty="0">
                <a:solidFill>
                  <a:prstClr val="black">
                    <a:lumMod val="75000"/>
                    <a:lumOff val="25000"/>
                  </a:prstClr>
                </a:solidFill>
                <a:latin typeface="Times New Roman" panose="02020603050405020304" pitchFamily="18" charset="0"/>
                <a:cs typeface="Times New Roman" panose="02020603050405020304" pitchFamily="18" charset="0"/>
              </a:rPr>
              <a:t>Requires comprehensive agricultural datasets and machine learning libraries.</a:t>
            </a:r>
          </a:p>
          <a:p>
            <a:pPr marL="0" indent="0" algn="just" defTabSz="457200">
              <a:spcBef>
                <a:spcPts val="1000"/>
              </a:spcBef>
              <a:buClr>
                <a:srgbClr val="002060"/>
              </a:buClr>
              <a:buNone/>
              <a:defRPr/>
            </a:pPr>
            <a:endParaRPr lang="en-US" sz="2400" dirty="0">
              <a:solidFill>
                <a:prstClr val="black">
                  <a:lumMod val="75000"/>
                  <a:lumOff val="25000"/>
                </a:prstClr>
              </a:solidFill>
              <a:latin typeface="Times New Roman" panose="02020603050405020304" pitchFamily="18" charset="0"/>
              <a:cs typeface="Times New Roman" panose="02020603050405020304" pitchFamily="18" charset="0"/>
            </a:endParaRPr>
          </a:p>
          <a:p>
            <a:pPr algn="just" defTabSz="457200">
              <a:spcBef>
                <a:spcPts val="1000"/>
              </a:spcBef>
              <a:buClr>
                <a:srgbClr val="002060"/>
              </a:buClr>
              <a:buFont typeface="Wingdings 3" panose="05040102010807070707" pitchFamily="18" charset="2"/>
              <a:buChar char=""/>
              <a:defRPr/>
            </a:pPr>
            <a:r>
              <a:rPr lang="en-US" sz="2400" b="1" dirty="0">
                <a:solidFill>
                  <a:prstClr val="black">
                    <a:lumMod val="75000"/>
                    <a:lumOff val="25000"/>
                  </a:prstClr>
                </a:solidFill>
                <a:latin typeface="Times New Roman" panose="02020603050405020304" pitchFamily="18" charset="0"/>
                <a:cs typeface="Times New Roman" panose="02020603050405020304" pitchFamily="18" charset="0"/>
              </a:rPr>
              <a:t>Technical Expertise: </a:t>
            </a:r>
            <a:r>
              <a:rPr lang="en-US" sz="2400" dirty="0">
                <a:solidFill>
                  <a:prstClr val="black">
                    <a:lumMod val="75000"/>
                    <a:lumOff val="25000"/>
                  </a:prstClr>
                </a:solidFill>
                <a:latin typeface="Times New Roman" panose="02020603050405020304" pitchFamily="18" charset="0"/>
                <a:cs typeface="Times New Roman" panose="02020603050405020304" pitchFamily="18" charset="0"/>
              </a:rPr>
              <a:t>Team members with skills in machine learning, data processing, and agricultural science are essential</a:t>
            </a:r>
          </a:p>
        </p:txBody>
      </p:sp>
      <p:sp>
        <p:nvSpPr>
          <p:cNvPr id="4" name="Slide Number Placeholder 3"/>
          <p:cNvSpPr>
            <a:spLocks noGrp="1"/>
          </p:cNvSpPr>
          <p:nvPr>
            <p:ph type="sldNum" sz="quarter" idx="12"/>
          </p:nvPr>
        </p:nvSpPr>
        <p:spPr/>
        <p:txBody>
          <a:bodyPr/>
          <a:lstStyle/>
          <a:p>
            <a:fld id="{DC2A8C5E-5ACC-4DAB-B41C-5718F8C58B6D}" type="slidenum">
              <a:rPr lang="en-US" smtClean="0"/>
              <a:pPr/>
              <a:t>10</a:t>
            </a:fld>
            <a:endParaRPr lang="en-US"/>
          </a:p>
        </p:txBody>
      </p:sp>
    </p:spTree>
    <p:extLst>
      <p:ext uri="{BB962C8B-B14F-4D97-AF65-F5344CB8AC3E}">
        <p14:creationId xmlns:p14="http://schemas.microsoft.com/office/powerpoint/2010/main" val="303577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accent5">
                    <a:lumMod val="75000"/>
                  </a:schemeClr>
                </a:solidFill>
                <a:latin typeface="Times New Roman" panose="02020603050405020304" pitchFamily="18" charset="0"/>
                <a:cs typeface="Times New Roman" panose="02020603050405020304" pitchFamily="18" charset="0"/>
              </a:rPr>
              <a:t>Feasibility</a:t>
            </a:r>
            <a:endParaRPr lang="en-US" dirty="0">
              <a:solidFill>
                <a:schemeClr val="accent5">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0" indent="0" algn="ctr" defTabSz="457200">
              <a:spcBef>
                <a:spcPts val="1000"/>
              </a:spcBef>
              <a:buClr>
                <a:srgbClr val="002060"/>
              </a:buClr>
              <a:buNone/>
              <a:defRPr/>
            </a:pPr>
            <a:r>
              <a:rPr lang="en-US" sz="2600" b="1" dirty="0">
                <a:solidFill>
                  <a:srgbClr val="0070C0"/>
                </a:solidFill>
                <a:latin typeface="Times New Roman" panose="02020603050405020304" pitchFamily="18" charset="0"/>
                <a:cs typeface="Times New Roman" panose="02020603050405020304" pitchFamily="18" charset="0"/>
              </a:rPr>
              <a:t>Operational Feasibility</a:t>
            </a:r>
          </a:p>
          <a:p>
            <a:pPr marL="0" indent="0" algn="ctr" defTabSz="457200">
              <a:spcBef>
                <a:spcPts val="1000"/>
              </a:spcBef>
              <a:buClr>
                <a:srgbClr val="002060"/>
              </a:buClr>
              <a:buNone/>
              <a:defRPr/>
            </a:pPr>
            <a:endParaRPr lang="en-US" sz="2600" b="1" dirty="0">
              <a:solidFill>
                <a:srgbClr val="0070C0"/>
              </a:solidFill>
              <a:latin typeface="Times New Roman" panose="02020603050405020304" pitchFamily="18" charset="0"/>
              <a:cs typeface="Times New Roman" panose="02020603050405020304" pitchFamily="18" charset="0"/>
            </a:endParaRPr>
          </a:p>
          <a:p>
            <a:pPr algn="just" defTabSz="457200">
              <a:spcBef>
                <a:spcPts val="1000"/>
              </a:spcBef>
              <a:buClr>
                <a:srgbClr val="002060"/>
              </a:buClr>
              <a:defRPr/>
            </a:pPr>
            <a:r>
              <a:rPr lang="en-US" sz="2400" b="1" dirty="0">
                <a:solidFill>
                  <a:prstClr val="black">
                    <a:lumMod val="75000"/>
                    <a:lumOff val="25000"/>
                  </a:prstClr>
                </a:solidFill>
                <a:latin typeface="Times New Roman" panose="02020603050405020304" pitchFamily="18" charset="0"/>
                <a:cs typeface="Times New Roman" panose="02020603050405020304" pitchFamily="18" charset="0"/>
              </a:rPr>
              <a:t>Farmer Suitability: </a:t>
            </a:r>
            <a:r>
              <a:rPr lang="en-US" sz="2400" dirty="0">
                <a:solidFill>
                  <a:prstClr val="black">
                    <a:lumMod val="75000"/>
                    <a:lumOff val="25000"/>
                  </a:prstClr>
                </a:solidFill>
                <a:latin typeface="Times New Roman" panose="02020603050405020304" pitchFamily="18" charset="0"/>
                <a:cs typeface="Times New Roman" panose="02020603050405020304" pitchFamily="18" charset="0"/>
              </a:rPr>
              <a:t>Designed for accessibility by non-technical users, especially farmers.</a:t>
            </a:r>
          </a:p>
          <a:p>
            <a:pPr algn="just" defTabSz="457200">
              <a:spcBef>
                <a:spcPts val="1000"/>
              </a:spcBef>
              <a:buClr>
                <a:srgbClr val="002060"/>
              </a:buClr>
              <a:defRPr/>
            </a:pPr>
            <a:endParaRPr lang="en-US" sz="2400" dirty="0">
              <a:solidFill>
                <a:prstClr val="black">
                  <a:lumMod val="75000"/>
                  <a:lumOff val="25000"/>
                </a:prstClr>
              </a:solidFill>
              <a:latin typeface="Times New Roman" panose="02020603050405020304" pitchFamily="18" charset="0"/>
              <a:cs typeface="Times New Roman" panose="02020603050405020304" pitchFamily="18" charset="0"/>
            </a:endParaRPr>
          </a:p>
          <a:p>
            <a:pPr algn="just" defTabSz="457200">
              <a:spcBef>
                <a:spcPts val="1000"/>
              </a:spcBef>
              <a:buClr>
                <a:srgbClr val="002060"/>
              </a:buClr>
              <a:defRPr/>
            </a:pPr>
            <a:r>
              <a:rPr lang="en-US" sz="2400" b="1" dirty="0">
                <a:solidFill>
                  <a:prstClr val="black">
                    <a:lumMod val="75000"/>
                    <a:lumOff val="25000"/>
                  </a:prstClr>
                </a:solidFill>
                <a:latin typeface="Times New Roman" panose="02020603050405020304" pitchFamily="18" charset="0"/>
                <a:cs typeface="Times New Roman" panose="02020603050405020304" pitchFamily="18" charset="0"/>
              </a:rPr>
              <a:t>Scalability: </a:t>
            </a:r>
            <a:r>
              <a:rPr lang="en-US" sz="2400" dirty="0">
                <a:solidFill>
                  <a:prstClr val="black">
                    <a:lumMod val="75000"/>
                    <a:lumOff val="25000"/>
                  </a:prstClr>
                </a:solidFill>
                <a:latin typeface="Times New Roman" panose="02020603050405020304" pitchFamily="18" charset="0"/>
                <a:cs typeface="Times New Roman" panose="02020603050405020304" pitchFamily="18" charset="0"/>
              </a:rPr>
              <a:t>Capable of scaling to accommodate larger datasets and additional users as needed.</a:t>
            </a:r>
          </a:p>
          <a:p>
            <a:pPr algn="just" defTabSz="457200">
              <a:spcBef>
                <a:spcPts val="1000"/>
              </a:spcBef>
              <a:buClr>
                <a:srgbClr val="002060"/>
              </a:buClr>
              <a:defRPr/>
            </a:pPr>
            <a:endParaRPr lang="en-US" sz="2400" dirty="0">
              <a:solidFill>
                <a:prstClr val="black">
                  <a:lumMod val="75000"/>
                  <a:lumOff val="25000"/>
                </a:prstClr>
              </a:solidFill>
              <a:latin typeface="Times New Roman" panose="02020603050405020304" pitchFamily="18" charset="0"/>
              <a:cs typeface="Times New Roman" panose="02020603050405020304" pitchFamily="18" charset="0"/>
            </a:endParaRPr>
          </a:p>
          <a:p>
            <a:pPr algn="just" defTabSz="457200">
              <a:spcBef>
                <a:spcPts val="1000"/>
              </a:spcBef>
              <a:buClr>
                <a:srgbClr val="002060"/>
              </a:buClr>
              <a:defRPr/>
            </a:pPr>
            <a:r>
              <a:rPr lang="en-US" sz="2400" b="1" dirty="0">
                <a:solidFill>
                  <a:prstClr val="black">
                    <a:lumMod val="75000"/>
                    <a:lumOff val="25000"/>
                  </a:prstClr>
                </a:solidFill>
                <a:latin typeface="Times New Roman" panose="02020603050405020304" pitchFamily="18" charset="0"/>
                <a:cs typeface="Times New Roman" panose="02020603050405020304" pitchFamily="18" charset="0"/>
              </a:rPr>
              <a:t>Ease of Use: </a:t>
            </a:r>
            <a:r>
              <a:rPr lang="en-US" sz="2400" dirty="0">
                <a:solidFill>
                  <a:prstClr val="black">
                    <a:lumMod val="75000"/>
                    <a:lumOff val="25000"/>
                  </a:prstClr>
                </a:solidFill>
                <a:latin typeface="Times New Roman" panose="02020603050405020304" pitchFamily="18" charset="0"/>
                <a:cs typeface="Times New Roman" panose="02020603050405020304" pitchFamily="18" charset="0"/>
              </a:rPr>
              <a:t>A streamlined user experience to ensure ease of adoption by farmers and agronomists alike.</a:t>
            </a:r>
          </a:p>
        </p:txBody>
      </p:sp>
      <p:sp>
        <p:nvSpPr>
          <p:cNvPr id="4" name="Slide Number Placeholder 3"/>
          <p:cNvSpPr>
            <a:spLocks noGrp="1"/>
          </p:cNvSpPr>
          <p:nvPr>
            <p:ph type="sldNum" sz="quarter" idx="12"/>
          </p:nvPr>
        </p:nvSpPr>
        <p:spPr/>
        <p:txBody>
          <a:bodyPr/>
          <a:lstStyle/>
          <a:p>
            <a:fld id="{DC2A8C5E-5ACC-4DAB-B41C-5718F8C58B6D}" type="slidenum">
              <a:rPr lang="en-US" smtClean="0"/>
              <a:pPr/>
              <a:t>11</a:t>
            </a:fld>
            <a:endParaRPr lang="en-US"/>
          </a:p>
        </p:txBody>
      </p:sp>
    </p:spTree>
    <p:extLst>
      <p:ext uri="{BB962C8B-B14F-4D97-AF65-F5344CB8AC3E}">
        <p14:creationId xmlns:p14="http://schemas.microsoft.com/office/powerpoint/2010/main" val="2524032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accent5">
                    <a:lumMod val="75000"/>
                  </a:schemeClr>
                </a:solidFill>
                <a:latin typeface="Times New Roman" panose="02020603050405020304" pitchFamily="18" charset="0"/>
                <a:cs typeface="Times New Roman" panose="02020603050405020304" pitchFamily="18" charset="0"/>
              </a:rPr>
              <a:t>Gantt Chart</a:t>
            </a:r>
            <a:endParaRPr lang="en-US"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7FD5C1B3-8E2B-D0B5-CC31-331C2A8787C3}"/>
              </a:ext>
            </a:extLst>
          </p:cNvPr>
          <p:cNvPicPr>
            <a:picLocks noGrp="1" noChangeAspect="1"/>
          </p:cNvPicPr>
          <p:nvPr>
            <p:ph idx="1"/>
          </p:nvPr>
        </p:nvPicPr>
        <p:blipFill>
          <a:blip r:embed="rId2"/>
          <a:stretch>
            <a:fillRect/>
          </a:stretch>
        </p:blipFill>
        <p:spPr>
          <a:xfrm>
            <a:off x="457200" y="1981201"/>
            <a:ext cx="8229600" cy="4114800"/>
          </a:xfrm>
        </p:spPr>
      </p:pic>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12</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03226-8D53-CE63-A8CE-73AF350BAAFB}"/>
              </a:ext>
            </a:extLst>
          </p:cNvPr>
          <p:cNvSpPr>
            <a:spLocks noGrp="1"/>
          </p:cNvSpPr>
          <p:nvPr>
            <p:ph type="title"/>
          </p:nvPr>
        </p:nvSpPr>
        <p:spPr/>
        <p:txBody>
          <a:bodyPr>
            <a:normAutofit fontScale="90000"/>
          </a:bodyPr>
          <a:lstStyle/>
          <a:p>
            <a:r>
              <a:rPr lang="en-US" sz="4900" dirty="0">
                <a:solidFill>
                  <a:schemeClr val="accent5">
                    <a:lumMod val="75000"/>
                  </a:schemeClr>
                </a:solidFill>
                <a:latin typeface="Times New Roman" panose="02020603050405020304" pitchFamily="18" charset="0"/>
                <a:cs typeface="Times New Roman" panose="02020603050405020304" pitchFamily="18" charset="0"/>
              </a:rPr>
              <a:t>Gantt</a:t>
            </a:r>
            <a:r>
              <a:rPr lang="en-US" dirty="0"/>
              <a:t> </a:t>
            </a:r>
            <a:r>
              <a:rPr lang="en-US" sz="4900" dirty="0">
                <a:solidFill>
                  <a:schemeClr val="accent5">
                    <a:lumMod val="75000"/>
                  </a:schemeClr>
                </a:solidFill>
                <a:latin typeface="Times New Roman" panose="02020603050405020304" pitchFamily="18" charset="0"/>
                <a:cs typeface="Times New Roman" panose="02020603050405020304" pitchFamily="18" charset="0"/>
              </a:rPr>
              <a:t>chart Cont</a:t>
            </a:r>
            <a:r>
              <a:rPr lang="en-US" dirty="0"/>
              <a:t>..</a:t>
            </a:r>
            <a:br>
              <a:rPr lang="en-US" dirty="0"/>
            </a:br>
            <a:endParaRPr lang="en-US" dirty="0"/>
          </a:p>
        </p:txBody>
      </p:sp>
      <p:pic>
        <p:nvPicPr>
          <p:cNvPr id="6" name="Content Placeholder 5">
            <a:extLst>
              <a:ext uri="{FF2B5EF4-FFF2-40B4-BE49-F238E27FC236}">
                <a16:creationId xmlns:a16="http://schemas.microsoft.com/office/drawing/2014/main" id="{56861E78-9AE6-2DC4-B7C6-0B26A14188D7}"/>
              </a:ext>
            </a:extLst>
          </p:cNvPr>
          <p:cNvPicPr>
            <a:picLocks noGrp="1" noChangeAspect="1"/>
          </p:cNvPicPr>
          <p:nvPr>
            <p:ph idx="1"/>
          </p:nvPr>
        </p:nvPicPr>
        <p:blipFill>
          <a:blip r:embed="rId2"/>
          <a:stretch>
            <a:fillRect/>
          </a:stretch>
        </p:blipFill>
        <p:spPr>
          <a:xfrm>
            <a:off x="457200" y="1143000"/>
            <a:ext cx="8534400" cy="5333999"/>
          </a:xfrm>
        </p:spPr>
      </p:pic>
      <p:sp>
        <p:nvSpPr>
          <p:cNvPr id="4" name="Slide Number Placeholder 3">
            <a:extLst>
              <a:ext uri="{FF2B5EF4-FFF2-40B4-BE49-F238E27FC236}">
                <a16:creationId xmlns:a16="http://schemas.microsoft.com/office/drawing/2014/main" id="{23ED2B51-C05B-F879-7B74-60C7A1A672BF}"/>
              </a:ext>
            </a:extLst>
          </p:cNvPr>
          <p:cNvSpPr>
            <a:spLocks noGrp="1"/>
          </p:cNvSpPr>
          <p:nvPr>
            <p:ph type="sldNum" sz="quarter" idx="12"/>
          </p:nvPr>
        </p:nvSpPr>
        <p:spPr/>
        <p:txBody>
          <a:bodyPr/>
          <a:lstStyle/>
          <a:p>
            <a:fld id="{DC2A8C5E-5ACC-4DAB-B41C-5718F8C58B6D}" type="slidenum">
              <a:rPr lang="en-US" smtClean="0"/>
              <a:pPr/>
              <a:t>13</a:t>
            </a:fld>
            <a:endParaRPr lang="en-US"/>
          </a:p>
        </p:txBody>
      </p:sp>
    </p:spTree>
    <p:extLst>
      <p:ext uri="{BB962C8B-B14F-4D97-AF65-F5344CB8AC3E}">
        <p14:creationId xmlns:p14="http://schemas.microsoft.com/office/powerpoint/2010/main" val="2227079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accent5">
                    <a:lumMod val="75000"/>
                  </a:schemeClr>
                </a:solidFill>
                <a:latin typeface="Times New Roman" panose="02020603050405020304" pitchFamily="18" charset="0"/>
                <a:cs typeface="Times New Roman" panose="02020603050405020304" pitchFamily="18" charset="0"/>
              </a:rPr>
              <a:t> Tasks for 1st iteration.. (30%)</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defTabSz="457200">
              <a:spcBef>
                <a:spcPts val="1000"/>
              </a:spcBef>
              <a:buClr>
                <a:srgbClr val="002060"/>
              </a:buClr>
              <a:defRPr/>
            </a:pPr>
            <a:r>
              <a:rPr lang="en-US" sz="2400" dirty="0">
                <a:solidFill>
                  <a:prstClr val="black">
                    <a:lumMod val="75000"/>
                    <a:lumOff val="25000"/>
                  </a:prstClr>
                </a:solidFill>
                <a:latin typeface="Times New Roman" panose="02020603050405020304" pitchFamily="18" charset="0"/>
                <a:cs typeface="Times New Roman" panose="02020603050405020304" pitchFamily="18" charset="0"/>
              </a:rPr>
              <a:t>Design Use-Case Diagram , Detailed Use-cases. </a:t>
            </a:r>
          </a:p>
          <a:p>
            <a:pPr algn="just" defTabSz="457200">
              <a:spcBef>
                <a:spcPts val="1000"/>
              </a:spcBef>
              <a:buClr>
                <a:srgbClr val="002060"/>
              </a:buClr>
              <a:defRPr/>
            </a:pPr>
            <a:r>
              <a:rPr lang="en-US" sz="2400" dirty="0">
                <a:solidFill>
                  <a:prstClr val="black">
                    <a:lumMod val="75000"/>
                    <a:lumOff val="25000"/>
                  </a:prstClr>
                </a:solidFill>
                <a:latin typeface="Times New Roman" panose="02020603050405020304" pitchFamily="18" charset="0"/>
                <a:cs typeface="Times New Roman" panose="02020603050405020304" pitchFamily="18" charset="0"/>
              </a:rPr>
              <a:t>Design Class Diagram, Sequence Diagrams.</a:t>
            </a:r>
          </a:p>
          <a:p>
            <a:pPr algn="just" defTabSz="457200">
              <a:spcBef>
                <a:spcPts val="1000"/>
              </a:spcBef>
              <a:buClr>
                <a:srgbClr val="002060"/>
              </a:buClr>
              <a:defRPr/>
            </a:pPr>
            <a:r>
              <a:rPr lang="en-US" sz="2400" dirty="0">
                <a:solidFill>
                  <a:prstClr val="black">
                    <a:lumMod val="75000"/>
                    <a:lumOff val="25000"/>
                  </a:prstClr>
                </a:solidFill>
                <a:latin typeface="Times New Roman" panose="02020603050405020304" pitchFamily="18" charset="0"/>
                <a:cs typeface="Times New Roman" panose="02020603050405020304" pitchFamily="18" charset="0"/>
              </a:rPr>
              <a:t>Design ER Diagram, DFD diagrams (0,1,2)</a:t>
            </a:r>
          </a:p>
          <a:p>
            <a:pPr algn="just" defTabSz="457200">
              <a:spcBef>
                <a:spcPts val="1000"/>
              </a:spcBef>
              <a:buClr>
                <a:srgbClr val="002060"/>
              </a:buClr>
              <a:defRPr/>
            </a:pPr>
            <a:r>
              <a:rPr lang="en-US" sz="2400" dirty="0">
                <a:solidFill>
                  <a:prstClr val="black">
                    <a:lumMod val="75000"/>
                    <a:lumOff val="25000"/>
                  </a:prstClr>
                </a:solidFill>
                <a:latin typeface="Times New Roman" panose="02020603050405020304" pitchFamily="18" charset="0"/>
                <a:cs typeface="Times New Roman" panose="02020603050405020304" pitchFamily="18" charset="0"/>
              </a:rPr>
              <a:t>User interface designs</a:t>
            </a:r>
          </a:p>
          <a:p>
            <a:pPr algn="just" defTabSz="457200">
              <a:spcBef>
                <a:spcPts val="1000"/>
              </a:spcBef>
              <a:buClr>
                <a:srgbClr val="002060"/>
              </a:buClr>
              <a:defRPr/>
            </a:pPr>
            <a:r>
              <a:rPr lang="en-US" sz="2400" dirty="0">
                <a:solidFill>
                  <a:prstClr val="black">
                    <a:lumMod val="75000"/>
                    <a:lumOff val="25000"/>
                  </a:prstClr>
                </a:solidFill>
                <a:latin typeface="Times New Roman" panose="02020603050405020304" pitchFamily="18" charset="0"/>
                <a:cs typeface="Times New Roman" panose="02020603050405020304" pitchFamily="18" charset="0"/>
              </a:rPr>
              <a:t>User authentication and profile management.</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0816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solidFill>
                  <a:schemeClr val="accent5">
                    <a:lumMod val="75000"/>
                  </a:schemeClr>
                </a:solidFill>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Autofit/>
          </a:bodyPr>
          <a:lstStyle/>
          <a:p>
            <a:pPr marL="400050" lvl="1" indent="0" algn="just" eaLnBrk="0" fontAlgn="base" hangingPunct="0">
              <a:lnSpc>
                <a:spcPct val="150000"/>
              </a:lnSpc>
              <a:spcBef>
                <a:spcPts val="1200"/>
              </a:spcBef>
              <a:spcAft>
                <a:spcPct val="0"/>
              </a:spcAft>
              <a:buNone/>
            </a:pPr>
            <a:r>
              <a:rPr lang="en-US" sz="2400" dirty="0">
                <a:latin typeface="Times New Roman" panose="02020603050405020304" pitchFamily="18" charset="0"/>
                <a:cs typeface="Times New Roman" panose="02020603050405020304" pitchFamily="18" charset="0"/>
              </a:rPr>
              <a:t>The Plant Diagnose System presents a viable, accessible, and impactful solution to assist farmers in monitoring plant health and predicting diseases early. By integrating image processing and machine learning with agricultural expertise, this system has the potential to enhance agricultural productivity and sustainability. With a clear technical roadmap, secured resources, and financial feasibility considerations, this project is well-positioned for successful development and implementation.</a:t>
            </a: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15</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155" y="138983"/>
            <a:ext cx="8229600" cy="1143000"/>
          </a:xfrm>
        </p:spPr>
        <p:txBody>
          <a:bodyPr>
            <a:normAutofit/>
          </a:bodyPr>
          <a:lstStyle/>
          <a:p>
            <a:r>
              <a:rPr lang="en-US" sz="4000" dirty="0">
                <a:solidFill>
                  <a:schemeClr val="accent5">
                    <a:lumMod val="75000"/>
                  </a:schemeClr>
                </a:solidFill>
                <a:latin typeface="Times New Roman" panose="02020603050405020304" pitchFamily="18" charset="0"/>
                <a:cs typeface="Times New Roman" panose="02020603050405020304" pitchFamily="18" charset="0"/>
              </a:rPr>
              <a:t>Agenda of the Presentation</a:t>
            </a: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2</a:t>
            </a:fld>
            <a:endParaRPr lang="en-US">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44024C44-88F2-FB55-8A12-13CC4C27D976}"/>
              </a:ext>
            </a:extLst>
          </p:cNvPr>
          <p:cNvSpPr>
            <a:spLocks noGrp="1" noChangeArrowheads="1"/>
          </p:cNvSpPr>
          <p:nvPr>
            <p:ph idx="1"/>
          </p:nvPr>
        </p:nvSpPr>
        <p:spPr bwMode="auto">
          <a:xfrm>
            <a:off x="1447800" y="1569357"/>
            <a:ext cx="5448301" cy="48115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457200" rtl="0" eaLnBrk="1" fontAlgn="auto" latinLnBrk="0" hangingPunct="1">
              <a:lnSpc>
                <a:spcPct val="100000"/>
              </a:lnSpc>
              <a:spcBef>
                <a:spcPts val="1000"/>
              </a:spcBef>
              <a:spcAft>
                <a:spcPts val="0"/>
              </a:spcAft>
              <a:buClr>
                <a:srgbClr val="002060"/>
              </a:buClr>
              <a:buSzTx/>
              <a:buFont typeface="Wingdings 3" panose="05040102010807070707" pitchFamily="18"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Motivation</a:t>
            </a:r>
          </a:p>
          <a:p>
            <a:pPr marL="342900" marR="0" lvl="0" indent="-342900" algn="l" defTabSz="457200" rtl="0" eaLnBrk="1" fontAlgn="auto" latinLnBrk="0" hangingPunct="1">
              <a:lnSpc>
                <a:spcPct val="100000"/>
              </a:lnSpc>
              <a:spcBef>
                <a:spcPts val="1000"/>
              </a:spcBef>
              <a:spcAft>
                <a:spcPts val="0"/>
              </a:spcAft>
              <a:buClr>
                <a:srgbClr val="002060"/>
              </a:buClr>
              <a:buSzTx/>
              <a:buFont typeface="Wingdings 3" panose="05040102010807070707" pitchFamily="18"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Introduction</a:t>
            </a:r>
          </a:p>
          <a:p>
            <a:pPr marL="342900" marR="0" lvl="0" indent="-342900" algn="l" defTabSz="457200" rtl="0" eaLnBrk="1" fontAlgn="auto" latinLnBrk="0" hangingPunct="1">
              <a:lnSpc>
                <a:spcPct val="100000"/>
              </a:lnSpc>
              <a:spcBef>
                <a:spcPts val="1000"/>
              </a:spcBef>
              <a:spcAft>
                <a:spcPts val="0"/>
              </a:spcAft>
              <a:buClr>
                <a:srgbClr val="002060"/>
              </a:buClr>
              <a:buSzTx/>
              <a:buFont typeface="Wingdings 3" panose="05040102010807070707" pitchFamily="18"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Scope</a:t>
            </a:r>
          </a:p>
          <a:p>
            <a:pPr marL="342900" marR="0" lvl="0" indent="-342900" algn="l" defTabSz="457200" rtl="0" eaLnBrk="1" fontAlgn="auto" latinLnBrk="0" hangingPunct="1">
              <a:lnSpc>
                <a:spcPct val="100000"/>
              </a:lnSpc>
              <a:spcBef>
                <a:spcPts val="1000"/>
              </a:spcBef>
              <a:spcAft>
                <a:spcPts val="0"/>
              </a:spcAft>
              <a:buClr>
                <a:srgbClr val="002060"/>
              </a:buClr>
              <a:buSzTx/>
              <a:buFont typeface="Wingdings 3" panose="05040102010807070707" pitchFamily="18"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Functionalities</a:t>
            </a:r>
          </a:p>
          <a:p>
            <a:pPr marL="342900" marR="0" lvl="0" indent="-342900" algn="l" defTabSz="457200" rtl="0" eaLnBrk="1" fontAlgn="auto" latinLnBrk="0" hangingPunct="1">
              <a:lnSpc>
                <a:spcPct val="100000"/>
              </a:lnSpc>
              <a:spcBef>
                <a:spcPts val="1000"/>
              </a:spcBef>
              <a:spcAft>
                <a:spcPts val="0"/>
              </a:spcAft>
              <a:buClr>
                <a:srgbClr val="002060"/>
              </a:buClr>
              <a:buSzTx/>
              <a:buFont typeface="Wingdings 3" panose="05040102010807070707" pitchFamily="18"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Tools and Platform</a:t>
            </a:r>
          </a:p>
          <a:p>
            <a:pPr marL="342900" marR="0" lvl="0" indent="-342900" algn="l" defTabSz="457200" rtl="0" eaLnBrk="1" fontAlgn="auto" latinLnBrk="0" hangingPunct="1">
              <a:lnSpc>
                <a:spcPct val="100000"/>
              </a:lnSpc>
              <a:spcBef>
                <a:spcPts val="1000"/>
              </a:spcBef>
              <a:spcAft>
                <a:spcPts val="0"/>
              </a:spcAft>
              <a:buClr>
                <a:srgbClr val="002060"/>
              </a:buClr>
              <a:buSzTx/>
              <a:buFont typeface="Wingdings 3" panose="05040102010807070707" pitchFamily="18"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Feasibility (Technical, Financial, Resource, Operational)</a:t>
            </a:r>
          </a:p>
          <a:p>
            <a:pPr marL="342900" marR="0" lvl="0" indent="-342900" algn="l" defTabSz="457200" rtl="0" eaLnBrk="1" fontAlgn="auto" latinLnBrk="0" hangingPunct="1">
              <a:lnSpc>
                <a:spcPct val="100000"/>
              </a:lnSpc>
              <a:spcBef>
                <a:spcPts val="1000"/>
              </a:spcBef>
              <a:spcAft>
                <a:spcPts val="0"/>
              </a:spcAft>
              <a:buClr>
                <a:srgbClr val="002060"/>
              </a:buClr>
              <a:buSzTx/>
              <a:buFont typeface="Wingdings 3" panose="05040102010807070707" pitchFamily="18"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Schedule (Gantt Chart)</a:t>
            </a:r>
          </a:p>
          <a:p>
            <a:pPr marL="342900" marR="0" lvl="0" indent="-342900" algn="l" defTabSz="457200" rtl="0" eaLnBrk="1" fontAlgn="auto" latinLnBrk="0" hangingPunct="1">
              <a:lnSpc>
                <a:spcPct val="100000"/>
              </a:lnSpc>
              <a:spcBef>
                <a:spcPts val="1000"/>
              </a:spcBef>
              <a:spcAft>
                <a:spcPts val="0"/>
              </a:spcAft>
              <a:buClr>
                <a:srgbClr val="002060"/>
              </a:buClr>
              <a:buSzTx/>
              <a:buFont typeface="Wingdings 3" panose="05040102010807070707" pitchFamily="18"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First Iteration Goals</a:t>
            </a:r>
          </a:p>
          <a:p>
            <a:pPr marL="342900" marR="0" lvl="0" indent="-342900" algn="l" defTabSz="457200" rtl="0" eaLnBrk="1" fontAlgn="auto" latinLnBrk="0" hangingPunct="1">
              <a:lnSpc>
                <a:spcPct val="100000"/>
              </a:lnSpc>
              <a:spcBef>
                <a:spcPts val="1000"/>
              </a:spcBef>
              <a:spcAft>
                <a:spcPts val="0"/>
              </a:spcAft>
              <a:buClr>
                <a:srgbClr val="002060"/>
              </a:buClr>
              <a:buSzTx/>
              <a:buFont typeface="Wingdings 3" panose="05040102010807070707" pitchFamily="18"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5">
                    <a:lumMod val="75000"/>
                  </a:schemeClr>
                </a:solidFill>
                <a:latin typeface="Times New Roman" panose="02020603050405020304" pitchFamily="18" charset="0"/>
                <a:cs typeface="Times New Roman" panose="02020603050405020304" pitchFamily="18" charset="0"/>
              </a:rPr>
              <a:t>Motivation</a:t>
            </a:r>
          </a:p>
        </p:txBody>
      </p:sp>
      <p:sp>
        <p:nvSpPr>
          <p:cNvPr id="3" name="Content Placeholder 2"/>
          <p:cNvSpPr>
            <a:spLocks noGrp="1"/>
          </p:cNvSpPr>
          <p:nvPr>
            <p:ph idx="1"/>
          </p:nvPr>
        </p:nvSpPr>
        <p:spPr/>
        <p:txBody>
          <a:bodyPr>
            <a:normAutofit/>
          </a:bodyPr>
          <a:lstStyle/>
          <a:p>
            <a:r>
              <a:rPr lang="en-US" sz="2400" b="1" dirty="0">
                <a:latin typeface="Times New Roman" panose="02020603050405020304" pitchFamily="18" charset="0"/>
                <a:cs typeface="Times New Roman" panose="02020603050405020304" pitchFamily="18" charset="0"/>
              </a:rPr>
              <a:t>Utilitarian aspects: </a:t>
            </a:r>
          </a:p>
          <a:p>
            <a:pPr marL="0" indent="0">
              <a:buNone/>
            </a:pPr>
            <a:r>
              <a:rPr lang="en-US" sz="2400" dirty="0">
                <a:latin typeface="Times New Roman" panose="02020603050405020304" pitchFamily="18" charset="0"/>
                <a:cs typeface="Times New Roman" panose="02020603050405020304" pitchFamily="18" charset="0"/>
              </a:rPr>
              <a:t>Early Detection of plant disease for formers.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Motivation:</a:t>
            </a:r>
          </a:p>
          <a:p>
            <a:pPr marL="0" indent="0">
              <a:buNone/>
            </a:pPr>
            <a:r>
              <a:rPr lang="en-US" sz="2400" b="1"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Support agricultural productivity using advanced technology.</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3</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dirty="0">
                <a:solidFill>
                  <a:schemeClr val="accent5">
                    <a:lumMod val="75000"/>
                  </a:schemeClr>
                </a:solidFill>
                <a:latin typeface="Times New Roman" panose="02020603050405020304" pitchFamily="18" charset="0"/>
                <a:cs typeface="Times New Roman" panose="02020603050405020304" pitchFamily="18" charset="0"/>
              </a:rPr>
              <a:t>Brief</a:t>
            </a:r>
            <a:r>
              <a:rPr lang="en-US" dirty="0">
                <a:latin typeface="Times New Roman" panose="02020603050405020304" pitchFamily="18" charset="0"/>
                <a:cs typeface="Times New Roman" panose="02020603050405020304" pitchFamily="18" charset="0"/>
              </a:rPr>
              <a:t> </a:t>
            </a:r>
            <a:r>
              <a:rPr lang="en-US" dirty="0">
                <a:solidFill>
                  <a:schemeClr val="accent5">
                    <a:lumMod val="75000"/>
                  </a:schemeClr>
                </a:solidFill>
                <a:latin typeface="Times New Roman" panose="02020603050405020304" pitchFamily="18" charset="0"/>
                <a:cs typeface="Times New Roman" panose="02020603050405020304" pitchFamily="18" charset="0"/>
              </a:rPr>
              <a:t>Introduction</a:t>
            </a: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4</a:t>
            </a:fld>
            <a:endParaRPr lang="en-US">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8C7C29F7-7E04-EAA6-70B5-0BA96C84D6DD}"/>
              </a:ext>
            </a:extLst>
          </p:cNvPr>
          <p:cNvSpPr>
            <a:spLocks noGrp="1" noChangeArrowheads="1"/>
          </p:cNvSpPr>
          <p:nvPr>
            <p:ph idx="1"/>
          </p:nvPr>
        </p:nvSpPr>
        <p:spPr bwMode="auto">
          <a:xfrm>
            <a:off x="971550" y="1879858"/>
            <a:ext cx="7200900" cy="3098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x-none" altLang="x-none" sz="1800" b="0" i="0" u="none" strike="noStrike" cap="none" normalizeH="0" baseline="0" dirty="0">
              <a:ln>
                <a:noFill/>
              </a:ln>
              <a:solidFill>
                <a:schemeClr val="tx1"/>
              </a:solidFill>
              <a:effectLst/>
              <a:latin typeface="Arial" panose="020B0604020202020204" pitchFamily="34" charset="0"/>
            </a:endParaRPr>
          </a:p>
          <a:p>
            <a:pPr marL="342900" marR="0" lvl="0" indent="-342900" algn="just" defTabSz="457200" rtl="0" eaLnBrk="1" fontAlgn="auto" latinLnBrk="0" hangingPunct="1">
              <a:lnSpc>
                <a:spcPct val="100000"/>
              </a:lnSpc>
              <a:spcBef>
                <a:spcPts val="1000"/>
              </a:spcBef>
              <a:spcAft>
                <a:spcPts val="0"/>
              </a:spcAft>
              <a:buClr>
                <a:srgbClr val="002060"/>
              </a:buClr>
              <a:buSzTx/>
              <a:buFont typeface="Wingdings 3" panose="05040102010807070707" pitchFamily="18"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Overview of the Plant Disease Prediction System.</a:t>
            </a:r>
          </a:p>
          <a:p>
            <a:pPr marL="342900" marR="0" lvl="0" indent="-342900" algn="just" defTabSz="457200" rtl="0" eaLnBrk="1" fontAlgn="auto" latinLnBrk="0" hangingPunct="1">
              <a:lnSpc>
                <a:spcPct val="100000"/>
              </a:lnSpc>
              <a:spcBef>
                <a:spcPts val="1000"/>
              </a:spcBef>
              <a:spcAft>
                <a:spcPts val="0"/>
              </a:spcAft>
              <a:buClr>
                <a:srgbClr val="002060"/>
              </a:buClr>
              <a:buSzTx/>
              <a:buFont typeface="Wingdings 3" panose="05040102010807070707" pitchFamily="18"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Utilizes image recognition and machine learning for accurate diagnosis.</a:t>
            </a:r>
          </a:p>
          <a:p>
            <a:pPr marL="342900" marR="0" lvl="0" indent="-342900" algn="just" defTabSz="457200" rtl="0" eaLnBrk="1" fontAlgn="auto" latinLnBrk="0" hangingPunct="1">
              <a:lnSpc>
                <a:spcPct val="100000"/>
              </a:lnSpc>
              <a:spcBef>
                <a:spcPts val="1000"/>
              </a:spcBef>
              <a:spcAft>
                <a:spcPts val="0"/>
              </a:spcAft>
              <a:buClr>
                <a:srgbClr val="002060"/>
              </a:buClr>
              <a:buSzTx/>
              <a:buFont typeface="Wingdings 3" panose="05040102010807070707" pitchFamily="18"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Provides treatment recommendations and preventive measures. </a:t>
            </a:r>
          </a:p>
          <a:p>
            <a:pPr marL="342900" marR="0" lvl="0" indent="-342900" algn="l" defTabSz="457200" rtl="0" eaLnBrk="1" fontAlgn="auto" latinLnBrk="0" hangingPunct="1">
              <a:lnSpc>
                <a:spcPct val="100000"/>
              </a:lnSpc>
              <a:spcBef>
                <a:spcPts val="1000"/>
              </a:spcBef>
              <a:spcAft>
                <a:spcPts val="0"/>
              </a:spcAft>
              <a:buClr>
                <a:srgbClr val="002060"/>
              </a:buClr>
              <a:buSzTx/>
              <a:buFont typeface="Wingdings 3" panose="05040102010807070707" pitchFamily="18" charset="2"/>
              <a:buChar char=""/>
              <a:tabLst/>
              <a:defRPr/>
            </a:pPr>
            <a:endParaRPr kumimoji="0" lang="en-US" sz="24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dirty="0">
                <a:solidFill>
                  <a:schemeClr val="accent5">
                    <a:lumMod val="75000"/>
                  </a:schemeClr>
                </a:solidFill>
                <a:latin typeface="Times New Roman" panose="02020603050405020304" pitchFamily="18" charset="0"/>
                <a:cs typeface="Times New Roman" panose="02020603050405020304" pitchFamily="18" charset="0"/>
              </a:rPr>
              <a:t>Scope</a:t>
            </a: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5</a:t>
            </a:fld>
            <a:endParaRPr lang="en-US">
              <a:latin typeface="Times New Roman" panose="02020603050405020304" pitchFamily="18" charset="0"/>
              <a:cs typeface="Times New Roman" panose="02020603050405020304" pitchFamily="18" charset="0"/>
            </a:endParaRPr>
          </a:p>
        </p:txBody>
      </p:sp>
      <p:sp>
        <p:nvSpPr>
          <p:cNvPr id="3" name="Rectangle 1"/>
          <p:cNvSpPr>
            <a:spLocks noGrp="1" noChangeArrowheads="1"/>
          </p:cNvSpPr>
          <p:nvPr>
            <p:ph idx="1"/>
          </p:nvPr>
        </p:nvSpPr>
        <p:spPr bwMode="auto">
          <a:xfrm>
            <a:off x="381000" y="1071801"/>
            <a:ext cx="8382000" cy="5786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sz="2400" b="1"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Inclusions:</a:t>
            </a:r>
          </a:p>
          <a:p>
            <a:pPr marL="400050" lvl="1" indent="0" algn="just" eaLnBrk="0" fontAlgn="base" hangingPunct="0">
              <a:spcBef>
                <a:spcPts val="1200"/>
              </a:spcBef>
              <a:spcAft>
                <a:spcPct val="0"/>
              </a:spcAft>
              <a:buFontTx/>
              <a:buChar char="•"/>
            </a:pPr>
            <a:r>
              <a:rPr kumimoji="0" lang="en-US" sz="2000" b="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Disease Prediction: </a:t>
            </a:r>
            <a:r>
              <a:rPr kumimoji="0" lang="en-US" sz="200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Analyze images uploaded by users to predict diseases in plants.</a:t>
            </a:r>
          </a:p>
          <a:p>
            <a:pPr marL="400050" lvl="1" indent="0" algn="just" eaLnBrk="0" fontAlgn="base" hangingPunct="0">
              <a:spcBef>
                <a:spcPts val="1200"/>
              </a:spcBef>
              <a:spcAft>
                <a:spcPct val="0"/>
              </a:spcAft>
              <a:buFontTx/>
              <a:buChar char="•"/>
            </a:pPr>
            <a:r>
              <a:rPr kumimoji="0" lang="en-US" sz="2000" b="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Recommendations: </a:t>
            </a:r>
            <a:r>
              <a:rPr kumimoji="0" lang="en-US" sz="200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instant suggestions based on diagnosed diseases.</a:t>
            </a:r>
          </a:p>
          <a:p>
            <a:pPr marL="400050" lvl="1" indent="0" algn="just" eaLnBrk="0" fontAlgn="base" hangingPunct="0">
              <a:spcBef>
                <a:spcPts val="1200"/>
              </a:spcBef>
              <a:spcAft>
                <a:spcPct val="0"/>
              </a:spcAft>
              <a:buFontTx/>
              <a:buChar char="•"/>
            </a:pPr>
            <a:r>
              <a:rPr kumimoji="0" lang="en-US" sz="2000" b="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Weather Data Integration: </a:t>
            </a:r>
            <a:r>
              <a:rPr kumimoji="0" lang="en-US" sz="200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Factor environmental conditions for more accurate predictions.</a:t>
            </a:r>
          </a:p>
          <a:p>
            <a:pPr marL="400050" lvl="1" indent="0" algn="just" eaLnBrk="0" fontAlgn="base" hangingPunct="0">
              <a:spcBef>
                <a:spcPts val="1200"/>
              </a:spcBef>
              <a:spcAft>
                <a:spcPct val="0"/>
              </a:spcAft>
              <a:buFontTx/>
              <a:buChar char="•"/>
            </a:pPr>
            <a:r>
              <a:rPr kumimoji="0" lang="en-US" sz="2000" b="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Multilingual Support</a:t>
            </a:r>
            <a:r>
              <a:rPr kumimoji="0" lang="en-US" sz="200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 accessibility for farmers from different linguistic backgrounds.</a:t>
            </a:r>
          </a:p>
          <a:p>
            <a:pPr marL="400050" lvl="1" indent="0" algn="just" eaLnBrk="0" fontAlgn="base" hangingPunct="0">
              <a:spcBef>
                <a:spcPct val="0"/>
              </a:spcBef>
              <a:spcAft>
                <a:spcPct val="0"/>
              </a:spcAft>
              <a:buFontTx/>
              <a:buChar char="•"/>
            </a:pPr>
            <a:endParaRPr kumimoji="0" lang="en-US" sz="200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sz="2400" b="1"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Exclusions:</a:t>
            </a:r>
          </a:p>
          <a:p>
            <a:pPr marL="400050" lvl="1" indent="0" algn="just" eaLnBrk="0" fontAlgn="base" hangingPunct="0">
              <a:spcBef>
                <a:spcPts val="1200"/>
              </a:spcBef>
              <a:spcAft>
                <a:spcPct val="0"/>
              </a:spcAft>
              <a:buFontTx/>
              <a:buChar char="•"/>
            </a:pPr>
            <a:r>
              <a:rPr kumimoji="0" lang="en-US" sz="2000" b="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Prediction Limitations: </a:t>
            </a:r>
            <a:r>
              <a:rPr kumimoji="0" lang="en-US" sz="200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 limited to diseases it has been trained on.</a:t>
            </a:r>
          </a:p>
          <a:p>
            <a:pPr marL="400050" lvl="1" indent="0" algn="just" eaLnBrk="0" fontAlgn="base" hangingPunct="0">
              <a:spcBef>
                <a:spcPts val="1200"/>
              </a:spcBef>
              <a:spcAft>
                <a:spcPct val="0"/>
              </a:spcAft>
              <a:buFontTx/>
              <a:buChar char="•"/>
            </a:pPr>
            <a:r>
              <a:rPr kumimoji="0" lang="en-US" sz="2000" b="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Image Quality Requirements: </a:t>
            </a:r>
            <a:r>
              <a:rPr kumimoji="0" lang="en-US" sz="200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Accurate predictions require high-quality images</a:t>
            </a:r>
            <a:r>
              <a:rPr kumimoji="0" lang="en-US" sz="240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solidFill>
                  <a:schemeClr val="accent5">
                    <a:lumMod val="75000"/>
                  </a:schemeClr>
                </a:solidFill>
                <a:latin typeface="Times New Roman" panose="02020603050405020304" pitchFamily="18" charset="0"/>
                <a:cs typeface="Times New Roman" panose="02020603050405020304" pitchFamily="18" charset="0"/>
              </a:rPr>
              <a:t>Functionalities</a:t>
            </a: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6</a:t>
            </a:fld>
            <a:endParaRPr lang="en-US">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6B32176A-DD8A-8282-53FE-3BFBD862FC5B}"/>
              </a:ext>
            </a:extLst>
          </p:cNvPr>
          <p:cNvSpPr>
            <a:spLocks noGrp="1" noChangeArrowheads="1"/>
          </p:cNvSpPr>
          <p:nvPr>
            <p:ph idx="1"/>
          </p:nvPr>
        </p:nvSpPr>
        <p:spPr bwMode="auto">
          <a:xfrm>
            <a:off x="381000" y="1447800"/>
            <a:ext cx="8229600" cy="4796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457200" rtl="0" eaLnBrk="1" fontAlgn="auto" latinLnBrk="0" hangingPunct="1">
              <a:lnSpc>
                <a:spcPct val="100000"/>
              </a:lnSpc>
              <a:spcBef>
                <a:spcPts val="1000"/>
              </a:spcBef>
              <a:spcAft>
                <a:spcPts val="0"/>
              </a:spcAft>
              <a:buClr>
                <a:srgbClr val="002060"/>
              </a:buClr>
              <a:buSzTx/>
              <a:buFont typeface="Wingdings 3" panose="05040102010807070707" pitchFamily="18"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User Authentication: Secure login system for users.</a:t>
            </a:r>
          </a:p>
          <a:p>
            <a:pPr marL="342900" marR="0" lvl="0" indent="-342900" algn="just" defTabSz="457200" rtl="0" eaLnBrk="1" fontAlgn="auto" latinLnBrk="0" hangingPunct="1">
              <a:lnSpc>
                <a:spcPct val="100000"/>
              </a:lnSpc>
              <a:spcBef>
                <a:spcPts val="1000"/>
              </a:spcBef>
              <a:spcAft>
                <a:spcPts val="0"/>
              </a:spcAft>
              <a:buClr>
                <a:srgbClr val="002060"/>
              </a:buClr>
              <a:buSzTx/>
              <a:buFont typeface="Wingdings 3" panose="05040102010807070707" pitchFamily="18"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Disease Prediction via Image Upload: Use machine learning to analyze plant images and predict diseases.</a:t>
            </a:r>
          </a:p>
          <a:p>
            <a:pPr marL="342900" marR="0" lvl="0" indent="-342900" algn="just" defTabSz="457200" rtl="0" eaLnBrk="1" fontAlgn="auto" latinLnBrk="0" hangingPunct="1">
              <a:lnSpc>
                <a:spcPct val="100000"/>
              </a:lnSpc>
              <a:spcBef>
                <a:spcPts val="1000"/>
              </a:spcBef>
              <a:spcAft>
                <a:spcPts val="0"/>
              </a:spcAft>
              <a:buClr>
                <a:srgbClr val="002060"/>
              </a:buClr>
              <a:buSzTx/>
              <a:buFont typeface="Wingdings 3" panose="05040102010807070707" pitchFamily="18"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Plant Health Monitoring: Track plant health over time with regular checkups.</a:t>
            </a:r>
          </a:p>
          <a:p>
            <a:pPr marL="342900" marR="0" lvl="0" indent="-342900" algn="just" defTabSz="457200" rtl="0" eaLnBrk="1" fontAlgn="auto" latinLnBrk="0" hangingPunct="1">
              <a:lnSpc>
                <a:spcPct val="100000"/>
              </a:lnSpc>
              <a:spcBef>
                <a:spcPts val="1000"/>
              </a:spcBef>
              <a:spcAft>
                <a:spcPts val="0"/>
              </a:spcAft>
              <a:buClr>
                <a:srgbClr val="002060"/>
              </a:buClr>
              <a:buSzTx/>
              <a:buFont typeface="Wingdings 3" panose="05040102010807070707" pitchFamily="18"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Disease Information &amp; Recommendations: Provide actionable information on diagnosed diseases.</a:t>
            </a:r>
          </a:p>
          <a:p>
            <a:pPr marL="342900" marR="0" lvl="0" indent="-342900" algn="just" defTabSz="457200" rtl="0" eaLnBrk="1" fontAlgn="auto" latinLnBrk="0" hangingPunct="1">
              <a:lnSpc>
                <a:spcPct val="100000"/>
              </a:lnSpc>
              <a:spcBef>
                <a:spcPts val="1000"/>
              </a:spcBef>
              <a:spcAft>
                <a:spcPts val="0"/>
              </a:spcAft>
              <a:buClr>
                <a:srgbClr val="002060"/>
              </a:buClr>
              <a:buSzTx/>
              <a:buFont typeface="Wingdings 3" panose="05040102010807070707" pitchFamily="18"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Weather and Environmental Integration: Combine local weather data to enhance prediction accuracy.</a:t>
            </a:r>
          </a:p>
          <a:p>
            <a:pPr marL="342900" marR="0" lvl="0" indent="-342900" algn="just" defTabSz="457200" rtl="0" eaLnBrk="1" fontAlgn="auto" latinLnBrk="0" hangingPunct="1">
              <a:lnSpc>
                <a:spcPct val="100000"/>
              </a:lnSpc>
              <a:spcBef>
                <a:spcPts val="1000"/>
              </a:spcBef>
              <a:spcAft>
                <a:spcPts val="0"/>
              </a:spcAft>
              <a:buClr>
                <a:srgbClr val="002060"/>
              </a:buClr>
              <a:buSzTx/>
              <a:buFont typeface="Wingdings 3" panose="05040102010807070707" pitchFamily="18"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Notifications &amp; Alerts: Alert users to disease risks or reminders for monitoring.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1143000"/>
          </a:xfrm>
        </p:spPr>
        <p:txBody>
          <a:bodyPr/>
          <a:lstStyle/>
          <a:p>
            <a:r>
              <a:rPr lang="en-US" sz="3600" dirty="0">
                <a:solidFill>
                  <a:schemeClr val="accent5">
                    <a:lumMod val="75000"/>
                  </a:schemeClr>
                </a:solidFill>
                <a:latin typeface="Times New Roman" panose="02020603050405020304" pitchFamily="18" charset="0"/>
                <a:cs typeface="Times New Roman" panose="02020603050405020304" pitchFamily="18" charset="0"/>
              </a:rPr>
              <a:t>Proposed Tools/Platform</a:t>
            </a: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7</a:t>
            </a:fld>
            <a:endParaRPr lang="en-US">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D412753A-0DD4-65D9-7216-43F8614297D1}"/>
              </a:ext>
            </a:extLst>
          </p:cNvPr>
          <p:cNvSpPr>
            <a:spLocks noGrp="1" noChangeArrowheads="1"/>
          </p:cNvSpPr>
          <p:nvPr>
            <p:ph idx="1"/>
          </p:nvPr>
        </p:nvSpPr>
        <p:spPr bwMode="auto">
          <a:xfrm>
            <a:off x="1066800" y="459239"/>
            <a:ext cx="7924799" cy="6709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defTabSz="457200">
              <a:spcBef>
                <a:spcPts val="1000"/>
              </a:spcBef>
              <a:buClr>
                <a:srgbClr val="002060"/>
              </a:buClr>
              <a:buNone/>
              <a:defRPr/>
            </a:pPr>
            <a:endParaRPr lang="en-US" altLang="x-none" sz="2400" b="1" dirty="0">
              <a:solidFill>
                <a:prstClr val="black">
                  <a:lumMod val="75000"/>
                  <a:lumOff val="25000"/>
                </a:prstClr>
              </a:solidFill>
              <a:latin typeface="Times New Roman" panose="02020603050405020304" pitchFamily="18" charset="0"/>
              <a:cs typeface="Times New Roman" panose="02020603050405020304" pitchFamily="18" charset="0"/>
            </a:endParaRPr>
          </a:p>
          <a:p>
            <a:pPr marL="0" indent="0" algn="just" defTabSz="457200">
              <a:spcBef>
                <a:spcPts val="1000"/>
              </a:spcBef>
              <a:buClr>
                <a:srgbClr val="002060"/>
              </a:buClr>
              <a:buNone/>
              <a:defRPr/>
            </a:pPr>
            <a:r>
              <a:rPr lang="x-none" altLang="x-none" sz="2400" b="1" dirty="0">
                <a:solidFill>
                  <a:srgbClr val="0070C0"/>
                </a:solidFill>
                <a:latin typeface="Times New Roman" panose="02020603050405020304" pitchFamily="18" charset="0"/>
                <a:cs typeface="Times New Roman" panose="02020603050405020304" pitchFamily="18" charset="0"/>
              </a:rPr>
              <a:t>Tools:</a:t>
            </a:r>
            <a:endParaRPr lang="en-GB" altLang="x-none" sz="2400" b="1" dirty="0">
              <a:solidFill>
                <a:srgbClr val="0070C0"/>
              </a:solidFill>
              <a:latin typeface="Times New Roman" panose="02020603050405020304" pitchFamily="18" charset="0"/>
              <a:cs typeface="Times New Roman" panose="02020603050405020304" pitchFamily="18" charset="0"/>
            </a:endParaRPr>
          </a:p>
          <a:p>
            <a:pPr algn="just" defTabSz="457200">
              <a:spcBef>
                <a:spcPts val="1000"/>
              </a:spcBef>
              <a:buClr>
                <a:srgbClr val="002060"/>
              </a:buClr>
              <a:buFont typeface="Wingdings 3" panose="05040102010807070707" pitchFamily="18" charset="2"/>
              <a:buChar char=""/>
              <a:defRPr/>
            </a:pPr>
            <a:r>
              <a:rPr lang="x-none" altLang="x-none" sz="2400" dirty="0">
                <a:solidFill>
                  <a:prstClr val="black">
                    <a:lumMod val="75000"/>
                    <a:lumOff val="25000"/>
                  </a:prstClr>
                </a:solidFill>
                <a:latin typeface="Times New Roman" panose="02020603050405020304" pitchFamily="18" charset="0"/>
                <a:cs typeface="Times New Roman" panose="02020603050405020304" pitchFamily="18" charset="0"/>
              </a:rPr>
              <a:t>Visual Studio, </a:t>
            </a:r>
            <a:endParaRPr lang="en-US" altLang="x-none" sz="2400" dirty="0">
              <a:solidFill>
                <a:prstClr val="black">
                  <a:lumMod val="75000"/>
                  <a:lumOff val="25000"/>
                </a:prstClr>
              </a:solidFill>
              <a:latin typeface="Times New Roman" panose="02020603050405020304" pitchFamily="18" charset="0"/>
              <a:cs typeface="Times New Roman" panose="02020603050405020304" pitchFamily="18" charset="0"/>
            </a:endParaRPr>
          </a:p>
          <a:p>
            <a:pPr algn="just" defTabSz="457200">
              <a:spcBef>
                <a:spcPts val="1000"/>
              </a:spcBef>
              <a:buClr>
                <a:srgbClr val="002060"/>
              </a:buClr>
              <a:buFont typeface="Wingdings 3" panose="05040102010807070707" pitchFamily="18" charset="2"/>
              <a:buChar char=""/>
              <a:defRPr/>
            </a:pPr>
            <a:r>
              <a:rPr lang="x-none" altLang="x-none" sz="2400" dirty="0">
                <a:solidFill>
                  <a:prstClr val="black">
                    <a:lumMod val="75000"/>
                    <a:lumOff val="25000"/>
                  </a:prstClr>
                </a:solidFill>
                <a:latin typeface="Times New Roman" panose="02020603050405020304" pitchFamily="18" charset="0"/>
                <a:cs typeface="Times New Roman" panose="02020603050405020304" pitchFamily="18" charset="0"/>
              </a:rPr>
              <a:t> SQL Server,</a:t>
            </a:r>
            <a:endParaRPr lang="en-US" altLang="x-none" sz="2400" dirty="0">
              <a:solidFill>
                <a:prstClr val="black">
                  <a:lumMod val="75000"/>
                  <a:lumOff val="25000"/>
                </a:prstClr>
              </a:solidFill>
              <a:latin typeface="Times New Roman" panose="02020603050405020304" pitchFamily="18" charset="0"/>
              <a:cs typeface="Times New Roman" panose="02020603050405020304" pitchFamily="18" charset="0"/>
            </a:endParaRPr>
          </a:p>
          <a:p>
            <a:pPr algn="just" defTabSz="457200">
              <a:spcBef>
                <a:spcPts val="1000"/>
              </a:spcBef>
              <a:buClr>
                <a:srgbClr val="002060"/>
              </a:buClr>
              <a:buFont typeface="Wingdings 3" panose="05040102010807070707" pitchFamily="18" charset="2"/>
              <a:buChar char=""/>
              <a:defRPr/>
            </a:pPr>
            <a:r>
              <a:rPr lang="x-none" altLang="x-none" sz="2400" dirty="0">
                <a:solidFill>
                  <a:prstClr val="black">
                    <a:lumMod val="75000"/>
                    <a:lumOff val="25000"/>
                  </a:prstClr>
                </a:solidFill>
                <a:latin typeface="Times New Roman" panose="02020603050405020304" pitchFamily="18" charset="0"/>
                <a:cs typeface="Times New Roman" panose="02020603050405020304" pitchFamily="18" charset="0"/>
              </a:rPr>
              <a:t>MS Word, </a:t>
            </a:r>
            <a:endParaRPr lang="en-US" altLang="x-none" sz="2400" dirty="0">
              <a:solidFill>
                <a:prstClr val="black">
                  <a:lumMod val="75000"/>
                  <a:lumOff val="25000"/>
                </a:prstClr>
              </a:solidFill>
              <a:latin typeface="Times New Roman" panose="02020603050405020304" pitchFamily="18" charset="0"/>
              <a:cs typeface="Times New Roman" panose="02020603050405020304" pitchFamily="18" charset="0"/>
            </a:endParaRPr>
          </a:p>
          <a:p>
            <a:pPr algn="just" defTabSz="457200">
              <a:spcBef>
                <a:spcPts val="1000"/>
              </a:spcBef>
              <a:buClr>
                <a:srgbClr val="002060"/>
              </a:buClr>
              <a:buFont typeface="Wingdings 3" panose="05040102010807070707" pitchFamily="18" charset="2"/>
              <a:buChar char=""/>
              <a:defRPr/>
            </a:pPr>
            <a:r>
              <a:rPr lang="x-none" altLang="x-none" sz="2400" dirty="0">
                <a:solidFill>
                  <a:prstClr val="black">
                    <a:lumMod val="75000"/>
                    <a:lumOff val="25000"/>
                  </a:prstClr>
                </a:solidFill>
                <a:latin typeface="Times New Roman" panose="02020603050405020304" pitchFamily="18" charset="0"/>
                <a:cs typeface="Times New Roman" panose="02020603050405020304" pitchFamily="18" charset="0"/>
              </a:rPr>
              <a:t>MS PowerPoint</a:t>
            </a:r>
            <a:endParaRPr lang="en-GB" altLang="x-none" sz="2400" dirty="0">
              <a:solidFill>
                <a:prstClr val="black">
                  <a:lumMod val="75000"/>
                  <a:lumOff val="25000"/>
                </a:prstClr>
              </a:solidFill>
              <a:latin typeface="Times New Roman" panose="02020603050405020304" pitchFamily="18" charset="0"/>
              <a:cs typeface="Times New Roman" panose="02020603050405020304" pitchFamily="18" charset="0"/>
            </a:endParaRPr>
          </a:p>
          <a:p>
            <a:pPr algn="just" defTabSz="457200">
              <a:spcBef>
                <a:spcPts val="1000"/>
              </a:spcBef>
              <a:buClr>
                <a:srgbClr val="002060"/>
              </a:buClr>
              <a:buFont typeface="Wingdings 3" panose="05040102010807070707" pitchFamily="18" charset="2"/>
              <a:buChar char=""/>
              <a:defRPr/>
            </a:pPr>
            <a:r>
              <a:rPr lang="en-GB" altLang="x-none" sz="2400" dirty="0">
                <a:solidFill>
                  <a:prstClr val="black">
                    <a:lumMod val="75000"/>
                    <a:lumOff val="25000"/>
                  </a:prstClr>
                </a:solidFill>
                <a:latin typeface="Times New Roman" panose="02020603050405020304" pitchFamily="18" charset="0"/>
                <a:cs typeface="Times New Roman" panose="02020603050405020304" pitchFamily="18" charset="0"/>
              </a:rPr>
              <a:t>Pencil</a:t>
            </a:r>
          </a:p>
          <a:p>
            <a:pPr marL="0" indent="0" algn="just" defTabSz="457200">
              <a:spcBef>
                <a:spcPts val="1000"/>
              </a:spcBef>
              <a:buClr>
                <a:srgbClr val="002060"/>
              </a:buClr>
              <a:buNone/>
              <a:defRPr/>
            </a:pPr>
            <a:endParaRPr lang="x-none" altLang="x-none" sz="2400" dirty="0">
              <a:solidFill>
                <a:prstClr val="black">
                  <a:lumMod val="75000"/>
                  <a:lumOff val="25000"/>
                </a:prstClr>
              </a:solidFill>
              <a:latin typeface="Times New Roman" panose="02020603050405020304" pitchFamily="18" charset="0"/>
              <a:cs typeface="Times New Roman" panose="02020603050405020304" pitchFamily="18" charset="0"/>
            </a:endParaRPr>
          </a:p>
          <a:p>
            <a:pPr marL="0" indent="0" algn="just" defTabSz="457200">
              <a:spcBef>
                <a:spcPts val="1000"/>
              </a:spcBef>
              <a:buClr>
                <a:srgbClr val="002060"/>
              </a:buClr>
              <a:buNone/>
              <a:defRPr/>
            </a:pPr>
            <a:r>
              <a:rPr lang="x-none" altLang="x-none" sz="2400" b="1" dirty="0">
                <a:solidFill>
                  <a:srgbClr val="0070C0"/>
                </a:solidFill>
                <a:latin typeface="Times New Roman" panose="02020603050405020304" pitchFamily="18" charset="0"/>
                <a:cs typeface="Times New Roman" panose="02020603050405020304" pitchFamily="18" charset="0"/>
              </a:rPr>
              <a:t>Technologies:</a:t>
            </a:r>
            <a:endParaRPr lang="en-GB" altLang="x-none" sz="2400" b="1" dirty="0">
              <a:solidFill>
                <a:srgbClr val="0070C0"/>
              </a:solidFill>
              <a:latin typeface="Times New Roman" panose="02020603050405020304" pitchFamily="18" charset="0"/>
              <a:cs typeface="Times New Roman" panose="02020603050405020304" pitchFamily="18" charset="0"/>
            </a:endParaRPr>
          </a:p>
          <a:p>
            <a:pPr algn="just" defTabSz="457200">
              <a:spcBef>
                <a:spcPts val="1000"/>
              </a:spcBef>
              <a:buClr>
                <a:srgbClr val="002060"/>
              </a:buClr>
              <a:buFont typeface="Wingdings 3" panose="05040102010807070707" pitchFamily="18" charset="2"/>
              <a:buChar char=""/>
              <a:defRPr/>
            </a:pPr>
            <a:r>
              <a:rPr lang="x-none" altLang="x-none" sz="2400" dirty="0">
                <a:solidFill>
                  <a:prstClr val="black">
                    <a:lumMod val="75000"/>
                    <a:lumOff val="25000"/>
                  </a:prstClr>
                </a:solidFill>
                <a:latin typeface="Times New Roman" panose="02020603050405020304" pitchFamily="18" charset="0"/>
                <a:cs typeface="Times New Roman" panose="02020603050405020304" pitchFamily="18" charset="0"/>
              </a:rPr>
              <a:t>JavaScript (React)</a:t>
            </a:r>
            <a:endParaRPr lang="en-US" altLang="x-none" sz="2400" dirty="0">
              <a:solidFill>
                <a:prstClr val="black">
                  <a:lumMod val="75000"/>
                  <a:lumOff val="25000"/>
                </a:prstClr>
              </a:solidFill>
              <a:latin typeface="Times New Roman" panose="02020603050405020304" pitchFamily="18" charset="0"/>
              <a:cs typeface="Times New Roman" panose="02020603050405020304" pitchFamily="18" charset="0"/>
            </a:endParaRPr>
          </a:p>
          <a:p>
            <a:pPr algn="just" defTabSz="457200">
              <a:spcBef>
                <a:spcPts val="1000"/>
              </a:spcBef>
              <a:buClr>
                <a:srgbClr val="002060"/>
              </a:buClr>
              <a:buFont typeface="Wingdings 3" panose="05040102010807070707" pitchFamily="18" charset="2"/>
              <a:buChar char=""/>
              <a:defRPr/>
            </a:pPr>
            <a:r>
              <a:rPr lang="x-none" altLang="x-none" sz="2400" dirty="0">
                <a:solidFill>
                  <a:prstClr val="black">
                    <a:lumMod val="75000"/>
                    <a:lumOff val="25000"/>
                  </a:prstClr>
                </a:solidFill>
                <a:latin typeface="Times New Roman" panose="02020603050405020304" pitchFamily="18" charset="0"/>
                <a:cs typeface="Times New Roman" panose="02020603050405020304" pitchFamily="18" charset="0"/>
              </a:rPr>
              <a:t>CSS, </a:t>
            </a:r>
            <a:endParaRPr lang="en-US" altLang="x-none" sz="2400" dirty="0">
              <a:solidFill>
                <a:prstClr val="black">
                  <a:lumMod val="75000"/>
                  <a:lumOff val="25000"/>
                </a:prstClr>
              </a:solidFill>
              <a:latin typeface="Times New Roman" panose="02020603050405020304" pitchFamily="18" charset="0"/>
              <a:cs typeface="Times New Roman" panose="02020603050405020304" pitchFamily="18" charset="0"/>
            </a:endParaRPr>
          </a:p>
          <a:p>
            <a:pPr algn="just" defTabSz="457200">
              <a:spcBef>
                <a:spcPts val="1000"/>
              </a:spcBef>
              <a:buClr>
                <a:srgbClr val="002060"/>
              </a:buClr>
              <a:buFont typeface="Wingdings 3" panose="05040102010807070707" pitchFamily="18" charset="2"/>
              <a:buChar char=""/>
              <a:defRPr/>
            </a:pPr>
            <a:r>
              <a:rPr lang="x-none" altLang="x-none" sz="2400" dirty="0">
                <a:solidFill>
                  <a:prstClr val="black">
                    <a:lumMod val="75000"/>
                    <a:lumOff val="25000"/>
                  </a:prstClr>
                </a:solidFill>
                <a:latin typeface="Times New Roman" panose="02020603050405020304" pitchFamily="18" charset="0"/>
                <a:cs typeface="Times New Roman" panose="02020603050405020304" pitchFamily="18" charset="0"/>
              </a:rPr>
              <a:t>Node.js/</a:t>
            </a:r>
            <a:r>
              <a:rPr lang="en-US" altLang="x-none" sz="2400" dirty="0">
                <a:solidFill>
                  <a:prstClr val="black">
                    <a:lumMod val="75000"/>
                    <a:lumOff val="25000"/>
                  </a:prstClr>
                </a:solidFill>
                <a:latin typeface="Times New Roman" panose="02020603050405020304" pitchFamily="18" charset="0"/>
                <a:cs typeface="Times New Roman" panose="02020603050405020304" pitchFamily="18" charset="0"/>
              </a:rPr>
              <a:t>Django</a:t>
            </a:r>
          </a:p>
          <a:p>
            <a:pPr marL="0" indent="0" algn="just" defTabSz="457200">
              <a:spcBef>
                <a:spcPts val="1000"/>
              </a:spcBef>
              <a:buClr>
                <a:srgbClr val="002060"/>
              </a:buClr>
              <a:buNone/>
              <a:defRPr/>
            </a:pPr>
            <a:endParaRPr lang="x-none" altLang="x-none" sz="2400" dirty="0">
              <a:solidFill>
                <a:prstClr val="black">
                  <a:lumMod val="75000"/>
                  <a:lumOff val="25000"/>
                </a:prstClr>
              </a:solidFill>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kumimoji="0" lang="x-none" altLang="x-none"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accent5">
                    <a:lumMod val="75000"/>
                  </a:schemeClr>
                </a:solidFill>
                <a:latin typeface="Times New Roman" panose="02020603050405020304" pitchFamily="18" charset="0"/>
                <a:cs typeface="Times New Roman" panose="02020603050405020304" pitchFamily="18" charset="0"/>
              </a:rPr>
              <a:t>Feasibility</a:t>
            </a:r>
            <a:r>
              <a:rPr lang="en-US" dirty="0">
                <a:latin typeface="Times New Roman" panose="02020603050405020304" pitchFamily="18" charset="0"/>
                <a:cs typeface="Times New Roman" panose="02020603050405020304" pitchFamily="18" charset="0"/>
              </a:rPr>
              <a:t> </a:t>
            </a:r>
          </a:p>
        </p:txBody>
      </p:sp>
      <p:sp>
        <p:nvSpPr>
          <p:cNvPr id="4" name="Slide Number Placeholder 3"/>
          <p:cNvSpPr>
            <a:spLocks noGrp="1"/>
          </p:cNvSpPr>
          <p:nvPr>
            <p:ph type="sldNum" sz="quarter" idx="12"/>
          </p:nvPr>
        </p:nvSpPr>
        <p:spPr/>
        <p:txBody>
          <a:bodyPr/>
          <a:lstStyle/>
          <a:p>
            <a:fld id="{DC2A8C5E-5ACC-4DAB-B41C-5718F8C58B6D}" type="slidenum">
              <a:rPr lang="en-US" smtClean="0">
                <a:latin typeface="Times New Roman" panose="02020603050405020304" pitchFamily="18" charset="0"/>
                <a:cs typeface="Times New Roman" panose="02020603050405020304" pitchFamily="18" charset="0"/>
              </a:rPr>
              <a:pPr/>
              <a:t>8</a:t>
            </a:fld>
            <a:endParaRPr lang="en-US">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4C203550-0E2A-2E50-3AF6-E3904F0BF4B8}"/>
              </a:ext>
            </a:extLst>
          </p:cNvPr>
          <p:cNvSpPr>
            <a:spLocks noGrp="1" noChangeArrowheads="1"/>
          </p:cNvSpPr>
          <p:nvPr>
            <p:ph idx="1"/>
          </p:nvPr>
        </p:nvSpPr>
        <p:spPr bwMode="auto">
          <a:xfrm>
            <a:off x="381000" y="1573114"/>
            <a:ext cx="8458200" cy="3801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ctr" defTabSz="457200">
              <a:spcBef>
                <a:spcPts val="1000"/>
              </a:spcBef>
              <a:buClr>
                <a:srgbClr val="002060"/>
              </a:buClr>
              <a:buNone/>
              <a:defRPr/>
            </a:pPr>
            <a:r>
              <a:rPr lang="en-US" sz="2400" b="1" dirty="0">
                <a:solidFill>
                  <a:srgbClr val="0070C0"/>
                </a:solidFill>
                <a:latin typeface="Times New Roman" panose="02020603050405020304" pitchFamily="18" charset="0"/>
                <a:cs typeface="Times New Roman" panose="02020603050405020304" pitchFamily="18" charset="0"/>
              </a:rPr>
              <a:t>Technical Feasibility</a:t>
            </a:r>
          </a:p>
          <a:p>
            <a:pPr algn="just" defTabSz="457200">
              <a:spcBef>
                <a:spcPts val="1000"/>
              </a:spcBef>
              <a:buClr>
                <a:srgbClr val="002060"/>
              </a:buClr>
              <a:buFont typeface="Wingdings 3" panose="05040102010807070707" pitchFamily="18" charset="2"/>
              <a:buChar char=""/>
              <a:defRPr/>
            </a:pPr>
            <a:r>
              <a:rPr lang="en-US" sz="2400" b="1" dirty="0">
                <a:solidFill>
                  <a:prstClr val="black">
                    <a:lumMod val="75000"/>
                    <a:lumOff val="25000"/>
                  </a:prstClr>
                </a:solidFill>
                <a:latin typeface="Times New Roman" panose="02020603050405020304" pitchFamily="18" charset="0"/>
                <a:cs typeface="Times New Roman" panose="02020603050405020304" pitchFamily="18" charset="0"/>
              </a:rPr>
              <a:t>Machine Learning Integration: </a:t>
            </a:r>
            <a:r>
              <a:rPr lang="en-US" sz="2400" dirty="0">
                <a:solidFill>
                  <a:prstClr val="black">
                    <a:lumMod val="75000"/>
                    <a:lumOff val="25000"/>
                  </a:prstClr>
                </a:solidFill>
                <a:latin typeface="Times New Roman" panose="02020603050405020304" pitchFamily="18" charset="0"/>
                <a:cs typeface="Times New Roman" panose="02020603050405020304" pitchFamily="18" charset="0"/>
              </a:rPr>
              <a:t>Leverages a trained model for plant disease detection, using image processing to accurately diagnose diseases.</a:t>
            </a:r>
          </a:p>
          <a:p>
            <a:pPr algn="just" defTabSz="457200">
              <a:spcBef>
                <a:spcPts val="1000"/>
              </a:spcBef>
              <a:buClr>
                <a:srgbClr val="002060"/>
              </a:buClr>
              <a:buFont typeface="Wingdings 3" panose="05040102010807070707" pitchFamily="18" charset="2"/>
              <a:buChar char=""/>
              <a:defRPr/>
            </a:pPr>
            <a:r>
              <a:rPr lang="en-US" sz="2400" b="1" dirty="0">
                <a:solidFill>
                  <a:prstClr val="black">
                    <a:lumMod val="75000"/>
                    <a:lumOff val="25000"/>
                  </a:prstClr>
                </a:solidFill>
                <a:latin typeface="Times New Roman" panose="02020603050405020304" pitchFamily="18" charset="0"/>
                <a:cs typeface="Times New Roman" panose="02020603050405020304" pitchFamily="18" charset="0"/>
              </a:rPr>
              <a:t>Image Processing Capabilities: </a:t>
            </a:r>
            <a:r>
              <a:rPr lang="en-US" sz="2400" dirty="0">
                <a:solidFill>
                  <a:prstClr val="black">
                    <a:lumMod val="75000"/>
                    <a:lumOff val="25000"/>
                  </a:prstClr>
                </a:solidFill>
                <a:latin typeface="Times New Roman" panose="02020603050405020304" pitchFamily="18" charset="0"/>
                <a:cs typeface="Times New Roman" panose="02020603050405020304" pitchFamily="18" charset="0"/>
              </a:rPr>
              <a:t>Processes uploaded images for high-accuracy disease detection.</a:t>
            </a:r>
          </a:p>
          <a:p>
            <a:pPr algn="just" defTabSz="457200">
              <a:spcBef>
                <a:spcPts val="1000"/>
              </a:spcBef>
              <a:buClr>
                <a:srgbClr val="002060"/>
              </a:buClr>
              <a:buFont typeface="Wingdings 3" panose="05040102010807070707" pitchFamily="18" charset="2"/>
              <a:buChar char=""/>
              <a:defRPr/>
            </a:pPr>
            <a:r>
              <a:rPr lang="en-US" sz="2400" b="1" dirty="0">
                <a:solidFill>
                  <a:prstClr val="black">
                    <a:lumMod val="75000"/>
                    <a:lumOff val="25000"/>
                  </a:prstClr>
                </a:solidFill>
                <a:latin typeface="Times New Roman" panose="02020603050405020304" pitchFamily="18" charset="0"/>
                <a:cs typeface="Times New Roman" panose="02020603050405020304" pitchFamily="18" charset="0"/>
              </a:rPr>
              <a:t>Weather Data Integration: </a:t>
            </a:r>
            <a:r>
              <a:rPr lang="en-US" sz="2400" dirty="0">
                <a:solidFill>
                  <a:prstClr val="black">
                    <a:lumMod val="75000"/>
                    <a:lumOff val="25000"/>
                  </a:prstClr>
                </a:solidFill>
                <a:latin typeface="Times New Roman" panose="02020603050405020304" pitchFamily="18" charset="0"/>
                <a:cs typeface="Times New Roman" panose="02020603050405020304" pitchFamily="18" charset="0"/>
              </a:rPr>
              <a:t>Enhances the prediction model by integrating weather data to account for environmental conditions.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solidFill>
                  <a:schemeClr val="accent5">
                    <a:lumMod val="75000"/>
                  </a:schemeClr>
                </a:solidFill>
                <a:latin typeface="Times New Roman" panose="02020603050405020304" pitchFamily="18" charset="0"/>
                <a:cs typeface="Times New Roman" panose="02020603050405020304" pitchFamily="18" charset="0"/>
              </a:rPr>
              <a:t>Feasibility</a:t>
            </a:r>
            <a:endParaRPr lang="en-US" dirty="0"/>
          </a:p>
        </p:txBody>
      </p:sp>
      <p:sp>
        <p:nvSpPr>
          <p:cNvPr id="3" name="Content Placeholder 2"/>
          <p:cNvSpPr>
            <a:spLocks noGrp="1"/>
          </p:cNvSpPr>
          <p:nvPr>
            <p:ph idx="1"/>
          </p:nvPr>
        </p:nvSpPr>
        <p:spPr/>
        <p:txBody>
          <a:bodyPr>
            <a:normAutofit lnSpcReduction="10000"/>
          </a:bodyPr>
          <a:lstStyle/>
          <a:p>
            <a:pPr marL="0" indent="0" algn="ctr" defTabSz="457200">
              <a:spcBef>
                <a:spcPts val="1000"/>
              </a:spcBef>
              <a:buClr>
                <a:srgbClr val="002060"/>
              </a:buClr>
              <a:buNone/>
              <a:defRPr/>
            </a:pPr>
            <a:r>
              <a:rPr lang="en-US" sz="2600" b="1" dirty="0">
                <a:solidFill>
                  <a:srgbClr val="0070C0"/>
                </a:solidFill>
                <a:latin typeface="Times New Roman" panose="02020603050405020304" pitchFamily="18" charset="0"/>
                <a:cs typeface="Times New Roman" panose="02020603050405020304" pitchFamily="18" charset="0"/>
              </a:rPr>
              <a:t>Financial Feasibility</a:t>
            </a:r>
          </a:p>
          <a:p>
            <a:pPr marL="0" indent="0" algn="ctr" defTabSz="457200">
              <a:spcBef>
                <a:spcPts val="1000"/>
              </a:spcBef>
              <a:buClr>
                <a:srgbClr val="002060"/>
              </a:buClr>
              <a:buNone/>
              <a:defRPr/>
            </a:pPr>
            <a:endParaRPr lang="en-US" sz="2600" b="1" dirty="0">
              <a:solidFill>
                <a:srgbClr val="0070C0"/>
              </a:solidFill>
              <a:latin typeface="Times New Roman" panose="02020603050405020304" pitchFamily="18" charset="0"/>
              <a:cs typeface="Times New Roman" panose="02020603050405020304" pitchFamily="18" charset="0"/>
            </a:endParaRPr>
          </a:p>
          <a:p>
            <a:pPr algn="just" defTabSz="457200">
              <a:spcBef>
                <a:spcPts val="1000"/>
              </a:spcBef>
              <a:buClr>
                <a:srgbClr val="002060"/>
              </a:buClr>
              <a:buFont typeface="Wingdings 3" panose="05040102010807070707" pitchFamily="18" charset="2"/>
              <a:buChar char=""/>
              <a:defRPr/>
            </a:pPr>
            <a:r>
              <a:rPr lang="en-US" sz="2400" b="1" dirty="0">
                <a:solidFill>
                  <a:prstClr val="black">
                    <a:lumMod val="75000"/>
                    <a:lumOff val="25000"/>
                  </a:prstClr>
                </a:solidFill>
                <a:latin typeface="Times New Roman" panose="02020603050405020304" pitchFamily="18" charset="0"/>
                <a:cs typeface="Times New Roman" panose="02020603050405020304" pitchFamily="18" charset="0"/>
              </a:rPr>
              <a:t>Budget Considerations: </a:t>
            </a:r>
            <a:r>
              <a:rPr lang="en-US" sz="2400" dirty="0">
                <a:solidFill>
                  <a:prstClr val="black">
                    <a:lumMod val="75000"/>
                    <a:lumOff val="25000"/>
                  </a:prstClr>
                </a:solidFill>
                <a:latin typeface="Times New Roman" panose="02020603050405020304" pitchFamily="18" charset="0"/>
                <a:cs typeface="Times New Roman" panose="02020603050405020304" pitchFamily="18" charset="0"/>
              </a:rPr>
              <a:t>Cost of software licensing, cloud infrastructure, and maintenance.</a:t>
            </a:r>
          </a:p>
          <a:p>
            <a:pPr marL="0" indent="0" algn="just" defTabSz="457200">
              <a:spcBef>
                <a:spcPts val="1000"/>
              </a:spcBef>
              <a:buClr>
                <a:srgbClr val="002060"/>
              </a:buClr>
              <a:buNone/>
              <a:defRPr/>
            </a:pPr>
            <a:endParaRPr lang="en-US" sz="2400" dirty="0">
              <a:solidFill>
                <a:prstClr val="black">
                  <a:lumMod val="75000"/>
                  <a:lumOff val="25000"/>
                </a:prstClr>
              </a:solidFill>
              <a:latin typeface="Times New Roman" panose="02020603050405020304" pitchFamily="18" charset="0"/>
              <a:cs typeface="Times New Roman" panose="02020603050405020304" pitchFamily="18" charset="0"/>
            </a:endParaRPr>
          </a:p>
          <a:p>
            <a:pPr algn="just" defTabSz="457200">
              <a:spcBef>
                <a:spcPts val="1000"/>
              </a:spcBef>
              <a:buClr>
                <a:srgbClr val="002060"/>
              </a:buClr>
              <a:buFont typeface="Wingdings 3" panose="05040102010807070707" pitchFamily="18" charset="2"/>
              <a:buChar char=""/>
              <a:defRPr/>
            </a:pPr>
            <a:r>
              <a:rPr lang="en-US" sz="2400" b="1" dirty="0">
                <a:solidFill>
                  <a:prstClr val="black">
                    <a:lumMod val="75000"/>
                    <a:lumOff val="25000"/>
                  </a:prstClr>
                </a:solidFill>
                <a:latin typeface="Times New Roman" panose="02020603050405020304" pitchFamily="18" charset="0"/>
                <a:cs typeface="Times New Roman" panose="02020603050405020304" pitchFamily="18" charset="0"/>
              </a:rPr>
              <a:t>Funding Opportunities: </a:t>
            </a:r>
            <a:r>
              <a:rPr lang="en-US" sz="2400" dirty="0">
                <a:solidFill>
                  <a:prstClr val="black">
                    <a:lumMod val="75000"/>
                    <a:lumOff val="25000"/>
                  </a:prstClr>
                </a:solidFill>
                <a:latin typeface="Times New Roman" panose="02020603050405020304" pitchFamily="18" charset="0"/>
                <a:cs typeface="Times New Roman" panose="02020603050405020304" pitchFamily="18" charset="0"/>
              </a:rPr>
              <a:t>Explore funding from agricultural and technology grants to offset costs.</a:t>
            </a:r>
          </a:p>
          <a:p>
            <a:pPr marL="0" indent="0" algn="just" defTabSz="457200">
              <a:spcBef>
                <a:spcPts val="1000"/>
              </a:spcBef>
              <a:buClr>
                <a:srgbClr val="002060"/>
              </a:buClr>
              <a:buNone/>
              <a:defRPr/>
            </a:pPr>
            <a:endParaRPr lang="en-US" sz="2400" dirty="0">
              <a:solidFill>
                <a:prstClr val="black">
                  <a:lumMod val="75000"/>
                  <a:lumOff val="25000"/>
                </a:prstClr>
              </a:solidFill>
              <a:latin typeface="Times New Roman" panose="02020603050405020304" pitchFamily="18" charset="0"/>
              <a:cs typeface="Times New Roman" panose="02020603050405020304" pitchFamily="18" charset="0"/>
            </a:endParaRPr>
          </a:p>
          <a:p>
            <a:pPr algn="just" defTabSz="457200">
              <a:spcBef>
                <a:spcPts val="1000"/>
              </a:spcBef>
              <a:buClr>
                <a:srgbClr val="002060"/>
              </a:buClr>
              <a:buFont typeface="Wingdings 3" panose="05040102010807070707" pitchFamily="18" charset="2"/>
              <a:buChar char=""/>
              <a:defRPr/>
            </a:pPr>
            <a:r>
              <a:rPr lang="en-US" sz="2400" b="1" dirty="0">
                <a:solidFill>
                  <a:prstClr val="black">
                    <a:lumMod val="75000"/>
                    <a:lumOff val="25000"/>
                  </a:prstClr>
                </a:solidFill>
                <a:latin typeface="Times New Roman" panose="02020603050405020304" pitchFamily="18" charset="0"/>
                <a:cs typeface="Times New Roman" panose="02020603050405020304" pitchFamily="18" charset="0"/>
              </a:rPr>
              <a:t>Long-term Costs: </a:t>
            </a:r>
            <a:r>
              <a:rPr lang="en-US" sz="2400" dirty="0">
                <a:solidFill>
                  <a:prstClr val="black">
                    <a:lumMod val="75000"/>
                    <a:lumOff val="25000"/>
                  </a:prstClr>
                </a:solidFill>
                <a:latin typeface="Times New Roman" panose="02020603050405020304" pitchFamily="18" charset="0"/>
                <a:cs typeface="Times New Roman" panose="02020603050405020304" pitchFamily="18" charset="0"/>
              </a:rPr>
              <a:t>Maintenance and updates to model datasets for emerging plant diseases.</a:t>
            </a:r>
          </a:p>
        </p:txBody>
      </p:sp>
      <p:sp>
        <p:nvSpPr>
          <p:cNvPr id="4" name="Slide Number Placeholder 3"/>
          <p:cNvSpPr>
            <a:spLocks noGrp="1"/>
          </p:cNvSpPr>
          <p:nvPr>
            <p:ph type="sldNum" sz="quarter" idx="12"/>
          </p:nvPr>
        </p:nvSpPr>
        <p:spPr/>
        <p:txBody>
          <a:bodyPr/>
          <a:lstStyle/>
          <a:p>
            <a:fld id="{DC2A8C5E-5ACC-4DAB-B41C-5718F8C58B6D}" type="slidenum">
              <a:rPr lang="en-US" smtClean="0"/>
              <a:pPr/>
              <a:t>9</a:t>
            </a:fld>
            <a:endParaRPr lang="en-US"/>
          </a:p>
        </p:txBody>
      </p:sp>
    </p:spTree>
    <p:extLst>
      <p:ext uri="{BB962C8B-B14F-4D97-AF65-F5344CB8AC3E}">
        <p14:creationId xmlns:p14="http://schemas.microsoft.com/office/powerpoint/2010/main" val="443133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748</TotalTime>
  <Words>638</Words>
  <Application>Microsoft Office PowerPoint</Application>
  <PresentationFormat>On-screen Show (4:3)</PresentationFormat>
  <Paragraphs>114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Times New Roman</vt:lpstr>
      <vt:lpstr>Wingdings</vt:lpstr>
      <vt:lpstr>Wingdings 3</vt:lpstr>
      <vt:lpstr>Office Theme</vt:lpstr>
      <vt:lpstr>Plant Disease Prediction System</vt:lpstr>
      <vt:lpstr>Agenda of the Presentation</vt:lpstr>
      <vt:lpstr>Motivation</vt:lpstr>
      <vt:lpstr>Brief Introduction</vt:lpstr>
      <vt:lpstr>Scope</vt:lpstr>
      <vt:lpstr>Functionalities</vt:lpstr>
      <vt:lpstr>Proposed Tools/Platform</vt:lpstr>
      <vt:lpstr>Feasibility </vt:lpstr>
      <vt:lpstr>Feasibility</vt:lpstr>
      <vt:lpstr>Feasibility </vt:lpstr>
      <vt:lpstr>Feasibility</vt:lpstr>
      <vt:lpstr>Gantt Chart</vt:lpstr>
      <vt:lpstr>Gantt chart Cont.. </vt:lpstr>
      <vt:lpstr> Tasks for 1st iteration.. (30%)</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USER</dc:creator>
  <cp:lastModifiedBy>asad khan</cp:lastModifiedBy>
  <cp:revision>26</cp:revision>
  <dcterms:created xsi:type="dcterms:W3CDTF">2013-09-23T09:08:15Z</dcterms:created>
  <dcterms:modified xsi:type="dcterms:W3CDTF">2024-11-08T05:25:21Z</dcterms:modified>
</cp:coreProperties>
</file>