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04" r:id="rId2"/>
    <p:sldId id="256" r:id="rId3"/>
    <p:sldId id="257" r:id="rId4"/>
    <p:sldId id="299" r:id="rId5"/>
    <p:sldId id="276" r:id="rId6"/>
    <p:sldId id="291" r:id="rId7"/>
    <p:sldId id="277" r:id="rId8"/>
    <p:sldId id="303" r:id="rId9"/>
    <p:sldId id="343" r:id="rId10"/>
    <p:sldId id="346" r:id="rId11"/>
    <p:sldId id="345" r:id="rId12"/>
    <p:sldId id="341" r:id="rId13"/>
    <p:sldId id="347" r:id="rId14"/>
    <p:sldId id="267" r:id="rId15"/>
    <p:sldId id="344"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7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77" autoAdjust="0"/>
    <p:restoredTop sz="75061" autoAdjust="0"/>
  </p:normalViewPr>
  <p:slideViewPr>
    <p:cSldViewPr snapToGrid="0">
      <p:cViewPr varScale="1">
        <p:scale>
          <a:sx n="66" d="100"/>
          <a:sy n="66" d="100"/>
        </p:scale>
        <p:origin x="1013" y="38"/>
      </p:cViewPr>
      <p:guideLst/>
    </p:cSldViewPr>
  </p:slideViewPr>
  <p:notesTextViewPr>
    <p:cViewPr>
      <p:scale>
        <a:sx n="125" d="100"/>
        <a:sy n="125" d="100"/>
      </p:scale>
      <p:origin x="0" y="0"/>
    </p:cViewPr>
  </p:notesText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951065671764852E-2"/>
          <c:y val="0.14754098360655737"/>
          <c:w val="0.92201228511357547"/>
          <c:h val="0.53218536207564215"/>
        </c:manualLayout>
      </c:layout>
      <c:barChart>
        <c:barDir val="col"/>
        <c:grouping val="clustered"/>
        <c:varyColors val="0"/>
        <c:ser>
          <c:idx val="0"/>
          <c:order val="0"/>
          <c:tx>
            <c:strRef>
              <c:f>Sheet1!$B$1</c:f>
              <c:strCache>
                <c:ptCount val="1"/>
                <c:pt idx="0">
                  <c:v>Augmented</c:v>
                </c:pt>
              </c:strCache>
            </c:strRef>
          </c:tx>
          <c:spPr>
            <a:solidFill>
              <a:schemeClr val="accent1"/>
            </a:solidFill>
            <a:ln>
              <a:noFill/>
            </a:ln>
            <a:effectLst/>
          </c:spPr>
          <c:invertIfNegative val="0"/>
          <c:cat>
            <c:strRef>
              <c:f>Sheet1!$A$2:$A$5</c:f>
              <c:strCache>
                <c:ptCount val="4"/>
                <c:pt idx="0">
                  <c:v>BLEU 1</c:v>
                </c:pt>
                <c:pt idx="1">
                  <c:v>BLEU 2</c:v>
                </c:pt>
                <c:pt idx="2">
                  <c:v>BLEU 3</c:v>
                </c:pt>
                <c:pt idx="3">
                  <c:v>BLEU 4</c:v>
                </c:pt>
              </c:strCache>
            </c:strRef>
          </c:cat>
          <c:val>
            <c:numRef>
              <c:f>Sheet1!$B$2:$B$5</c:f>
              <c:numCache>
                <c:formatCode>General</c:formatCode>
                <c:ptCount val="4"/>
                <c:pt idx="0">
                  <c:v>0.8470877</c:v>
                </c:pt>
                <c:pt idx="1">
                  <c:v>0.78711730000000002</c:v>
                </c:pt>
                <c:pt idx="2">
                  <c:v>0.73514639999999998</c:v>
                </c:pt>
                <c:pt idx="3">
                  <c:v>0.66929640000000001</c:v>
                </c:pt>
              </c:numCache>
            </c:numRef>
          </c:val>
          <c:extLst>
            <c:ext xmlns:c16="http://schemas.microsoft.com/office/drawing/2014/chart" uri="{C3380CC4-5D6E-409C-BE32-E72D297353CC}">
              <c16:uniqueId val="{00000000-E27A-462A-A5C3-81147769A7B2}"/>
            </c:ext>
          </c:extLst>
        </c:ser>
        <c:ser>
          <c:idx val="1"/>
          <c:order val="1"/>
          <c:tx>
            <c:strRef>
              <c:f>Sheet1!$C$1</c:f>
              <c:strCache>
                <c:ptCount val="1"/>
                <c:pt idx="0">
                  <c:v>Non Augmented</c:v>
                </c:pt>
              </c:strCache>
            </c:strRef>
          </c:tx>
          <c:spPr>
            <a:solidFill>
              <a:schemeClr val="accent2"/>
            </a:solidFill>
            <a:ln>
              <a:noFill/>
            </a:ln>
            <a:effectLst/>
          </c:spPr>
          <c:invertIfNegative val="0"/>
          <c:cat>
            <c:strRef>
              <c:f>Sheet1!$A$2:$A$5</c:f>
              <c:strCache>
                <c:ptCount val="4"/>
                <c:pt idx="0">
                  <c:v>BLEU 1</c:v>
                </c:pt>
                <c:pt idx="1">
                  <c:v>BLEU 2</c:v>
                </c:pt>
                <c:pt idx="2">
                  <c:v>BLEU 3</c:v>
                </c:pt>
                <c:pt idx="3">
                  <c:v>BLEU 4</c:v>
                </c:pt>
              </c:strCache>
            </c:strRef>
          </c:cat>
          <c:val>
            <c:numRef>
              <c:f>Sheet1!$C$2:$C$5</c:f>
              <c:numCache>
                <c:formatCode>General</c:formatCode>
                <c:ptCount val="4"/>
                <c:pt idx="0">
                  <c:v>0.59655459999999993</c:v>
                </c:pt>
                <c:pt idx="1">
                  <c:v>0.5473496000000001</c:v>
                </c:pt>
                <c:pt idx="2">
                  <c:v>0.47432980000000002</c:v>
                </c:pt>
                <c:pt idx="3">
                  <c:v>0.35311250000000005</c:v>
                </c:pt>
              </c:numCache>
            </c:numRef>
          </c:val>
          <c:extLst>
            <c:ext xmlns:c16="http://schemas.microsoft.com/office/drawing/2014/chart" uri="{C3380CC4-5D6E-409C-BE32-E72D297353CC}">
              <c16:uniqueId val="{00000001-E27A-462A-A5C3-81147769A7B2}"/>
            </c:ext>
          </c:extLst>
        </c:ser>
        <c:dLbls>
          <c:showLegendKey val="0"/>
          <c:showVal val="0"/>
          <c:showCatName val="0"/>
          <c:showSerName val="0"/>
          <c:showPercent val="0"/>
          <c:showBubbleSize val="0"/>
        </c:dLbls>
        <c:gapWidth val="219"/>
        <c:overlap val="-27"/>
        <c:axId val="127986863"/>
        <c:axId val="127988943"/>
      </c:barChart>
      <c:catAx>
        <c:axId val="127986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988943"/>
        <c:crosses val="autoZero"/>
        <c:auto val="1"/>
        <c:lblAlgn val="ctr"/>
        <c:lblOffset val="100"/>
        <c:noMultiLvlLbl val="0"/>
      </c:catAx>
      <c:valAx>
        <c:axId val="127988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986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4404345290172"/>
          <c:y val="3.8142497812773402E-2"/>
          <c:w val="0.9419065789260942"/>
          <c:h val="0.83703539007702032"/>
        </c:manualLayout>
      </c:layout>
      <c:lineChart>
        <c:grouping val="standard"/>
        <c:varyColors val="0"/>
        <c:ser>
          <c:idx val="0"/>
          <c:order val="0"/>
          <c:tx>
            <c:strRef>
              <c:f>Sheet1!$B$1</c:f>
              <c:strCache>
                <c:ptCount val="1"/>
                <c:pt idx="0">
                  <c:v>With Aug</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Sheet1!$A$2:$A$11</c:f>
              <c:strCache>
                <c:ptCount val="10"/>
                <c:pt idx="0">
                  <c:v>epoch 1</c:v>
                </c:pt>
                <c:pt idx="1">
                  <c:v>epoch 2</c:v>
                </c:pt>
                <c:pt idx="2">
                  <c:v>epoch 3</c:v>
                </c:pt>
                <c:pt idx="3">
                  <c:v>epoch 4</c:v>
                </c:pt>
                <c:pt idx="4">
                  <c:v>epoch 5</c:v>
                </c:pt>
                <c:pt idx="5">
                  <c:v>epoch 6</c:v>
                </c:pt>
                <c:pt idx="6">
                  <c:v>epoch 7</c:v>
                </c:pt>
                <c:pt idx="7">
                  <c:v>epoch 8</c:v>
                </c:pt>
                <c:pt idx="8">
                  <c:v>epoch 9</c:v>
                </c:pt>
                <c:pt idx="9">
                  <c:v>epoch 10</c:v>
                </c:pt>
              </c:strCache>
            </c:strRef>
          </c:cat>
          <c:val>
            <c:numRef>
              <c:f>Sheet1!$B$2:$B$11</c:f>
              <c:numCache>
                <c:formatCode>General</c:formatCode>
                <c:ptCount val="10"/>
                <c:pt idx="0">
                  <c:v>0.58169999999999999</c:v>
                </c:pt>
                <c:pt idx="1">
                  <c:v>0.58720000000000006</c:v>
                </c:pt>
                <c:pt idx="2">
                  <c:v>0.57750000000000001</c:v>
                </c:pt>
                <c:pt idx="3">
                  <c:v>0.57840000000000003</c:v>
                </c:pt>
                <c:pt idx="4">
                  <c:v>0.58079999999999998</c:v>
                </c:pt>
                <c:pt idx="5">
                  <c:v>0.5746</c:v>
                </c:pt>
                <c:pt idx="6">
                  <c:v>0.56059999999999999</c:v>
                </c:pt>
                <c:pt idx="7">
                  <c:v>0.56240000000000001</c:v>
                </c:pt>
                <c:pt idx="8">
                  <c:v>0.55740000000000001</c:v>
                </c:pt>
                <c:pt idx="9">
                  <c:v>0.55649999999999999</c:v>
                </c:pt>
              </c:numCache>
            </c:numRef>
          </c:val>
          <c:smooth val="0"/>
          <c:extLst>
            <c:ext xmlns:c16="http://schemas.microsoft.com/office/drawing/2014/chart" uri="{C3380CC4-5D6E-409C-BE32-E72D297353CC}">
              <c16:uniqueId val="{00000000-63E7-4389-88B4-69F141759BF0}"/>
            </c:ext>
          </c:extLst>
        </c:ser>
        <c:ser>
          <c:idx val="1"/>
          <c:order val="1"/>
          <c:tx>
            <c:strRef>
              <c:f>Sheet1!$C$1</c:f>
              <c:strCache>
                <c:ptCount val="1"/>
                <c:pt idx="0">
                  <c:v>Without Aug</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Sheet1!$A$2:$A$11</c:f>
              <c:strCache>
                <c:ptCount val="10"/>
                <c:pt idx="0">
                  <c:v>epoch 1</c:v>
                </c:pt>
                <c:pt idx="1">
                  <c:v>epoch 2</c:v>
                </c:pt>
                <c:pt idx="2">
                  <c:v>epoch 3</c:v>
                </c:pt>
                <c:pt idx="3">
                  <c:v>epoch 4</c:v>
                </c:pt>
                <c:pt idx="4">
                  <c:v>epoch 5</c:v>
                </c:pt>
                <c:pt idx="5">
                  <c:v>epoch 6</c:v>
                </c:pt>
                <c:pt idx="6">
                  <c:v>epoch 7</c:v>
                </c:pt>
                <c:pt idx="7">
                  <c:v>epoch 8</c:v>
                </c:pt>
                <c:pt idx="8">
                  <c:v>epoch 9</c:v>
                </c:pt>
                <c:pt idx="9">
                  <c:v>epoch 10</c:v>
                </c:pt>
              </c:strCache>
            </c:strRef>
          </c:cat>
          <c:val>
            <c:numRef>
              <c:f>Sheet1!$C$2:$C$11</c:f>
              <c:numCache>
                <c:formatCode>General</c:formatCode>
                <c:ptCount val="10"/>
                <c:pt idx="0">
                  <c:v>0.48849999999999999</c:v>
                </c:pt>
                <c:pt idx="1">
                  <c:v>0.61429999999999996</c:v>
                </c:pt>
                <c:pt idx="2">
                  <c:v>0.60340000000000005</c:v>
                </c:pt>
                <c:pt idx="3">
                  <c:v>0.60450000000000004</c:v>
                </c:pt>
                <c:pt idx="4">
                  <c:v>0.56159999999999999</c:v>
                </c:pt>
                <c:pt idx="5">
                  <c:v>0.53490000000000004</c:v>
                </c:pt>
                <c:pt idx="6">
                  <c:v>0.52890000000000004</c:v>
                </c:pt>
                <c:pt idx="7">
                  <c:v>0.59089999999999998</c:v>
                </c:pt>
                <c:pt idx="8">
                  <c:v>0.48649999999999999</c:v>
                </c:pt>
                <c:pt idx="9">
                  <c:v>0.5635</c:v>
                </c:pt>
              </c:numCache>
            </c:numRef>
          </c:val>
          <c:smooth val="0"/>
          <c:extLst>
            <c:ext xmlns:c16="http://schemas.microsoft.com/office/drawing/2014/chart" uri="{C3380CC4-5D6E-409C-BE32-E72D297353CC}">
              <c16:uniqueId val="{00000001-63E7-4389-88B4-69F141759BF0}"/>
            </c:ext>
          </c:extLst>
        </c:ser>
        <c:dLbls>
          <c:showLegendKey val="0"/>
          <c:showVal val="0"/>
          <c:showCatName val="0"/>
          <c:showSerName val="0"/>
          <c:showPercent val="0"/>
          <c:showBubbleSize val="0"/>
        </c:dLbls>
        <c:marker val="1"/>
        <c:smooth val="0"/>
        <c:axId val="1730983311"/>
        <c:axId val="1730985391"/>
      </c:lineChart>
      <c:catAx>
        <c:axId val="17309833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730985391"/>
        <c:crosses val="autoZero"/>
        <c:auto val="1"/>
        <c:lblAlgn val="ctr"/>
        <c:lblOffset val="100"/>
        <c:noMultiLvlLbl val="0"/>
      </c:catAx>
      <c:valAx>
        <c:axId val="1730985391"/>
        <c:scaling>
          <c:orientation val="minMax"/>
          <c:min val="0.45"/>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833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093449857229376E-2"/>
          <c:y val="1.5692913385826773E-2"/>
          <c:w val="0.9419065789260942"/>
          <c:h val="0.83703539007702032"/>
        </c:manualLayout>
      </c:layout>
      <c:lineChart>
        <c:grouping val="standard"/>
        <c:varyColors val="0"/>
        <c:ser>
          <c:idx val="0"/>
          <c:order val="0"/>
          <c:tx>
            <c:strRef>
              <c:f>Sheet1!$B$1</c:f>
              <c:strCache>
                <c:ptCount val="1"/>
                <c:pt idx="0">
                  <c:v>With Aug</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Sheet1!$A$2:$A$11</c:f>
              <c:strCache>
                <c:ptCount val="10"/>
                <c:pt idx="0">
                  <c:v>epoch 1</c:v>
                </c:pt>
                <c:pt idx="1">
                  <c:v>epoch 2</c:v>
                </c:pt>
                <c:pt idx="2">
                  <c:v>epoch 3</c:v>
                </c:pt>
                <c:pt idx="3">
                  <c:v>epoch 4</c:v>
                </c:pt>
                <c:pt idx="4">
                  <c:v>epoch 5</c:v>
                </c:pt>
                <c:pt idx="5">
                  <c:v>epoch 6</c:v>
                </c:pt>
                <c:pt idx="6">
                  <c:v>epoch 7</c:v>
                </c:pt>
                <c:pt idx="7">
                  <c:v>epoch 8</c:v>
                </c:pt>
                <c:pt idx="8">
                  <c:v>epoch 9</c:v>
                </c:pt>
                <c:pt idx="9">
                  <c:v>epoch 10</c:v>
                </c:pt>
              </c:strCache>
            </c:strRef>
          </c:cat>
          <c:val>
            <c:numRef>
              <c:f>Sheet1!$B$2:$B$11</c:f>
              <c:numCache>
                <c:formatCode>General</c:formatCode>
                <c:ptCount val="10"/>
                <c:pt idx="0">
                  <c:v>0.33029999999999998</c:v>
                </c:pt>
                <c:pt idx="1">
                  <c:v>0.34379999999999999</c:v>
                </c:pt>
                <c:pt idx="2">
                  <c:v>0.33739999999999998</c:v>
                </c:pt>
                <c:pt idx="3">
                  <c:v>0.3362</c:v>
                </c:pt>
                <c:pt idx="4">
                  <c:v>0.33850000000000002</c:v>
                </c:pt>
                <c:pt idx="5">
                  <c:v>0.33579999999999999</c:v>
                </c:pt>
                <c:pt idx="6">
                  <c:v>0.32769999999999999</c:v>
                </c:pt>
                <c:pt idx="7">
                  <c:v>0.32690000000000002</c:v>
                </c:pt>
                <c:pt idx="8">
                  <c:v>0.3231</c:v>
                </c:pt>
                <c:pt idx="9">
                  <c:v>0.32450000000000001</c:v>
                </c:pt>
              </c:numCache>
            </c:numRef>
          </c:val>
          <c:smooth val="0"/>
          <c:extLst>
            <c:ext xmlns:c16="http://schemas.microsoft.com/office/drawing/2014/chart" uri="{C3380CC4-5D6E-409C-BE32-E72D297353CC}">
              <c16:uniqueId val="{00000000-B012-4381-9723-4A50A683E40E}"/>
            </c:ext>
          </c:extLst>
        </c:ser>
        <c:ser>
          <c:idx val="1"/>
          <c:order val="1"/>
          <c:tx>
            <c:strRef>
              <c:f>Sheet1!$C$1</c:f>
              <c:strCache>
                <c:ptCount val="1"/>
                <c:pt idx="0">
                  <c:v>Without Aug</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Sheet1!$A$2:$A$11</c:f>
              <c:strCache>
                <c:ptCount val="10"/>
                <c:pt idx="0">
                  <c:v>epoch 1</c:v>
                </c:pt>
                <c:pt idx="1">
                  <c:v>epoch 2</c:v>
                </c:pt>
                <c:pt idx="2">
                  <c:v>epoch 3</c:v>
                </c:pt>
                <c:pt idx="3">
                  <c:v>epoch 4</c:v>
                </c:pt>
                <c:pt idx="4">
                  <c:v>epoch 5</c:v>
                </c:pt>
                <c:pt idx="5">
                  <c:v>epoch 6</c:v>
                </c:pt>
                <c:pt idx="6">
                  <c:v>epoch 7</c:v>
                </c:pt>
                <c:pt idx="7">
                  <c:v>epoch 8</c:v>
                </c:pt>
                <c:pt idx="8">
                  <c:v>epoch 9</c:v>
                </c:pt>
                <c:pt idx="9">
                  <c:v>epoch 10</c:v>
                </c:pt>
              </c:strCache>
            </c:strRef>
          </c:cat>
          <c:val>
            <c:numRef>
              <c:f>Sheet1!$C$2:$C$11</c:f>
              <c:numCache>
                <c:formatCode>General</c:formatCode>
                <c:ptCount val="10"/>
                <c:pt idx="0">
                  <c:v>0.27760000000000001</c:v>
                </c:pt>
                <c:pt idx="1">
                  <c:v>0.37509999999999999</c:v>
                </c:pt>
                <c:pt idx="2">
                  <c:v>0.37069999999999997</c:v>
                </c:pt>
                <c:pt idx="3">
                  <c:v>0.375</c:v>
                </c:pt>
                <c:pt idx="4">
                  <c:v>0.2787</c:v>
                </c:pt>
                <c:pt idx="5">
                  <c:v>0.27489999999999998</c:v>
                </c:pt>
                <c:pt idx="6">
                  <c:v>0.27189999999999998</c:v>
                </c:pt>
                <c:pt idx="7">
                  <c:v>0.36399999999999999</c:v>
                </c:pt>
                <c:pt idx="8">
                  <c:v>0.2213</c:v>
                </c:pt>
                <c:pt idx="9">
                  <c:v>0.35880000000000001</c:v>
                </c:pt>
              </c:numCache>
            </c:numRef>
          </c:val>
          <c:smooth val="0"/>
          <c:extLst>
            <c:ext xmlns:c16="http://schemas.microsoft.com/office/drawing/2014/chart" uri="{C3380CC4-5D6E-409C-BE32-E72D297353CC}">
              <c16:uniqueId val="{00000001-B012-4381-9723-4A50A683E40E}"/>
            </c:ext>
          </c:extLst>
        </c:ser>
        <c:dLbls>
          <c:showLegendKey val="0"/>
          <c:showVal val="0"/>
          <c:showCatName val="0"/>
          <c:showSerName val="0"/>
          <c:showPercent val="0"/>
          <c:showBubbleSize val="0"/>
        </c:dLbls>
        <c:marker val="1"/>
        <c:smooth val="0"/>
        <c:axId val="1730983311"/>
        <c:axId val="1730985391"/>
      </c:lineChart>
      <c:catAx>
        <c:axId val="17309833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800" b="0" i="0" u="none" strike="noStrike" kern="1200" cap="all" spc="120" normalizeH="0" baseline="0">
                <a:solidFill>
                  <a:schemeClr val="tx1">
                    <a:lumMod val="65000"/>
                    <a:lumOff val="35000"/>
                  </a:schemeClr>
                </a:solidFill>
                <a:latin typeface="+mn-lt"/>
                <a:ea typeface="+mn-ea"/>
                <a:cs typeface="+mn-cs"/>
              </a:defRPr>
            </a:pPr>
            <a:endParaRPr lang="en-US"/>
          </a:p>
        </c:txPr>
        <c:crossAx val="1730985391"/>
        <c:crosses val="autoZero"/>
        <c:auto val="1"/>
        <c:lblAlgn val="ctr"/>
        <c:lblOffset val="100"/>
        <c:noMultiLvlLbl val="0"/>
      </c:catAx>
      <c:valAx>
        <c:axId val="1730985391"/>
        <c:scaling>
          <c:orientation val="minMax"/>
          <c:min val="0.15000000000000002"/>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730983311"/>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093449857229376E-2"/>
          <c:y val="1.5692913385826773E-2"/>
          <c:w val="0.9419065789260942"/>
          <c:h val="0.83703539007702032"/>
        </c:manualLayout>
      </c:layout>
      <c:lineChart>
        <c:grouping val="standard"/>
        <c:varyColors val="0"/>
        <c:ser>
          <c:idx val="0"/>
          <c:order val="0"/>
          <c:tx>
            <c:strRef>
              <c:f>Sheet1!$B$1</c:f>
              <c:strCache>
                <c:ptCount val="1"/>
                <c:pt idx="0">
                  <c:v>With Aug</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Sheet1!$A$2:$A$11</c:f>
              <c:strCache>
                <c:ptCount val="10"/>
                <c:pt idx="0">
                  <c:v>epoch 1</c:v>
                </c:pt>
                <c:pt idx="1">
                  <c:v>epoch 2</c:v>
                </c:pt>
                <c:pt idx="2">
                  <c:v>epoch 3</c:v>
                </c:pt>
                <c:pt idx="3">
                  <c:v>epoch 4</c:v>
                </c:pt>
                <c:pt idx="4">
                  <c:v>epoch 5</c:v>
                </c:pt>
                <c:pt idx="5">
                  <c:v>epoch 6</c:v>
                </c:pt>
                <c:pt idx="6">
                  <c:v>epoch 7</c:v>
                </c:pt>
                <c:pt idx="7">
                  <c:v>epoch 8</c:v>
                </c:pt>
                <c:pt idx="8">
                  <c:v>epoch 9</c:v>
                </c:pt>
                <c:pt idx="9">
                  <c:v>epoch 10</c:v>
                </c:pt>
              </c:strCache>
            </c:strRef>
          </c:cat>
          <c:val>
            <c:numRef>
              <c:f>Sheet1!$B$2:$B$11</c:f>
              <c:numCache>
                <c:formatCode>General</c:formatCode>
                <c:ptCount val="10"/>
                <c:pt idx="0">
                  <c:v>0.22589999999999999</c:v>
                </c:pt>
                <c:pt idx="1">
                  <c:v>0.24229999999999999</c:v>
                </c:pt>
                <c:pt idx="2">
                  <c:v>0.23810000000000001</c:v>
                </c:pt>
                <c:pt idx="3">
                  <c:v>0.2384</c:v>
                </c:pt>
                <c:pt idx="4">
                  <c:v>0.24110000000000001</c:v>
                </c:pt>
                <c:pt idx="5">
                  <c:v>0.24279999999999999</c:v>
                </c:pt>
                <c:pt idx="6">
                  <c:v>0.23710000000000001</c:v>
                </c:pt>
                <c:pt idx="7">
                  <c:v>0.23749999999999999</c:v>
                </c:pt>
                <c:pt idx="8">
                  <c:v>0.2349</c:v>
                </c:pt>
                <c:pt idx="9">
                  <c:v>0.2346</c:v>
                </c:pt>
              </c:numCache>
            </c:numRef>
          </c:val>
          <c:smooth val="0"/>
          <c:extLst>
            <c:ext xmlns:c16="http://schemas.microsoft.com/office/drawing/2014/chart" uri="{C3380CC4-5D6E-409C-BE32-E72D297353CC}">
              <c16:uniqueId val="{00000000-24D0-45A2-A516-7E25C7B27E2E}"/>
            </c:ext>
          </c:extLst>
        </c:ser>
        <c:ser>
          <c:idx val="1"/>
          <c:order val="1"/>
          <c:tx>
            <c:strRef>
              <c:f>Sheet1!$C$1</c:f>
              <c:strCache>
                <c:ptCount val="1"/>
                <c:pt idx="0">
                  <c:v>Without Aug</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Sheet1!$A$2:$A$11</c:f>
              <c:strCache>
                <c:ptCount val="10"/>
                <c:pt idx="0">
                  <c:v>epoch 1</c:v>
                </c:pt>
                <c:pt idx="1">
                  <c:v>epoch 2</c:v>
                </c:pt>
                <c:pt idx="2">
                  <c:v>epoch 3</c:v>
                </c:pt>
                <c:pt idx="3">
                  <c:v>epoch 4</c:v>
                </c:pt>
                <c:pt idx="4">
                  <c:v>epoch 5</c:v>
                </c:pt>
                <c:pt idx="5">
                  <c:v>epoch 6</c:v>
                </c:pt>
                <c:pt idx="6">
                  <c:v>epoch 7</c:v>
                </c:pt>
                <c:pt idx="7">
                  <c:v>epoch 8</c:v>
                </c:pt>
                <c:pt idx="8">
                  <c:v>epoch 9</c:v>
                </c:pt>
                <c:pt idx="9">
                  <c:v>epoch 10</c:v>
                </c:pt>
              </c:strCache>
            </c:strRef>
          </c:cat>
          <c:val>
            <c:numRef>
              <c:f>Sheet1!$C$2:$C$11</c:f>
              <c:numCache>
                <c:formatCode>General</c:formatCode>
                <c:ptCount val="10"/>
                <c:pt idx="0">
                  <c:v>0.191</c:v>
                </c:pt>
                <c:pt idx="1">
                  <c:v>0.26939999999999997</c:v>
                </c:pt>
                <c:pt idx="2">
                  <c:v>0.26889999999999997</c:v>
                </c:pt>
                <c:pt idx="3">
                  <c:v>0.27479999999999999</c:v>
                </c:pt>
                <c:pt idx="4">
                  <c:v>0.1769</c:v>
                </c:pt>
                <c:pt idx="5">
                  <c:v>0.17519999999999999</c:v>
                </c:pt>
                <c:pt idx="6">
                  <c:v>0.1769</c:v>
                </c:pt>
                <c:pt idx="7">
                  <c:v>0.26679999999999998</c:v>
                </c:pt>
                <c:pt idx="8">
                  <c:v>0.1406</c:v>
                </c:pt>
                <c:pt idx="9">
                  <c:v>0.26600000000000001</c:v>
                </c:pt>
              </c:numCache>
            </c:numRef>
          </c:val>
          <c:smooth val="0"/>
          <c:extLst>
            <c:ext xmlns:c16="http://schemas.microsoft.com/office/drawing/2014/chart" uri="{C3380CC4-5D6E-409C-BE32-E72D297353CC}">
              <c16:uniqueId val="{00000001-24D0-45A2-A516-7E25C7B27E2E}"/>
            </c:ext>
          </c:extLst>
        </c:ser>
        <c:dLbls>
          <c:showLegendKey val="0"/>
          <c:showVal val="0"/>
          <c:showCatName val="0"/>
          <c:showSerName val="0"/>
          <c:showPercent val="0"/>
          <c:showBubbleSize val="0"/>
        </c:dLbls>
        <c:marker val="1"/>
        <c:smooth val="0"/>
        <c:axId val="1730983311"/>
        <c:axId val="1730985391"/>
      </c:lineChart>
      <c:catAx>
        <c:axId val="17309833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730985391"/>
        <c:crosses val="autoZero"/>
        <c:auto val="1"/>
        <c:lblAlgn val="ctr"/>
        <c:lblOffset val="100"/>
        <c:noMultiLvlLbl val="0"/>
      </c:catAx>
      <c:valAx>
        <c:axId val="1730985391"/>
        <c:scaling>
          <c:orientation val="minMax"/>
          <c:min val="0.1"/>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833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4404345290172"/>
          <c:y val="3.8142497812773402E-2"/>
          <c:w val="0.9419065789260942"/>
          <c:h val="0.83703539007702032"/>
        </c:manualLayout>
      </c:layout>
      <c:lineChart>
        <c:grouping val="standard"/>
        <c:varyColors val="0"/>
        <c:ser>
          <c:idx val="0"/>
          <c:order val="0"/>
          <c:tx>
            <c:strRef>
              <c:f>Sheet1!$B$1</c:f>
              <c:strCache>
                <c:ptCount val="1"/>
                <c:pt idx="0">
                  <c:v>With Aug</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Sheet1!$A$2:$A$11</c:f>
              <c:strCache>
                <c:ptCount val="10"/>
                <c:pt idx="0">
                  <c:v>epoch 1</c:v>
                </c:pt>
                <c:pt idx="1">
                  <c:v>epoch 2</c:v>
                </c:pt>
                <c:pt idx="2">
                  <c:v>epoch 3</c:v>
                </c:pt>
                <c:pt idx="3">
                  <c:v>epoch 4</c:v>
                </c:pt>
                <c:pt idx="4">
                  <c:v>epoch 5</c:v>
                </c:pt>
                <c:pt idx="5">
                  <c:v>epoch 6</c:v>
                </c:pt>
                <c:pt idx="6">
                  <c:v>epoch 7</c:v>
                </c:pt>
                <c:pt idx="7">
                  <c:v>epoch 8</c:v>
                </c:pt>
                <c:pt idx="8">
                  <c:v>epoch 9</c:v>
                </c:pt>
                <c:pt idx="9">
                  <c:v>epoch 10</c:v>
                </c:pt>
              </c:strCache>
            </c:strRef>
          </c:cat>
          <c:val>
            <c:numRef>
              <c:f>Sheet1!$B$2:$B$11</c:f>
              <c:numCache>
                <c:formatCode>General</c:formatCode>
                <c:ptCount val="10"/>
                <c:pt idx="0">
                  <c:v>0.1072</c:v>
                </c:pt>
                <c:pt idx="1">
                  <c:v>0.1208</c:v>
                </c:pt>
                <c:pt idx="2">
                  <c:v>0.1191</c:v>
                </c:pt>
                <c:pt idx="3">
                  <c:v>0.1205</c:v>
                </c:pt>
                <c:pt idx="4">
                  <c:v>0.1212</c:v>
                </c:pt>
                <c:pt idx="5">
                  <c:v>0.12429999999999999</c:v>
                </c:pt>
                <c:pt idx="6">
                  <c:v>0.121</c:v>
                </c:pt>
                <c:pt idx="7">
                  <c:v>0.12139999999999999</c:v>
                </c:pt>
                <c:pt idx="8">
                  <c:v>0.1197</c:v>
                </c:pt>
                <c:pt idx="9">
                  <c:v>0.1188</c:v>
                </c:pt>
              </c:numCache>
            </c:numRef>
          </c:val>
          <c:smooth val="0"/>
          <c:extLst>
            <c:ext xmlns:c16="http://schemas.microsoft.com/office/drawing/2014/chart" uri="{C3380CC4-5D6E-409C-BE32-E72D297353CC}">
              <c16:uniqueId val="{00000000-B5DE-4B04-9DB0-82B8A1333EA1}"/>
            </c:ext>
          </c:extLst>
        </c:ser>
        <c:ser>
          <c:idx val="1"/>
          <c:order val="1"/>
          <c:tx>
            <c:strRef>
              <c:f>Sheet1!$C$1</c:f>
              <c:strCache>
                <c:ptCount val="1"/>
                <c:pt idx="0">
                  <c:v>Without Aug</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Sheet1!$A$2:$A$11</c:f>
              <c:strCache>
                <c:ptCount val="10"/>
                <c:pt idx="0">
                  <c:v>epoch 1</c:v>
                </c:pt>
                <c:pt idx="1">
                  <c:v>epoch 2</c:v>
                </c:pt>
                <c:pt idx="2">
                  <c:v>epoch 3</c:v>
                </c:pt>
                <c:pt idx="3">
                  <c:v>epoch 4</c:v>
                </c:pt>
                <c:pt idx="4">
                  <c:v>epoch 5</c:v>
                </c:pt>
                <c:pt idx="5">
                  <c:v>epoch 6</c:v>
                </c:pt>
                <c:pt idx="6">
                  <c:v>epoch 7</c:v>
                </c:pt>
                <c:pt idx="7">
                  <c:v>epoch 8</c:v>
                </c:pt>
                <c:pt idx="8">
                  <c:v>epoch 9</c:v>
                </c:pt>
                <c:pt idx="9">
                  <c:v>epoch 10</c:v>
                </c:pt>
              </c:strCache>
            </c:strRef>
          </c:cat>
          <c:val>
            <c:numRef>
              <c:f>Sheet1!$C$2:$C$11</c:f>
              <c:numCache>
                <c:formatCode>General</c:formatCode>
                <c:ptCount val="10"/>
                <c:pt idx="0">
                  <c:v>8.8999999999999996E-2</c:v>
                </c:pt>
                <c:pt idx="1">
                  <c:v>0.13969999999999999</c:v>
                </c:pt>
                <c:pt idx="2">
                  <c:v>0.1414</c:v>
                </c:pt>
                <c:pt idx="3">
                  <c:v>0.1482</c:v>
                </c:pt>
                <c:pt idx="4">
                  <c:v>7.9299999999999995E-2</c:v>
                </c:pt>
                <c:pt idx="5">
                  <c:v>7.4099999999999999E-2</c:v>
                </c:pt>
                <c:pt idx="6">
                  <c:v>7.7100000000000002E-2</c:v>
                </c:pt>
                <c:pt idx="7">
                  <c:v>0.14319999999999999</c:v>
                </c:pt>
                <c:pt idx="8">
                  <c:v>6.3200000000000006E-2</c:v>
                </c:pt>
                <c:pt idx="9">
                  <c:v>0.14399999999999999</c:v>
                </c:pt>
              </c:numCache>
            </c:numRef>
          </c:val>
          <c:smooth val="0"/>
          <c:extLst>
            <c:ext xmlns:c16="http://schemas.microsoft.com/office/drawing/2014/chart" uri="{C3380CC4-5D6E-409C-BE32-E72D297353CC}">
              <c16:uniqueId val="{00000001-B5DE-4B04-9DB0-82B8A1333EA1}"/>
            </c:ext>
          </c:extLst>
        </c:ser>
        <c:dLbls>
          <c:showLegendKey val="0"/>
          <c:showVal val="0"/>
          <c:showCatName val="0"/>
          <c:showSerName val="0"/>
          <c:showPercent val="0"/>
          <c:showBubbleSize val="0"/>
        </c:dLbls>
        <c:marker val="1"/>
        <c:smooth val="0"/>
        <c:axId val="1730983311"/>
        <c:axId val="1730985391"/>
      </c:lineChart>
      <c:catAx>
        <c:axId val="17309833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730985391"/>
        <c:crosses val="autoZero"/>
        <c:auto val="1"/>
        <c:lblAlgn val="ctr"/>
        <c:lblOffset val="100"/>
        <c:noMultiLvlLbl val="0"/>
      </c:catAx>
      <c:valAx>
        <c:axId val="1730985391"/>
        <c:scaling>
          <c:orientation val="minMax"/>
          <c:min val="5.000000000000001E-2"/>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833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0AF90B-7CA6-419C-9D2F-A2B9F38BF92D}" type="datetimeFigureOut">
              <a:rPr lang="en-US" smtClean="0"/>
              <a:t>7/2/2019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080316-3BE9-4310-82AB-45BE008AE2BA}" type="slidenum">
              <a:rPr lang="en-US" smtClean="0"/>
              <a:t>‹#›</a:t>
            </a:fld>
            <a:endParaRPr lang="en-US"/>
          </a:p>
        </p:txBody>
      </p:sp>
    </p:spTree>
    <p:extLst>
      <p:ext uri="{BB962C8B-B14F-4D97-AF65-F5344CB8AC3E}">
        <p14:creationId xmlns:p14="http://schemas.microsoft.com/office/powerpoint/2010/main" val="2039216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7BC11-3C82-4125-B1B0-E8269BD61955}" type="datetimeFigureOut">
              <a:rPr lang="en-US" smtClean="0"/>
              <a:t>7/2/2019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2F567-B288-469E-8657-C21552A8D378}" type="slidenum">
              <a:rPr lang="en-US" smtClean="0"/>
              <a:t>‹#›</a:t>
            </a:fld>
            <a:endParaRPr lang="en-US"/>
          </a:p>
        </p:txBody>
      </p:sp>
    </p:spTree>
    <p:extLst>
      <p:ext uri="{BB962C8B-B14F-4D97-AF65-F5344CB8AC3E}">
        <p14:creationId xmlns:p14="http://schemas.microsoft.com/office/powerpoint/2010/main" val="206254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Labeled_data"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a:t>
            </a:r>
            <a:r>
              <a:rPr lang="en-US" dirty="0" smtClean="0"/>
              <a:t>Muhammad</a:t>
            </a:r>
            <a:r>
              <a:rPr lang="en-US" baseline="0" dirty="0" smtClean="0"/>
              <a:t> Asad </a:t>
            </a:r>
            <a:r>
              <a:rPr lang="en-US" dirty="0" smtClean="0"/>
              <a:t>and </a:t>
            </a:r>
            <a:r>
              <a:rPr lang="en-US" dirty="0"/>
              <a:t>I am here to represent my </a:t>
            </a:r>
            <a:r>
              <a:rPr lang="en-US" dirty="0" smtClean="0"/>
              <a:t>MS </a:t>
            </a:r>
            <a:r>
              <a:rPr lang="en-US" dirty="0"/>
              <a:t>Research Work</a:t>
            </a:r>
            <a:r>
              <a:rPr lang="en-US" baseline="0" dirty="0"/>
              <a:t> and the topic </a:t>
            </a:r>
            <a:r>
              <a:rPr lang="en-US" baseline="0" dirty="0" smtClean="0"/>
              <a:t>is “</a:t>
            </a:r>
            <a:r>
              <a:rPr lang="en-US" sz="1200" dirty="0" smtClean="0">
                <a:ea typeface="Calibri" panose="020F0502020204030204" pitchFamily="34" charset="0"/>
              </a:rPr>
              <a:t>A Methodology for Caption Generation of Images with Machine Learning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F12F567-B288-469E-8657-C21552A8D378}" type="slidenum">
              <a:rPr lang="en-US" smtClean="0"/>
              <a:t>2</a:t>
            </a:fld>
            <a:endParaRPr lang="en-US"/>
          </a:p>
        </p:txBody>
      </p:sp>
    </p:spTree>
    <p:extLst>
      <p:ext uri="{BB962C8B-B14F-4D97-AF65-F5344CB8AC3E}">
        <p14:creationId xmlns:p14="http://schemas.microsoft.com/office/powerpoint/2010/main" val="2601775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too much reliance on the training data</a:t>
            </a:r>
          </a:p>
          <a:p>
            <a:r>
              <a:rPr lang="en-US" sz="1200" b="1" i="0" kern="1200" dirty="0" err="1" smtClean="0">
                <a:solidFill>
                  <a:schemeClr val="tx1"/>
                </a:solidFill>
                <a:effectLst/>
                <a:latin typeface="+mn-lt"/>
                <a:ea typeface="+mn-ea"/>
                <a:cs typeface="+mn-cs"/>
              </a:rPr>
              <a:t>Underfitting</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 failure to learn the relationships in the training data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12F567-B288-469E-8657-C21552A8D378}" type="slidenum">
              <a:rPr lang="en-US" smtClean="0"/>
              <a:t>15</a:t>
            </a:fld>
            <a:endParaRPr lang="en-US"/>
          </a:p>
        </p:txBody>
      </p:sp>
    </p:spTree>
    <p:extLst>
      <p:ext uri="{BB962C8B-B14F-4D97-AF65-F5344CB8AC3E}">
        <p14:creationId xmlns:p14="http://schemas.microsoft.com/office/powerpoint/2010/main" val="215054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2F567-B288-469E-8657-C21552A8D378}" type="slidenum">
              <a:rPr lang="en-US" smtClean="0"/>
              <a:t>3</a:t>
            </a:fld>
            <a:endParaRPr lang="en-US"/>
          </a:p>
        </p:txBody>
      </p:sp>
    </p:spTree>
    <p:extLst>
      <p:ext uri="{BB962C8B-B14F-4D97-AF65-F5344CB8AC3E}">
        <p14:creationId xmlns:p14="http://schemas.microsoft.com/office/powerpoint/2010/main" val="272347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Computer vision is an interdisciplinary scientific field that deals with how computers can be made to gain high-level understanding from digital images or videos.</a:t>
            </a:r>
            <a:r>
              <a:rPr lang="en-US" baseline="0" dirty="0" smtClean="0"/>
              <a:t> Object Detection &amp; Classification</a:t>
            </a:r>
            <a:endParaRPr lang="en-US" dirty="0" smtClean="0"/>
          </a:p>
          <a:p>
            <a:endParaRPr lang="en-US" dirty="0" smtClean="0"/>
          </a:p>
          <a:p>
            <a:r>
              <a:rPr lang="en-US" dirty="0" smtClean="0"/>
              <a:t>Artificial neural networks (ANN) or connectionist systems are computing systems that are inspired by, but not necessarily identical to, the biological neural networks that constitute animal brains. Such systems "learn" to perform tasks by considering examples, generally without being programmed with any task-specific rules. For example, in image recognition, they might learn to identify images that</a:t>
            </a:r>
            <a:r>
              <a:rPr lang="en-US" baseline="0" dirty="0" smtClean="0"/>
              <a:t> </a:t>
            </a:r>
            <a:r>
              <a:rPr lang="en-US" sz="1200" b="0" i="0" kern="1200" dirty="0" smtClean="0">
                <a:solidFill>
                  <a:schemeClr val="tx1"/>
                </a:solidFill>
                <a:effectLst/>
                <a:latin typeface="+mn-lt"/>
                <a:ea typeface="+mn-ea"/>
                <a:cs typeface="+mn-cs"/>
              </a:rPr>
              <a:t>contain cats by analyzing example images that have been manually </a:t>
            </a:r>
            <a:r>
              <a:rPr lang="en-US" sz="1200" b="0" i="0" u="none" strike="noStrike" kern="1200" dirty="0" smtClean="0">
                <a:solidFill>
                  <a:schemeClr val="tx1"/>
                </a:solidFill>
                <a:effectLst/>
                <a:latin typeface="+mn-lt"/>
                <a:ea typeface="+mn-ea"/>
                <a:cs typeface="+mn-cs"/>
                <a:hlinkClick r:id="rId3" tooltip="Labeled data"/>
              </a:rPr>
              <a:t>labeled</a:t>
            </a:r>
            <a:r>
              <a:rPr lang="en-US" sz="1200" b="0" i="0" kern="1200" dirty="0" smtClean="0">
                <a:solidFill>
                  <a:schemeClr val="tx1"/>
                </a:solidFill>
                <a:effectLst/>
                <a:latin typeface="+mn-lt"/>
                <a:ea typeface="+mn-ea"/>
                <a:cs typeface="+mn-cs"/>
              </a:rPr>
              <a:t> as "cat" or "no cat" and using the results to identify cats in other images. An ANN is based on a collection of connected units or nodes called artificial neurons, which loosely model the neurons in a biological brain. </a:t>
            </a:r>
          </a:p>
          <a:p>
            <a:endParaRPr lang="en-US" dirty="0" smtClean="0"/>
          </a:p>
          <a:p>
            <a:r>
              <a:rPr lang="en-US" dirty="0" smtClean="0"/>
              <a:t>A deep neural network (DNN) is an artificial neural network (ANN) with multiple layers between the input and output layers.. in deep learning, a convolutional neural network (CNN, or </a:t>
            </a:r>
            <a:r>
              <a:rPr lang="en-US" dirty="0" err="1" smtClean="0"/>
              <a:t>ConvNet</a:t>
            </a:r>
            <a:r>
              <a:rPr lang="en-US" dirty="0" smtClean="0"/>
              <a:t>) is a class of deep neural networks, most commonly applied to analyzing visual imagery</a:t>
            </a:r>
          </a:p>
          <a:p>
            <a:endParaRPr lang="en-US" dirty="0" smtClean="0"/>
          </a:p>
          <a:p>
            <a:r>
              <a:rPr lang="en-US" dirty="0" err="1" smtClean="0"/>
              <a:t>Cnn</a:t>
            </a:r>
            <a:r>
              <a:rPr lang="en-US" dirty="0" smtClean="0"/>
              <a:t> intro</a:t>
            </a:r>
            <a:endParaRPr lang="en-US" dirty="0"/>
          </a:p>
        </p:txBody>
      </p:sp>
      <p:sp>
        <p:nvSpPr>
          <p:cNvPr id="4" name="Slide Number Placeholder 3"/>
          <p:cNvSpPr>
            <a:spLocks noGrp="1"/>
          </p:cNvSpPr>
          <p:nvPr>
            <p:ph type="sldNum" sz="quarter" idx="10"/>
          </p:nvPr>
        </p:nvSpPr>
        <p:spPr/>
        <p:txBody>
          <a:bodyPr/>
          <a:lstStyle/>
          <a:p>
            <a:fld id="{5F12F567-B288-469E-8657-C21552A8D378}" type="slidenum">
              <a:rPr lang="en-US" smtClean="0"/>
              <a:t>4</a:t>
            </a:fld>
            <a:endParaRPr lang="en-US"/>
          </a:p>
        </p:txBody>
      </p:sp>
    </p:spTree>
    <p:extLst>
      <p:ext uri="{BB962C8B-B14F-4D97-AF65-F5344CB8AC3E}">
        <p14:creationId xmlns:p14="http://schemas.microsoft.com/office/powerpoint/2010/main" val="2294483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the visual space-based methods, the image features and the corresponding captions are</a:t>
            </a:r>
          </a:p>
          <a:p>
            <a:r>
              <a:rPr lang="en-US" sz="1200" b="0" i="0" u="none" strike="noStrike" kern="1200" baseline="0" dirty="0" smtClean="0">
                <a:solidFill>
                  <a:schemeClr val="tx1"/>
                </a:solidFill>
                <a:latin typeface="+mn-lt"/>
                <a:ea typeface="+mn-ea"/>
                <a:cs typeface="+mn-cs"/>
              </a:rPr>
              <a:t>independently passed to the language decoder. In contrast, in a multimodal space case, a shared</a:t>
            </a:r>
          </a:p>
          <a:p>
            <a:r>
              <a:rPr lang="en-US" sz="1200" b="0" i="0" u="none" strike="noStrike" kern="1200" baseline="0" dirty="0" smtClean="0">
                <a:solidFill>
                  <a:schemeClr val="tx1"/>
                </a:solidFill>
                <a:latin typeface="+mn-lt"/>
                <a:ea typeface="+mn-ea"/>
                <a:cs typeface="+mn-cs"/>
              </a:rPr>
              <a:t>multimodal space is learned from the images and the corresponding caption text. This multimodal</a:t>
            </a:r>
          </a:p>
          <a:p>
            <a:r>
              <a:rPr lang="en-US" sz="1200" b="0" i="0" u="none" strike="noStrike" kern="1200" baseline="0" dirty="0" smtClean="0">
                <a:solidFill>
                  <a:schemeClr val="tx1"/>
                </a:solidFill>
                <a:latin typeface="+mn-lt"/>
                <a:ea typeface="+mn-ea"/>
                <a:cs typeface="+mn-cs"/>
              </a:rPr>
              <a:t>representation is then passed to the language decoder.</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harmonic mean of</a:t>
            </a:r>
          </a:p>
          <a:p>
            <a:r>
              <a:rPr lang="en-US" sz="1200" b="0" i="0" u="none" strike="noStrike" kern="1200" baseline="0" dirty="0" smtClean="0">
                <a:solidFill>
                  <a:schemeClr val="tx1"/>
                </a:solidFill>
                <a:latin typeface="+mn-lt"/>
                <a:ea typeface="+mn-ea"/>
                <a:cs typeface="+mn-cs"/>
              </a:rPr>
              <a:t>unigram precision and recall, with recall</a:t>
            </a:r>
          </a:p>
          <a:p>
            <a:r>
              <a:rPr lang="en-US" sz="1200" b="0" i="0" u="none" strike="noStrike" kern="1200" baseline="0" dirty="0" smtClean="0">
                <a:solidFill>
                  <a:schemeClr val="tx1"/>
                </a:solidFill>
                <a:latin typeface="+mn-lt"/>
                <a:ea typeface="+mn-ea"/>
                <a:cs typeface="+mn-cs"/>
              </a:rPr>
              <a:t>weighted higher than precision.</a:t>
            </a:r>
            <a:endParaRPr lang="en-US" dirty="0"/>
          </a:p>
        </p:txBody>
      </p:sp>
      <p:sp>
        <p:nvSpPr>
          <p:cNvPr id="4" name="Slide Number Placeholder 3"/>
          <p:cNvSpPr>
            <a:spLocks noGrp="1"/>
          </p:cNvSpPr>
          <p:nvPr>
            <p:ph type="sldNum" sz="quarter" idx="10"/>
          </p:nvPr>
        </p:nvSpPr>
        <p:spPr/>
        <p:txBody>
          <a:bodyPr/>
          <a:lstStyle/>
          <a:p>
            <a:fld id="{5F12F567-B288-469E-8657-C21552A8D378}" type="slidenum">
              <a:rPr lang="en-US" smtClean="0"/>
              <a:t>5</a:t>
            </a:fld>
            <a:endParaRPr lang="en-US"/>
          </a:p>
        </p:txBody>
      </p:sp>
    </p:spTree>
    <p:extLst>
      <p:ext uri="{BB962C8B-B14F-4D97-AF65-F5344CB8AC3E}">
        <p14:creationId xmlns:p14="http://schemas.microsoft.com/office/powerpoint/2010/main" val="710673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2F567-B288-469E-8657-C21552A8D378}" type="slidenum">
              <a:rPr lang="en-US" smtClean="0"/>
              <a:t>8</a:t>
            </a:fld>
            <a:endParaRPr lang="en-US"/>
          </a:p>
        </p:txBody>
      </p:sp>
    </p:spTree>
    <p:extLst>
      <p:ext uri="{BB962C8B-B14F-4D97-AF65-F5344CB8AC3E}">
        <p14:creationId xmlns:p14="http://schemas.microsoft.com/office/powerpoint/2010/main" val="126993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CNN</a:t>
            </a:r>
            <a:r>
              <a:rPr lang="en-US" sz="1200" b="0" i="0" kern="1200" dirty="0" smtClean="0">
                <a:solidFill>
                  <a:schemeClr val="tx1"/>
                </a:solidFill>
                <a:effectLst/>
                <a:latin typeface="+mn-lt"/>
                <a:ea typeface="+mn-ea"/>
                <a:cs typeface="+mn-cs"/>
              </a:rPr>
              <a:t> is a </a:t>
            </a:r>
            <a:r>
              <a:rPr lang="en-US" sz="1200" b="1" i="0" kern="1200" dirty="0" smtClean="0">
                <a:solidFill>
                  <a:schemeClr val="tx1"/>
                </a:solidFill>
                <a:effectLst/>
                <a:latin typeface="+mn-lt"/>
                <a:ea typeface="+mn-ea"/>
                <a:cs typeface="+mn-cs"/>
              </a:rPr>
              <a:t>feed forward neural network</a:t>
            </a:r>
            <a:r>
              <a:rPr lang="en-US" sz="1200" b="0" i="0" kern="1200" dirty="0" smtClean="0">
                <a:solidFill>
                  <a:schemeClr val="tx1"/>
                </a:solidFill>
                <a:effectLst/>
                <a:latin typeface="+mn-lt"/>
                <a:ea typeface="+mn-ea"/>
                <a:cs typeface="+mn-cs"/>
              </a:rPr>
              <a:t> that is generally used for Image recognition and object classification. While </a:t>
            </a:r>
            <a:r>
              <a:rPr lang="en-US" sz="1200" b="1" i="0" kern="1200" dirty="0" smtClean="0">
                <a:solidFill>
                  <a:schemeClr val="tx1"/>
                </a:solidFill>
                <a:effectLst/>
                <a:latin typeface="+mn-lt"/>
                <a:ea typeface="+mn-ea"/>
                <a:cs typeface="+mn-cs"/>
              </a:rPr>
              <a:t>RNN</a:t>
            </a:r>
            <a:r>
              <a:rPr lang="en-US" sz="1200" b="0" i="0" kern="1200" dirty="0" smtClean="0">
                <a:solidFill>
                  <a:schemeClr val="tx1"/>
                </a:solidFill>
                <a:effectLst/>
                <a:latin typeface="+mn-lt"/>
                <a:ea typeface="+mn-ea"/>
                <a:cs typeface="+mn-cs"/>
              </a:rPr>
              <a:t> works on the principle of saving the output of a layer and feeding this back to the input in order to predict the output of the layer.</a:t>
            </a:r>
          </a:p>
          <a:p>
            <a:pPr rtl="0"/>
            <a:r>
              <a:rPr lang="en-US" sz="1200" b="0" i="0" kern="1200" dirty="0" smtClean="0">
                <a:solidFill>
                  <a:schemeClr val="tx1"/>
                </a:solidFill>
                <a:effectLst/>
                <a:latin typeface="+mn-lt"/>
                <a:ea typeface="+mn-ea"/>
                <a:cs typeface="+mn-cs"/>
              </a:rPr>
              <a:t>CNN considers only the current input while RNN considers the current input and also the previously received inputs. It can memorize previous inputs due to its internal memory.</a:t>
            </a:r>
          </a:p>
          <a:p>
            <a:pPr rtl="0"/>
            <a:r>
              <a:rPr lang="en-US" sz="1200" b="0" i="0" kern="1200" dirty="0" smtClean="0">
                <a:solidFill>
                  <a:schemeClr val="tx1"/>
                </a:solidFill>
                <a:effectLst/>
                <a:latin typeface="+mn-lt"/>
                <a:ea typeface="+mn-ea"/>
                <a:cs typeface="+mn-cs"/>
              </a:rPr>
              <a:t>CNN has 4 layers namely: Convolution layer,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layer, Pooling and Fully Connected Layer. Every layer has its own functionality and performs feature extractions and finds out hidden patterns.</a:t>
            </a:r>
          </a:p>
          <a:p>
            <a:pPr rtl="0"/>
            <a:r>
              <a:rPr lang="en-US" sz="1200" b="0" i="0" kern="1200" dirty="0" smtClean="0">
                <a:solidFill>
                  <a:schemeClr val="tx1"/>
                </a:solidFill>
                <a:effectLst/>
                <a:latin typeface="+mn-lt"/>
                <a:ea typeface="+mn-ea"/>
                <a:cs typeface="+mn-cs"/>
              </a:rPr>
              <a:t>There are 4 types of RNN namely: One to One, One to Many, Many to One and Many to Many.</a:t>
            </a:r>
          </a:p>
          <a:p>
            <a:endParaRPr lang="en-US" dirty="0"/>
          </a:p>
        </p:txBody>
      </p:sp>
      <p:sp>
        <p:nvSpPr>
          <p:cNvPr id="4" name="Slide Number Placeholder 3"/>
          <p:cNvSpPr>
            <a:spLocks noGrp="1"/>
          </p:cNvSpPr>
          <p:nvPr>
            <p:ph type="sldNum" sz="quarter" idx="10"/>
          </p:nvPr>
        </p:nvSpPr>
        <p:spPr/>
        <p:txBody>
          <a:bodyPr/>
          <a:lstStyle/>
          <a:p>
            <a:fld id="{5F12F567-B288-469E-8657-C21552A8D378}" type="slidenum">
              <a:rPr lang="en-US" smtClean="0"/>
              <a:t>10</a:t>
            </a:fld>
            <a:endParaRPr lang="en-US"/>
          </a:p>
        </p:txBody>
      </p:sp>
    </p:spTree>
    <p:extLst>
      <p:ext uri="{BB962C8B-B14F-4D97-AF65-F5344CB8AC3E}">
        <p14:creationId xmlns:p14="http://schemas.microsoft.com/office/powerpoint/2010/main" val="76142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2F567-B288-469E-8657-C21552A8D378}" type="slidenum">
              <a:rPr lang="en-US" smtClean="0"/>
              <a:t>12</a:t>
            </a:fld>
            <a:endParaRPr lang="en-US"/>
          </a:p>
        </p:txBody>
      </p:sp>
    </p:spTree>
    <p:extLst>
      <p:ext uri="{BB962C8B-B14F-4D97-AF65-F5344CB8AC3E}">
        <p14:creationId xmlns:p14="http://schemas.microsoft.com/office/powerpoint/2010/main" val="810806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12F567-B288-469E-8657-C21552A8D378}" type="slidenum">
              <a:rPr lang="en-US" smtClean="0"/>
              <a:t>13</a:t>
            </a:fld>
            <a:endParaRPr lang="en-US"/>
          </a:p>
        </p:txBody>
      </p:sp>
    </p:spTree>
    <p:extLst>
      <p:ext uri="{BB962C8B-B14F-4D97-AF65-F5344CB8AC3E}">
        <p14:creationId xmlns:p14="http://schemas.microsoft.com/office/powerpoint/2010/main" val="915923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Images Results</a:t>
            </a:r>
            <a:endParaRPr lang="en-US" dirty="0"/>
          </a:p>
        </p:txBody>
      </p:sp>
      <p:sp>
        <p:nvSpPr>
          <p:cNvPr id="4" name="Slide Number Placeholder 3"/>
          <p:cNvSpPr>
            <a:spLocks noGrp="1"/>
          </p:cNvSpPr>
          <p:nvPr>
            <p:ph type="sldNum" sz="quarter" idx="10"/>
          </p:nvPr>
        </p:nvSpPr>
        <p:spPr/>
        <p:txBody>
          <a:bodyPr/>
          <a:lstStyle/>
          <a:p>
            <a:fld id="{5F12F567-B288-469E-8657-C21552A8D378}" type="slidenum">
              <a:rPr lang="en-US" smtClean="0"/>
              <a:t>14</a:t>
            </a:fld>
            <a:endParaRPr lang="en-US"/>
          </a:p>
        </p:txBody>
      </p:sp>
    </p:spTree>
    <p:extLst>
      <p:ext uri="{BB962C8B-B14F-4D97-AF65-F5344CB8AC3E}">
        <p14:creationId xmlns:p14="http://schemas.microsoft.com/office/powerpoint/2010/main" val="3189434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1998617"/>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524000" y="2062886"/>
            <a:ext cx="9144000" cy="2387600"/>
          </a:xfrm>
        </p:spPr>
        <p:txBody>
          <a:bodyPr anchor="b">
            <a:normAutofit/>
          </a:bodyPr>
          <a:lstStyle>
            <a:lvl1pPr algn="ctr">
              <a:defRPr sz="38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4542561"/>
            <a:ext cx="9144000" cy="1655762"/>
          </a:xfrm>
        </p:spPr>
        <p:txBody>
          <a:bodyPr>
            <a:normAutofit/>
          </a:bodyPr>
          <a:lstStyle>
            <a:lvl1pPr marL="0" indent="0" algn="ctr">
              <a:buNone/>
              <a:defRPr sz="2800" b="1">
                <a:latin typeface="Bell MT" panose="020205030603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Box 8"/>
          <p:cNvSpPr txBox="1"/>
          <p:nvPr userDrawn="1"/>
        </p:nvSpPr>
        <p:spPr>
          <a:xfrm>
            <a:off x="1937113" y="699330"/>
            <a:ext cx="10450286" cy="1077218"/>
          </a:xfrm>
          <a:prstGeom prst="rect">
            <a:avLst/>
          </a:prstGeom>
          <a:noFill/>
        </p:spPr>
        <p:txBody>
          <a:bodyPr wrap="square" rtlCol="0">
            <a:spAutoFit/>
          </a:bodyPr>
          <a:lstStyle/>
          <a:p>
            <a:pPr algn="ctr"/>
            <a:r>
              <a:rPr lang="en-US" sz="3200" b="1" i="0" kern="1200" dirty="0" smtClean="0">
                <a:solidFill>
                  <a:schemeClr val="bg1"/>
                </a:solidFill>
                <a:effectLst>
                  <a:outerShdw blurRad="38100" dist="38100" dir="2700000" algn="tl">
                    <a:srgbClr val="000000">
                      <a:alpha val="43137"/>
                    </a:srgbClr>
                  </a:outerShdw>
                </a:effectLst>
                <a:latin typeface="+mn-lt"/>
                <a:ea typeface="+mn-ea"/>
                <a:cs typeface="+mn-cs"/>
              </a:rPr>
              <a:t>Department of Computer Science and Engineering</a:t>
            </a:r>
          </a:p>
          <a:p>
            <a:pPr algn="ctr"/>
            <a:r>
              <a:rPr lang="en-US" sz="3200" b="1" i="0" kern="1200" dirty="0" smtClean="0">
                <a:solidFill>
                  <a:schemeClr val="bg1"/>
                </a:solidFill>
                <a:effectLst>
                  <a:outerShdw blurRad="38100" dist="38100" dir="2700000" algn="tl">
                    <a:srgbClr val="000000">
                      <a:alpha val="43137"/>
                    </a:srgbClr>
                  </a:outerShdw>
                </a:effectLst>
                <a:latin typeface="+mn-lt"/>
                <a:ea typeface="+mn-ea"/>
                <a:cs typeface="+mn-cs"/>
              </a:rPr>
              <a:t>Air University Multan Campus</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3527" y="382034"/>
            <a:ext cx="1722269" cy="12345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28789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4038600" y="6473917"/>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053C564-1562-4241-8A70-F21D76309BEB}" type="slidenum">
              <a:rPr lang="en-US" smtClean="0"/>
              <a:t>‹#›</a:t>
            </a:fld>
            <a:endParaRPr lang="en-US"/>
          </a:p>
        </p:txBody>
      </p:sp>
    </p:spTree>
    <p:extLst>
      <p:ext uri="{BB962C8B-B14F-4D97-AF65-F5344CB8AC3E}">
        <p14:creationId xmlns:p14="http://schemas.microsoft.com/office/powerpoint/2010/main" val="3649300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4038600" y="6473917"/>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053C564-1562-4241-8A70-F21D76309BEB}" type="slidenum">
              <a:rPr lang="en-US" smtClean="0"/>
              <a:t>‹#›</a:t>
            </a:fld>
            <a:endParaRPr lang="en-US"/>
          </a:p>
        </p:txBody>
      </p:sp>
    </p:spTree>
    <p:extLst>
      <p:ext uri="{BB962C8B-B14F-4D97-AF65-F5344CB8AC3E}">
        <p14:creationId xmlns:p14="http://schemas.microsoft.com/office/powerpoint/2010/main" val="468686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b="1">
                <a:latin typeface="Times New Roman" panose="02020603050405020304" pitchFamily="18" charset="0"/>
                <a:cs typeface="Times New Roman" panose="02020603050405020304" pitchFamily="18" charset="0"/>
              </a:defRPr>
            </a:lvl1pPr>
            <a:lvl2pPr>
              <a:defRPr b="1">
                <a:latin typeface="Times New Roman" panose="02020603050405020304" pitchFamily="18" charset="0"/>
                <a:cs typeface="Times New Roman" panose="02020603050405020304" pitchFamily="18" charset="0"/>
              </a:defRPr>
            </a:lvl2pPr>
            <a:lvl3pPr>
              <a:defRPr b="1">
                <a:latin typeface="Times New Roman" panose="02020603050405020304" pitchFamily="18" charset="0"/>
                <a:cs typeface="Times New Roman" panose="02020603050405020304" pitchFamily="18" charset="0"/>
              </a:defRPr>
            </a:lvl3pPr>
            <a:lvl4pPr>
              <a:defRPr b="1">
                <a:latin typeface="Times New Roman" panose="02020603050405020304" pitchFamily="18" charset="0"/>
                <a:cs typeface="Times New Roman" panose="02020603050405020304" pitchFamily="18" charset="0"/>
              </a:defRPr>
            </a:lvl4pPr>
            <a:lvl5pPr>
              <a:defRPr b="1">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txBox="1">
            <a:spLocks/>
          </p:cNvSpPr>
          <p:nvPr userDrawn="1"/>
        </p:nvSpPr>
        <p:spPr>
          <a:xfrm>
            <a:off x="9468392" y="649568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bg1"/>
                </a:solidFill>
                <a:effectLst>
                  <a:outerShdw blurRad="38100" dist="38100" dir="2700000" algn="tl">
                    <a:srgbClr val="000000">
                      <a:alpha val="43137"/>
                    </a:srgbClr>
                  </a:outerShdw>
                </a:effectLst>
                <a:highlight>
                  <a:srgbClr val="000080"/>
                </a:highligh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707499-B901-407C-923C-8991D4960FB3}" type="slidenum">
              <a:rPr lang="en-US" sz="1600" smtClean="0"/>
              <a:pPr/>
              <a:t>‹#›</a:t>
            </a:fld>
            <a:endParaRPr lang="en-US" sz="1600" dirty="0"/>
          </a:p>
        </p:txBody>
      </p:sp>
    </p:spTree>
    <p:extLst>
      <p:ext uri="{BB962C8B-B14F-4D97-AF65-F5344CB8AC3E}">
        <p14:creationId xmlns:p14="http://schemas.microsoft.com/office/powerpoint/2010/main" val="2477753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5"/>
          <p:cNvSpPr txBox="1">
            <a:spLocks/>
          </p:cNvSpPr>
          <p:nvPr userDrawn="1"/>
        </p:nvSpPr>
        <p:spPr>
          <a:xfrm>
            <a:off x="9468392" y="649568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bg1"/>
                </a:solidFill>
                <a:effectLst>
                  <a:outerShdw blurRad="38100" dist="38100" dir="2700000" algn="tl">
                    <a:srgbClr val="000000">
                      <a:alpha val="43137"/>
                    </a:srgbClr>
                  </a:outerShdw>
                </a:effectLst>
                <a:highlight>
                  <a:srgbClr val="000080"/>
                </a:highligh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707499-B901-407C-923C-8991D4960FB3}" type="slidenum">
              <a:rPr lang="en-US" sz="1600" smtClean="0"/>
              <a:pPr/>
              <a:t>‹#›</a:t>
            </a:fld>
            <a:endParaRPr lang="en-US" sz="1600" dirty="0"/>
          </a:p>
        </p:txBody>
      </p:sp>
    </p:spTree>
    <p:extLst>
      <p:ext uri="{BB962C8B-B14F-4D97-AF65-F5344CB8AC3E}">
        <p14:creationId xmlns:p14="http://schemas.microsoft.com/office/powerpoint/2010/main" val="133097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73917"/>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053C564-1562-4241-8A70-F21D76309BEB}" type="slidenum">
              <a:rPr lang="en-US" smtClean="0"/>
              <a:t>‹#›</a:t>
            </a:fld>
            <a:endParaRPr lang="en-US"/>
          </a:p>
        </p:txBody>
      </p:sp>
    </p:spTree>
    <p:extLst>
      <p:ext uri="{BB962C8B-B14F-4D97-AF65-F5344CB8AC3E}">
        <p14:creationId xmlns:p14="http://schemas.microsoft.com/office/powerpoint/2010/main" val="397145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a:xfrm>
            <a:off x="4038600" y="6473917"/>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053C564-1562-4241-8A70-F21D76309BEB}" type="slidenum">
              <a:rPr lang="en-US" smtClean="0"/>
              <a:t>‹#›</a:t>
            </a:fld>
            <a:endParaRPr lang="en-US"/>
          </a:p>
        </p:txBody>
      </p:sp>
    </p:spTree>
    <p:extLst>
      <p:ext uri="{BB962C8B-B14F-4D97-AF65-F5344CB8AC3E}">
        <p14:creationId xmlns:p14="http://schemas.microsoft.com/office/powerpoint/2010/main" val="123864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4038600" y="6473917"/>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053C564-1562-4241-8A70-F21D76309BEB}" type="slidenum">
              <a:rPr lang="en-US" smtClean="0"/>
              <a:t>‹#›</a:t>
            </a:fld>
            <a:endParaRPr lang="en-US"/>
          </a:p>
        </p:txBody>
      </p:sp>
    </p:spTree>
    <p:extLst>
      <p:ext uri="{BB962C8B-B14F-4D97-AF65-F5344CB8AC3E}">
        <p14:creationId xmlns:p14="http://schemas.microsoft.com/office/powerpoint/2010/main" val="236314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473917"/>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E053C564-1562-4241-8A70-F21D76309BEB}" type="slidenum">
              <a:rPr lang="en-US" smtClean="0"/>
              <a:t>‹#›</a:t>
            </a:fld>
            <a:endParaRPr lang="en-US"/>
          </a:p>
        </p:txBody>
      </p:sp>
    </p:spTree>
    <p:extLst>
      <p:ext uri="{BB962C8B-B14F-4D97-AF65-F5344CB8AC3E}">
        <p14:creationId xmlns:p14="http://schemas.microsoft.com/office/powerpoint/2010/main" val="973654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a:xfrm>
            <a:off x="4038600" y="6473917"/>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053C564-1562-4241-8A70-F21D76309BEB}" type="slidenum">
              <a:rPr lang="en-US" smtClean="0"/>
              <a:t>‹#›</a:t>
            </a:fld>
            <a:endParaRPr lang="en-US"/>
          </a:p>
        </p:txBody>
      </p:sp>
    </p:spTree>
    <p:extLst>
      <p:ext uri="{BB962C8B-B14F-4D97-AF65-F5344CB8AC3E}">
        <p14:creationId xmlns:p14="http://schemas.microsoft.com/office/powerpoint/2010/main" val="41582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a:xfrm>
            <a:off x="4038600" y="6473917"/>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053C564-1562-4241-8A70-F21D76309BEB}" type="slidenum">
              <a:rPr lang="en-US" smtClean="0"/>
              <a:t>‹#›</a:t>
            </a:fld>
            <a:endParaRPr lang="en-US"/>
          </a:p>
        </p:txBody>
      </p:sp>
    </p:spTree>
    <p:extLst>
      <p:ext uri="{BB962C8B-B14F-4D97-AF65-F5344CB8AC3E}">
        <p14:creationId xmlns:p14="http://schemas.microsoft.com/office/powerpoint/2010/main" val="2224835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365125"/>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8" name="Rectangle 7"/>
          <p:cNvSpPr/>
          <p:nvPr userDrawn="1"/>
        </p:nvSpPr>
        <p:spPr>
          <a:xfrm>
            <a:off x="0" y="6479428"/>
            <a:ext cx="12192000" cy="365125"/>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15992" y="6473917"/>
            <a:ext cx="2743200" cy="365125"/>
          </a:xfrm>
          <a:prstGeom prst="rect">
            <a:avLst/>
          </a:prstGeom>
        </p:spPr>
        <p:txBody>
          <a:bodyPr vert="horz" lIns="91440" tIns="45720" rIns="91440" bIns="45720" rtlCol="0" anchor="ctr"/>
          <a:lstStyle>
            <a:lvl1pPr algn="r">
              <a:defRPr sz="1600" b="1">
                <a:solidFill>
                  <a:schemeClr val="bg1"/>
                </a:solidFill>
                <a:effectLst>
                  <a:outerShdw blurRad="38100" dist="38100" dir="2700000" algn="tl">
                    <a:srgbClr val="000000">
                      <a:alpha val="43137"/>
                    </a:srgbClr>
                  </a:outerShdw>
                </a:effectLst>
                <a:highlight>
                  <a:srgbClr val="000080"/>
                </a:highlight>
              </a:defRPr>
            </a:lvl1pPr>
          </a:lstStyle>
          <a:p>
            <a:fld id="{ED707499-B901-407C-923C-8991D4960FB3}" type="slidenum">
              <a:rPr lang="en-US" smtClean="0"/>
              <a:pPr/>
              <a:t>‹#›</a:t>
            </a:fld>
            <a:endParaRPr lang="en-US" dirty="0"/>
          </a:p>
        </p:txBody>
      </p:sp>
      <p:sp>
        <p:nvSpPr>
          <p:cNvPr id="9" name="Title 1"/>
          <p:cNvSpPr txBox="1">
            <a:spLocks/>
          </p:cNvSpPr>
          <p:nvPr userDrawn="1"/>
        </p:nvSpPr>
        <p:spPr>
          <a:xfrm>
            <a:off x="169817" y="92435"/>
            <a:ext cx="12022183" cy="272690"/>
          </a:xfrm>
          <a:prstGeom prst="rect">
            <a:avLst/>
          </a:prstGeom>
        </p:spPr>
        <p:txBody>
          <a:bodyPr anchor="b"/>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1400" b="1" kern="1200" spc="300" dirty="0" smtClean="0">
                <a:solidFill>
                  <a:schemeClr val="bg1"/>
                </a:solidFill>
                <a:effectLst>
                  <a:outerShdw blurRad="38100" dist="38100" dir="2700000" algn="tl">
                    <a:srgbClr val="000000">
                      <a:alpha val="43137"/>
                    </a:srgbClr>
                  </a:outerShdw>
                </a:effectLst>
                <a:highlight>
                  <a:srgbClr val="000080"/>
                </a:highlight>
                <a:latin typeface="+mj-lt"/>
                <a:ea typeface="+mj-ea"/>
                <a:cs typeface="+mj-cs"/>
              </a:rPr>
              <a:t>A Methodology for Caption Generation of Images with Machine Learning</a:t>
            </a:r>
            <a:endParaRPr lang="en-US" sz="1400" spc="300" dirty="0">
              <a:solidFill>
                <a:schemeClr val="bg1"/>
              </a:solidFill>
              <a:effectLst>
                <a:outerShdw blurRad="38100" dist="38100" dir="2700000" algn="tl">
                  <a:srgbClr val="000000">
                    <a:alpha val="43137"/>
                  </a:srgbClr>
                </a:outerShdw>
              </a:effectLst>
              <a:highlight>
                <a:srgbClr val="000080"/>
              </a:highlight>
            </a:endParaRPr>
          </a:p>
        </p:txBody>
      </p:sp>
    </p:spTree>
    <p:extLst>
      <p:ext uri="{BB962C8B-B14F-4D97-AF65-F5344CB8AC3E}">
        <p14:creationId xmlns:p14="http://schemas.microsoft.com/office/powerpoint/2010/main" val="4210523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Copperplate Gothic Bold" panose="020E07050202060204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Rounded MT Bold" panose="020F07040305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Arial Rounded MT Bold" panose="020F07040305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Rounded MT Bold" panose="020F07040305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Rounded MT Bold" panose="020F07040305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Rounded MT Bold" panose="020F07040305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71969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t>
            </a:r>
            <a:br>
              <a:rPr lang="en-US" dirty="0" smtClean="0"/>
            </a:br>
            <a:r>
              <a:rPr lang="en-US" dirty="0" smtClean="0"/>
              <a:t>Methodology</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5161" y="497310"/>
            <a:ext cx="5820402" cy="5976654"/>
          </a:xfrm>
          <a:prstGeom prst="rect">
            <a:avLst/>
          </a:prstGeom>
        </p:spPr>
      </p:pic>
    </p:spTree>
    <p:extLst>
      <p:ext uri="{BB962C8B-B14F-4D97-AF65-F5344CB8AC3E}">
        <p14:creationId xmlns:p14="http://schemas.microsoft.com/office/powerpoint/2010/main" val="192582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t>
            </a:r>
            <a:br>
              <a:rPr lang="en-US" dirty="0" smtClean="0"/>
            </a:br>
            <a:r>
              <a:rPr lang="en-US" dirty="0" smtClean="0"/>
              <a:t>Methodology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553" y="717755"/>
            <a:ext cx="6013119" cy="5304502"/>
          </a:xfrm>
          <a:prstGeom prst="rect">
            <a:avLst/>
          </a:prstGeom>
        </p:spPr>
      </p:pic>
    </p:spTree>
    <p:extLst>
      <p:ext uri="{BB962C8B-B14F-4D97-AF65-F5344CB8AC3E}">
        <p14:creationId xmlns:p14="http://schemas.microsoft.com/office/powerpoint/2010/main" val="2032541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52276009"/>
              </p:ext>
            </p:extLst>
          </p:nvPr>
        </p:nvGraphicFramePr>
        <p:xfrm>
          <a:off x="803564" y="2766737"/>
          <a:ext cx="10761517" cy="3559113"/>
        </p:xfrm>
        <a:graphic>
          <a:graphicData uri="http://schemas.openxmlformats.org/drawingml/2006/table">
            <a:tbl>
              <a:tblPr firstRow="1" firstCol="1" bandRow="1">
                <a:tableStyleId>{5C22544A-7EE6-4342-B048-85BDC9FD1C3A}</a:tableStyleId>
              </a:tblPr>
              <a:tblGrid>
                <a:gridCol w="834188">
                  <a:extLst>
                    <a:ext uri="{9D8B030D-6E8A-4147-A177-3AD203B41FA5}">
                      <a16:colId xmlns:a16="http://schemas.microsoft.com/office/drawing/2014/main" val="1958318394"/>
                    </a:ext>
                  </a:extLst>
                </a:gridCol>
                <a:gridCol w="2414756">
                  <a:extLst>
                    <a:ext uri="{9D8B030D-6E8A-4147-A177-3AD203B41FA5}">
                      <a16:colId xmlns:a16="http://schemas.microsoft.com/office/drawing/2014/main" val="422309440"/>
                    </a:ext>
                  </a:extLst>
                </a:gridCol>
                <a:gridCol w="569785">
                  <a:extLst>
                    <a:ext uri="{9D8B030D-6E8A-4147-A177-3AD203B41FA5}">
                      <a16:colId xmlns:a16="http://schemas.microsoft.com/office/drawing/2014/main" val="579371680"/>
                    </a:ext>
                  </a:extLst>
                </a:gridCol>
                <a:gridCol w="569785">
                  <a:extLst>
                    <a:ext uri="{9D8B030D-6E8A-4147-A177-3AD203B41FA5}">
                      <a16:colId xmlns:a16="http://schemas.microsoft.com/office/drawing/2014/main" val="982119778"/>
                    </a:ext>
                  </a:extLst>
                </a:gridCol>
                <a:gridCol w="569785">
                  <a:extLst>
                    <a:ext uri="{9D8B030D-6E8A-4147-A177-3AD203B41FA5}">
                      <a16:colId xmlns:a16="http://schemas.microsoft.com/office/drawing/2014/main" val="2184763802"/>
                    </a:ext>
                  </a:extLst>
                </a:gridCol>
                <a:gridCol w="573687">
                  <a:extLst>
                    <a:ext uri="{9D8B030D-6E8A-4147-A177-3AD203B41FA5}">
                      <a16:colId xmlns:a16="http://schemas.microsoft.com/office/drawing/2014/main" val="3888203049"/>
                    </a:ext>
                  </a:extLst>
                </a:gridCol>
                <a:gridCol w="2634279">
                  <a:extLst>
                    <a:ext uri="{9D8B030D-6E8A-4147-A177-3AD203B41FA5}">
                      <a16:colId xmlns:a16="http://schemas.microsoft.com/office/drawing/2014/main" val="1365540810"/>
                    </a:ext>
                  </a:extLst>
                </a:gridCol>
                <a:gridCol w="648813">
                  <a:extLst>
                    <a:ext uri="{9D8B030D-6E8A-4147-A177-3AD203B41FA5}">
                      <a16:colId xmlns:a16="http://schemas.microsoft.com/office/drawing/2014/main" val="3458111599"/>
                    </a:ext>
                  </a:extLst>
                </a:gridCol>
                <a:gridCol w="648813">
                  <a:extLst>
                    <a:ext uri="{9D8B030D-6E8A-4147-A177-3AD203B41FA5}">
                      <a16:colId xmlns:a16="http://schemas.microsoft.com/office/drawing/2014/main" val="3800219419"/>
                    </a:ext>
                  </a:extLst>
                </a:gridCol>
                <a:gridCol w="648813">
                  <a:extLst>
                    <a:ext uri="{9D8B030D-6E8A-4147-A177-3AD203B41FA5}">
                      <a16:colId xmlns:a16="http://schemas.microsoft.com/office/drawing/2014/main" val="999130039"/>
                    </a:ext>
                  </a:extLst>
                </a:gridCol>
                <a:gridCol w="648813">
                  <a:extLst>
                    <a:ext uri="{9D8B030D-6E8A-4147-A177-3AD203B41FA5}">
                      <a16:colId xmlns:a16="http://schemas.microsoft.com/office/drawing/2014/main" val="3940689250"/>
                    </a:ext>
                  </a:extLst>
                </a:gridCol>
              </a:tblGrid>
              <a:tr h="391044">
                <a:tc>
                  <a:txBody>
                    <a:bodyPr/>
                    <a:lstStyle/>
                    <a:p>
                      <a:pPr marL="0" marR="0" algn="l">
                        <a:lnSpc>
                          <a:spcPct val="107000"/>
                        </a:lnSpc>
                        <a:spcBef>
                          <a:spcPts val="0"/>
                        </a:spcBef>
                        <a:spcAft>
                          <a:spcPts val="0"/>
                        </a:spcAft>
                      </a:pPr>
                      <a:r>
                        <a:rPr lang="en-US" sz="1400">
                          <a:effectLst/>
                        </a:rPr>
                        <a:t>Models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200">
                          <a:effectLst/>
                        </a:rPr>
                        <a:t>Augmentation</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200">
                          <a:effectLst/>
                        </a:rPr>
                        <a:t>BLEU 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200">
                          <a:effectLst/>
                        </a:rPr>
                        <a:t>BLEU 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200">
                          <a:effectLst/>
                        </a:rPr>
                        <a:t>BLEU 3</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200">
                          <a:effectLst/>
                        </a:rPr>
                        <a:t>BLEU 4</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200">
                          <a:effectLst/>
                        </a:rPr>
                        <a:t>No Augmentation</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200">
                          <a:effectLst/>
                        </a:rPr>
                        <a:t>BLEU 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200">
                          <a:effectLst/>
                        </a:rPr>
                        <a:t>BLEU 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200">
                          <a:effectLst/>
                        </a:rPr>
                        <a:t>BLEU 3</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200">
                          <a:effectLst/>
                        </a:rPr>
                        <a:t>BLEU 4</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extLst>
                  <a:ext uri="{0D108BD9-81ED-4DB2-BD59-A6C34878D82A}">
                    <a16:rowId xmlns:a16="http://schemas.microsoft.com/office/drawing/2014/main" val="1389809436"/>
                  </a:ext>
                </a:extLst>
              </a:tr>
              <a:tr h="280990">
                <a:tc>
                  <a:txBody>
                    <a:bodyPr/>
                    <a:lstStyle/>
                    <a:p>
                      <a:pPr marL="0" marR="0" algn="l">
                        <a:lnSpc>
                          <a:spcPct val="107000"/>
                        </a:lnSpc>
                        <a:spcBef>
                          <a:spcPts val="0"/>
                        </a:spcBef>
                        <a:spcAft>
                          <a:spcPts val="0"/>
                        </a:spcAft>
                      </a:pPr>
                      <a:r>
                        <a:rPr lang="en-US" sz="1200">
                          <a:effectLst/>
                        </a:rPr>
                        <a:t>epoch1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dog is running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0.846</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0.846</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0.846</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0.846</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dog is running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0.5643</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0.5079</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0.4232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0.2822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extLst>
                  <a:ext uri="{0D108BD9-81ED-4DB2-BD59-A6C34878D82A}">
                    <a16:rowId xmlns:a16="http://schemas.microsoft.com/office/drawing/2014/main" val="3632706780"/>
                  </a:ext>
                </a:extLst>
              </a:tr>
              <a:tr h="280990">
                <a:tc>
                  <a:txBody>
                    <a:bodyPr/>
                    <a:lstStyle/>
                    <a:p>
                      <a:pPr marL="0" marR="0" algn="l">
                        <a:lnSpc>
                          <a:spcPct val="107000"/>
                        </a:lnSpc>
                        <a:spcBef>
                          <a:spcPts val="0"/>
                        </a:spcBef>
                        <a:spcAft>
                          <a:spcPts val="0"/>
                        </a:spcAft>
                      </a:pPr>
                      <a:r>
                        <a:rPr lang="en-US" sz="1200">
                          <a:effectLst/>
                        </a:rPr>
                        <a:t>epoch2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dog is running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0.846</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0.846</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0.846</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0.846</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dog is running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0.5643</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0.5079</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0.4232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0.2822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extLst>
                  <a:ext uri="{0D108BD9-81ED-4DB2-BD59-A6C34878D82A}">
                    <a16:rowId xmlns:a16="http://schemas.microsoft.com/office/drawing/2014/main" val="1135421118"/>
                  </a:ext>
                </a:extLst>
              </a:tr>
              <a:tr h="280990">
                <a:tc>
                  <a:txBody>
                    <a:bodyPr/>
                    <a:lstStyle/>
                    <a:p>
                      <a:pPr marL="0" marR="0" algn="l">
                        <a:lnSpc>
                          <a:spcPct val="107000"/>
                        </a:lnSpc>
                        <a:spcBef>
                          <a:spcPts val="0"/>
                        </a:spcBef>
                        <a:spcAft>
                          <a:spcPts val="0"/>
                        </a:spcAft>
                      </a:pPr>
                      <a:r>
                        <a:rPr lang="en-US" sz="1200">
                          <a:effectLst/>
                        </a:rPr>
                        <a:t>epoch3</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white dog is running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dog is running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0.5643</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0.5079</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0.4232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0.2822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extLst>
                  <a:ext uri="{0D108BD9-81ED-4DB2-BD59-A6C34878D82A}">
                    <a16:rowId xmlns:a16="http://schemas.microsoft.com/office/drawing/2014/main" val="1181601266"/>
                  </a:ext>
                </a:extLst>
              </a:tr>
              <a:tr h="280990">
                <a:tc>
                  <a:txBody>
                    <a:bodyPr/>
                    <a:lstStyle/>
                    <a:p>
                      <a:pPr marL="0" marR="0" algn="l">
                        <a:lnSpc>
                          <a:spcPct val="107000"/>
                        </a:lnSpc>
                        <a:spcBef>
                          <a:spcPts val="0"/>
                        </a:spcBef>
                        <a:spcAft>
                          <a:spcPts val="0"/>
                        </a:spcAft>
                      </a:pPr>
                      <a:r>
                        <a:rPr lang="en-US" sz="1200">
                          <a:effectLst/>
                        </a:rPr>
                        <a:t>epoch4</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dog runs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0.536</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0.335</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0.223</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white dog is running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0.5714</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0.4</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0.25</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extLst>
                  <a:ext uri="{0D108BD9-81ED-4DB2-BD59-A6C34878D82A}">
                    <a16:rowId xmlns:a16="http://schemas.microsoft.com/office/drawing/2014/main" val="2338245672"/>
                  </a:ext>
                </a:extLst>
              </a:tr>
              <a:tr h="280990">
                <a:tc>
                  <a:txBody>
                    <a:bodyPr/>
                    <a:lstStyle/>
                    <a:p>
                      <a:pPr marL="0" marR="0" algn="l">
                        <a:lnSpc>
                          <a:spcPct val="107000"/>
                        </a:lnSpc>
                        <a:spcBef>
                          <a:spcPts val="0"/>
                        </a:spcBef>
                        <a:spcAft>
                          <a:spcPts val="0"/>
                        </a:spcAft>
                      </a:pPr>
                      <a:r>
                        <a:rPr lang="en-US" sz="1200">
                          <a:effectLst/>
                        </a:rPr>
                        <a:t>epoch5</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white dog is running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dog is running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0.5643</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0.5079</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0.4232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0.2822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extLst>
                  <a:ext uri="{0D108BD9-81ED-4DB2-BD59-A6C34878D82A}">
                    <a16:rowId xmlns:a16="http://schemas.microsoft.com/office/drawing/2014/main" val="208987658"/>
                  </a:ext>
                </a:extLst>
              </a:tr>
              <a:tr h="280990">
                <a:tc>
                  <a:txBody>
                    <a:bodyPr/>
                    <a:lstStyle/>
                    <a:p>
                      <a:pPr marL="0" marR="0" algn="l">
                        <a:lnSpc>
                          <a:spcPct val="107000"/>
                        </a:lnSpc>
                        <a:spcBef>
                          <a:spcPts val="0"/>
                        </a:spcBef>
                        <a:spcAft>
                          <a:spcPts val="0"/>
                        </a:spcAft>
                      </a:pPr>
                      <a:r>
                        <a:rPr lang="en-US" sz="1200">
                          <a:effectLst/>
                        </a:rPr>
                        <a:t>epoch6</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white dog runs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0.705</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0.508</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0.212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dirty="0">
                          <a:solidFill>
                            <a:schemeClr val="bg1"/>
                          </a:solidFill>
                          <a:effectLst/>
                        </a:rPr>
                        <a:t>two dogs are running through the grass</a:t>
                      </a:r>
                      <a:endPar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solidFill>
                      <a:schemeClr val="accent6"/>
                    </a:solidFill>
                  </a:tcPr>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extLst>
                  <a:ext uri="{0D108BD9-81ED-4DB2-BD59-A6C34878D82A}">
                    <a16:rowId xmlns:a16="http://schemas.microsoft.com/office/drawing/2014/main" val="1276749988"/>
                  </a:ext>
                </a:extLst>
              </a:tr>
              <a:tr h="280990">
                <a:tc>
                  <a:txBody>
                    <a:bodyPr/>
                    <a:lstStyle/>
                    <a:p>
                      <a:pPr marL="0" marR="0" algn="l">
                        <a:lnSpc>
                          <a:spcPct val="107000"/>
                        </a:lnSpc>
                        <a:spcBef>
                          <a:spcPts val="0"/>
                        </a:spcBef>
                        <a:spcAft>
                          <a:spcPts val="0"/>
                        </a:spcAft>
                      </a:pPr>
                      <a:r>
                        <a:rPr lang="en-US" sz="1200">
                          <a:effectLst/>
                        </a:rPr>
                        <a:t>epoch7</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dog runs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0.536</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0.335</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0.223</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the brown dog is running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0.4286</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0.3333</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extLst>
                  <a:ext uri="{0D108BD9-81ED-4DB2-BD59-A6C34878D82A}">
                    <a16:rowId xmlns:a16="http://schemas.microsoft.com/office/drawing/2014/main" val="575592512"/>
                  </a:ext>
                </a:extLst>
              </a:tr>
              <a:tr h="280990">
                <a:tc>
                  <a:txBody>
                    <a:bodyPr/>
                    <a:lstStyle/>
                    <a:p>
                      <a:pPr marL="0" marR="0" algn="l">
                        <a:lnSpc>
                          <a:spcPct val="107000"/>
                        </a:lnSpc>
                        <a:spcBef>
                          <a:spcPts val="0"/>
                        </a:spcBef>
                        <a:spcAft>
                          <a:spcPts val="0"/>
                        </a:spcAft>
                      </a:pPr>
                      <a:r>
                        <a:rPr lang="en-US" sz="1200">
                          <a:effectLst/>
                        </a:rPr>
                        <a:t>epoch8</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dirty="0">
                          <a:solidFill>
                            <a:schemeClr val="bg1"/>
                          </a:solidFill>
                          <a:effectLst/>
                        </a:rPr>
                        <a:t>white dog is running through the grass</a:t>
                      </a:r>
                      <a:endPar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solidFill>
                      <a:schemeClr val="accent6"/>
                    </a:solidFill>
                  </a:tcPr>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white dog running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dirty="0">
                          <a:effectLst/>
                        </a:rPr>
                        <a:t>0.5643</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0.5079</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0.4232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0.2822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extLst>
                  <a:ext uri="{0D108BD9-81ED-4DB2-BD59-A6C34878D82A}">
                    <a16:rowId xmlns:a16="http://schemas.microsoft.com/office/drawing/2014/main" val="547003921"/>
                  </a:ext>
                </a:extLst>
              </a:tr>
              <a:tr h="280990">
                <a:tc>
                  <a:txBody>
                    <a:bodyPr/>
                    <a:lstStyle/>
                    <a:p>
                      <a:pPr marL="0" marR="0" algn="l">
                        <a:lnSpc>
                          <a:spcPct val="107000"/>
                        </a:lnSpc>
                        <a:spcBef>
                          <a:spcPts val="0"/>
                        </a:spcBef>
                        <a:spcAft>
                          <a:spcPts val="0"/>
                        </a:spcAft>
                      </a:pPr>
                      <a:r>
                        <a:rPr lang="en-US" sz="1200">
                          <a:effectLst/>
                        </a:rPr>
                        <a:t>epoch9</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white dog is running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dirty="0">
                          <a:effectLst/>
                        </a:rPr>
                        <a:t>dog running through the grass</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0.5363</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0.5027</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0.4469</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0.3352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extLst>
                  <a:ext uri="{0D108BD9-81ED-4DB2-BD59-A6C34878D82A}">
                    <a16:rowId xmlns:a16="http://schemas.microsoft.com/office/drawing/2014/main" val="43307573"/>
                  </a:ext>
                </a:extLst>
              </a:tr>
              <a:tr h="280990">
                <a:tc>
                  <a:txBody>
                    <a:bodyPr/>
                    <a:lstStyle/>
                    <a:p>
                      <a:pPr marL="0" marR="0" algn="l">
                        <a:lnSpc>
                          <a:spcPct val="107000"/>
                        </a:lnSpc>
                        <a:spcBef>
                          <a:spcPts val="0"/>
                        </a:spcBef>
                        <a:spcAft>
                          <a:spcPts val="0"/>
                        </a:spcAft>
                      </a:pPr>
                      <a:r>
                        <a:rPr lang="en-US" sz="1200">
                          <a:effectLst/>
                        </a:rPr>
                        <a:t>epoch10</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white dog is running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1</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l">
                        <a:lnSpc>
                          <a:spcPct val="107000"/>
                        </a:lnSpc>
                        <a:spcBef>
                          <a:spcPts val="0"/>
                        </a:spcBef>
                        <a:spcAft>
                          <a:spcPts val="0"/>
                        </a:spcAft>
                      </a:pPr>
                      <a:r>
                        <a:rPr lang="en-US" sz="1100">
                          <a:effectLst/>
                        </a:rPr>
                        <a:t>dog running through the grass</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0.5363</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0.5027</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0.4469</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tc>
                  <a:txBody>
                    <a:bodyPr/>
                    <a:lstStyle/>
                    <a:p>
                      <a:pPr marL="0" marR="0" algn="r">
                        <a:lnSpc>
                          <a:spcPct val="107000"/>
                        </a:lnSpc>
                        <a:spcBef>
                          <a:spcPts val="0"/>
                        </a:spcBef>
                        <a:spcAft>
                          <a:spcPts val="0"/>
                        </a:spcAft>
                      </a:pPr>
                      <a:r>
                        <a:rPr lang="en-US" sz="1100">
                          <a:effectLst/>
                        </a:rPr>
                        <a:t>0.3352</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b"/>
                </a:tc>
                <a:extLst>
                  <a:ext uri="{0D108BD9-81ED-4DB2-BD59-A6C34878D82A}">
                    <a16:rowId xmlns:a16="http://schemas.microsoft.com/office/drawing/2014/main" val="464532953"/>
                  </a:ext>
                </a:extLst>
              </a:tr>
              <a:tr h="280014">
                <a:tc>
                  <a:txBody>
                    <a:bodyPr/>
                    <a:lstStyle/>
                    <a:p>
                      <a:pPr algn="l">
                        <a:lnSpc>
                          <a:spcPct val="107000"/>
                        </a:lnSpc>
                      </a:pPr>
                      <a:endParaRPr lang="en-US" sz="1700">
                        <a:effectLst/>
                        <a:latin typeface="Calibri" panose="020F0502020204030204" pitchFamily="34" charset="0"/>
                        <a:cs typeface="Arial" panose="020B0604020202020204" pitchFamily="34" charset="0"/>
                      </a:endParaRPr>
                    </a:p>
                  </a:txBody>
                  <a:tcPr marL="105371" marR="105371" marT="0" marB="0" anchor="b"/>
                </a:tc>
                <a:tc>
                  <a:txBody>
                    <a:bodyPr/>
                    <a:lstStyle/>
                    <a:p>
                      <a:pPr marL="0" marR="0" algn="ctr">
                        <a:lnSpc>
                          <a:spcPct val="107000"/>
                        </a:lnSpc>
                        <a:spcBef>
                          <a:spcPts val="0"/>
                        </a:spcBef>
                        <a:spcAft>
                          <a:spcPts val="0"/>
                        </a:spcAft>
                      </a:pPr>
                      <a:r>
                        <a:rPr lang="en-US" sz="1200">
                          <a:effectLst/>
                        </a:rPr>
                        <a:t>Average</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ctr"/>
                </a:tc>
                <a:tc>
                  <a:txBody>
                    <a:bodyPr/>
                    <a:lstStyle/>
                    <a:p>
                      <a:pPr marL="0" marR="0" algn="ctr">
                        <a:lnSpc>
                          <a:spcPct val="107000"/>
                        </a:lnSpc>
                        <a:spcBef>
                          <a:spcPts val="0"/>
                        </a:spcBef>
                        <a:spcAft>
                          <a:spcPts val="0"/>
                        </a:spcAft>
                      </a:pPr>
                      <a:r>
                        <a:rPr lang="en-US" sz="1200">
                          <a:effectLst/>
                        </a:rPr>
                        <a:t>0.847</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ctr"/>
                </a:tc>
                <a:tc>
                  <a:txBody>
                    <a:bodyPr/>
                    <a:lstStyle/>
                    <a:p>
                      <a:pPr marL="0" marR="0" algn="ctr">
                        <a:lnSpc>
                          <a:spcPct val="107000"/>
                        </a:lnSpc>
                        <a:spcBef>
                          <a:spcPts val="0"/>
                        </a:spcBef>
                        <a:spcAft>
                          <a:spcPts val="0"/>
                        </a:spcAft>
                      </a:pPr>
                      <a:r>
                        <a:rPr lang="en-US" sz="1200">
                          <a:effectLst/>
                        </a:rPr>
                        <a:t>0.787</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ctr"/>
                </a:tc>
                <a:tc>
                  <a:txBody>
                    <a:bodyPr/>
                    <a:lstStyle/>
                    <a:p>
                      <a:pPr marL="0" marR="0" algn="ctr">
                        <a:lnSpc>
                          <a:spcPct val="107000"/>
                        </a:lnSpc>
                        <a:spcBef>
                          <a:spcPts val="0"/>
                        </a:spcBef>
                        <a:spcAft>
                          <a:spcPts val="0"/>
                        </a:spcAft>
                      </a:pPr>
                      <a:r>
                        <a:rPr lang="en-US" sz="1200">
                          <a:effectLst/>
                        </a:rPr>
                        <a:t>0.735</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ctr"/>
                </a:tc>
                <a:tc>
                  <a:txBody>
                    <a:bodyPr/>
                    <a:lstStyle/>
                    <a:p>
                      <a:pPr marL="0" marR="0" algn="ctr">
                        <a:lnSpc>
                          <a:spcPct val="107000"/>
                        </a:lnSpc>
                        <a:spcBef>
                          <a:spcPts val="0"/>
                        </a:spcBef>
                        <a:spcAft>
                          <a:spcPts val="0"/>
                        </a:spcAft>
                      </a:pPr>
                      <a:r>
                        <a:rPr lang="en-US" sz="1200">
                          <a:effectLst/>
                        </a:rPr>
                        <a:t>0.669</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ctr"/>
                </a:tc>
                <a:tc>
                  <a:txBody>
                    <a:bodyPr/>
                    <a:lstStyle/>
                    <a:p>
                      <a:pPr marL="0" marR="0" algn="ctr">
                        <a:lnSpc>
                          <a:spcPct val="107000"/>
                        </a:lnSpc>
                        <a:spcBef>
                          <a:spcPts val="0"/>
                        </a:spcBef>
                        <a:spcAft>
                          <a:spcPts val="0"/>
                        </a:spcAft>
                      </a:pPr>
                      <a:r>
                        <a:rPr lang="en-US" sz="1200">
                          <a:effectLst/>
                        </a:rPr>
                        <a:t>Average</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ctr"/>
                </a:tc>
                <a:tc>
                  <a:txBody>
                    <a:bodyPr/>
                    <a:lstStyle/>
                    <a:p>
                      <a:pPr marL="0" marR="0" algn="ctr">
                        <a:lnSpc>
                          <a:spcPct val="107000"/>
                        </a:lnSpc>
                        <a:spcBef>
                          <a:spcPts val="0"/>
                        </a:spcBef>
                        <a:spcAft>
                          <a:spcPts val="0"/>
                        </a:spcAft>
                      </a:pPr>
                      <a:r>
                        <a:rPr lang="en-US" sz="1200">
                          <a:effectLst/>
                        </a:rPr>
                        <a:t>0.5966</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ctr"/>
                </a:tc>
                <a:tc>
                  <a:txBody>
                    <a:bodyPr/>
                    <a:lstStyle/>
                    <a:p>
                      <a:pPr marL="0" marR="0" algn="ctr">
                        <a:lnSpc>
                          <a:spcPct val="107000"/>
                        </a:lnSpc>
                        <a:spcBef>
                          <a:spcPts val="0"/>
                        </a:spcBef>
                        <a:spcAft>
                          <a:spcPts val="0"/>
                        </a:spcAft>
                      </a:pPr>
                      <a:r>
                        <a:rPr lang="en-US" sz="1200">
                          <a:effectLst/>
                        </a:rPr>
                        <a:t>0.5473</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ctr"/>
                </a:tc>
                <a:tc>
                  <a:txBody>
                    <a:bodyPr/>
                    <a:lstStyle/>
                    <a:p>
                      <a:pPr marL="0" marR="0" algn="ctr">
                        <a:lnSpc>
                          <a:spcPct val="107000"/>
                        </a:lnSpc>
                        <a:spcBef>
                          <a:spcPts val="0"/>
                        </a:spcBef>
                        <a:spcAft>
                          <a:spcPts val="0"/>
                        </a:spcAft>
                      </a:pPr>
                      <a:r>
                        <a:rPr lang="en-US" sz="1200">
                          <a:effectLst/>
                        </a:rPr>
                        <a:t>0.4743</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ctr"/>
                </a:tc>
                <a:tc>
                  <a:txBody>
                    <a:bodyPr/>
                    <a:lstStyle/>
                    <a:p>
                      <a:pPr marL="0" marR="0" algn="ctr">
                        <a:lnSpc>
                          <a:spcPct val="107000"/>
                        </a:lnSpc>
                        <a:spcBef>
                          <a:spcPts val="0"/>
                        </a:spcBef>
                        <a:spcAft>
                          <a:spcPts val="0"/>
                        </a:spcAft>
                      </a:pPr>
                      <a:r>
                        <a:rPr lang="en-US" sz="1200" dirty="0">
                          <a:effectLst/>
                        </a:rPr>
                        <a:t>0.3531</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105371" marR="105371" marT="0" marB="0" anchor="ctr"/>
                </a:tc>
                <a:extLst>
                  <a:ext uri="{0D108BD9-81ED-4DB2-BD59-A6C34878D82A}">
                    <a16:rowId xmlns:a16="http://schemas.microsoft.com/office/drawing/2014/main" val="2232268875"/>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735" y="365125"/>
            <a:ext cx="3050346" cy="2397572"/>
          </a:xfrm>
          <a:prstGeom prst="rect">
            <a:avLst/>
          </a:prstGeom>
        </p:spPr>
      </p:pic>
    </p:spTree>
    <p:extLst>
      <p:ext uri="{BB962C8B-B14F-4D97-AF65-F5344CB8AC3E}">
        <p14:creationId xmlns:p14="http://schemas.microsoft.com/office/powerpoint/2010/main" val="3555028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8" name="Chart 7"/>
          <p:cNvGraphicFramePr/>
          <p:nvPr>
            <p:extLst>
              <p:ext uri="{D42A27DB-BD31-4B8C-83A1-F6EECF244321}">
                <p14:modId xmlns:p14="http://schemas.microsoft.com/office/powerpoint/2010/main" val="3264124501"/>
              </p:ext>
            </p:extLst>
          </p:nvPr>
        </p:nvGraphicFramePr>
        <p:xfrm>
          <a:off x="893571" y="2302560"/>
          <a:ext cx="10460229" cy="26725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6975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 </a:t>
            </a:r>
            <a:r>
              <a:rPr lang="en-US" sz="1800" dirty="0" smtClean="0"/>
              <a:t>(BLEU Evaluation)</a:t>
            </a:r>
            <a:endParaRPr lang="en-US" dirty="0"/>
          </a:p>
        </p:txBody>
      </p:sp>
      <p:graphicFrame>
        <p:nvGraphicFramePr>
          <p:cNvPr id="6" name="Chart 5"/>
          <p:cNvGraphicFramePr/>
          <p:nvPr>
            <p:extLst>
              <p:ext uri="{D42A27DB-BD31-4B8C-83A1-F6EECF244321}">
                <p14:modId xmlns:p14="http://schemas.microsoft.com/office/powerpoint/2010/main" val="3871887847"/>
              </p:ext>
            </p:extLst>
          </p:nvPr>
        </p:nvGraphicFramePr>
        <p:xfrm>
          <a:off x="838200" y="1898506"/>
          <a:ext cx="4572000" cy="1828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3138656568"/>
              </p:ext>
            </p:extLst>
          </p:nvPr>
        </p:nvGraphicFramePr>
        <p:xfrm>
          <a:off x="6781800" y="1898506"/>
          <a:ext cx="4572000" cy="1828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p:nvPr>
            <p:extLst>
              <p:ext uri="{D42A27DB-BD31-4B8C-83A1-F6EECF244321}">
                <p14:modId xmlns:p14="http://schemas.microsoft.com/office/powerpoint/2010/main" val="158793019"/>
              </p:ext>
            </p:extLst>
          </p:nvPr>
        </p:nvGraphicFramePr>
        <p:xfrm>
          <a:off x="838200" y="4374572"/>
          <a:ext cx="4572000" cy="1828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p:cNvGraphicFramePr/>
          <p:nvPr>
            <p:extLst>
              <p:ext uri="{D42A27DB-BD31-4B8C-83A1-F6EECF244321}">
                <p14:modId xmlns:p14="http://schemas.microsoft.com/office/powerpoint/2010/main" val="3027564970"/>
              </p:ext>
            </p:extLst>
          </p:nvPr>
        </p:nvGraphicFramePr>
        <p:xfrm>
          <a:off x="6781800" y="4374572"/>
          <a:ext cx="4572000" cy="1828800"/>
        </p:xfrm>
        <a:graphic>
          <a:graphicData uri="http://schemas.openxmlformats.org/drawingml/2006/chart">
            <c:chart xmlns:c="http://schemas.openxmlformats.org/drawingml/2006/chart" xmlns:r="http://schemas.openxmlformats.org/officeDocument/2006/relationships" r:id="rId6"/>
          </a:graphicData>
        </a:graphic>
      </p:graphicFrame>
      <p:sp>
        <p:nvSpPr>
          <p:cNvPr id="3" name="TextBox 2"/>
          <p:cNvSpPr txBox="1"/>
          <p:nvPr/>
        </p:nvSpPr>
        <p:spPr>
          <a:xfrm>
            <a:off x="2696839" y="1506022"/>
            <a:ext cx="854721" cy="369332"/>
          </a:xfrm>
          <a:prstGeom prst="rect">
            <a:avLst/>
          </a:prstGeom>
          <a:noFill/>
        </p:spPr>
        <p:txBody>
          <a:bodyPr wrap="none" rtlCol="0">
            <a:spAutoFit/>
          </a:bodyPr>
          <a:lstStyle/>
          <a:p>
            <a:r>
              <a:rPr lang="en-US" dirty="0" smtClean="0"/>
              <a:t>BLEU-1</a:t>
            </a:r>
            <a:endParaRPr lang="en-US" dirty="0"/>
          </a:p>
        </p:txBody>
      </p:sp>
      <p:sp>
        <p:nvSpPr>
          <p:cNvPr id="12" name="TextBox 11"/>
          <p:cNvSpPr txBox="1"/>
          <p:nvPr/>
        </p:nvSpPr>
        <p:spPr>
          <a:xfrm>
            <a:off x="8640439" y="1506022"/>
            <a:ext cx="854721" cy="369332"/>
          </a:xfrm>
          <a:prstGeom prst="rect">
            <a:avLst/>
          </a:prstGeom>
          <a:noFill/>
        </p:spPr>
        <p:txBody>
          <a:bodyPr wrap="none" rtlCol="0">
            <a:spAutoFit/>
          </a:bodyPr>
          <a:lstStyle/>
          <a:p>
            <a:r>
              <a:rPr lang="en-US" dirty="0" smtClean="0"/>
              <a:t>BLEU-2</a:t>
            </a:r>
            <a:endParaRPr lang="en-US" dirty="0"/>
          </a:p>
        </p:txBody>
      </p:sp>
      <p:sp>
        <p:nvSpPr>
          <p:cNvPr id="13" name="TextBox 12"/>
          <p:cNvSpPr txBox="1"/>
          <p:nvPr/>
        </p:nvSpPr>
        <p:spPr>
          <a:xfrm>
            <a:off x="2696838" y="3952876"/>
            <a:ext cx="854721" cy="369332"/>
          </a:xfrm>
          <a:prstGeom prst="rect">
            <a:avLst/>
          </a:prstGeom>
          <a:noFill/>
        </p:spPr>
        <p:txBody>
          <a:bodyPr wrap="none" rtlCol="0">
            <a:spAutoFit/>
          </a:bodyPr>
          <a:lstStyle/>
          <a:p>
            <a:r>
              <a:rPr lang="en-US" dirty="0" smtClean="0"/>
              <a:t>BLEU-3</a:t>
            </a:r>
            <a:endParaRPr lang="en-US" dirty="0"/>
          </a:p>
        </p:txBody>
      </p:sp>
      <p:sp>
        <p:nvSpPr>
          <p:cNvPr id="14" name="TextBox 13"/>
          <p:cNvSpPr txBox="1"/>
          <p:nvPr/>
        </p:nvSpPr>
        <p:spPr>
          <a:xfrm>
            <a:off x="8640439" y="4005240"/>
            <a:ext cx="854721" cy="369332"/>
          </a:xfrm>
          <a:prstGeom prst="rect">
            <a:avLst/>
          </a:prstGeom>
          <a:noFill/>
        </p:spPr>
        <p:txBody>
          <a:bodyPr wrap="none" rtlCol="0">
            <a:spAutoFit/>
          </a:bodyPr>
          <a:lstStyle/>
          <a:p>
            <a:r>
              <a:rPr lang="en-US" dirty="0" smtClean="0"/>
              <a:t>BLEU-4</a:t>
            </a:r>
            <a:endParaRPr lang="en-US" dirty="0"/>
          </a:p>
        </p:txBody>
      </p:sp>
    </p:spTree>
    <p:extLst>
      <p:ext uri="{BB962C8B-B14F-4D97-AF65-F5344CB8AC3E}">
        <p14:creationId xmlns:p14="http://schemas.microsoft.com/office/powerpoint/2010/main" val="933782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Future work</a:t>
            </a:r>
          </a:p>
        </p:txBody>
      </p:sp>
      <p:sp>
        <p:nvSpPr>
          <p:cNvPr id="6" name="Content Placeholder 5"/>
          <p:cNvSpPr>
            <a:spLocks noGrp="1"/>
          </p:cNvSpPr>
          <p:nvPr>
            <p:ph idx="1"/>
          </p:nvPr>
        </p:nvSpPr>
        <p:spPr>
          <a:xfrm>
            <a:off x="838200" y="1825625"/>
            <a:ext cx="10515600" cy="1925493"/>
          </a:xfrm>
        </p:spPr>
        <p:txBody>
          <a:bodyPr/>
          <a:lstStyle/>
          <a:p>
            <a:pPr marL="0" indent="0">
              <a:buNone/>
            </a:pPr>
            <a:r>
              <a:rPr lang="en-US" dirty="0">
                <a:ea typeface="Calibri" panose="020F0502020204030204" pitchFamily="34" charset="0"/>
              </a:rPr>
              <a:t>The future directions are to reduce the model </a:t>
            </a:r>
            <a:r>
              <a:rPr lang="en-US" dirty="0" smtClean="0">
                <a:ea typeface="Calibri" panose="020F0502020204030204" pitchFamily="34" charset="0"/>
              </a:rPr>
              <a:t>over/under </a:t>
            </a:r>
            <a:r>
              <a:rPr lang="en-US" dirty="0">
                <a:ea typeface="Calibri" panose="020F0502020204030204" pitchFamily="34" charset="0"/>
              </a:rPr>
              <a:t>fitting and to make it optimized for mobile devices and bring benefits of this technique to develop intelligent mobile apps as well as try this method on other datasets.</a:t>
            </a:r>
            <a:endParaRPr lang="en-US" dirty="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778558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2613" y="1602733"/>
            <a:ext cx="7288696" cy="1862048"/>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bodyPr>
          <a:lstStyle/>
          <a:p>
            <a:pPr algn="ctr"/>
            <a:r>
              <a:rPr lang="en-US" sz="115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
        <p:nvSpPr>
          <p:cNvPr id="5" name="Rectangle 4"/>
          <p:cNvSpPr/>
          <p:nvPr/>
        </p:nvSpPr>
        <p:spPr>
          <a:xfrm rot="21003766">
            <a:off x="2194482" y="3629943"/>
            <a:ext cx="7484998"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Questions and Discussion</a:t>
            </a:r>
          </a:p>
        </p:txBody>
      </p:sp>
    </p:spTree>
    <p:extLst>
      <p:ext uri="{BB962C8B-B14F-4D97-AF65-F5344CB8AC3E}">
        <p14:creationId xmlns:p14="http://schemas.microsoft.com/office/powerpoint/2010/main" val="2408642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074" y="2227748"/>
            <a:ext cx="11217844" cy="1104979"/>
          </a:xfrm>
        </p:spPr>
        <p:txBody>
          <a:bodyPr>
            <a:noAutofit/>
          </a:bodyPr>
          <a:lstStyle/>
          <a:p>
            <a:r>
              <a:rPr lang="en-US" sz="3200" dirty="0">
                <a:ea typeface="Calibri" panose="020F0502020204030204" pitchFamily="34" charset="0"/>
              </a:rPr>
              <a:t>A Methodology for Caption Generation of Images with Machine Learning</a:t>
            </a:r>
            <a:endParaRPr lang="en-US" sz="3200" dirty="0"/>
          </a:p>
        </p:txBody>
      </p:sp>
      <p:sp>
        <p:nvSpPr>
          <p:cNvPr id="3" name="Subtitle 2"/>
          <p:cNvSpPr>
            <a:spLocks noGrp="1"/>
          </p:cNvSpPr>
          <p:nvPr>
            <p:ph type="subTitle" idx="1"/>
          </p:nvPr>
        </p:nvSpPr>
        <p:spPr>
          <a:xfrm>
            <a:off x="1583638" y="3854132"/>
            <a:ext cx="9144000" cy="2626179"/>
          </a:xfrm>
        </p:spPr>
        <p:txBody>
          <a:bodyPr>
            <a:noAutofit/>
          </a:bodyPr>
          <a:lstStyle/>
          <a:p>
            <a:pPr>
              <a:lnSpc>
                <a:spcPct val="100000"/>
              </a:lnSpc>
            </a:pPr>
            <a:r>
              <a:rPr lang="en-US" sz="2000" u="sng" dirty="0" smtClean="0">
                <a:latin typeface="Times New Roman" panose="02020603050405020304" pitchFamily="18" charset="0"/>
                <a:cs typeface="Times New Roman" panose="02020603050405020304" pitchFamily="18" charset="0"/>
              </a:rPr>
              <a:t>MS </a:t>
            </a:r>
            <a:r>
              <a:rPr lang="en-US" sz="2000" u="sng" dirty="0">
                <a:latin typeface="Times New Roman" panose="02020603050405020304" pitchFamily="18" charset="0"/>
                <a:cs typeface="Times New Roman" panose="02020603050405020304" pitchFamily="18" charset="0"/>
              </a:rPr>
              <a:t>Candidate</a:t>
            </a:r>
          </a:p>
          <a:p>
            <a:pPr>
              <a:lnSpc>
                <a:spcPct val="100000"/>
              </a:lnSpc>
            </a:pPr>
            <a:r>
              <a:rPr lang="en-US" sz="2000" dirty="0" smtClean="0">
                <a:latin typeface="Times New Roman" panose="02020603050405020304" pitchFamily="18" charset="0"/>
                <a:cs typeface="Times New Roman" panose="02020603050405020304" pitchFamily="18" charset="0"/>
              </a:rPr>
              <a:t>Muhammad Asad</a:t>
            </a: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u="sng" dirty="0">
                <a:latin typeface="Times New Roman" panose="02020603050405020304" pitchFamily="18" charset="0"/>
                <a:cs typeface="Times New Roman" panose="02020603050405020304" pitchFamily="18" charset="0"/>
              </a:rPr>
              <a:t>Supervisor</a:t>
            </a:r>
          </a:p>
          <a:p>
            <a:pPr>
              <a:lnSpc>
                <a:spcPct val="100000"/>
              </a:lnSpc>
            </a:pPr>
            <a:r>
              <a:rPr lang="en-US" sz="2000" dirty="0">
                <a:latin typeface="Times New Roman" panose="02020603050405020304" pitchFamily="18" charset="0"/>
                <a:cs typeface="Times New Roman" panose="02020603050405020304" pitchFamily="18" charset="0"/>
              </a:rPr>
              <a:t>Dr. </a:t>
            </a:r>
            <a:r>
              <a:rPr lang="en-US" sz="2000" dirty="0" smtClean="0">
                <a:latin typeface="Times New Roman" panose="02020603050405020304" pitchFamily="18" charset="0"/>
                <a:cs typeface="Times New Roman" panose="02020603050405020304" pitchFamily="18" charset="0"/>
              </a:rPr>
              <a:t>Kaleem </a:t>
            </a:r>
            <a:r>
              <a:rPr lang="en-US" sz="2000" dirty="0" err="1" smtClean="0">
                <a:latin typeface="Times New Roman" panose="02020603050405020304" pitchFamily="18" charset="0"/>
                <a:cs typeface="Times New Roman" panose="02020603050405020304" pitchFamily="18" charset="0"/>
              </a:rPr>
              <a:t>Razzaq</a:t>
            </a: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2527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965278" y="1451429"/>
            <a:ext cx="9388522" cy="5021942"/>
          </a:xfrm>
        </p:spPr>
        <p:txBody>
          <a:bodyPr>
            <a:normAutofit/>
          </a:bodyPr>
          <a:lstStyle/>
          <a:p>
            <a:r>
              <a:rPr lang="en-US" dirty="0"/>
              <a:t>Introduction</a:t>
            </a:r>
          </a:p>
          <a:p>
            <a:r>
              <a:rPr lang="en-US" dirty="0"/>
              <a:t>Related Work</a:t>
            </a:r>
          </a:p>
          <a:p>
            <a:r>
              <a:rPr lang="en-US" dirty="0"/>
              <a:t>Research Gap</a:t>
            </a:r>
          </a:p>
          <a:p>
            <a:r>
              <a:rPr lang="en-US" dirty="0"/>
              <a:t>Problem Statement</a:t>
            </a:r>
          </a:p>
          <a:p>
            <a:r>
              <a:rPr lang="en-US" dirty="0"/>
              <a:t>Research Contributions</a:t>
            </a:r>
          </a:p>
          <a:p>
            <a:r>
              <a:rPr lang="en-US" dirty="0" smtClean="0"/>
              <a:t>Proposed Methodology</a:t>
            </a:r>
          </a:p>
          <a:p>
            <a:r>
              <a:rPr lang="en-US" dirty="0" smtClean="0"/>
              <a:t>Results</a:t>
            </a:r>
          </a:p>
          <a:p>
            <a:r>
              <a:rPr lang="en-US" dirty="0" smtClean="0"/>
              <a:t>Conclusion </a:t>
            </a:r>
            <a:r>
              <a:rPr lang="en-US" dirty="0"/>
              <a:t>and Future Work</a:t>
            </a:r>
          </a:p>
          <a:p>
            <a:endParaRPr lang="en-US" dirty="0"/>
          </a:p>
          <a:p>
            <a:endParaRPr lang="en-US" dirty="0"/>
          </a:p>
          <a:p>
            <a:endParaRPr lang="en-US" dirty="0"/>
          </a:p>
        </p:txBody>
      </p:sp>
    </p:spTree>
    <p:extLst>
      <p:ext uri="{BB962C8B-B14F-4D97-AF65-F5344CB8AC3E}">
        <p14:creationId xmlns:p14="http://schemas.microsoft.com/office/powerpoint/2010/main" val="3260888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just"/>
            <a:r>
              <a:rPr lang="en-US" dirty="0" smtClean="0"/>
              <a:t>What is Computer Vision</a:t>
            </a:r>
          </a:p>
          <a:p>
            <a:pPr algn="just"/>
            <a:r>
              <a:rPr lang="en-US" dirty="0" smtClean="0"/>
              <a:t>Image to Caption Generation</a:t>
            </a:r>
          </a:p>
          <a:p>
            <a:pPr algn="just"/>
            <a:r>
              <a:rPr lang="en-US" dirty="0" smtClean="0"/>
              <a:t>CNNs</a:t>
            </a:r>
            <a:endParaRPr lang="en-US" dirty="0" smtClean="0"/>
          </a:p>
          <a:p>
            <a:pPr algn="just"/>
            <a:r>
              <a:rPr lang="en-US" dirty="0" smtClean="0"/>
              <a:t>Need of Image to Caption Generation </a:t>
            </a:r>
            <a:endParaRPr lang="en-US" dirty="0"/>
          </a:p>
          <a:p>
            <a:pPr algn="just"/>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963" r="14547"/>
          <a:stretch/>
        </p:blipFill>
        <p:spPr>
          <a:xfrm>
            <a:off x="7704543" y="463447"/>
            <a:ext cx="4300644" cy="4521507"/>
          </a:xfrm>
          <a:prstGeom prst="rect">
            <a:avLst/>
          </a:prstGeom>
        </p:spPr>
      </p:pic>
    </p:spTree>
    <p:extLst>
      <p:ext uri="{BB962C8B-B14F-4D97-AF65-F5344CB8AC3E}">
        <p14:creationId xmlns:p14="http://schemas.microsoft.com/office/powerpoint/2010/main" val="3719295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231111933"/>
              </p:ext>
            </p:extLst>
          </p:nvPr>
        </p:nvGraphicFramePr>
        <p:xfrm>
          <a:off x="259645" y="972458"/>
          <a:ext cx="11638844" cy="5394477"/>
        </p:xfrm>
        <a:graphic>
          <a:graphicData uri="http://schemas.openxmlformats.org/drawingml/2006/table">
            <a:tbl>
              <a:tblPr firstRow="1" firstCol="1" bandRow="1">
                <a:tableStyleId>{5C22544A-7EE6-4342-B048-85BDC9FD1C3A}</a:tableStyleId>
              </a:tblPr>
              <a:tblGrid>
                <a:gridCol w="3894911">
                  <a:extLst>
                    <a:ext uri="{9D8B030D-6E8A-4147-A177-3AD203B41FA5}">
                      <a16:colId xmlns:a16="http://schemas.microsoft.com/office/drawing/2014/main" val="3718234394"/>
                    </a:ext>
                  </a:extLst>
                </a:gridCol>
                <a:gridCol w="2141638">
                  <a:extLst>
                    <a:ext uri="{9D8B030D-6E8A-4147-A177-3AD203B41FA5}">
                      <a16:colId xmlns:a16="http://schemas.microsoft.com/office/drawing/2014/main" val="993609813"/>
                    </a:ext>
                  </a:extLst>
                </a:gridCol>
                <a:gridCol w="3592873">
                  <a:extLst>
                    <a:ext uri="{9D8B030D-6E8A-4147-A177-3AD203B41FA5}">
                      <a16:colId xmlns:a16="http://schemas.microsoft.com/office/drawing/2014/main" val="2889021406"/>
                    </a:ext>
                  </a:extLst>
                </a:gridCol>
                <a:gridCol w="2009422">
                  <a:extLst>
                    <a:ext uri="{9D8B030D-6E8A-4147-A177-3AD203B41FA5}">
                      <a16:colId xmlns:a16="http://schemas.microsoft.com/office/drawing/2014/main" val="1441664660"/>
                    </a:ext>
                  </a:extLst>
                </a:gridCol>
              </a:tblGrid>
              <a:tr h="460920">
                <a:tc>
                  <a:txBody>
                    <a:bodyPr/>
                    <a:lstStyle/>
                    <a:p>
                      <a:pPr marL="0" marR="0" algn="l">
                        <a:lnSpc>
                          <a:spcPct val="107000"/>
                        </a:lnSpc>
                        <a:spcBef>
                          <a:spcPts val="0"/>
                        </a:spcBef>
                        <a:spcAft>
                          <a:spcPts val="0"/>
                        </a:spcAft>
                      </a:pPr>
                      <a:r>
                        <a:rPr lang="en-US" sz="2400">
                          <a:effectLst/>
                        </a:rPr>
                        <a:t> </a:t>
                      </a:r>
                      <a:endParaRPr lang="en-US" sz="24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2400" dirty="0">
                          <a:effectLst/>
                        </a:rPr>
                        <a:t>Approach</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2400" dirty="0">
                          <a:effectLst/>
                        </a:rPr>
                        <a:t>Measures</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2400" dirty="0">
                          <a:effectLst/>
                        </a:rPr>
                        <a:t>Augmentation</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47038112"/>
                  </a:ext>
                </a:extLst>
              </a:tr>
              <a:tr h="407560">
                <a:tc>
                  <a:txBody>
                    <a:bodyPr/>
                    <a:lstStyle/>
                    <a:p>
                      <a:pPr marL="0" marR="0" algn="l">
                        <a:lnSpc>
                          <a:spcPct val="107000"/>
                        </a:lnSpc>
                        <a:spcBef>
                          <a:spcPts val="0"/>
                        </a:spcBef>
                        <a:spcAft>
                          <a:spcPts val="0"/>
                        </a:spcAft>
                      </a:pPr>
                      <a:r>
                        <a:rPr lang="en-US" sz="2400" dirty="0">
                          <a:effectLst/>
                        </a:rPr>
                        <a:t>Gong et al. (2014)</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err="1" smtClean="0">
                          <a:effectLst/>
                        </a:rPr>
                        <a:t>MultiRetrieval</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err="1">
                          <a:effectLst/>
                        </a:rPr>
                        <a:t>R@k</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a:effectLst/>
                        </a:rPr>
                        <a:t>X</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37744175"/>
                  </a:ext>
                </a:extLst>
              </a:tr>
              <a:tr h="406695">
                <a:tc>
                  <a:txBody>
                    <a:bodyPr/>
                    <a:lstStyle/>
                    <a:p>
                      <a:pPr marL="0" marR="0" algn="l">
                        <a:lnSpc>
                          <a:spcPct val="107000"/>
                        </a:lnSpc>
                        <a:spcBef>
                          <a:spcPts val="0"/>
                        </a:spcBef>
                        <a:spcAft>
                          <a:spcPts val="0"/>
                        </a:spcAft>
                      </a:pPr>
                      <a:r>
                        <a:rPr lang="en-US" sz="2400" dirty="0" err="1">
                          <a:effectLst/>
                        </a:rPr>
                        <a:t>Kiros</a:t>
                      </a:r>
                      <a:r>
                        <a:rPr lang="en-US" sz="2400" dirty="0">
                          <a:effectLst/>
                        </a:rPr>
                        <a:t> et al. (2015)</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err="1" smtClean="0">
                          <a:effectLst/>
                        </a:rPr>
                        <a:t>MultiRetrieval</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err="1">
                          <a:effectLst/>
                        </a:rPr>
                        <a:t>R@k</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a:effectLst/>
                        </a:rPr>
                        <a:t>X</a:t>
                      </a:r>
                      <a:endParaRPr lang="en-US" sz="24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61842908"/>
                  </a:ext>
                </a:extLst>
              </a:tr>
              <a:tr h="406695">
                <a:tc>
                  <a:txBody>
                    <a:bodyPr/>
                    <a:lstStyle/>
                    <a:p>
                      <a:pPr marL="0" marR="0" algn="l">
                        <a:lnSpc>
                          <a:spcPct val="107000"/>
                        </a:lnSpc>
                        <a:spcBef>
                          <a:spcPts val="0"/>
                        </a:spcBef>
                        <a:spcAft>
                          <a:spcPts val="0"/>
                        </a:spcAft>
                      </a:pPr>
                      <a:r>
                        <a:rPr lang="en-US" sz="2400" dirty="0">
                          <a:effectLst/>
                        </a:rPr>
                        <a:t>Donahue et al. (2015)</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err="1" smtClean="0">
                          <a:effectLst/>
                        </a:rPr>
                        <a:t>MultiRetrieval</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a:effectLst/>
                        </a:rPr>
                        <a:t>Human, </a:t>
                      </a:r>
                      <a:r>
                        <a:rPr lang="en-US" sz="2400" dirty="0" smtClean="0">
                          <a:effectLst/>
                        </a:rPr>
                        <a:t>BLEU, </a:t>
                      </a:r>
                      <a:r>
                        <a:rPr lang="en-US" sz="2400" dirty="0" err="1" smtClean="0">
                          <a:effectLst/>
                        </a:rPr>
                        <a:t>R@k</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a:effectLst/>
                        </a:rPr>
                        <a:t>X</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86734318"/>
                  </a:ext>
                </a:extLst>
              </a:tr>
              <a:tr h="749199">
                <a:tc>
                  <a:txBody>
                    <a:bodyPr/>
                    <a:lstStyle/>
                    <a:p>
                      <a:pPr marL="0" marR="0" algn="l">
                        <a:lnSpc>
                          <a:spcPct val="107000"/>
                        </a:lnSpc>
                        <a:spcBef>
                          <a:spcPts val="0"/>
                        </a:spcBef>
                        <a:spcAft>
                          <a:spcPts val="0"/>
                        </a:spcAft>
                      </a:pPr>
                      <a:r>
                        <a:rPr lang="en-US" sz="2400" dirty="0" err="1">
                          <a:effectLst/>
                        </a:rPr>
                        <a:t>Vinyals</a:t>
                      </a:r>
                      <a:r>
                        <a:rPr lang="en-US" sz="2400" dirty="0">
                          <a:effectLst/>
                        </a:rPr>
                        <a:t> et al. (2015)</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err="1" smtClean="0">
                          <a:effectLst/>
                        </a:rPr>
                        <a:t>MultiRetrieval</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a:effectLst/>
                        </a:rPr>
                        <a:t>BLEU, Meteor, </a:t>
                      </a:r>
                      <a:r>
                        <a:rPr lang="en-US" sz="2400" dirty="0" err="1" smtClean="0">
                          <a:effectLst/>
                        </a:rPr>
                        <a:t>CIDEr</a:t>
                      </a:r>
                      <a:r>
                        <a:rPr lang="en-US" sz="2400" dirty="0" smtClean="0">
                          <a:effectLst/>
                        </a:rPr>
                        <a:t>, </a:t>
                      </a:r>
                      <a:r>
                        <a:rPr lang="en-US" sz="2400" dirty="0" err="1">
                          <a:effectLst/>
                        </a:rPr>
                        <a:t>R@k</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a:effectLst/>
                        </a:rPr>
                        <a:t>X</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17434740"/>
                  </a:ext>
                </a:extLst>
              </a:tr>
              <a:tr h="406695">
                <a:tc>
                  <a:txBody>
                    <a:bodyPr/>
                    <a:lstStyle/>
                    <a:p>
                      <a:pPr marL="0" marR="0" algn="l">
                        <a:lnSpc>
                          <a:spcPct val="107000"/>
                        </a:lnSpc>
                        <a:spcBef>
                          <a:spcPts val="0"/>
                        </a:spcBef>
                        <a:spcAft>
                          <a:spcPts val="0"/>
                        </a:spcAft>
                      </a:pPr>
                      <a:r>
                        <a:rPr lang="en-US" sz="2400" dirty="0">
                          <a:effectLst/>
                        </a:rPr>
                        <a:t>Xu et al. (2015)</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err="1" smtClean="0">
                          <a:effectLst/>
                        </a:rPr>
                        <a:t>MultiRetrieval</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a:effectLst/>
                        </a:rPr>
                        <a:t>BLEU, Meteor</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a:effectLst/>
                        </a:rPr>
                        <a:t>X</a:t>
                      </a:r>
                      <a:endParaRPr lang="en-US" sz="24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79243367"/>
                  </a:ext>
                </a:extLst>
              </a:tr>
              <a:tr h="749199">
                <a:tc>
                  <a:txBody>
                    <a:bodyPr/>
                    <a:lstStyle/>
                    <a:p>
                      <a:pPr marL="0" marR="0" algn="l">
                        <a:lnSpc>
                          <a:spcPct val="107000"/>
                        </a:lnSpc>
                        <a:spcBef>
                          <a:spcPts val="0"/>
                        </a:spcBef>
                        <a:spcAft>
                          <a:spcPts val="0"/>
                        </a:spcAft>
                      </a:pPr>
                      <a:r>
                        <a:rPr lang="en-US" sz="2400" dirty="0" err="1">
                          <a:effectLst/>
                        </a:rPr>
                        <a:t>Hodosh</a:t>
                      </a:r>
                      <a:r>
                        <a:rPr lang="en-US" sz="2400" dirty="0">
                          <a:effectLst/>
                        </a:rPr>
                        <a:t> et al. (2013)</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err="1" smtClean="0">
                          <a:effectLst/>
                        </a:rPr>
                        <a:t>MultiRetrieval</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a:effectLst/>
                        </a:rPr>
                        <a:t>Human, BLEU, </a:t>
                      </a:r>
                      <a:r>
                        <a:rPr lang="en-US" sz="2400" dirty="0" smtClean="0">
                          <a:effectLst/>
                        </a:rPr>
                        <a:t>ROUGE, </a:t>
                      </a:r>
                      <a:r>
                        <a:rPr lang="en-US" sz="2400" dirty="0" err="1">
                          <a:effectLst/>
                        </a:rPr>
                        <a:t>R@k</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a:effectLst/>
                        </a:rPr>
                        <a:t>X</a:t>
                      </a:r>
                      <a:endParaRPr lang="en-US" sz="24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24242729"/>
                  </a:ext>
                </a:extLst>
              </a:tr>
              <a:tr h="406695">
                <a:tc>
                  <a:txBody>
                    <a:bodyPr/>
                    <a:lstStyle/>
                    <a:p>
                      <a:pPr marL="0" marR="0" algn="l">
                        <a:lnSpc>
                          <a:spcPct val="107000"/>
                        </a:lnSpc>
                        <a:spcBef>
                          <a:spcPts val="0"/>
                        </a:spcBef>
                        <a:spcAft>
                          <a:spcPts val="0"/>
                        </a:spcAft>
                      </a:pPr>
                      <a:r>
                        <a:rPr lang="en-US" sz="2400" dirty="0" err="1">
                          <a:effectLst/>
                        </a:rPr>
                        <a:t>Lebret</a:t>
                      </a:r>
                      <a:r>
                        <a:rPr lang="en-US" sz="2400" dirty="0">
                          <a:effectLst/>
                        </a:rPr>
                        <a:t> et al. (2015)</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err="1" smtClean="0">
                          <a:effectLst/>
                        </a:rPr>
                        <a:t>MultiRetrieval</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a:effectLst/>
                        </a:rPr>
                        <a:t>BLEU, R@k</a:t>
                      </a:r>
                      <a:endParaRPr lang="en-US" sz="24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a:effectLst/>
                        </a:rPr>
                        <a:t>X</a:t>
                      </a:r>
                      <a:endParaRPr lang="en-US" sz="24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81621141"/>
                  </a:ext>
                </a:extLst>
              </a:tr>
              <a:tr h="406695">
                <a:tc>
                  <a:txBody>
                    <a:bodyPr/>
                    <a:lstStyle/>
                    <a:p>
                      <a:pPr marL="0" marR="0" algn="l">
                        <a:lnSpc>
                          <a:spcPct val="107000"/>
                        </a:lnSpc>
                        <a:spcBef>
                          <a:spcPts val="0"/>
                        </a:spcBef>
                        <a:spcAft>
                          <a:spcPts val="0"/>
                        </a:spcAft>
                      </a:pPr>
                      <a:r>
                        <a:rPr lang="en-US" sz="2400" dirty="0" err="1">
                          <a:effectLst/>
                        </a:rPr>
                        <a:t>Karpathy</a:t>
                      </a:r>
                      <a:r>
                        <a:rPr lang="en-US" sz="2400" dirty="0">
                          <a:effectLst/>
                        </a:rPr>
                        <a:t> et al. (2014)</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err="1" smtClean="0">
                          <a:effectLst/>
                        </a:rPr>
                        <a:t>MultiRetrieval</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a:effectLst/>
                        </a:rPr>
                        <a:t>BLEU, Meteor, CIDEr</a:t>
                      </a:r>
                      <a:endParaRPr lang="en-US" sz="24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a:effectLst/>
                        </a:rPr>
                        <a:t>X</a:t>
                      </a:r>
                      <a:endParaRPr lang="en-US" sz="24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28008886"/>
                  </a:ext>
                </a:extLst>
              </a:tr>
              <a:tr h="421059">
                <a:tc>
                  <a:txBody>
                    <a:bodyPr/>
                    <a:lstStyle/>
                    <a:p>
                      <a:pPr marL="0" marR="0" algn="l">
                        <a:lnSpc>
                          <a:spcPct val="107000"/>
                        </a:lnSpc>
                        <a:spcBef>
                          <a:spcPts val="0"/>
                        </a:spcBef>
                        <a:spcAft>
                          <a:spcPts val="0"/>
                        </a:spcAft>
                      </a:pPr>
                      <a:r>
                        <a:rPr lang="en-US" sz="2400" dirty="0" err="1">
                          <a:effectLst/>
                        </a:rPr>
                        <a:t>Yagcioglu</a:t>
                      </a:r>
                      <a:r>
                        <a:rPr lang="en-US" sz="2400" dirty="0">
                          <a:effectLst/>
                        </a:rPr>
                        <a:t> et al. (2015)</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err="1">
                          <a:effectLst/>
                        </a:rPr>
                        <a:t>VisRetrieval</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a:effectLst/>
                        </a:rPr>
                        <a:t>Human, </a:t>
                      </a:r>
                      <a:r>
                        <a:rPr lang="en-US" sz="2400" dirty="0" smtClean="0">
                          <a:effectLst/>
                        </a:rPr>
                        <a:t>BLEU</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a:effectLst/>
                        </a:rPr>
                        <a:t>X</a:t>
                      </a:r>
                      <a:endParaRPr lang="en-US" sz="24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17246327"/>
                  </a:ext>
                </a:extLst>
              </a:tr>
              <a:tr h="573065">
                <a:tc>
                  <a:txBody>
                    <a:bodyPr/>
                    <a:lstStyle/>
                    <a:p>
                      <a:pPr marL="0" marR="0" algn="l">
                        <a:lnSpc>
                          <a:spcPct val="107000"/>
                        </a:lnSpc>
                        <a:spcBef>
                          <a:spcPts val="0"/>
                        </a:spcBef>
                        <a:spcAft>
                          <a:spcPts val="0"/>
                        </a:spcAft>
                      </a:pPr>
                      <a:r>
                        <a:rPr lang="en-US" sz="2400" dirty="0" err="1">
                          <a:effectLst/>
                        </a:rPr>
                        <a:t>Karpathy</a:t>
                      </a:r>
                      <a:r>
                        <a:rPr lang="en-US" sz="2400" dirty="0">
                          <a:effectLst/>
                        </a:rPr>
                        <a:t> and </a:t>
                      </a:r>
                      <a:r>
                        <a:rPr lang="en-US" sz="2400" dirty="0" err="1">
                          <a:effectLst/>
                        </a:rPr>
                        <a:t>Fei-Fei</a:t>
                      </a:r>
                      <a:r>
                        <a:rPr lang="en-US" sz="2400" dirty="0">
                          <a:effectLst/>
                        </a:rPr>
                        <a:t> (2015)</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err="1" smtClean="0">
                          <a:effectLst/>
                        </a:rPr>
                        <a:t>MultiRetrieval</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a:effectLst/>
                        </a:rPr>
                        <a:t>BLEU, </a:t>
                      </a:r>
                      <a:r>
                        <a:rPr lang="en-US" sz="2400" dirty="0" smtClean="0">
                          <a:effectLst/>
                        </a:rPr>
                        <a:t>Meteor</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0"/>
                        </a:spcBef>
                        <a:spcAft>
                          <a:spcPts val="0"/>
                        </a:spcAft>
                      </a:pPr>
                      <a:r>
                        <a:rPr lang="en-US" sz="2400" dirty="0">
                          <a:effectLst/>
                        </a:rPr>
                        <a:t>X</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7364190"/>
                  </a:ext>
                </a:extLst>
              </a:tr>
            </a:tbl>
          </a:graphicData>
        </a:graphic>
      </p:graphicFrame>
      <p:sp>
        <p:nvSpPr>
          <p:cNvPr id="11" name="Title 3"/>
          <p:cNvSpPr txBox="1">
            <a:spLocks/>
          </p:cNvSpPr>
          <p:nvPr/>
        </p:nvSpPr>
        <p:spPr>
          <a:xfrm>
            <a:off x="838200" y="365125"/>
            <a:ext cx="10515600" cy="63776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Copperplate Gothic Bold" panose="020E0705020206020404" pitchFamily="34" charset="0"/>
                <a:ea typeface="+mj-ea"/>
                <a:cs typeface="+mj-cs"/>
              </a:defRPr>
            </a:lvl1pPr>
          </a:lstStyle>
          <a:p>
            <a:r>
              <a:rPr lang="en-US" dirty="0" smtClean="0"/>
              <a:t>Related Work </a:t>
            </a:r>
            <a:r>
              <a:rPr lang="en-US" sz="2700" dirty="0" smtClean="0"/>
              <a:t>(Different Papers)</a:t>
            </a:r>
            <a:endParaRPr lang="en-US" dirty="0"/>
          </a:p>
        </p:txBody>
      </p:sp>
    </p:spTree>
    <p:extLst>
      <p:ext uri="{BB962C8B-B14F-4D97-AF65-F5344CB8AC3E}">
        <p14:creationId xmlns:p14="http://schemas.microsoft.com/office/powerpoint/2010/main" val="2830885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561"/>
          </a:xfrm>
        </p:spPr>
        <p:txBody>
          <a:bodyPr/>
          <a:lstStyle/>
          <a:p>
            <a:r>
              <a:rPr lang="en-US" dirty="0"/>
              <a:t>Problem Statement</a:t>
            </a:r>
          </a:p>
        </p:txBody>
      </p:sp>
      <p:sp>
        <p:nvSpPr>
          <p:cNvPr id="3" name="Content Placeholder 2"/>
          <p:cNvSpPr>
            <a:spLocks noGrp="1"/>
          </p:cNvSpPr>
          <p:nvPr>
            <p:ph idx="1"/>
          </p:nvPr>
        </p:nvSpPr>
        <p:spPr>
          <a:xfrm>
            <a:off x="655982" y="1320800"/>
            <a:ext cx="10880035" cy="5074410"/>
          </a:xfrm>
        </p:spPr>
        <p:txBody>
          <a:bodyPr>
            <a:normAutofit/>
          </a:bodyPr>
          <a:lstStyle/>
          <a:p>
            <a:pPr marL="0" indent="0">
              <a:lnSpc>
                <a:spcPct val="120000"/>
              </a:lnSpc>
              <a:buNone/>
            </a:pPr>
            <a:r>
              <a:rPr lang="en-US" b="0" dirty="0" smtClean="0"/>
              <a:t>Researchers generate models in iterations and present a best model generated in iteration. Iteration generate models with random evaluation scores. But to make those caption models stable in nature with respect to evaluation score is the main problem which is addressed in our research.</a:t>
            </a:r>
            <a:endParaRPr lang="en-US" b="0" dirty="0"/>
          </a:p>
        </p:txBody>
      </p:sp>
    </p:spTree>
    <p:extLst>
      <p:ext uri="{BB962C8B-B14F-4D97-AF65-F5344CB8AC3E}">
        <p14:creationId xmlns:p14="http://schemas.microsoft.com/office/powerpoint/2010/main" val="1695764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Gap</a:t>
            </a:r>
          </a:p>
        </p:txBody>
      </p:sp>
      <p:sp>
        <p:nvSpPr>
          <p:cNvPr id="3" name="Content Placeholder 2"/>
          <p:cNvSpPr>
            <a:spLocks noGrp="1"/>
          </p:cNvSpPr>
          <p:nvPr>
            <p:ph idx="1"/>
          </p:nvPr>
        </p:nvSpPr>
        <p:spPr>
          <a:xfrm>
            <a:off x="838200" y="1852129"/>
            <a:ext cx="10515600" cy="4351338"/>
          </a:xfrm>
        </p:spPr>
        <p:txBody>
          <a:bodyPr>
            <a:normAutofit/>
          </a:bodyPr>
          <a:lstStyle/>
          <a:p>
            <a:pPr>
              <a:lnSpc>
                <a:spcPct val="100000"/>
              </a:lnSpc>
              <a:spcAft>
                <a:spcPts val="1200"/>
              </a:spcAft>
            </a:pPr>
            <a:r>
              <a:rPr lang="en-US" dirty="0" smtClean="0"/>
              <a:t>According to our study, we didn’t find any research work showing Augmentation to Generate Stable Image Caption Generation Models</a:t>
            </a:r>
            <a:endParaRPr lang="en-US" dirty="0"/>
          </a:p>
        </p:txBody>
      </p:sp>
    </p:spTree>
    <p:extLst>
      <p:ext uri="{BB962C8B-B14F-4D97-AF65-F5344CB8AC3E}">
        <p14:creationId xmlns:p14="http://schemas.microsoft.com/office/powerpoint/2010/main" val="63811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4761"/>
          </a:xfrm>
        </p:spPr>
        <p:txBody>
          <a:bodyPr>
            <a:normAutofit fontScale="90000"/>
          </a:bodyPr>
          <a:lstStyle/>
          <a:p>
            <a:r>
              <a:rPr lang="en-US" dirty="0"/>
              <a:t>Research Contributions</a:t>
            </a:r>
          </a:p>
        </p:txBody>
      </p:sp>
      <p:sp>
        <p:nvSpPr>
          <p:cNvPr id="3" name="Content Placeholder 2"/>
          <p:cNvSpPr>
            <a:spLocks noGrp="1"/>
          </p:cNvSpPr>
          <p:nvPr>
            <p:ph idx="1"/>
          </p:nvPr>
        </p:nvSpPr>
        <p:spPr>
          <a:xfrm>
            <a:off x="838200" y="1274132"/>
            <a:ext cx="10515600" cy="5812967"/>
          </a:xfrm>
        </p:spPr>
        <p:txBody>
          <a:bodyPr>
            <a:normAutofit/>
          </a:bodyPr>
          <a:lstStyle/>
          <a:p>
            <a:pPr>
              <a:lnSpc>
                <a:spcPct val="120000"/>
              </a:lnSpc>
            </a:pPr>
            <a:r>
              <a:rPr lang="en-US" dirty="0" smtClean="0"/>
              <a:t>Pre-Processing Data Augmentation on Flickr8k Dataset</a:t>
            </a:r>
          </a:p>
          <a:p>
            <a:pPr>
              <a:lnSpc>
                <a:spcPct val="120000"/>
              </a:lnSpc>
            </a:pPr>
            <a:r>
              <a:rPr lang="en-US" dirty="0" smtClean="0"/>
              <a:t>Bringing stability on model generation </a:t>
            </a:r>
          </a:p>
        </p:txBody>
      </p:sp>
    </p:spTree>
    <p:extLst>
      <p:ext uri="{BB962C8B-B14F-4D97-AF65-F5344CB8AC3E}">
        <p14:creationId xmlns:p14="http://schemas.microsoft.com/office/powerpoint/2010/main" val="3544392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t>
            </a:r>
            <a:br>
              <a:rPr lang="en-US" dirty="0" smtClean="0"/>
            </a:br>
            <a:r>
              <a:rPr lang="en-US" dirty="0" smtClean="0"/>
              <a:t>Methodology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137" y="1690688"/>
            <a:ext cx="8721725" cy="4709732"/>
          </a:xfrm>
          <a:prstGeom prst="rect">
            <a:avLst/>
          </a:prstGeom>
        </p:spPr>
      </p:pic>
    </p:spTree>
    <p:extLst>
      <p:ext uri="{BB962C8B-B14F-4D97-AF65-F5344CB8AC3E}">
        <p14:creationId xmlns:p14="http://schemas.microsoft.com/office/powerpoint/2010/main" val="4219455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3835</TotalTime>
  <Words>800</Words>
  <Application>Microsoft Office PowerPoint</Application>
  <PresentationFormat>Widescreen</PresentationFormat>
  <Paragraphs>253</Paragraphs>
  <Slides>16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Rounded MT Bold</vt:lpstr>
      <vt:lpstr>Bell MT</vt:lpstr>
      <vt:lpstr>Calibri</vt:lpstr>
      <vt:lpstr>Calibri Light</vt:lpstr>
      <vt:lpstr>Copperplate Gothic Bold</vt:lpstr>
      <vt:lpstr>Times New Roman</vt:lpstr>
      <vt:lpstr>Office Theme</vt:lpstr>
      <vt:lpstr>PowerPoint Presentation</vt:lpstr>
      <vt:lpstr>A Methodology for Caption Generation of Images with Machine Learning</vt:lpstr>
      <vt:lpstr>Outline</vt:lpstr>
      <vt:lpstr>Introduction</vt:lpstr>
      <vt:lpstr>PowerPoint Presentation</vt:lpstr>
      <vt:lpstr>Problem Statement</vt:lpstr>
      <vt:lpstr>Research Gap</vt:lpstr>
      <vt:lpstr>Research Contributions</vt:lpstr>
      <vt:lpstr>Proposed  Methodology</vt:lpstr>
      <vt:lpstr>Proposed  Methodology</vt:lpstr>
      <vt:lpstr>Proposed  Methodology</vt:lpstr>
      <vt:lpstr>Results</vt:lpstr>
      <vt:lpstr>Results</vt:lpstr>
      <vt:lpstr>Conclusion (BLEU Evaluation)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Kaleem Razzaq Malik</dc:creator>
  <cp:lastModifiedBy>Asad Seeker</cp:lastModifiedBy>
  <cp:revision>237</cp:revision>
  <dcterms:created xsi:type="dcterms:W3CDTF">2016-10-01T18:52:08Z</dcterms:created>
  <dcterms:modified xsi:type="dcterms:W3CDTF">2019-07-02T03:55:13Z</dcterms:modified>
</cp:coreProperties>
</file>