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89573-37AF-4A49-B909-6301BA3C09E5}" v="175" dt="2022-04-01T17:01:45.088"/>
    <p1510:client id="{36306B4B-0206-4E4C-8DF3-81A5FE7049AD}" v="23" dt="2022-04-01T16:46:26.633"/>
    <p1510:client id="{91876B0B-C1E8-4050-8128-2A237613038A}" v="3729" dt="2022-04-01T13:45:01.797"/>
    <p1510:client id="{CAD81D45-3CE0-4E2D-8B9E-5FCD57C79DD3}" v="688" dt="2022-04-01T11:30:08.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ar.wikipedia.org/wiki/" TargetMode="External"/><Relationship Id="rId2" Type="http://schemas.openxmlformats.org/officeDocument/2006/relationships/hyperlink" Target="https://ar.distance.to/" TargetMode="External"/><Relationship Id="rId1" Type="http://schemas.openxmlformats.org/officeDocument/2006/relationships/slideLayout" Target="../slideLayouts/slideLayout2.xml"/><Relationship Id="rId5" Type="http://schemas.openxmlformats.org/officeDocument/2006/relationships/hyperlink" Target="https://www.google.com/maps" TargetMode="External"/><Relationship Id="rId4" Type="http://schemas.openxmlformats.org/officeDocument/2006/relationships/hyperlink" Target="https://ps.utc.c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8725" y="541338"/>
            <a:ext cx="6343650" cy="806450"/>
          </a:xfrm>
        </p:spPr>
        <p:txBody>
          <a:bodyPr>
            <a:noAutofit/>
          </a:bodyPr>
          <a:lstStyle/>
          <a:p>
            <a:r>
              <a:rPr lang="en-US" sz="4000" dirty="0">
                <a:ea typeface="+mj-lt"/>
                <a:cs typeface="+mj-lt"/>
              </a:rPr>
              <a:t>BEST-FIRST SEARCH (BEST-FS) </a:t>
            </a:r>
            <a:endParaRPr lang="en-US" sz="4000" dirty="0">
              <a:cs typeface="Calibri Light"/>
            </a:endParaRPr>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5162550" y="1866900"/>
            <a:ext cx="63436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a:t>
            </a:r>
            <a:r>
              <a:rPr lang="en-US" sz="2400" dirty="0"/>
              <a:t>The search space is evaluated according to a heuristic function.</a:t>
            </a:r>
            <a:endParaRPr lang="en-US" sz="2400" dirty="0">
              <a:cs typeface="Calibri"/>
            </a:endParaRPr>
          </a:p>
          <a:p>
            <a:r>
              <a:rPr lang="en-US" sz="2400" dirty="0"/>
              <a:t>• Nodes yet to be evaluated are kept on an </a:t>
            </a:r>
            <a:r>
              <a:rPr lang="en-US" sz="2400" dirty="0">
                <a:solidFill>
                  <a:srgbClr val="7030A0"/>
                </a:solidFill>
              </a:rPr>
              <a:t>OPEN </a:t>
            </a:r>
            <a:r>
              <a:rPr lang="en-US" sz="2400" dirty="0"/>
              <a:t>list(</a:t>
            </a:r>
            <a:r>
              <a:rPr lang="en-US" sz="2400" dirty="0">
                <a:solidFill>
                  <a:srgbClr val="FF0000"/>
                </a:solidFill>
              </a:rPr>
              <a:t>represented as a priority queue</a:t>
            </a:r>
            <a:r>
              <a:rPr lang="en-US" sz="2400" dirty="0"/>
              <a:t>)</a:t>
            </a:r>
            <a:endParaRPr lang="en-US" sz="2400">
              <a:cs typeface="Calibri"/>
            </a:endParaRPr>
          </a:p>
          <a:p>
            <a:r>
              <a:rPr lang="en-US" sz="2400" dirty="0"/>
              <a:t> • Nodes that have already been evaluated are stored on a </a:t>
            </a:r>
            <a:r>
              <a:rPr lang="en-US" sz="2400" dirty="0">
                <a:solidFill>
                  <a:srgbClr val="7030A0"/>
                </a:solidFill>
              </a:rPr>
              <a:t>CLOSED </a:t>
            </a:r>
            <a:r>
              <a:rPr lang="en-US" sz="2400" dirty="0"/>
              <a:t>list.</a:t>
            </a:r>
            <a:endParaRPr lang="en-US" sz="2400" dirty="0">
              <a:cs typeface="Calibri"/>
            </a:endParaRPr>
          </a:p>
          <a:p>
            <a:r>
              <a:rPr lang="en-US" sz="2400" dirty="0"/>
              <a:t> • The </a:t>
            </a:r>
            <a:r>
              <a:rPr lang="en-US" sz="2400" dirty="0">
                <a:solidFill>
                  <a:srgbClr val="7030A0"/>
                </a:solidFill>
              </a:rPr>
              <a:t>OPEN </a:t>
            </a:r>
            <a:r>
              <a:rPr lang="en-US" sz="2400" dirty="0"/>
              <a:t>list is then built in </a:t>
            </a:r>
            <a:r>
              <a:rPr lang="en-US" sz="2400" b="1" dirty="0"/>
              <a:t>order of f(n).</a:t>
            </a:r>
            <a:endParaRPr lang="en-US" sz="2400" b="1">
              <a:cs typeface="Calibri"/>
            </a:endParaRPr>
          </a:p>
        </p:txBody>
      </p:sp>
      <p:sp>
        <p:nvSpPr>
          <p:cNvPr id="8" name="TextBox 7">
            <a:extLst>
              <a:ext uri="{FF2B5EF4-FFF2-40B4-BE49-F238E27FC236}">
                <a16:creationId xmlns:a16="http://schemas.microsoft.com/office/drawing/2014/main" id="{BA615ED5-7B12-B1E7-0C8B-0B4E069A3EC8}"/>
              </a:ext>
            </a:extLst>
          </p:cNvPr>
          <p:cNvSpPr txBox="1"/>
          <p:nvPr/>
        </p:nvSpPr>
        <p:spPr>
          <a:xfrm>
            <a:off x="5495925" y="5448300"/>
            <a:ext cx="5676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This makes best-first search fundamentally greedy because it always chooses the best local opportunity in the search frontier.</a:t>
            </a:r>
            <a:endParaRPr lang="en-US" dirty="0">
              <a:solidFill>
                <a:schemeClr val="bg1">
                  <a:lumMod val="50000"/>
                </a:schemeClr>
              </a:solidFill>
              <a:cs typeface="Calibri"/>
            </a:endParaRPr>
          </a:p>
        </p:txBody>
      </p:sp>
      <p:pic>
        <p:nvPicPr>
          <p:cNvPr id="3" name="Picture 4">
            <a:extLst>
              <a:ext uri="{FF2B5EF4-FFF2-40B4-BE49-F238E27FC236}">
                <a16:creationId xmlns:a16="http://schemas.microsoft.com/office/drawing/2014/main" id="{258F7356-6019-1904-B79F-DAB1381176A5}"/>
              </a:ext>
            </a:extLst>
          </p:cNvPr>
          <p:cNvPicPr>
            <a:picLocks noChangeAspect="1"/>
          </p:cNvPicPr>
          <p:nvPr/>
        </p:nvPicPr>
        <p:blipFill>
          <a:blip r:embed="rId2"/>
          <a:stretch>
            <a:fillRect/>
          </a:stretch>
        </p:blipFill>
        <p:spPr>
          <a:xfrm>
            <a:off x="726312" y="152400"/>
            <a:ext cx="4347540" cy="6589058"/>
          </a:xfrm>
          <a:prstGeom prst="rect">
            <a:avLst/>
          </a:prstGeom>
        </p:spPr>
      </p:pic>
      <p:sp>
        <p:nvSpPr>
          <p:cNvPr id="9" name="TextBox 8">
            <a:extLst>
              <a:ext uri="{FF2B5EF4-FFF2-40B4-BE49-F238E27FC236}">
                <a16:creationId xmlns:a16="http://schemas.microsoft.com/office/drawing/2014/main" id="{70F56520-77BD-9ADD-C92D-32FC5A31E9DD}"/>
              </a:ext>
            </a:extLst>
          </p:cNvPr>
          <p:cNvSpPr txBox="1"/>
          <p:nvPr/>
        </p:nvSpPr>
        <p:spPr>
          <a:xfrm>
            <a:off x="3581400" y="6210860"/>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a:t>
            </a:r>
          </a:p>
          <a:p>
            <a:pPr algn="ctr"/>
            <a:r>
              <a:rPr lang="en-US" dirty="0">
                <a:solidFill>
                  <a:schemeClr val="bg1">
                    <a:lumMod val="50000"/>
                  </a:schemeClr>
                </a:solidFill>
              </a:rPr>
              <a:t> Palestine Technical University </a:t>
            </a:r>
            <a:endParaRPr lang="en-US">
              <a:solidFill>
                <a:schemeClr val="bg1">
                  <a:lumMod val="50000"/>
                </a:schemeClr>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sz="1000">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1061127" y="3795723"/>
            <a:ext cx="215153"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479505-889F-0377-53FA-D4FBFE9CB264}"/>
              </a:ext>
            </a:extLst>
          </p:cNvPr>
          <p:cNvSpPr txBox="1"/>
          <p:nvPr/>
        </p:nvSpPr>
        <p:spPr>
          <a:xfrm>
            <a:off x="5440455" y="158563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13" name="Oval 12">
            <a:extLst>
              <a:ext uri="{FF2B5EF4-FFF2-40B4-BE49-F238E27FC236}">
                <a16:creationId xmlns:a16="http://schemas.microsoft.com/office/drawing/2014/main" id="{DBF7788E-FA64-8F40-BA09-71EA5750F5BC}"/>
              </a:ext>
            </a:extLst>
          </p:cNvPr>
          <p:cNvSpPr/>
          <p:nvPr/>
        </p:nvSpPr>
        <p:spPr>
          <a:xfrm>
            <a:off x="6750423" y="199464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4" name="TextBox 13">
            <a:extLst>
              <a:ext uri="{FF2B5EF4-FFF2-40B4-BE49-F238E27FC236}">
                <a16:creationId xmlns:a16="http://schemas.microsoft.com/office/drawing/2014/main" id="{2CAE6DC8-617C-FFB2-3C06-75538EC0793F}"/>
              </a:ext>
            </a:extLst>
          </p:cNvPr>
          <p:cNvSpPr txBox="1"/>
          <p:nvPr/>
        </p:nvSpPr>
        <p:spPr>
          <a:xfrm>
            <a:off x="7027208"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364</a:t>
            </a:r>
          </a:p>
        </p:txBody>
      </p:sp>
      <p:sp>
        <p:nvSpPr>
          <p:cNvPr id="15" name="Oval 14">
            <a:extLst>
              <a:ext uri="{FF2B5EF4-FFF2-40B4-BE49-F238E27FC236}">
                <a16:creationId xmlns:a16="http://schemas.microsoft.com/office/drawing/2014/main" id="{925CED98-4237-3E66-56AA-1647F7C36F06}"/>
              </a:ext>
            </a:extLst>
          </p:cNvPr>
          <p:cNvSpPr/>
          <p:nvPr/>
        </p:nvSpPr>
        <p:spPr>
          <a:xfrm>
            <a:off x="5342963" y="1994646"/>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16" name="TextBox 15">
            <a:extLst>
              <a:ext uri="{FF2B5EF4-FFF2-40B4-BE49-F238E27FC236}">
                <a16:creationId xmlns:a16="http://schemas.microsoft.com/office/drawing/2014/main" id="{BC04C758-B93C-1845-8F72-E3969D12707E}"/>
              </a:ext>
            </a:extLst>
          </p:cNvPr>
          <p:cNvSpPr txBox="1"/>
          <p:nvPr/>
        </p:nvSpPr>
        <p:spPr>
          <a:xfrm>
            <a:off x="5664572"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p>
        </p:txBody>
      </p:sp>
      <p:sp>
        <p:nvSpPr>
          <p:cNvPr id="17" name="Oval 16">
            <a:extLst>
              <a:ext uri="{FF2B5EF4-FFF2-40B4-BE49-F238E27FC236}">
                <a16:creationId xmlns:a16="http://schemas.microsoft.com/office/drawing/2014/main" id="{E75FCDA1-096E-3FC8-D2FF-1D10446723FC}"/>
              </a:ext>
            </a:extLst>
          </p:cNvPr>
          <p:cNvSpPr/>
          <p:nvPr/>
        </p:nvSpPr>
        <p:spPr>
          <a:xfrm>
            <a:off x="3935504" y="196775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18" name="TextBox 17">
            <a:extLst>
              <a:ext uri="{FF2B5EF4-FFF2-40B4-BE49-F238E27FC236}">
                <a16:creationId xmlns:a16="http://schemas.microsoft.com/office/drawing/2014/main" id="{1617B79A-FF31-027E-85C2-FC59337EBBD5}"/>
              </a:ext>
            </a:extLst>
          </p:cNvPr>
          <p:cNvSpPr txBox="1"/>
          <p:nvPr/>
        </p:nvSpPr>
        <p:spPr>
          <a:xfrm>
            <a:off x="4212289" y="230280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cxnSp>
        <p:nvCxnSpPr>
          <p:cNvPr id="7" name="Straight Arrow Connector 6">
            <a:extLst>
              <a:ext uri="{FF2B5EF4-FFF2-40B4-BE49-F238E27FC236}">
                <a16:creationId xmlns:a16="http://schemas.microsoft.com/office/drawing/2014/main" id="{81D757A6-6D59-9930-3977-A238C5A85092}"/>
              </a:ext>
            </a:extLst>
          </p:cNvPr>
          <p:cNvCxnSpPr/>
          <p:nvPr/>
        </p:nvCxnSpPr>
        <p:spPr>
          <a:xfrm flipV="1">
            <a:off x="4392706" y="1582270"/>
            <a:ext cx="1281953" cy="3854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48691-B328-F83A-9505-56E21563BAD9}"/>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5B6B1C8-210F-CC67-F25B-C5491BBB5A4A}"/>
              </a:ext>
            </a:extLst>
          </p:cNvPr>
          <p:cNvCxnSpPr>
            <a:cxnSpLocks/>
          </p:cNvCxnSpPr>
          <p:nvPr/>
        </p:nvCxnSpPr>
        <p:spPr>
          <a:xfrm flipH="1" flipV="1">
            <a:off x="5683624" y="1573306"/>
            <a:ext cx="1335740" cy="421341"/>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783563E5-CDF0-1272-5802-4F385AC3EC0C}"/>
              </a:ext>
            </a:extLst>
          </p:cNvPr>
          <p:cNvSpPr/>
          <p:nvPr/>
        </p:nvSpPr>
        <p:spPr>
          <a:xfrm>
            <a:off x="3783105"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4" name="TextBox 23">
            <a:extLst>
              <a:ext uri="{FF2B5EF4-FFF2-40B4-BE49-F238E27FC236}">
                <a16:creationId xmlns:a16="http://schemas.microsoft.com/office/drawing/2014/main" id="{AB5AD42B-E2D7-A0A6-22EC-6F4422A5EBDA}"/>
              </a:ext>
            </a:extLst>
          </p:cNvPr>
          <p:cNvSpPr txBox="1"/>
          <p:nvPr/>
        </p:nvSpPr>
        <p:spPr>
          <a:xfrm>
            <a:off x="4059890"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25" name="Oval 24">
            <a:extLst>
              <a:ext uri="{FF2B5EF4-FFF2-40B4-BE49-F238E27FC236}">
                <a16:creationId xmlns:a16="http://schemas.microsoft.com/office/drawing/2014/main" id="{B25ADB9B-B136-E620-B559-8774717BED3F}"/>
              </a:ext>
            </a:extLst>
          </p:cNvPr>
          <p:cNvSpPr/>
          <p:nvPr/>
        </p:nvSpPr>
        <p:spPr>
          <a:xfrm>
            <a:off x="5047129" y="299869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26" name="TextBox 25">
            <a:extLst>
              <a:ext uri="{FF2B5EF4-FFF2-40B4-BE49-F238E27FC236}">
                <a16:creationId xmlns:a16="http://schemas.microsoft.com/office/drawing/2014/main" id="{5FE89B76-DCDF-B77F-FE5D-BB8F474FB481}"/>
              </a:ext>
            </a:extLst>
          </p:cNvPr>
          <p:cNvSpPr txBox="1"/>
          <p:nvPr/>
        </p:nvSpPr>
        <p:spPr>
          <a:xfrm>
            <a:off x="532391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325</a:t>
            </a:r>
          </a:p>
        </p:txBody>
      </p:sp>
      <p:sp>
        <p:nvSpPr>
          <p:cNvPr id="27" name="Oval 26">
            <a:extLst>
              <a:ext uri="{FF2B5EF4-FFF2-40B4-BE49-F238E27FC236}">
                <a16:creationId xmlns:a16="http://schemas.microsoft.com/office/drawing/2014/main" id="{B9F204A3-F7D1-706C-CB31-0CFAE8B64814}"/>
              </a:ext>
            </a:extLst>
          </p:cNvPr>
          <p:cNvSpPr/>
          <p:nvPr/>
        </p:nvSpPr>
        <p:spPr>
          <a:xfrm>
            <a:off x="6284257"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8" name="TextBox 27">
            <a:extLst>
              <a:ext uri="{FF2B5EF4-FFF2-40B4-BE49-F238E27FC236}">
                <a16:creationId xmlns:a16="http://schemas.microsoft.com/office/drawing/2014/main" id="{101D3B98-9165-3403-AA29-32743DFD9FB9}"/>
              </a:ext>
            </a:extLst>
          </p:cNvPr>
          <p:cNvSpPr txBox="1"/>
          <p:nvPr/>
        </p:nvSpPr>
        <p:spPr>
          <a:xfrm>
            <a:off x="6561042"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sp>
        <p:nvSpPr>
          <p:cNvPr id="31" name="Oval 30">
            <a:extLst>
              <a:ext uri="{FF2B5EF4-FFF2-40B4-BE49-F238E27FC236}">
                <a16:creationId xmlns:a16="http://schemas.microsoft.com/office/drawing/2014/main" id="{434890D6-D4F4-BA50-7F09-0C54BE3B0FCD}"/>
              </a:ext>
            </a:extLst>
          </p:cNvPr>
          <p:cNvSpPr/>
          <p:nvPr/>
        </p:nvSpPr>
        <p:spPr>
          <a:xfrm>
            <a:off x="7736540" y="297179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Haifa</a:t>
            </a:r>
          </a:p>
        </p:txBody>
      </p:sp>
      <p:sp>
        <p:nvSpPr>
          <p:cNvPr id="32" name="TextBox 31">
            <a:extLst>
              <a:ext uri="{FF2B5EF4-FFF2-40B4-BE49-F238E27FC236}">
                <a16:creationId xmlns:a16="http://schemas.microsoft.com/office/drawing/2014/main" id="{042483E1-0378-4449-5BD7-0CB261D24909}"/>
              </a:ext>
            </a:extLst>
          </p:cNvPr>
          <p:cNvSpPr txBox="1"/>
          <p:nvPr/>
        </p:nvSpPr>
        <p:spPr>
          <a:xfrm>
            <a:off x="8013325" y="330685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360</a:t>
            </a:r>
          </a:p>
        </p:txBody>
      </p:sp>
      <p:sp>
        <p:nvSpPr>
          <p:cNvPr id="33" name="Oval 32">
            <a:extLst>
              <a:ext uri="{FF2B5EF4-FFF2-40B4-BE49-F238E27FC236}">
                <a16:creationId xmlns:a16="http://schemas.microsoft.com/office/drawing/2014/main" id="{82DA78E2-5697-845E-BF4D-F4288F48373E}"/>
              </a:ext>
            </a:extLst>
          </p:cNvPr>
          <p:cNvSpPr/>
          <p:nvPr/>
        </p:nvSpPr>
        <p:spPr>
          <a:xfrm>
            <a:off x="2420469" y="2980763"/>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p>
        </p:txBody>
      </p:sp>
      <p:sp>
        <p:nvSpPr>
          <p:cNvPr id="34" name="TextBox 33">
            <a:extLst>
              <a:ext uri="{FF2B5EF4-FFF2-40B4-BE49-F238E27FC236}">
                <a16:creationId xmlns:a16="http://schemas.microsoft.com/office/drawing/2014/main" id="{76DF9D2E-A39D-1DDA-364B-D7EE89CCE06A}"/>
              </a:ext>
            </a:extLst>
          </p:cNvPr>
          <p:cNvSpPr txBox="1"/>
          <p:nvPr/>
        </p:nvSpPr>
        <p:spPr>
          <a:xfrm>
            <a:off x="269725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sp>
        <p:nvSpPr>
          <p:cNvPr id="35" name="Oval 34">
            <a:extLst>
              <a:ext uri="{FF2B5EF4-FFF2-40B4-BE49-F238E27FC236}">
                <a16:creationId xmlns:a16="http://schemas.microsoft.com/office/drawing/2014/main" id="{2093E993-D447-9633-6EFD-7299FD0AA9C6}"/>
              </a:ext>
            </a:extLst>
          </p:cNvPr>
          <p:cNvSpPr/>
          <p:nvPr/>
        </p:nvSpPr>
        <p:spPr>
          <a:xfrm>
            <a:off x="1228163" y="2980763"/>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sp>
        <p:nvSpPr>
          <p:cNvPr id="36" name="TextBox 35">
            <a:extLst>
              <a:ext uri="{FF2B5EF4-FFF2-40B4-BE49-F238E27FC236}">
                <a16:creationId xmlns:a16="http://schemas.microsoft.com/office/drawing/2014/main" id="{A3B00A23-630C-EA1C-5709-B78D35EE2FE8}"/>
              </a:ext>
            </a:extLst>
          </p:cNvPr>
          <p:cNvSpPr txBox="1"/>
          <p:nvPr/>
        </p:nvSpPr>
        <p:spPr>
          <a:xfrm>
            <a:off x="1504948"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307</a:t>
            </a:r>
            <a:endParaRPr lang="en-US" dirty="0"/>
          </a:p>
        </p:txBody>
      </p:sp>
      <p:cxnSp>
        <p:nvCxnSpPr>
          <p:cNvPr id="37" name="Straight Arrow Connector 36">
            <a:extLst>
              <a:ext uri="{FF2B5EF4-FFF2-40B4-BE49-F238E27FC236}">
                <a16:creationId xmlns:a16="http://schemas.microsoft.com/office/drawing/2014/main" id="{BC71B304-EDDA-C1DC-31F1-0AAC50C38F5B}"/>
              </a:ext>
            </a:extLst>
          </p:cNvPr>
          <p:cNvCxnSpPr>
            <a:cxnSpLocks/>
          </p:cNvCxnSpPr>
          <p:nvPr/>
        </p:nvCxnSpPr>
        <p:spPr>
          <a:xfrm flipV="1">
            <a:off x="1757082" y="2335305"/>
            <a:ext cx="4141694" cy="65442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4ADB4C9-4030-88F4-4758-DD9A26A1181A}"/>
              </a:ext>
            </a:extLst>
          </p:cNvPr>
          <p:cNvCxnSpPr>
            <a:cxnSpLocks/>
          </p:cNvCxnSpPr>
          <p:nvPr/>
        </p:nvCxnSpPr>
        <p:spPr>
          <a:xfrm flipH="1">
            <a:off x="3137648" y="2344271"/>
            <a:ext cx="2716304" cy="654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B30A3B6-7B85-E6A2-0AD4-389FD4AB5845}"/>
              </a:ext>
            </a:extLst>
          </p:cNvPr>
          <p:cNvCxnSpPr>
            <a:cxnSpLocks/>
          </p:cNvCxnSpPr>
          <p:nvPr/>
        </p:nvCxnSpPr>
        <p:spPr>
          <a:xfrm flipV="1">
            <a:off x="4320987" y="2326340"/>
            <a:ext cx="1568823" cy="68131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E5CC6B-F665-4D2E-EE0A-6486F04B87B7}"/>
              </a:ext>
            </a:extLst>
          </p:cNvPr>
          <p:cNvCxnSpPr>
            <a:cxnSpLocks/>
          </p:cNvCxnSpPr>
          <p:nvPr/>
        </p:nvCxnSpPr>
        <p:spPr>
          <a:xfrm flipV="1">
            <a:off x="5611906" y="2380129"/>
            <a:ext cx="251011" cy="62753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5F615C-5678-1A67-0147-99B8D12F998E}"/>
              </a:ext>
            </a:extLst>
          </p:cNvPr>
          <p:cNvCxnSpPr>
            <a:cxnSpLocks/>
          </p:cNvCxnSpPr>
          <p:nvPr/>
        </p:nvCxnSpPr>
        <p:spPr>
          <a:xfrm flipH="1" flipV="1">
            <a:off x="5853954" y="2344271"/>
            <a:ext cx="896469" cy="64545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745112F-764E-FE9F-F5A8-B856A11C7D31}"/>
              </a:ext>
            </a:extLst>
          </p:cNvPr>
          <p:cNvCxnSpPr>
            <a:cxnSpLocks/>
          </p:cNvCxnSpPr>
          <p:nvPr/>
        </p:nvCxnSpPr>
        <p:spPr>
          <a:xfrm flipH="1" flipV="1">
            <a:off x="5889812" y="2380129"/>
            <a:ext cx="2285999" cy="591670"/>
          </a:xfrm>
          <a:prstGeom prst="straightConnector1">
            <a:avLst/>
          </a:prstGeom>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D6803DC6-B319-FC51-0117-FD919863B265}"/>
              </a:ext>
            </a:extLst>
          </p:cNvPr>
          <p:cNvSpPr/>
          <p:nvPr/>
        </p:nvSpPr>
        <p:spPr>
          <a:xfrm>
            <a:off x="17928" y="363518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Nablus</a:t>
            </a:r>
            <a:endParaRPr lang="en-US" dirty="0"/>
          </a:p>
        </p:txBody>
      </p:sp>
      <p:sp>
        <p:nvSpPr>
          <p:cNvPr id="47" name="TextBox 46">
            <a:extLst>
              <a:ext uri="{FF2B5EF4-FFF2-40B4-BE49-F238E27FC236}">
                <a16:creationId xmlns:a16="http://schemas.microsoft.com/office/drawing/2014/main" id="{7028E306-83CE-4BA0-7C5C-2A3B4E1B5BE9}"/>
              </a:ext>
            </a:extLst>
          </p:cNvPr>
          <p:cNvSpPr txBox="1"/>
          <p:nvPr/>
        </p:nvSpPr>
        <p:spPr>
          <a:xfrm>
            <a:off x="294713" y="398817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298</a:t>
            </a:r>
          </a:p>
        </p:txBody>
      </p:sp>
      <p:cxnSp>
        <p:nvCxnSpPr>
          <p:cNvPr id="49" name="Straight Arrow Connector 48">
            <a:extLst>
              <a:ext uri="{FF2B5EF4-FFF2-40B4-BE49-F238E27FC236}">
                <a16:creationId xmlns:a16="http://schemas.microsoft.com/office/drawing/2014/main" id="{F43EF18E-9839-EEA9-96CB-4B94943F781A}"/>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2268ABFB-459B-76AA-DA44-E4D9750FC2D0}"/>
              </a:ext>
            </a:extLst>
          </p:cNvPr>
          <p:cNvSpPr/>
          <p:nvPr/>
        </p:nvSpPr>
        <p:spPr>
          <a:xfrm>
            <a:off x="1272987" y="3697939"/>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Jaffa</a:t>
            </a:r>
            <a:endParaRPr lang="en-US" dirty="0"/>
          </a:p>
        </p:txBody>
      </p:sp>
      <p:sp>
        <p:nvSpPr>
          <p:cNvPr id="52" name="TextBox 51">
            <a:extLst>
              <a:ext uri="{FF2B5EF4-FFF2-40B4-BE49-F238E27FC236}">
                <a16:creationId xmlns:a16="http://schemas.microsoft.com/office/drawing/2014/main" id="{C2A2D93F-DEC3-7200-7B02-5B5DB42DABC1}"/>
              </a:ext>
            </a:extLst>
          </p:cNvPr>
          <p:cNvSpPr txBox="1"/>
          <p:nvPr/>
        </p:nvSpPr>
        <p:spPr>
          <a:xfrm>
            <a:off x="1549772" y="405092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278</a:t>
            </a:r>
          </a:p>
        </p:txBody>
      </p:sp>
      <p:sp>
        <p:nvSpPr>
          <p:cNvPr id="53" name="Oval 52">
            <a:extLst>
              <a:ext uri="{FF2B5EF4-FFF2-40B4-BE49-F238E27FC236}">
                <a16:creationId xmlns:a16="http://schemas.microsoft.com/office/drawing/2014/main" id="{2B23F5CB-D16C-3182-DDF2-BDAF2B3481D3}"/>
              </a:ext>
            </a:extLst>
          </p:cNvPr>
          <p:cNvSpPr/>
          <p:nvPr/>
        </p:nvSpPr>
        <p:spPr>
          <a:xfrm>
            <a:off x="2545975"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endParaRPr lang="en-US" dirty="0"/>
          </a:p>
        </p:txBody>
      </p:sp>
      <p:sp>
        <p:nvSpPr>
          <p:cNvPr id="54" name="TextBox 53">
            <a:extLst>
              <a:ext uri="{FF2B5EF4-FFF2-40B4-BE49-F238E27FC236}">
                <a16:creationId xmlns:a16="http://schemas.microsoft.com/office/drawing/2014/main" id="{B1E278E0-A5AA-F6B9-EAB2-491E371177A1}"/>
              </a:ext>
            </a:extLst>
          </p:cNvPr>
          <p:cNvSpPr txBox="1"/>
          <p:nvPr/>
        </p:nvSpPr>
        <p:spPr>
          <a:xfrm>
            <a:off x="2822760"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cxnSp>
        <p:nvCxnSpPr>
          <p:cNvPr id="55" name="Straight Arrow Connector 54">
            <a:extLst>
              <a:ext uri="{FF2B5EF4-FFF2-40B4-BE49-F238E27FC236}">
                <a16:creationId xmlns:a16="http://schemas.microsoft.com/office/drawing/2014/main" id="{FCE12083-42B7-CDD9-4E00-77496B51134C}"/>
              </a:ext>
            </a:extLst>
          </p:cNvPr>
          <p:cNvCxnSpPr>
            <a:cxnSpLocks/>
          </p:cNvCxnSpPr>
          <p:nvPr/>
        </p:nvCxnSpPr>
        <p:spPr>
          <a:xfrm flipV="1">
            <a:off x="546846" y="3285563"/>
            <a:ext cx="1192306" cy="3406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82EE9D8-CC55-3D52-2A9F-3A7E48296CB7}"/>
              </a:ext>
            </a:extLst>
          </p:cNvPr>
          <p:cNvCxnSpPr>
            <a:cxnSpLocks/>
          </p:cNvCxnSpPr>
          <p:nvPr/>
        </p:nvCxnSpPr>
        <p:spPr>
          <a:xfrm flipH="1" flipV="1">
            <a:off x="1667434" y="3321422"/>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DAC82F1-D616-A7C3-E59E-CEE2026E3BAB}"/>
              </a:ext>
            </a:extLst>
          </p:cNvPr>
          <p:cNvCxnSpPr>
            <a:cxnSpLocks/>
          </p:cNvCxnSpPr>
          <p:nvPr/>
        </p:nvCxnSpPr>
        <p:spPr>
          <a:xfrm flipH="1" flipV="1">
            <a:off x="1730186" y="3294527"/>
            <a:ext cx="1255060" cy="376519"/>
          </a:xfrm>
          <a:prstGeom prst="straightConnector1">
            <a:avLst/>
          </a:prstGeom>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BFD6F22F-17C9-352C-52FF-B896A82401E4}"/>
              </a:ext>
            </a:extLst>
          </p:cNvPr>
          <p:cNvSpPr/>
          <p:nvPr/>
        </p:nvSpPr>
        <p:spPr>
          <a:xfrm>
            <a:off x="3693457"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Nazareth</a:t>
            </a:r>
            <a:endParaRPr lang="en-US" dirty="0">
              <a:solidFill>
                <a:schemeClr val="tx1"/>
              </a:solidFill>
            </a:endParaRPr>
          </a:p>
        </p:txBody>
      </p:sp>
      <p:sp>
        <p:nvSpPr>
          <p:cNvPr id="59" name="TextBox 58">
            <a:extLst>
              <a:ext uri="{FF2B5EF4-FFF2-40B4-BE49-F238E27FC236}">
                <a16:creationId xmlns:a16="http://schemas.microsoft.com/office/drawing/2014/main" id="{A6BF2D91-8EB5-054C-09B9-B7437BE89D44}"/>
              </a:ext>
            </a:extLst>
          </p:cNvPr>
          <p:cNvSpPr txBox="1"/>
          <p:nvPr/>
        </p:nvSpPr>
        <p:spPr>
          <a:xfrm>
            <a:off x="3970242"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endParaRPr lang="en-US" dirty="0"/>
          </a:p>
        </p:txBody>
      </p:sp>
      <p:cxnSp>
        <p:nvCxnSpPr>
          <p:cNvPr id="60" name="Straight Arrow Connector 59">
            <a:extLst>
              <a:ext uri="{FF2B5EF4-FFF2-40B4-BE49-F238E27FC236}">
                <a16:creationId xmlns:a16="http://schemas.microsoft.com/office/drawing/2014/main" id="{C04E8B41-A412-794F-50ED-96C5295E4A70}"/>
              </a:ext>
            </a:extLst>
          </p:cNvPr>
          <p:cNvCxnSpPr>
            <a:cxnSpLocks/>
          </p:cNvCxnSpPr>
          <p:nvPr/>
        </p:nvCxnSpPr>
        <p:spPr>
          <a:xfrm flipH="1" flipV="1">
            <a:off x="1792939" y="3312455"/>
            <a:ext cx="2268071" cy="340661"/>
          </a:xfrm>
          <a:prstGeom prst="straightConnector1">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695F29-B2B0-2480-4740-F82E01C25815}"/>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0" name="Table 9">
            <a:extLst>
              <a:ext uri="{FF2B5EF4-FFF2-40B4-BE49-F238E27FC236}">
                <a16:creationId xmlns:a16="http://schemas.microsoft.com/office/drawing/2014/main" id="{B54F58DA-A602-FF2F-BF02-20310FE79DE5}"/>
              </a:ext>
            </a:extLst>
          </p:cNvPr>
          <p:cNvGraphicFramePr>
            <a:graphicFrameLocks noGrp="1"/>
          </p:cNvGraphicFramePr>
          <p:nvPr>
            <p:extLst>
              <p:ext uri="{D42A27DB-BD31-4B8C-83A1-F6EECF244321}">
                <p14:modId xmlns:p14="http://schemas.microsoft.com/office/powerpoint/2010/main" val="2335814999"/>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75006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sz="1000">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1105951" y="4432217"/>
            <a:ext cx="215153"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479505-889F-0377-53FA-D4FBFE9CB264}"/>
              </a:ext>
            </a:extLst>
          </p:cNvPr>
          <p:cNvSpPr txBox="1"/>
          <p:nvPr/>
        </p:nvSpPr>
        <p:spPr>
          <a:xfrm>
            <a:off x="5440455" y="158563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13" name="Oval 12">
            <a:extLst>
              <a:ext uri="{FF2B5EF4-FFF2-40B4-BE49-F238E27FC236}">
                <a16:creationId xmlns:a16="http://schemas.microsoft.com/office/drawing/2014/main" id="{DBF7788E-FA64-8F40-BA09-71EA5750F5BC}"/>
              </a:ext>
            </a:extLst>
          </p:cNvPr>
          <p:cNvSpPr/>
          <p:nvPr/>
        </p:nvSpPr>
        <p:spPr>
          <a:xfrm>
            <a:off x="6750423" y="199464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4" name="TextBox 13">
            <a:extLst>
              <a:ext uri="{FF2B5EF4-FFF2-40B4-BE49-F238E27FC236}">
                <a16:creationId xmlns:a16="http://schemas.microsoft.com/office/drawing/2014/main" id="{2CAE6DC8-617C-FFB2-3C06-75538EC0793F}"/>
              </a:ext>
            </a:extLst>
          </p:cNvPr>
          <p:cNvSpPr txBox="1"/>
          <p:nvPr/>
        </p:nvSpPr>
        <p:spPr>
          <a:xfrm>
            <a:off x="7027208"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364</a:t>
            </a:r>
          </a:p>
        </p:txBody>
      </p:sp>
      <p:sp>
        <p:nvSpPr>
          <p:cNvPr id="15" name="Oval 14">
            <a:extLst>
              <a:ext uri="{FF2B5EF4-FFF2-40B4-BE49-F238E27FC236}">
                <a16:creationId xmlns:a16="http://schemas.microsoft.com/office/drawing/2014/main" id="{925CED98-4237-3E66-56AA-1647F7C36F06}"/>
              </a:ext>
            </a:extLst>
          </p:cNvPr>
          <p:cNvSpPr/>
          <p:nvPr/>
        </p:nvSpPr>
        <p:spPr>
          <a:xfrm>
            <a:off x="5342963" y="1994646"/>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16" name="TextBox 15">
            <a:extLst>
              <a:ext uri="{FF2B5EF4-FFF2-40B4-BE49-F238E27FC236}">
                <a16:creationId xmlns:a16="http://schemas.microsoft.com/office/drawing/2014/main" id="{BC04C758-B93C-1845-8F72-E3969D12707E}"/>
              </a:ext>
            </a:extLst>
          </p:cNvPr>
          <p:cNvSpPr txBox="1"/>
          <p:nvPr/>
        </p:nvSpPr>
        <p:spPr>
          <a:xfrm>
            <a:off x="5664572"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p>
        </p:txBody>
      </p:sp>
      <p:sp>
        <p:nvSpPr>
          <p:cNvPr id="17" name="Oval 16">
            <a:extLst>
              <a:ext uri="{FF2B5EF4-FFF2-40B4-BE49-F238E27FC236}">
                <a16:creationId xmlns:a16="http://schemas.microsoft.com/office/drawing/2014/main" id="{E75FCDA1-096E-3FC8-D2FF-1D10446723FC}"/>
              </a:ext>
            </a:extLst>
          </p:cNvPr>
          <p:cNvSpPr/>
          <p:nvPr/>
        </p:nvSpPr>
        <p:spPr>
          <a:xfrm>
            <a:off x="3935504" y="196775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18" name="TextBox 17">
            <a:extLst>
              <a:ext uri="{FF2B5EF4-FFF2-40B4-BE49-F238E27FC236}">
                <a16:creationId xmlns:a16="http://schemas.microsoft.com/office/drawing/2014/main" id="{1617B79A-FF31-027E-85C2-FC59337EBBD5}"/>
              </a:ext>
            </a:extLst>
          </p:cNvPr>
          <p:cNvSpPr txBox="1"/>
          <p:nvPr/>
        </p:nvSpPr>
        <p:spPr>
          <a:xfrm>
            <a:off x="4212289" y="230280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cxnSp>
        <p:nvCxnSpPr>
          <p:cNvPr id="7" name="Straight Arrow Connector 6">
            <a:extLst>
              <a:ext uri="{FF2B5EF4-FFF2-40B4-BE49-F238E27FC236}">
                <a16:creationId xmlns:a16="http://schemas.microsoft.com/office/drawing/2014/main" id="{81D757A6-6D59-9930-3977-A238C5A85092}"/>
              </a:ext>
            </a:extLst>
          </p:cNvPr>
          <p:cNvCxnSpPr/>
          <p:nvPr/>
        </p:nvCxnSpPr>
        <p:spPr>
          <a:xfrm flipV="1">
            <a:off x="4392706" y="1582270"/>
            <a:ext cx="1281953" cy="3854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48691-B328-F83A-9505-56E21563BAD9}"/>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5B6B1C8-210F-CC67-F25B-C5491BBB5A4A}"/>
              </a:ext>
            </a:extLst>
          </p:cNvPr>
          <p:cNvCxnSpPr>
            <a:cxnSpLocks/>
          </p:cNvCxnSpPr>
          <p:nvPr/>
        </p:nvCxnSpPr>
        <p:spPr>
          <a:xfrm flipH="1" flipV="1">
            <a:off x="5683624" y="1573306"/>
            <a:ext cx="1335740" cy="421341"/>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783563E5-CDF0-1272-5802-4F385AC3EC0C}"/>
              </a:ext>
            </a:extLst>
          </p:cNvPr>
          <p:cNvSpPr/>
          <p:nvPr/>
        </p:nvSpPr>
        <p:spPr>
          <a:xfrm>
            <a:off x="3783105"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4" name="TextBox 23">
            <a:extLst>
              <a:ext uri="{FF2B5EF4-FFF2-40B4-BE49-F238E27FC236}">
                <a16:creationId xmlns:a16="http://schemas.microsoft.com/office/drawing/2014/main" id="{AB5AD42B-E2D7-A0A6-22EC-6F4422A5EBDA}"/>
              </a:ext>
            </a:extLst>
          </p:cNvPr>
          <p:cNvSpPr txBox="1"/>
          <p:nvPr/>
        </p:nvSpPr>
        <p:spPr>
          <a:xfrm>
            <a:off x="4059890"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25" name="Oval 24">
            <a:extLst>
              <a:ext uri="{FF2B5EF4-FFF2-40B4-BE49-F238E27FC236}">
                <a16:creationId xmlns:a16="http://schemas.microsoft.com/office/drawing/2014/main" id="{B25ADB9B-B136-E620-B559-8774717BED3F}"/>
              </a:ext>
            </a:extLst>
          </p:cNvPr>
          <p:cNvSpPr/>
          <p:nvPr/>
        </p:nvSpPr>
        <p:spPr>
          <a:xfrm>
            <a:off x="5047129" y="299869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26" name="TextBox 25">
            <a:extLst>
              <a:ext uri="{FF2B5EF4-FFF2-40B4-BE49-F238E27FC236}">
                <a16:creationId xmlns:a16="http://schemas.microsoft.com/office/drawing/2014/main" id="{5FE89B76-DCDF-B77F-FE5D-BB8F474FB481}"/>
              </a:ext>
            </a:extLst>
          </p:cNvPr>
          <p:cNvSpPr txBox="1"/>
          <p:nvPr/>
        </p:nvSpPr>
        <p:spPr>
          <a:xfrm>
            <a:off x="532391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325</a:t>
            </a:r>
          </a:p>
        </p:txBody>
      </p:sp>
      <p:sp>
        <p:nvSpPr>
          <p:cNvPr id="27" name="Oval 26">
            <a:extLst>
              <a:ext uri="{FF2B5EF4-FFF2-40B4-BE49-F238E27FC236}">
                <a16:creationId xmlns:a16="http://schemas.microsoft.com/office/drawing/2014/main" id="{B9F204A3-F7D1-706C-CB31-0CFAE8B64814}"/>
              </a:ext>
            </a:extLst>
          </p:cNvPr>
          <p:cNvSpPr/>
          <p:nvPr/>
        </p:nvSpPr>
        <p:spPr>
          <a:xfrm>
            <a:off x="6284257"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8" name="TextBox 27">
            <a:extLst>
              <a:ext uri="{FF2B5EF4-FFF2-40B4-BE49-F238E27FC236}">
                <a16:creationId xmlns:a16="http://schemas.microsoft.com/office/drawing/2014/main" id="{101D3B98-9165-3403-AA29-32743DFD9FB9}"/>
              </a:ext>
            </a:extLst>
          </p:cNvPr>
          <p:cNvSpPr txBox="1"/>
          <p:nvPr/>
        </p:nvSpPr>
        <p:spPr>
          <a:xfrm>
            <a:off x="6561042"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sp>
        <p:nvSpPr>
          <p:cNvPr id="31" name="Oval 30">
            <a:extLst>
              <a:ext uri="{FF2B5EF4-FFF2-40B4-BE49-F238E27FC236}">
                <a16:creationId xmlns:a16="http://schemas.microsoft.com/office/drawing/2014/main" id="{434890D6-D4F4-BA50-7F09-0C54BE3B0FCD}"/>
              </a:ext>
            </a:extLst>
          </p:cNvPr>
          <p:cNvSpPr/>
          <p:nvPr/>
        </p:nvSpPr>
        <p:spPr>
          <a:xfrm>
            <a:off x="7736540" y="297179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Haifa</a:t>
            </a:r>
          </a:p>
        </p:txBody>
      </p:sp>
      <p:sp>
        <p:nvSpPr>
          <p:cNvPr id="32" name="TextBox 31">
            <a:extLst>
              <a:ext uri="{FF2B5EF4-FFF2-40B4-BE49-F238E27FC236}">
                <a16:creationId xmlns:a16="http://schemas.microsoft.com/office/drawing/2014/main" id="{042483E1-0378-4449-5BD7-0CB261D24909}"/>
              </a:ext>
            </a:extLst>
          </p:cNvPr>
          <p:cNvSpPr txBox="1"/>
          <p:nvPr/>
        </p:nvSpPr>
        <p:spPr>
          <a:xfrm>
            <a:off x="8013325" y="330685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360</a:t>
            </a:r>
          </a:p>
        </p:txBody>
      </p:sp>
      <p:sp>
        <p:nvSpPr>
          <p:cNvPr id="33" name="Oval 32">
            <a:extLst>
              <a:ext uri="{FF2B5EF4-FFF2-40B4-BE49-F238E27FC236}">
                <a16:creationId xmlns:a16="http://schemas.microsoft.com/office/drawing/2014/main" id="{82DA78E2-5697-845E-BF4D-F4288F48373E}"/>
              </a:ext>
            </a:extLst>
          </p:cNvPr>
          <p:cNvSpPr/>
          <p:nvPr/>
        </p:nvSpPr>
        <p:spPr>
          <a:xfrm>
            <a:off x="2420469" y="2980763"/>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p>
        </p:txBody>
      </p:sp>
      <p:sp>
        <p:nvSpPr>
          <p:cNvPr id="34" name="TextBox 33">
            <a:extLst>
              <a:ext uri="{FF2B5EF4-FFF2-40B4-BE49-F238E27FC236}">
                <a16:creationId xmlns:a16="http://schemas.microsoft.com/office/drawing/2014/main" id="{76DF9D2E-A39D-1DDA-364B-D7EE89CCE06A}"/>
              </a:ext>
            </a:extLst>
          </p:cNvPr>
          <p:cNvSpPr txBox="1"/>
          <p:nvPr/>
        </p:nvSpPr>
        <p:spPr>
          <a:xfrm>
            <a:off x="269725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sp>
        <p:nvSpPr>
          <p:cNvPr id="35" name="Oval 34">
            <a:extLst>
              <a:ext uri="{FF2B5EF4-FFF2-40B4-BE49-F238E27FC236}">
                <a16:creationId xmlns:a16="http://schemas.microsoft.com/office/drawing/2014/main" id="{2093E993-D447-9633-6EFD-7299FD0AA9C6}"/>
              </a:ext>
            </a:extLst>
          </p:cNvPr>
          <p:cNvSpPr/>
          <p:nvPr/>
        </p:nvSpPr>
        <p:spPr>
          <a:xfrm>
            <a:off x="1228163" y="2980763"/>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sp>
        <p:nvSpPr>
          <p:cNvPr id="36" name="TextBox 35">
            <a:extLst>
              <a:ext uri="{FF2B5EF4-FFF2-40B4-BE49-F238E27FC236}">
                <a16:creationId xmlns:a16="http://schemas.microsoft.com/office/drawing/2014/main" id="{A3B00A23-630C-EA1C-5709-B78D35EE2FE8}"/>
              </a:ext>
            </a:extLst>
          </p:cNvPr>
          <p:cNvSpPr txBox="1"/>
          <p:nvPr/>
        </p:nvSpPr>
        <p:spPr>
          <a:xfrm>
            <a:off x="1504948"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307</a:t>
            </a:r>
            <a:endParaRPr lang="en-US" dirty="0"/>
          </a:p>
        </p:txBody>
      </p:sp>
      <p:cxnSp>
        <p:nvCxnSpPr>
          <p:cNvPr id="37" name="Straight Arrow Connector 36">
            <a:extLst>
              <a:ext uri="{FF2B5EF4-FFF2-40B4-BE49-F238E27FC236}">
                <a16:creationId xmlns:a16="http://schemas.microsoft.com/office/drawing/2014/main" id="{BC71B304-EDDA-C1DC-31F1-0AAC50C38F5B}"/>
              </a:ext>
            </a:extLst>
          </p:cNvPr>
          <p:cNvCxnSpPr>
            <a:cxnSpLocks/>
          </p:cNvCxnSpPr>
          <p:nvPr/>
        </p:nvCxnSpPr>
        <p:spPr>
          <a:xfrm flipV="1">
            <a:off x="1757082" y="2335305"/>
            <a:ext cx="4141694" cy="65442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4ADB4C9-4030-88F4-4758-DD9A26A1181A}"/>
              </a:ext>
            </a:extLst>
          </p:cNvPr>
          <p:cNvCxnSpPr>
            <a:cxnSpLocks/>
          </p:cNvCxnSpPr>
          <p:nvPr/>
        </p:nvCxnSpPr>
        <p:spPr>
          <a:xfrm flipH="1">
            <a:off x="3137648" y="2344271"/>
            <a:ext cx="2716304" cy="654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B30A3B6-7B85-E6A2-0AD4-389FD4AB5845}"/>
              </a:ext>
            </a:extLst>
          </p:cNvPr>
          <p:cNvCxnSpPr>
            <a:cxnSpLocks/>
          </p:cNvCxnSpPr>
          <p:nvPr/>
        </p:nvCxnSpPr>
        <p:spPr>
          <a:xfrm flipV="1">
            <a:off x="4320987" y="2326340"/>
            <a:ext cx="1568823" cy="68131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E5CC6B-F665-4D2E-EE0A-6486F04B87B7}"/>
              </a:ext>
            </a:extLst>
          </p:cNvPr>
          <p:cNvCxnSpPr>
            <a:cxnSpLocks/>
          </p:cNvCxnSpPr>
          <p:nvPr/>
        </p:nvCxnSpPr>
        <p:spPr>
          <a:xfrm flipV="1">
            <a:off x="5611906" y="2380129"/>
            <a:ext cx="251011" cy="62753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5F615C-5678-1A67-0147-99B8D12F998E}"/>
              </a:ext>
            </a:extLst>
          </p:cNvPr>
          <p:cNvCxnSpPr>
            <a:cxnSpLocks/>
          </p:cNvCxnSpPr>
          <p:nvPr/>
        </p:nvCxnSpPr>
        <p:spPr>
          <a:xfrm flipH="1" flipV="1">
            <a:off x="5853954" y="2344271"/>
            <a:ext cx="896469" cy="64545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745112F-764E-FE9F-F5A8-B856A11C7D31}"/>
              </a:ext>
            </a:extLst>
          </p:cNvPr>
          <p:cNvCxnSpPr>
            <a:cxnSpLocks/>
          </p:cNvCxnSpPr>
          <p:nvPr/>
        </p:nvCxnSpPr>
        <p:spPr>
          <a:xfrm flipH="1" flipV="1">
            <a:off x="5889812" y="2380129"/>
            <a:ext cx="2285999" cy="591670"/>
          </a:xfrm>
          <a:prstGeom prst="straightConnector1">
            <a:avLst/>
          </a:prstGeom>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D6803DC6-B319-FC51-0117-FD919863B265}"/>
              </a:ext>
            </a:extLst>
          </p:cNvPr>
          <p:cNvSpPr/>
          <p:nvPr/>
        </p:nvSpPr>
        <p:spPr>
          <a:xfrm>
            <a:off x="17928" y="363518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Nablus</a:t>
            </a:r>
            <a:endParaRPr lang="en-US" dirty="0"/>
          </a:p>
        </p:txBody>
      </p:sp>
      <p:sp>
        <p:nvSpPr>
          <p:cNvPr id="47" name="TextBox 46">
            <a:extLst>
              <a:ext uri="{FF2B5EF4-FFF2-40B4-BE49-F238E27FC236}">
                <a16:creationId xmlns:a16="http://schemas.microsoft.com/office/drawing/2014/main" id="{7028E306-83CE-4BA0-7C5C-2A3B4E1B5BE9}"/>
              </a:ext>
            </a:extLst>
          </p:cNvPr>
          <p:cNvSpPr txBox="1"/>
          <p:nvPr/>
        </p:nvSpPr>
        <p:spPr>
          <a:xfrm>
            <a:off x="294713" y="398817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298</a:t>
            </a:r>
          </a:p>
        </p:txBody>
      </p:sp>
      <p:cxnSp>
        <p:nvCxnSpPr>
          <p:cNvPr id="49" name="Straight Arrow Connector 48">
            <a:extLst>
              <a:ext uri="{FF2B5EF4-FFF2-40B4-BE49-F238E27FC236}">
                <a16:creationId xmlns:a16="http://schemas.microsoft.com/office/drawing/2014/main" id="{F43EF18E-9839-EEA9-96CB-4B94943F781A}"/>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2268ABFB-459B-76AA-DA44-E4D9750FC2D0}"/>
              </a:ext>
            </a:extLst>
          </p:cNvPr>
          <p:cNvSpPr/>
          <p:nvPr/>
        </p:nvSpPr>
        <p:spPr>
          <a:xfrm>
            <a:off x="1272987" y="3697939"/>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Jaffa</a:t>
            </a:r>
            <a:endParaRPr lang="en-US" dirty="0"/>
          </a:p>
        </p:txBody>
      </p:sp>
      <p:sp>
        <p:nvSpPr>
          <p:cNvPr id="52" name="TextBox 51">
            <a:extLst>
              <a:ext uri="{FF2B5EF4-FFF2-40B4-BE49-F238E27FC236}">
                <a16:creationId xmlns:a16="http://schemas.microsoft.com/office/drawing/2014/main" id="{C2A2D93F-DEC3-7200-7B02-5B5DB42DABC1}"/>
              </a:ext>
            </a:extLst>
          </p:cNvPr>
          <p:cNvSpPr txBox="1"/>
          <p:nvPr/>
        </p:nvSpPr>
        <p:spPr>
          <a:xfrm>
            <a:off x="1549772" y="405092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278</a:t>
            </a:r>
          </a:p>
        </p:txBody>
      </p:sp>
      <p:sp>
        <p:nvSpPr>
          <p:cNvPr id="53" name="Oval 52">
            <a:extLst>
              <a:ext uri="{FF2B5EF4-FFF2-40B4-BE49-F238E27FC236}">
                <a16:creationId xmlns:a16="http://schemas.microsoft.com/office/drawing/2014/main" id="{2B23F5CB-D16C-3182-DDF2-BDAF2B3481D3}"/>
              </a:ext>
            </a:extLst>
          </p:cNvPr>
          <p:cNvSpPr/>
          <p:nvPr/>
        </p:nvSpPr>
        <p:spPr>
          <a:xfrm>
            <a:off x="2545975"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endParaRPr lang="en-US" dirty="0"/>
          </a:p>
        </p:txBody>
      </p:sp>
      <p:sp>
        <p:nvSpPr>
          <p:cNvPr id="54" name="TextBox 53">
            <a:extLst>
              <a:ext uri="{FF2B5EF4-FFF2-40B4-BE49-F238E27FC236}">
                <a16:creationId xmlns:a16="http://schemas.microsoft.com/office/drawing/2014/main" id="{B1E278E0-A5AA-F6B9-EAB2-491E371177A1}"/>
              </a:ext>
            </a:extLst>
          </p:cNvPr>
          <p:cNvSpPr txBox="1"/>
          <p:nvPr/>
        </p:nvSpPr>
        <p:spPr>
          <a:xfrm>
            <a:off x="2822760"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cxnSp>
        <p:nvCxnSpPr>
          <p:cNvPr id="55" name="Straight Arrow Connector 54">
            <a:extLst>
              <a:ext uri="{FF2B5EF4-FFF2-40B4-BE49-F238E27FC236}">
                <a16:creationId xmlns:a16="http://schemas.microsoft.com/office/drawing/2014/main" id="{FCE12083-42B7-CDD9-4E00-77496B51134C}"/>
              </a:ext>
            </a:extLst>
          </p:cNvPr>
          <p:cNvCxnSpPr>
            <a:cxnSpLocks/>
          </p:cNvCxnSpPr>
          <p:nvPr/>
        </p:nvCxnSpPr>
        <p:spPr>
          <a:xfrm flipV="1">
            <a:off x="546846" y="3285563"/>
            <a:ext cx="1192306" cy="3406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82EE9D8-CC55-3D52-2A9F-3A7E48296CB7}"/>
              </a:ext>
            </a:extLst>
          </p:cNvPr>
          <p:cNvCxnSpPr>
            <a:cxnSpLocks/>
          </p:cNvCxnSpPr>
          <p:nvPr/>
        </p:nvCxnSpPr>
        <p:spPr>
          <a:xfrm flipH="1" flipV="1">
            <a:off x="1667434" y="3321422"/>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DAC82F1-D616-A7C3-E59E-CEE2026E3BAB}"/>
              </a:ext>
            </a:extLst>
          </p:cNvPr>
          <p:cNvCxnSpPr>
            <a:cxnSpLocks/>
          </p:cNvCxnSpPr>
          <p:nvPr/>
        </p:nvCxnSpPr>
        <p:spPr>
          <a:xfrm flipH="1" flipV="1">
            <a:off x="1730186" y="3294527"/>
            <a:ext cx="1255060" cy="376519"/>
          </a:xfrm>
          <a:prstGeom prst="straightConnector1">
            <a:avLst/>
          </a:prstGeom>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BFD6F22F-17C9-352C-52FF-B896A82401E4}"/>
              </a:ext>
            </a:extLst>
          </p:cNvPr>
          <p:cNvSpPr/>
          <p:nvPr/>
        </p:nvSpPr>
        <p:spPr>
          <a:xfrm>
            <a:off x="3693457"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Nazareth</a:t>
            </a:r>
            <a:endParaRPr lang="en-US" dirty="0">
              <a:solidFill>
                <a:schemeClr val="tx1"/>
              </a:solidFill>
            </a:endParaRPr>
          </a:p>
        </p:txBody>
      </p:sp>
      <p:sp>
        <p:nvSpPr>
          <p:cNvPr id="59" name="TextBox 58">
            <a:extLst>
              <a:ext uri="{FF2B5EF4-FFF2-40B4-BE49-F238E27FC236}">
                <a16:creationId xmlns:a16="http://schemas.microsoft.com/office/drawing/2014/main" id="{A6BF2D91-8EB5-054C-09B9-B7437BE89D44}"/>
              </a:ext>
            </a:extLst>
          </p:cNvPr>
          <p:cNvSpPr txBox="1"/>
          <p:nvPr/>
        </p:nvSpPr>
        <p:spPr>
          <a:xfrm>
            <a:off x="3970242"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endParaRPr lang="en-US" dirty="0"/>
          </a:p>
        </p:txBody>
      </p:sp>
      <p:cxnSp>
        <p:nvCxnSpPr>
          <p:cNvPr id="60" name="Straight Arrow Connector 59">
            <a:extLst>
              <a:ext uri="{FF2B5EF4-FFF2-40B4-BE49-F238E27FC236}">
                <a16:creationId xmlns:a16="http://schemas.microsoft.com/office/drawing/2014/main" id="{C04E8B41-A412-794F-50ED-96C5295E4A70}"/>
              </a:ext>
            </a:extLst>
          </p:cNvPr>
          <p:cNvCxnSpPr>
            <a:cxnSpLocks/>
          </p:cNvCxnSpPr>
          <p:nvPr/>
        </p:nvCxnSpPr>
        <p:spPr>
          <a:xfrm flipH="1" flipV="1">
            <a:off x="1792939" y="3312455"/>
            <a:ext cx="2268071" cy="340661"/>
          </a:xfrm>
          <a:prstGeom prst="straightConnector1">
            <a:avLst/>
          </a:prstGeom>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2216B985-33D9-C9F5-360B-D883DFBB6AA7}"/>
              </a:ext>
            </a:extLst>
          </p:cNvPr>
          <p:cNvSpPr/>
          <p:nvPr/>
        </p:nvSpPr>
        <p:spPr>
          <a:xfrm>
            <a:off x="17927" y="4379255"/>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Jerusalem</a:t>
            </a:r>
            <a:endParaRPr lang="en-US" dirty="0"/>
          </a:p>
        </p:txBody>
      </p:sp>
      <p:sp>
        <p:nvSpPr>
          <p:cNvPr id="50" name="TextBox 49">
            <a:extLst>
              <a:ext uri="{FF2B5EF4-FFF2-40B4-BE49-F238E27FC236}">
                <a16:creationId xmlns:a16="http://schemas.microsoft.com/office/drawing/2014/main" id="{1B590DB8-05D2-D446-8FBF-D6C42A617390}"/>
              </a:ext>
            </a:extLst>
          </p:cNvPr>
          <p:cNvSpPr txBox="1"/>
          <p:nvPr/>
        </p:nvSpPr>
        <p:spPr>
          <a:xfrm>
            <a:off x="285748" y="4696383"/>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247</a:t>
            </a:r>
            <a:endParaRPr lang="en-US" dirty="0"/>
          </a:p>
        </p:txBody>
      </p:sp>
      <p:sp>
        <p:nvSpPr>
          <p:cNvPr id="61" name="Oval 60">
            <a:extLst>
              <a:ext uri="{FF2B5EF4-FFF2-40B4-BE49-F238E27FC236}">
                <a16:creationId xmlns:a16="http://schemas.microsoft.com/office/drawing/2014/main" id="{9EF263A3-A9B9-5CF4-428D-A86744EC91DB}"/>
              </a:ext>
            </a:extLst>
          </p:cNvPr>
          <p:cNvSpPr/>
          <p:nvPr/>
        </p:nvSpPr>
        <p:spPr>
          <a:xfrm>
            <a:off x="1317809" y="4388219"/>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Gaza</a:t>
            </a:r>
            <a:endParaRPr lang="en-US" dirty="0"/>
          </a:p>
        </p:txBody>
      </p:sp>
      <p:sp>
        <p:nvSpPr>
          <p:cNvPr id="62" name="TextBox 61">
            <a:extLst>
              <a:ext uri="{FF2B5EF4-FFF2-40B4-BE49-F238E27FC236}">
                <a16:creationId xmlns:a16="http://schemas.microsoft.com/office/drawing/2014/main" id="{F06021A5-3BC3-9BE7-6B04-CCB2FC14E98D}"/>
              </a:ext>
            </a:extLst>
          </p:cNvPr>
          <p:cNvSpPr txBox="1"/>
          <p:nvPr/>
        </p:nvSpPr>
        <p:spPr>
          <a:xfrm>
            <a:off x="1585630" y="4705347"/>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222</a:t>
            </a:r>
            <a:endParaRPr lang="en-US" dirty="0"/>
          </a:p>
        </p:txBody>
      </p:sp>
      <p:sp>
        <p:nvSpPr>
          <p:cNvPr id="63" name="Oval 62">
            <a:extLst>
              <a:ext uri="{FF2B5EF4-FFF2-40B4-BE49-F238E27FC236}">
                <a16:creationId xmlns:a16="http://schemas.microsoft.com/office/drawing/2014/main" id="{06245DFD-29B1-05EA-CD45-C9A6A44E6B98}"/>
              </a:ext>
            </a:extLst>
          </p:cNvPr>
          <p:cNvSpPr/>
          <p:nvPr/>
        </p:nvSpPr>
        <p:spPr>
          <a:xfrm>
            <a:off x="2474256" y="4388219"/>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Ramallah</a:t>
            </a:r>
            <a:endParaRPr lang="en-US" dirty="0">
              <a:solidFill>
                <a:schemeClr val="tx1"/>
              </a:solidFill>
            </a:endParaRPr>
          </a:p>
        </p:txBody>
      </p:sp>
      <p:sp>
        <p:nvSpPr>
          <p:cNvPr id="64" name="TextBox 63">
            <a:extLst>
              <a:ext uri="{FF2B5EF4-FFF2-40B4-BE49-F238E27FC236}">
                <a16:creationId xmlns:a16="http://schemas.microsoft.com/office/drawing/2014/main" id="{6CAD42CD-EFEF-538C-0FA9-D8D70187D211}"/>
              </a:ext>
            </a:extLst>
          </p:cNvPr>
          <p:cNvSpPr txBox="1"/>
          <p:nvPr/>
        </p:nvSpPr>
        <p:spPr>
          <a:xfrm>
            <a:off x="2742077" y="4705347"/>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262</a:t>
            </a:r>
            <a:endParaRPr lang="en-US" dirty="0"/>
          </a:p>
        </p:txBody>
      </p:sp>
      <p:sp>
        <p:nvSpPr>
          <p:cNvPr id="65" name="Oval 64">
            <a:extLst>
              <a:ext uri="{FF2B5EF4-FFF2-40B4-BE49-F238E27FC236}">
                <a16:creationId xmlns:a16="http://schemas.microsoft.com/office/drawing/2014/main" id="{48E7B93B-038E-F248-2852-09F252992B84}"/>
              </a:ext>
            </a:extLst>
          </p:cNvPr>
          <p:cNvSpPr/>
          <p:nvPr/>
        </p:nvSpPr>
        <p:spPr>
          <a:xfrm>
            <a:off x="3818961" y="4379254"/>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solidFill>
                <a:schemeClr val="tx1"/>
              </a:solidFill>
            </a:endParaRPr>
          </a:p>
        </p:txBody>
      </p:sp>
      <p:sp>
        <p:nvSpPr>
          <p:cNvPr id="66" name="TextBox 65">
            <a:extLst>
              <a:ext uri="{FF2B5EF4-FFF2-40B4-BE49-F238E27FC236}">
                <a16:creationId xmlns:a16="http://schemas.microsoft.com/office/drawing/2014/main" id="{C0C1A2AC-CEB7-8647-A213-1FA687CD5F5B}"/>
              </a:ext>
            </a:extLst>
          </p:cNvPr>
          <p:cNvSpPr txBox="1"/>
          <p:nvPr/>
        </p:nvSpPr>
        <p:spPr>
          <a:xfrm>
            <a:off x="4086782" y="469638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endParaRPr lang="en-US" dirty="0"/>
          </a:p>
        </p:txBody>
      </p:sp>
      <p:sp>
        <p:nvSpPr>
          <p:cNvPr id="67" name="Oval 66">
            <a:extLst>
              <a:ext uri="{FF2B5EF4-FFF2-40B4-BE49-F238E27FC236}">
                <a16:creationId xmlns:a16="http://schemas.microsoft.com/office/drawing/2014/main" id="{EF40AE04-F778-0C20-5A47-CFD49F063F84}"/>
              </a:ext>
            </a:extLst>
          </p:cNvPr>
          <p:cNvSpPr/>
          <p:nvPr/>
        </p:nvSpPr>
        <p:spPr>
          <a:xfrm>
            <a:off x="5109878" y="4388218"/>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sp>
        <p:nvSpPr>
          <p:cNvPr id="68" name="TextBox 67">
            <a:extLst>
              <a:ext uri="{FF2B5EF4-FFF2-40B4-BE49-F238E27FC236}">
                <a16:creationId xmlns:a16="http://schemas.microsoft.com/office/drawing/2014/main" id="{DE790412-1787-2DCB-F250-41C7C7177463}"/>
              </a:ext>
            </a:extLst>
          </p:cNvPr>
          <p:cNvSpPr txBox="1"/>
          <p:nvPr/>
        </p:nvSpPr>
        <p:spPr>
          <a:xfrm>
            <a:off x="5440452" y="469638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307</a:t>
            </a:r>
            <a:endParaRPr lang="en-US" dirty="0"/>
          </a:p>
        </p:txBody>
      </p:sp>
      <p:cxnSp>
        <p:nvCxnSpPr>
          <p:cNvPr id="69" name="Straight Arrow Connector 68">
            <a:extLst>
              <a:ext uri="{FF2B5EF4-FFF2-40B4-BE49-F238E27FC236}">
                <a16:creationId xmlns:a16="http://schemas.microsoft.com/office/drawing/2014/main" id="{4B16D699-A3DE-C7A2-AC8E-BF452E8F4DCB}"/>
              </a:ext>
            </a:extLst>
          </p:cNvPr>
          <p:cNvCxnSpPr>
            <a:cxnSpLocks/>
          </p:cNvCxnSpPr>
          <p:nvPr/>
        </p:nvCxnSpPr>
        <p:spPr>
          <a:xfrm flipV="1">
            <a:off x="555810" y="4020668"/>
            <a:ext cx="1201270" cy="3944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63E5B2A-1AE5-FECD-D54C-4380FAE5FD8D}"/>
              </a:ext>
            </a:extLst>
          </p:cNvPr>
          <p:cNvCxnSpPr>
            <a:cxnSpLocks/>
          </p:cNvCxnSpPr>
          <p:nvPr/>
        </p:nvCxnSpPr>
        <p:spPr>
          <a:xfrm flipH="1" flipV="1">
            <a:off x="1739152" y="4029634"/>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71B8312-EEEA-66CA-D4AA-B58BA537811F}"/>
              </a:ext>
            </a:extLst>
          </p:cNvPr>
          <p:cNvCxnSpPr>
            <a:cxnSpLocks/>
          </p:cNvCxnSpPr>
          <p:nvPr/>
        </p:nvCxnSpPr>
        <p:spPr>
          <a:xfrm flipH="1" flipV="1">
            <a:off x="1739152" y="4011703"/>
            <a:ext cx="1353668" cy="3944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B2AD984-7AD9-F825-26AB-E9C2D0763D2D}"/>
              </a:ext>
            </a:extLst>
          </p:cNvPr>
          <p:cNvCxnSpPr>
            <a:cxnSpLocks/>
          </p:cNvCxnSpPr>
          <p:nvPr/>
        </p:nvCxnSpPr>
        <p:spPr>
          <a:xfrm flipH="1" flipV="1">
            <a:off x="1792941" y="4029633"/>
            <a:ext cx="2545974" cy="34066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C9E1ED0-EC8E-3582-1BB6-05A82C1DB2D0}"/>
              </a:ext>
            </a:extLst>
          </p:cNvPr>
          <p:cNvCxnSpPr>
            <a:cxnSpLocks/>
          </p:cNvCxnSpPr>
          <p:nvPr/>
        </p:nvCxnSpPr>
        <p:spPr>
          <a:xfrm flipH="1" flipV="1">
            <a:off x="1783974" y="4011704"/>
            <a:ext cx="3863788" cy="367556"/>
          </a:xfrm>
          <a:prstGeom prst="straightConnector1">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1D7130-4EA1-024C-1E94-03B66130C983}"/>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0" name="Table 9">
            <a:extLst>
              <a:ext uri="{FF2B5EF4-FFF2-40B4-BE49-F238E27FC236}">
                <a16:creationId xmlns:a16="http://schemas.microsoft.com/office/drawing/2014/main" id="{B6D67204-76C7-47EB-8537-2C7965FCDAF4}"/>
              </a:ext>
            </a:extLst>
          </p:cNvPr>
          <p:cNvGraphicFramePr>
            <a:graphicFrameLocks noGrp="1"/>
          </p:cNvGraphicFramePr>
          <p:nvPr>
            <p:extLst>
              <p:ext uri="{D42A27DB-BD31-4B8C-83A1-F6EECF244321}">
                <p14:modId xmlns:p14="http://schemas.microsoft.com/office/powerpoint/2010/main" val="581411654"/>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414162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sz="1000">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21222" y="5050782"/>
            <a:ext cx="215153"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BF7788E-FA64-8F40-BA09-71EA5750F5BC}"/>
              </a:ext>
            </a:extLst>
          </p:cNvPr>
          <p:cNvSpPr/>
          <p:nvPr/>
        </p:nvSpPr>
        <p:spPr>
          <a:xfrm>
            <a:off x="6750423" y="199464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4" name="TextBox 13">
            <a:extLst>
              <a:ext uri="{FF2B5EF4-FFF2-40B4-BE49-F238E27FC236}">
                <a16:creationId xmlns:a16="http://schemas.microsoft.com/office/drawing/2014/main" id="{2CAE6DC8-617C-FFB2-3C06-75538EC0793F}"/>
              </a:ext>
            </a:extLst>
          </p:cNvPr>
          <p:cNvSpPr txBox="1"/>
          <p:nvPr/>
        </p:nvSpPr>
        <p:spPr>
          <a:xfrm>
            <a:off x="7027208"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364</a:t>
            </a:r>
          </a:p>
        </p:txBody>
      </p:sp>
      <p:sp>
        <p:nvSpPr>
          <p:cNvPr id="15" name="Oval 14">
            <a:extLst>
              <a:ext uri="{FF2B5EF4-FFF2-40B4-BE49-F238E27FC236}">
                <a16:creationId xmlns:a16="http://schemas.microsoft.com/office/drawing/2014/main" id="{925CED98-4237-3E66-56AA-1647F7C36F06}"/>
              </a:ext>
            </a:extLst>
          </p:cNvPr>
          <p:cNvSpPr/>
          <p:nvPr/>
        </p:nvSpPr>
        <p:spPr>
          <a:xfrm>
            <a:off x="5342963" y="1994646"/>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17" name="Oval 16">
            <a:extLst>
              <a:ext uri="{FF2B5EF4-FFF2-40B4-BE49-F238E27FC236}">
                <a16:creationId xmlns:a16="http://schemas.microsoft.com/office/drawing/2014/main" id="{E75FCDA1-096E-3FC8-D2FF-1D10446723FC}"/>
              </a:ext>
            </a:extLst>
          </p:cNvPr>
          <p:cNvSpPr/>
          <p:nvPr/>
        </p:nvSpPr>
        <p:spPr>
          <a:xfrm>
            <a:off x="3935504" y="196775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18" name="TextBox 17">
            <a:extLst>
              <a:ext uri="{FF2B5EF4-FFF2-40B4-BE49-F238E27FC236}">
                <a16:creationId xmlns:a16="http://schemas.microsoft.com/office/drawing/2014/main" id="{1617B79A-FF31-027E-85C2-FC59337EBBD5}"/>
              </a:ext>
            </a:extLst>
          </p:cNvPr>
          <p:cNvSpPr txBox="1"/>
          <p:nvPr/>
        </p:nvSpPr>
        <p:spPr>
          <a:xfrm>
            <a:off x="4212289" y="230280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cxnSp>
        <p:nvCxnSpPr>
          <p:cNvPr id="7" name="Straight Arrow Connector 6">
            <a:extLst>
              <a:ext uri="{FF2B5EF4-FFF2-40B4-BE49-F238E27FC236}">
                <a16:creationId xmlns:a16="http://schemas.microsoft.com/office/drawing/2014/main" id="{81D757A6-6D59-9930-3977-A238C5A85092}"/>
              </a:ext>
            </a:extLst>
          </p:cNvPr>
          <p:cNvCxnSpPr/>
          <p:nvPr/>
        </p:nvCxnSpPr>
        <p:spPr>
          <a:xfrm flipV="1">
            <a:off x="4392706" y="1582270"/>
            <a:ext cx="1281953" cy="3854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48691-B328-F83A-9505-56E21563BAD9}"/>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5B6B1C8-210F-CC67-F25B-C5491BBB5A4A}"/>
              </a:ext>
            </a:extLst>
          </p:cNvPr>
          <p:cNvCxnSpPr>
            <a:cxnSpLocks/>
          </p:cNvCxnSpPr>
          <p:nvPr/>
        </p:nvCxnSpPr>
        <p:spPr>
          <a:xfrm flipH="1" flipV="1">
            <a:off x="5683624" y="1573306"/>
            <a:ext cx="1335740" cy="421341"/>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783563E5-CDF0-1272-5802-4F385AC3EC0C}"/>
              </a:ext>
            </a:extLst>
          </p:cNvPr>
          <p:cNvSpPr/>
          <p:nvPr/>
        </p:nvSpPr>
        <p:spPr>
          <a:xfrm>
            <a:off x="3783105"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4" name="TextBox 23">
            <a:extLst>
              <a:ext uri="{FF2B5EF4-FFF2-40B4-BE49-F238E27FC236}">
                <a16:creationId xmlns:a16="http://schemas.microsoft.com/office/drawing/2014/main" id="{AB5AD42B-E2D7-A0A6-22EC-6F4422A5EBDA}"/>
              </a:ext>
            </a:extLst>
          </p:cNvPr>
          <p:cNvSpPr txBox="1"/>
          <p:nvPr/>
        </p:nvSpPr>
        <p:spPr>
          <a:xfrm>
            <a:off x="4059890"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25" name="Oval 24">
            <a:extLst>
              <a:ext uri="{FF2B5EF4-FFF2-40B4-BE49-F238E27FC236}">
                <a16:creationId xmlns:a16="http://schemas.microsoft.com/office/drawing/2014/main" id="{B25ADB9B-B136-E620-B559-8774717BED3F}"/>
              </a:ext>
            </a:extLst>
          </p:cNvPr>
          <p:cNvSpPr/>
          <p:nvPr/>
        </p:nvSpPr>
        <p:spPr>
          <a:xfrm>
            <a:off x="5047129" y="299869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26" name="TextBox 25">
            <a:extLst>
              <a:ext uri="{FF2B5EF4-FFF2-40B4-BE49-F238E27FC236}">
                <a16:creationId xmlns:a16="http://schemas.microsoft.com/office/drawing/2014/main" id="{5FE89B76-DCDF-B77F-FE5D-BB8F474FB481}"/>
              </a:ext>
            </a:extLst>
          </p:cNvPr>
          <p:cNvSpPr txBox="1"/>
          <p:nvPr/>
        </p:nvSpPr>
        <p:spPr>
          <a:xfrm>
            <a:off x="532391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325</a:t>
            </a:r>
          </a:p>
        </p:txBody>
      </p:sp>
      <p:sp>
        <p:nvSpPr>
          <p:cNvPr id="27" name="Oval 26">
            <a:extLst>
              <a:ext uri="{FF2B5EF4-FFF2-40B4-BE49-F238E27FC236}">
                <a16:creationId xmlns:a16="http://schemas.microsoft.com/office/drawing/2014/main" id="{B9F204A3-F7D1-706C-CB31-0CFAE8B64814}"/>
              </a:ext>
            </a:extLst>
          </p:cNvPr>
          <p:cNvSpPr/>
          <p:nvPr/>
        </p:nvSpPr>
        <p:spPr>
          <a:xfrm>
            <a:off x="6284257"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8" name="TextBox 27">
            <a:extLst>
              <a:ext uri="{FF2B5EF4-FFF2-40B4-BE49-F238E27FC236}">
                <a16:creationId xmlns:a16="http://schemas.microsoft.com/office/drawing/2014/main" id="{101D3B98-9165-3403-AA29-32743DFD9FB9}"/>
              </a:ext>
            </a:extLst>
          </p:cNvPr>
          <p:cNvSpPr txBox="1"/>
          <p:nvPr/>
        </p:nvSpPr>
        <p:spPr>
          <a:xfrm>
            <a:off x="6561042"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sp>
        <p:nvSpPr>
          <p:cNvPr id="31" name="Oval 30">
            <a:extLst>
              <a:ext uri="{FF2B5EF4-FFF2-40B4-BE49-F238E27FC236}">
                <a16:creationId xmlns:a16="http://schemas.microsoft.com/office/drawing/2014/main" id="{434890D6-D4F4-BA50-7F09-0C54BE3B0FCD}"/>
              </a:ext>
            </a:extLst>
          </p:cNvPr>
          <p:cNvSpPr/>
          <p:nvPr/>
        </p:nvSpPr>
        <p:spPr>
          <a:xfrm>
            <a:off x="7736540" y="297179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Haifa</a:t>
            </a:r>
          </a:p>
        </p:txBody>
      </p:sp>
      <p:sp>
        <p:nvSpPr>
          <p:cNvPr id="32" name="TextBox 31">
            <a:extLst>
              <a:ext uri="{FF2B5EF4-FFF2-40B4-BE49-F238E27FC236}">
                <a16:creationId xmlns:a16="http://schemas.microsoft.com/office/drawing/2014/main" id="{042483E1-0378-4449-5BD7-0CB261D24909}"/>
              </a:ext>
            </a:extLst>
          </p:cNvPr>
          <p:cNvSpPr txBox="1"/>
          <p:nvPr/>
        </p:nvSpPr>
        <p:spPr>
          <a:xfrm>
            <a:off x="8013325" y="330685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360</a:t>
            </a:r>
          </a:p>
        </p:txBody>
      </p:sp>
      <p:sp>
        <p:nvSpPr>
          <p:cNvPr id="33" name="Oval 32">
            <a:extLst>
              <a:ext uri="{FF2B5EF4-FFF2-40B4-BE49-F238E27FC236}">
                <a16:creationId xmlns:a16="http://schemas.microsoft.com/office/drawing/2014/main" id="{82DA78E2-5697-845E-BF4D-F4288F48373E}"/>
              </a:ext>
            </a:extLst>
          </p:cNvPr>
          <p:cNvSpPr/>
          <p:nvPr/>
        </p:nvSpPr>
        <p:spPr>
          <a:xfrm>
            <a:off x="2420469" y="2980763"/>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p>
        </p:txBody>
      </p:sp>
      <p:sp>
        <p:nvSpPr>
          <p:cNvPr id="34" name="TextBox 33">
            <a:extLst>
              <a:ext uri="{FF2B5EF4-FFF2-40B4-BE49-F238E27FC236}">
                <a16:creationId xmlns:a16="http://schemas.microsoft.com/office/drawing/2014/main" id="{76DF9D2E-A39D-1DDA-364B-D7EE89CCE06A}"/>
              </a:ext>
            </a:extLst>
          </p:cNvPr>
          <p:cNvSpPr txBox="1"/>
          <p:nvPr/>
        </p:nvSpPr>
        <p:spPr>
          <a:xfrm>
            <a:off x="269725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sp>
        <p:nvSpPr>
          <p:cNvPr id="35" name="Oval 34">
            <a:extLst>
              <a:ext uri="{FF2B5EF4-FFF2-40B4-BE49-F238E27FC236}">
                <a16:creationId xmlns:a16="http://schemas.microsoft.com/office/drawing/2014/main" id="{2093E993-D447-9633-6EFD-7299FD0AA9C6}"/>
              </a:ext>
            </a:extLst>
          </p:cNvPr>
          <p:cNvSpPr/>
          <p:nvPr/>
        </p:nvSpPr>
        <p:spPr>
          <a:xfrm>
            <a:off x="1228163" y="2980763"/>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BC71B304-EDDA-C1DC-31F1-0AAC50C38F5B}"/>
              </a:ext>
            </a:extLst>
          </p:cNvPr>
          <p:cNvCxnSpPr>
            <a:cxnSpLocks/>
          </p:cNvCxnSpPr>
          <p:nvPr/>
        </p:nvCxnSpPr>
        <p:spPr>
          <a:xfrm flipV="1">
            <a:off x="1757082" y="2335305"/>
            <a:ext cx="4141694" cy="65442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4ADB4C9-4030-88F4-4758-DD9A26A1181A}"/>
              </a:ext>
            </a:extLst>
          </p:cNvPr>
          <p:cNvCxnSpPr>
            <a:cxnSpLocks/>
          </p:cNvCxnSpPr>
          <p:nvPr/>
        </p:nvCxnSpPr>
        <p:spPr>
          <a:xfrm flipH="1">
            <a:off x="3137648" y="2344271"/>
            <a:ext cx="2716304" cy="654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B30A3B6-7B85-E6A2-0AD4-389FD4AB5845}"/>
              </a:ext>
            </a:extLst>
          </p:cNvPr>
          <p:cNvCxnSpPr>
            <a:cxnSpLocks/>
          </p:cNvCxnSpPr>
          <p:nvPr/>
        </p:nvCxnSpPr>
        <p:spPr>
          <a:xfrm flipV="1">
            <a:off x="4320987" y="2326340"/>
            <a:ext cx="1568823" cy="68131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E5CC6B-F665-4D2E-EE0A-6486F04B87B7}"/>
              </a:ext>
            </a:extLst>
          </p:cNvPr>
          <p:cNvCxnSpPr>
            <a:cxnSpLocks/>
          </p:cNvCxnSpPr>
          <p:nvPr/>
        </p:nvCxnSpPr>
        <p:spPr>
          <a:xfrm flipV="1">
            <a:off x="5611906" y="2380129"/>
            <a:ext cx="251011" cy="62753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5F615C-5678-1A67-0147-99B8D12F998E}"/>
              </a:ext>
            </a:extLst>
          </p:cNvPr>
          <p:cNvCxnSpPr>
            <a:cxnSpLocks/>
          </p:cNvCxnSpPr>
          <p:nvPr/>
        </p:nvCxnSpPr>
        <p:spPr>
          <a:xfrm flipH="1" flipV="1">
            <a:off x="5853954" y="2344271"/>
            <a:ext cx="896469" cy="64545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745112F-764E-FE9F-F5A8-B856A11C7D31}"/>
              </a:ext>
            </a:extLst>
          </p:cNvPr>
          <p:cNvCxnSpPr>
            <a:cxnSpLocks/>
          </p:cNvCxnSpPr>
          <p:nvPr/>
        </p:nvCxnSpPr>
        <p:spPr>
          <a:xfrm flipH="1" flipV="1">
            <a:off x="5889812" y="2380129"/>
            <a:ext cx="2285999" cy="591670"/>
          </a:xfrm>
          <a:prstGeom prst="straightConnector1">
            <a:avLst/>
          </a:prstGeom>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D6803DC6-B319-FC51-0117-FD919863B265}"/>
              </a:ext>
            </a:extLst>
          </p:cNvPr>
          <p:cNvSpPr/>
          <p:nvPr/>
        </p:nvSpPr>
        <p:spPr>
          <a:xfrm>
            <a:off x="17928" y="363518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Nablus</a:t>
            </a:r>
            <a:endParaRPr lang="en-US" dirty="0"/>
          </a:p>
        </p:txBody>
      </p:sp>
      <p:sp>
        <p:nvSpPr>
          <p:cNvPr id="47" name="TextBox 46">
            <a:extLst>
              <a:ext uri="{FF2B5EF4-FFF2-40B4-BE49-F238E27FC236}">
                <a16:creationId xmlns:a16="http://schemas.microsoft.com/office/drawing/2014/main" id="{7028E306-83CE-4BA0-7C5C-2A3B4E1B5BE9}"/>
              </a:ext>
            </a:extLst>
          </p:cNvPr>
          <p:cNvSpPr txBox="1"/>
          <p:nvPr/>
        </p:nvSpPr>
        <p:spPr>
          <a:xfrm>
            <a:off x="294713" y="398817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298</a:t>
            </a:r>
          </a:p>
        </p:txBody>
      </p:sp>
      <p:cxnSp>
        <p:nvCxnSpPr>
          <p:cNvPr id="49" name="Straight Arrow Connector 48">
            <a:extLst>
              <a:ext uri="{FF2B5EF4-FFF2-40B4-BE49-F238E27FC236}">
                <a16:creationId xmlns:a16="http://schemas.microsoft.com/office/drawing/2014/main" id="{F43EF18E-9839-EEA9-96CB-4B94943F781A}"/>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2268ABFB-459B-76AA-DA44-E4D9750FC2D0}"/>
              </a:ext>
            </a:extLst>
          </p:cNvPr>
          <p:cNvSpPr/>
          <p:nvPr/>
        </p:nvSpPr>
        <p:spPr>
          <a:xfrm>
            <a:off x="1272987" y="3697939"/>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Jaffa</a:t>
            </a:r>
            <a:endParaRPr lang="en-US" dirty="0"/>
          </a:p>
        </p:txBody>
      </p:sp>
      <p:sp>
        <p:nvSpPr>
          <p:cNvPr id="53" name="Oval 52">
            <a:extLst>
              <a:ext uri="{FF2B5EF4-FFF2-40B4-BE49-F238E27FC236}">
                <a16:creationId xmlns:a16="http://schemas.microsoft.com/office/drawing/2014/main" id="{2B23F5CB-D16C-3182-DDF2-BDAF2B3481D3}"/>
              </a:ext>
            </a:extLst>
          </p:cNvPr>
          <p:cNvSpPr/>
          <p:nvPr/>
        </p:nvSpPr>
        <p:spPr>
          <a:xfrm>
            <a:off x="2545975"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endParaRPr lang="en-US" dirty="0"/>
          </a:p>
        </p:txBody>
      </p:sp>
      <p:sp>
        <p:nvSpPr>
          <p:cNvPr id="54" name="TextBox 53">
            <a:extLst>
              <a:ext uri="{FF2B5EF4-FFF2-40B4-BE49-F238E27FC236}">
                <a16:creationId xmlns:a16="http://schemas.microsoft.com/office/drawing/2014/main" id="{B1E278E0-A5AA-F6B9-EAB2-491E371177A1}"/>
              </a:ext>
            </a:extLst>
          </p:cNvPr>
          <p:cNvSpPr txBox="1"/>
          <p:nvPr/>
        </p:nvSpPr>
        <p:spPr>
          <a:xfrm>
            <a:off x="2822760"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cxnSp>
        <p:nvCxnSpPr>
          <p:cNvPr id="55" name="Straight Arrow Connector 54">
            <a:extLst>
              <a:ext uri="{FF2B5EF4-FFF2-40B4-BE49-F238E27FC236}">
                <a16:creationId xmlns:a16="http://schemas.microsoft.com/office/drawing/2014/main" id="{FCE12083-42B7-CDD9-4E00-77496B51134C}"/>
              </a:ext>
            </a:extLst>
          </p:cNvPr>
          <p:cNvCxnSpPr>
            <a:cxnSpLocks/>
          </p:cNvCxnSpPr>
          <p:nvPr/>
        </p:nvCxnSpPr>
        <p:spPr>
          <a:xfrm flipV="1">
            <a:off x="546846" y="3285563"/>
            <a:ext cx="1192306" cy="3406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82EE9D8-CC55-3D52-2A9F-3A7E48296CB7}"/>
              </a:ext>
            </a:extLst>
          </p:cNvPr>
          <p:cNvCxnSpPr>
            <a:cxnSpLocks/>
          </p:cNvCxnSpPr>
          <p:nvPr/>
        </p:nvCxnSpPr>
        <p:spPr>
          <a:xfrm flipH="1" flipV="1">
            <a:off x="1667434" y="3321422"/>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DAC82F1-D616-A7C3-E59E-CEE2026E3BAB}"/>
              </a:ext>
            </a:extLst>
          </p:cNvPr>
          <p:cNvCxnSpPr>
            <a:cxnSpLocks/>
          </p:cNvCxnSpPr>
          <p:nvPr/>
        </p:nvCxnSpPr>
        <p:spPr>
          <a:xfrm flipH="1" flipV="1">
            <a:off x="1730186" y="3294527"/>
            <a:ext cx="1255060" cy="376519"/>
          </a:xfrm>
          <a:prstGeom prst="straightConnector1">
            <a:avLst/>
          </a:prstGeom>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BFD6F22F-17C9-352C-52FF-B896A82401E4}"/>
              </a:ext>
            </a:extLst>
          </p:cNvPr>
          <p:cNvSpPr/>
          <p:nvPr/>
        </p:nvSpPr>
        <p:spPr>
          <a:xfrm>
            <a:off x="3693457"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Nazareth</a:t>
            </a:r>
            <a:endParaRPr lang="en-US" dirty="0">
              <a:solidFill>
                <a:schemeClr val="tx1"/>
              </a:solidFill>
            </a:endParaRPr>
          </a:p>
        </p:txBody>
      </p:sp>
      <p:sp>
        <p:nvSpPr>
          <p:cNvPr id="59" name="TextBox 58">
            <a:extLst>
              <a:ext uri="{FF2B5EF4-FFF2-40B4-BE49-F238E27FC236}">
                <a16:creationId xmlns:a16="http://schemas.microsoft.com/office/drawing/2014/main" id="{A6BF2D91-8EB5-054C-09B9-B7437BE89D44}"/>
              </a:ext>
            </a:extLst>
          </p:cNvPr>
          <p:cNvSpPr txBox="1"/>
          <p:nvPr/>
        </p:nvSpPr>
        <p:spPr>
          <a:xfrm>
            <a:off x="3970242"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endParaRPr lang="en-US" dirty="0"/>
          </a:p>
        </p:txBody>
      </p:sp>
      <p:cxnSp>
        <p:nvCxnSpPr>
          <p:cNvPr id="60" name="Straight Arrow Connector 59">
            <a:extLst>
              <a:ext uri="{FF2B5EF4-FFF2-40B4-BE49-F238E27FC236}">
                <a16:creationId xmlns:a16="http://schemas.microsoft.com/office/drawing/2014/main" id="{C04E8B41-A412-794F-50ED-96C5295E4A70}"/>
              </a:ext>
            </a:extLst>
          </p:cNvPr>
          <p:cNvCxnSpPr>
            <a:cxnSpLocks/>
          </p:cNvCxnSpPr>
          <p:nvPr/>
        </p:nvCxnSpPr>
        <p:spPr>
          <a:xfrm flipH="1" flipV="1">
            <a:off x="1792939" y="3312455"/>
            <a:ext cx="2268071" cy="340661"/>
          </a:xfrm>
          <a:prstGeom prst="straightConnector1">
            <a:avLst/>
          </a:prstGeom>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2216B985-33D9-C9F5-360B-D883DFBB6AA7}"/>
              </a:ext>
            </a:extLst>
          </p:cNvPr>
          <p:cNvSpPr/>
          <p:nvPr/>
        </p:nvSpPr>
        <p:spPr>
          <a:xfrm>
            <a:off x="17927" y="4379255"/>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Jerusalem</a:t>
            </a:r>
            <a:endParaRPr lang="en-US" dirty="0"/>
          </a:p>
        </p:txBody>
      </p:sp>
      <p:sp>
        <p:nvSpPr>
          <p:cNvPr id="50" name="TextBox 49">
            <a:extLst>
              <a:ext uri="{FF2B5EF4-FFF2-40B4-BE49-F238E27FC236}">
                <a16:creationId xmlns:a16="http://schemas.microsoft.com/office/drawing/2014/main" id="{1B590DB8-05D2-D446-8FBF-D6C42A617390}"/>
              </a:ext>
            </a:extLst>
          </p:cNvPr>
          <p:cNvSpPr txBox="1"/>
          <p:nvPr/>
        </p:nvSpPr>
        <p:spPr>
          <a:xfrm>
            <a:off x="285748" y="4696383"/>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247</a:t>
            </a:r>
            <a:endParaRPr lang="en-US" dirty="0"/>
          </a:p>
        </p:txBody>
      </p:sp>
      <p:sp>
        <p:nvSpPr>
          <p:cNvPr id="61" name="Oval 60">
            <a:extLst>
              <a:ext uri="{FF2B5EF4-FFF2-40B4-BE49-F238E27FC236}">
                <a16:creationId xmlns:a16="http://schemas.microsoft.com/office/drawing/2014/main" id="{9EF263A3-A9B9-5CF4-428D-A86744EC91DB}"/>
              </a:ext>
            </a:extLst>
          </p:cNvPr>
          <p:cNvSpPr/>
          <p:nvPr/>
        </p:nvSpPr>
        <p:spPr>
          <a:xfrm>
            <a:off x="1317809" y="4388219"/>
            <a:ext cx="1084728" cy="313767"/>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Gaza</a:t>
            </a:r>
            <a:endParaRPr lang="en-US" dirty="0"/>
          </a:p>
        </p:txBody>
      </p:sp>
      <p:sp>
        <p:nvSpPr>
          <p:cNvPr id="63" name="Oval 62">
            <a:extLst>
              <a:ext uri="{FF2B5EF4-FFF2-40B4-BE49-F238E27FC236}">
                <a16:creationId xmlns:a16="http://schemas.microsoft.com/office/drawing/2014/main" id="{06245DFD-29B1-05EA-CD45-C9A6A44E6B98}"/>
              </a:ext>
            </a:extLst>
          </p:cNvPr>
          <p:cNvSpPr/>
          <p:nvPr/>
        </p:nvSpPr>
        <p:spPr>
          <a:xfrm>
            <a:off x="2501150" y="4388219"/>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Ramallah</a:t>
            </a:r>
            <a:endParaRPr lang="en-US" dirty="0">
              <a:solidFill>
                <a:schemeClr val="tx1"/>
              </a:solidFill>
            </a:endParaRPr>
          </a:p>
        </p:txBody>
      </p:sp>
      <p:sp>
        <p:nvSpPr>
          <p:cNvPr id="64" name="TextBox 63">
            <a:extLst>
              <a:ext uri="{FF2B5EF4-FFF2-40B4-BE49-F238E27FC236}">
                <a16:creationId xmlns:a16="http://schemas.microsoft.com/office/drawing/2014/main" id="{6CAD42CD-EFEF-538C-0FA9-D8D70187D211}"/>
              </a:ext>
            </a:extLst>
          </p:cNvPr>
          <p:cNvSpPr txBox="1"/>
          <p:nvPr/>
        </p:nvSpPr>
        <p:spPr>
          <a:xfrm>
            <a:off x="2742077" y="4705347"/>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262</a:t>
            </a:r>
            <a:endParaRPr lang="en-US" dirty="0"/>
          </a:p>
        </p:txBody>
      </p:sp>
      <p:sp>
        <p:nvSpPr>
          <p:cNvPr id="65" name="Oval 64">
            <a:extLst>
              <a:ext uri="{FF2B5EF4-FFF2-40B4-BE49-F238E27FC236}">
                <a16:creationId xmlns:a16="http://schemas.microsoft.com/office/drawing/2014/main" id="{48E7B93B-038E-F248-2852-09F252992B84}"/>
              </a:ext>
            </a:extLst>
          </p:cNvPr>
          <p:cNvSpPr/>
          <p:nvPr/>
        </p:nvSpPr>
        <p:spPr>
          <a:xfrm>
            <a:off x="3818961" y="4379254"/>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solidFill>
                <a:schemeClr val="tx1"/>
              </a:solidFill>
            </a:endParaRPr>
          </a:p>
        </p:txBody>
      </p:sp>
      <p:sp>
        <p:nvSpPr>
          <p:cNvPr id="66" name="TextBox 65">
            <a:extLst>
              <a:ext uri="{FF2B5EF4-FFF2-40B4-BE49-F238E27FC236}">
                <a16:creationId xmlns:a16="http://schemas.microsoft.com/office/drawing/2014/main" id="{C0C1A2AC-CEB7-8647-A213-1FA687CD5F5B}"/>
              </a:ext>
            </a:extLst>
          </p:cNvPr>
          <p:cNvSpPr txBox="1"/>
          <p:nvPr/>
        </p:nvSpPr>
        <p:spPr>
          <a:xfrm>
            <a:off x="4086782" y="469638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endParaRPr lang="en-US" dirty="0"/>
          </a:p>
        </p:txBody>
      </p:sp>
      <p:sp>
        <p:nvSpPr>
          <p:cNvPr id="67" name="Oval 66">
            <a:extLst>
              <a:ext uri="{FF2B5EF4-FFF2-40B4-BE49-F238E27FC236}">
                <a16:creationId xmlns:a16="http://schemas.microsoft.com/office/drawing/2014/main" id="{EF40AE04-F778-0C20-5A47-CFD49F063F84}"/>
              </a:ext>
            </a:extLst>
          </p:cNvPr>
          <p:cNvSpPr/>
          <p:nvPr/>
        </p:nvSpPr>
        <p:spPr>
          <a:xfrm>
            <a:off x="5109878" y="4388218"/>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sp>
        <p:nvSpPr>
          <p:cNvPr id="68" name="TextBox 67">
            <a:extLst>
              <a:ext uri="{FF2B5EF4-FFF2-40B4-BE49-F238E27FC236}">
                <a16:creationId xmlns:a16="http://schemas.microsoft.com/office/drawing/2014/main" id="{DE790412-1787-2DCB-F250-41C7C7177463}"/>
              </a:ext>
            </a:extLst>
          </p:cNvPr>
          <p:cNvSpPr txBox="1"/>
          <p:nvPr/>
        </p:nvSpPr>
        <p:spPr>
          <a:xfrm>
            <a:off x="5440452" y="469638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307</a:t>
            </a:r>
            <a:endParaRPr lang="en-US" dirty="0"/>
          </a:p>
        </p:txBody>
      </p:sp>
      <p:cxnSp>
        <p:nvCxnSpPr>
          <p:cNvPr id="69" name="Straight Arrow Connector 68">
            <a:extLst>
              <a:ext uri="{FF2B5EF4-FFF2-40B4-BE49-F238E27FC236}">
                <a16:creationId xmlns:a16="http://schemas.microsoft.com/office/drawing/2014/main" id="{4B16D699-A3DE-C7A2-AC8E-BF452E8F4DCB}"/>
              </a:ext>
            </a:extLst>
          </p:cNvPr>
          <p:cNvCxnSpPr>
            <a:cxnSpLocks/>
          </p:cNvCxnSpPr>
          <p:nvPr/>
        </p:nvCxnSpPr>
        <p:spPr>
          <a:xfrm flipV="1">
            <a:off x="555810" y="4020668"/>
            <a:ext cx="1201270" cy="3944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63E5B2A-1AE5-FECD-D54C-4380FAE5FD8D}"/>
              </a:ext>
            </a:extLst>
          </p:cNvPr>
          <p:cNvCxnSpPr>
            <a:cxnSpLocks/>
          </p:cNvCxnSpPr>
          <p:nvPr/>
        </p:nvCxnSpPr>
        <p:spPr>
          <a:xfrm flipH="1" flipV="1">
            <a:off x="1739152" y="4029634"/>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71B8312-EEEA-66CA-D4AA-B58BA537811F}"/>
              </a:ext>
            </a:extLst>
          </p:cNvPr>
          <p:cNvCxnSpPr>
            <a:cxnSpLocks/>
          </p:cNvCxnSpPr>
          <p:nvPr/>
        </p:nvCxnSpPr>
        <p:spPr>
          <a:xfrm flipH="1" flipV="1">
            <a:off x="1739152" y="4011703"/>
            <a:ext cx="1353668" cy="3944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B2AD984-7AD9-F825-26AB-E9C2D0763D2D}"/>
              </a:ext>
            </a:extLst>
          </p:cNvPr>
          <p:cNvCxnSpPr>
            <a:cxnSpLocks/>
          </p:cNvCxnSpPr>
          <p:nvPr/>
        </p:nvCxnSpPr>
        <p:spPr>
          <a:xfrm flipH="1" flipV="1">
            <a:off x="1792941" y="4029633"/>
            <a:ext cx="2545974" cy="34066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C9E1ED0-EC8E-3582-1BB6-05A82C1DB2D0}"/>
              </a:ext>
            </a:extLst>
          </p:cNvPr>
          <p:cNvCxnSpPr>
            <a:cxnSpLocks/>
          </p:cNvCxnSpPr>
          <p:nvPr/>
        </p:nvCxnSpPr>
        <p:spPr>
          <a:xfrm flipH="1" flipV="1">
            <a:off x="1783974" y="4011704"/>
            <a:ext cx="3863788" cy="367556"/>
          </a:xfrm>
          <a:prstGeom prst="straightConnector1">
            <a:avLst/>
          </a:prstGeom>
        </p:spPr>
        <p:style>
          <a:lnRef idx="1">
            <a:schemeClr val="dk1"/>
          </a:lnRef>
          <a:fillRef idx="0">
            <a:schemeClr val="dk1"/>
          </a:fillRef>
          <a:effectRef idx="0">
            <a:schemeClr val="dk1"/>
          </a:effectRef>
          <a:fontRef idx="minor">
            <a:schemeClr val="tx1"/>
          </a:fontRef>
        </p:style>
      </p:cxnSp>
      <p:sp>
        <p:nvSpPr>
          <p:cNvPr id="74" name="Oval 73">
            <a:extLst>
              <a:ext uri="{FF2B5EF4-FFF2-40B4-BE49-F238E27FC236}">
                <a16:creationId xmlns:a16="http://schemas.microsoft.com/office/drawing/2014/main" id="{907BE607-101B-CCE5-6B19-8A1877EA995A}"/>
              </a:ext>
            </a:extLst>
          </p:cNvPr>
          <p:cNvSpPr/>
          <p:nvPr/>
        </p:nvSpPr>
        <p:spPr>
          <a:xfrm>
            <a:off x="286867" y="4952995"/>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Rafah</a:t>
            </a:r>
            <a:endParaRPr lang="en-US" dirty="0">
              <a:solidFill>
                <a:schemeClr val="tx1"/>
              </a:solidFill>
            </a:endParaRPr>
          </a:p>
        </p:txBody>
      </p:sp>
      <p:sp>
        <p:nvSpPr>
          <p:cNvPr id="75" name="TextBox 74">
            <a:extLst>
              <a:ext uri="{FF2B5EF4-FFF2-40B4-BE49-F238E27FC236}">
                <a16:creationId xmlns:a16="http://schemas.microsoft.com/office/drawing/2014/main" id="{91C50434-5EF9-4EA4-29C4-7A6CA3750DCD}"/>
              </a:ext>
            </a:extLst>
          </p:cNvPr>
          <p:cNvSpPr txBox="1"/>
          <p:nvPr/>
        </p:nvSpPr>
        <p:spPr>
          <a:xfrm>
            <a:off x="536759" y="527012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202</a:t>
            </a:r>
            <a:endParaRPr lang="en-US" dirty="0"/>
          </a:p>
        </p:txBody>
      </p:sp>
      <p:sp>
        <p:nvSpPr>
          <p:cNvPr id="76" name="Oval 75">
            <a:extLst>
              <a:ext uri="{FF2B5EF4-FFF2-40B4-BE49-F238E27FC236}">
                <a16:creationId xmlns:a16="http://schemas.microsoft.com/office/drawing/2014/main" id="{49AD532E-A9AD-D2DD-127D-0B2AEEADE84F}"/>
              </a:ext>
            </a:extLst>
          </p:cNvPr>
          <p:cNvSpPr/>
          <p:nvPr/>
        </p:nvSpPr>
        <p:spPr>
          <a:xfrm>
            <a:off x="1389526" y="5069536"/>
            <a:ext cx="1156445"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Bethlehem</a:t>
            </a:r>
            <a:endParaRPr lang="en-US" dirty="0">
              <a:solidFill>
                <a:schemeClr val="tx1"/>
              </a:solidFill>
            </a:endParaRPr>
          </a:p>
        </p:txBody>
      </p:sp>
      <p:sp>
        <p:nvSpPr>
          <p:cNvPr id="77" name="TextBox 76">
            <a:extLst>
              <a:ext uri="{FF2B5EF4-FFF2-40B4-BE49-F238E27FC236}">
                <a16:creationId xmlns:a16="http://schemas.microsoft.com/office/drawing/2014/main" id="{7FE43F8A-28D1-5029-0AFE-B7633DD0BBF8}"/>
              </a:ext>
            </a:extLst>
          </p:cNvPr>
          <p:cNvSpPr txBox="1"/>
          <p:nvPr/>
        </p:nvSpPr>
        <p:spPr>
          <a:xfrm>
            <a:off x="1693206" y="538666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240</a:t>
            </a:r>
          </a:p>
        </p:txBody>
      </p:sp>
      <p:sp>
        <p:nvSpPr>
          <p:cNvPr id="78" name="Oval 77">
            <a:extLst>
              <a:ext uri="{FF2B5EF4-FFF2-40B4-BE49-F238E27FC236}">
                <a16:creationId xmlns:a16="http://schemas.microsoft.com/office/drawing/2014/main" id="{E75C3341-68C4-80A2-2FAC-2145DCFFFF0D}"/>
              </a:ext>
            </a:extLst>
          </p:cNvPr>
          <p:cNvSpPr/>
          <p:nvPr/>
        </p:nvSpPr>
        <p:spPr>
          <a:xfrm>
            <a:off x="2716302" y="5033677"/>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Jaffa</a:t>
            </a:r>
          </a:p>
        </p:txBody>
      </p:sp>
      <p:sp>
        <p:nvSpPr>
          <p:cNvPr id="79" name="TextBox 78">
            <a:extLst>
              <a:ext uri="{FF2B5EF4-FFF2-40B4-BE49-F238E27FC236}">
                <a16:creationId xmlns:a16="http://schemas.microsoft.com/office/drawing/2014/main" id="{3247EC6E-4AF8-4EF0-DF40-8520CCAF123D}"/>
              </a:ext>
            </a:extLst>
          </p:cNvPr>
          <p:cNvSpPr txBox="1"/>
          <p:nvPr/>
        </p:nvSpPr>
        <p:spPr>
          <a:xfrm>
            <a:off x="2957229" y="535080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278</a:t>
            </a:r>
            <a:endParaRPr lang="en-US" dirty="0"/>
          </a:p>
        </p:txBody>
      </p:sp>
      <p:cxnSp>
        <p:nvCxnSpPr>
          <p:cNvPr id="80" name="Straight Arrow Connector 79">
            <a:extLst>
              <a:ext uri="{FF2B5EF4-FFF2-40B4-BE49-F238E27FC236}">
                <a16:creationId xmlns:a16="http://schemas.microsoft.com/office/drawing/2014/main" id="{9F8FEDD9-D3A4-ED42-6057-9242F6FF47F1}"/>
              </a:ext>
            </a:extLst>
          </p:cNvPr>
          <p:cNvCxnSpPr>
            <a:cxnSpLocks/>
          </p:cNvCxnSpPr>
          <p:nvPr/>
        </p:nvCxnSpPr>
        <p:spPr>
          <a:xfrm flipH="1" flipV="1">
            <a:off x="1891552" y="4710951"/>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F17DD5C4-1EFD-0C2D-52DB-EC1C6B7F55AA}"/>
              </a:ext>
            </a:extLst>
          </p:cNvPr>
          <p:cNvCxnSpPr>
            <a:cxnSpLocks/>
          </p:cNvCxnSpPr>
          <p:nvPr/>
        </p:nvCxnSpPr>
        <p:spPr>
          <a:xfrm flipV="1">
            <a:off x="878540" y="4701986"/>
            <a:ext cx="1004047" cy="2510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85E1F8E7-01AD-861A-2C6D-AB0D5D257D2D}"/>
              </a:ext>
            </a:extLst>
          </p:cNvPr>
          <p:cNvCxnSpPr>
            <a:cxnSpLocks/>
          </p:cNvCxnSpPr>
          <p:nvPr/>
        </p:nvCxnSpPr>
        <p:spPr>
          <a:xfrm flipH="1" flipV="1">
            <a:off x="1927411" y="4710950"/>
            <a:ext cx="1228163" cy="304803"/>
          </a:xfrm>
          <a:prstGeom prst="straightConnector1">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D3887BA-C2D2-9025-D74C-37FC318ACF3E}"/>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0" name="Table 9">
            <a:extLst>
              <a:ext uri="{FF2B5EF4-FFF2-40B4-BE49-F238E27FC236}">
                <a16:creationId xmlns:a16="http://schemas.microsoft.com/office/drawing/2014/main" id="{FA1902D0-2AC7-D358-29F7-B1A88AE342DF}"/>
              </a:ext>
            </a:extLst>
          </p:cNvPr>
          <p:cNvGraphicFramePr>
            <a:graphicFrameLocks noGrp="1"/>
          </p:cNvGraphicFramePr>
          <p:nvPr>
            <p:extLst>
              <p:ext uri="{D42A27DB-BD31-4B8C-83A1-F6EECF244321}">
                <p14:modId xmlns:p14="http://schemas.microsoft.com/office/powerpoint/2010/main" val="1073957924"/>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242221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sz="1000">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75010" y="5705205"/>
            <a:ext cx="215153"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BF7788E-FA64-8F40-BA09-71EA5750F5BC}"/>
              </a:ext>
            </a:extLst>
          </p:cNvPr>
          <p:cNvSpPr/>
          <p:nvPr/>
        </p:nvSpPr>
        <p:spPr>
          <a:xfrm>
            <a:off x="6750423" y="199464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4" name="TextBox 13">
            <a:extLst>
              <a:ext uri="{FF2B5EF4-FFF2-40B4-BE49-F238E27FC236}">
                <a16:creationId xmlns:a16="http://schemas.microsoft.com/office/drawing/2014/main" id="{2CAE6DC8-617C-FFB2-3C06-75538EC0793F}"/>
              </a:ext>
            </a:extLst>
          </p:cNvPr>
          <p:cNvSpPr txBox="1"/>
          <p:nvPr/>
        </p:nvSpPr>
        <p:spPr>
          <a:xfrm>
            <a:off x="7027208"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364</a:t>
            </a:r>
          </a:p>
        </p:txBody>
      </p:sp>
      <p:sp>
        <p:nvSpPr>
          <p:cNvPr id="15" name="Oval 14">
            <a:extLst>
              <a:ext uri="{FF2B5EF4-FFF2-40B4-BE49-F238E27FC236}">
                <a16:creationId xmlns:a16="http://schemas.microsoft.com/office/drawing/2014/main" id="{925CED98-4237-3E66-56AA-1647F7C36F06}"/>
              </a:ext>
            </a:extLst>
          </p:cNvPr>
          <p:cNvSpPr/>
          <p:nvPr/>
        </p:nvSpPr>
        <p:spPr>
          <a:xfrm>
            <a:off x="5342963" y="1994646"/>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17" name="Oval 16">
            <a:extLst>
              <a:ext uri="{FF2B5EF4-FFF2-40B4-BE49-F238E27FC236}">
                <a16:creationId xmlns:a16="http://schemas.microsoft.com/office/drawing/2014/main" id="{E75FCDA1-096E-3FC8-D2FF-1D10446723FC}"/>
              </a:ext>
            </a:extLst>
          </p:cNvPr>
          <p:cNvSpPr/>
          <p:nvPr/>
        </p:nvSpPr>
        <p:spPr>
          <a:xfrm>
            <a:off x="3935504" y="196775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18" name="TextBox 17">
            <a:extLst>
              <a:ext uri="{FF2B5EF4-FFF2-40B4-BE49-F238E27FC236}">
                <a16:creationId xmlns:a16="http://schemas.microsoft.com/office/drawing/2014/main" id="{1617B79A-FF31-027E-85C2-FC59337EBBD5}"/>
              </a:ext>
            </a:extLst>
          </p:cNvPr>
          <p:cNvSpPr txBox="1"/>
          <p:nvPr/>
        </p:nvSpPr>
        <p:spPr>
          <a:xfrm>
            <a:off x="4212289" y="230280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cxnSp>
        <p:nvCxnSpPr>
          <p:cNvPr id="7" name="Straight Arrow Connector 6">
            <a:extLst>
              <a:ext uri="{FF2B5EF4-FFF2-40B4-BE49-F238E27FC236}">
                <a16:creationId xmlns:a16="http://schemas.microsoft.com/office/drawing/2014/main" id="{81D757A6-6D59-9930-3977-A238C5A85092}"/>
              </a:ext>
            </a:extLst>
          </p:cNvPr>
          <p:cNvCxnSpPr/>
          <p:nvPr/>
        </p:nvCxnSpPr>
        <p:spPr>
          <a:xfrm flipV="1">
            <a:off x="4392706" y="1582270"/>
            <a:ext cx="1281953" cy="3854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48691-B328-F83A-9505-56E21563BAD9}"/>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5B6B1C8-210F-CC67-F25B-C5491BBB5A4A}"/>
              </a:ext>
            </a:extLst>
          </p:cNvPr>
          <p:cNvCxnSpPr>
            <a:cxnSpLocks/>
          </p:cNvCxnSpPr>
          <p:nvPr/>
        </p:nvCxnSpPr>
        <p:spPr>
          <a:xfrm flipH="1" flipV="1">
            <a:off x="5683624" y="1573306"/>
            <a:ext cx="1335740" cy="421341"/>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783563E5-CDF0-1272-5802-4F385AC3EC0C}"/>
              </a:ext>
            </a:extLst>
          </p:cNvPr>
          <p:cNvSpPr/>
          <p:nvPr/>
        </p:nvSpPr>
        <p:spPr>
          <a:xfrm>
            <a:off x="3783105"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4" name="TextBox 23">
            <a:extLst>
              <a:ext uri="{FF2B5EF4-FFF2-40B4-BE49-F238E27FC236}">
                <a16:creationId xmlns:a16="http://schemas.microsoft.com/office/drawing/2014/main" id="{AB5AD42B-E2D7-A0A6-22EC-6F4422A5EBDA}"/>
              </a:ext>
            </a:extLst>
          </p:cNvPr>
          <p:cNvSpPr txBox="1"/>
          <p:nvPr/>
        </p:nvSpPr>
        <p:spPr>
          <a:xfrm>
            <a:off x="4059890"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25" name="Oval 24">
            <a:extLst>
              <a:ext uri="{FF2B5EF4-FFF2-40B4-BE49-F238E27FC236}">
                <a16:creationId xmlns:a16="http://schemas.microsoft.com/office/drawing/2014/main" id="{B25ADB9B-B136-E620-B559-8774717BED3F}"/>
              </a:ext>
            </a:extLst>
          </p:cNvPr>
          <p:cNvSpPr/>
          <p:nvPr/>
        </p:nvSpPr>
        <p:spPr>
          <a:xfrm>
            <a:off x="5047129" y="299869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26" name="TextBox 25">
            <a:extLst>
              <a:ext uri="{FF2B5EF4-FFF2-40B4-BE49-F238E27FC236}">
                <a16:creationId xmlns:a16="http://schemas.microsoft.com/office/drawing/2014/main" id="{5FE89B76-DCDF-B77F-FE5D-BB8F474FB481}"/>
              </a:ext>
            </a:extLst>
          </p:cNvPr>
          <p:cNvSpPr txBox="1"/>
          <p:nvPr/>
        </p:nvSpPr>
        <p:spPr>
          <a:xfrm>
            <a:off x="532391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325</a:t>
            </a:r>
          </a:p>
        </p:txBody>
      </p:sp>
      <p:sp>
        <p:nvSpPr>
          <p:cNvPr id="27" name="Oval 26">
            <a:extLst>
              <a:ext uri="{FF2B5EF4-FFF2-40B4-BE49-F238E27FC236}">
                <a16:creationId xmlns:a16="http://schemas.microsoft.com/office/drawing/2014/main" id="{B9F204A3-F7D1-706C-CB31-0CFAE8B64814}"/>
              </a:ext>
            </a:extLst>
          </p:cNvPr>
          <p:cNvSpPr/>
          <p:nvPr/>
        </p:nvSpPr>
        <p:spPr>
          <a:xfrm>
            <a:off x="6284257"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8" name="TextBox 27">
            <a:extLst>
              <a:ext uri="{FF2B5EF4-FFF2-40B4-BE49-F238E27FC236}">
                <a16:creationId xmlns:a16="http://schemas.microsoft.com/office/drawing/2014/main" id="{101D3B98-9165-3403-AA29-32743DFD9FB9}"/>
              </a:ext>
            </a:extLst>
          </p:cNvPr>
          <p:cNvSpPr txBox="1"/>
          <p:nvPr/>
        </p:nvSpPr>
        <p:spPr>
          <a:xfrm>
            <a:off x="6561042"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sp>
        <p:nvSpPr>
          <p:cNvPr id="31" name="Oval 30">
            <a:extLst>
              <a:ext uri="{FF2B5EF4-FFF2-40B4-BE49-F238E27FC236}">
                <a16:creationId xmlns:a16="http://schemas.microsoft.com/office/drawing/2014/main" id="{434890D6-D4F4-BA50-7F09-0C54BE3B0FCD}"/>
              </a:ext>
            </a:extLst>
          </p:cNvPr>
          <p:cNvSpPr/>
          <p:nvPr/>
        </p:nvSpPr>
        <p:spPr>
          <a:xfrm>
            <a:off x="7736540" y="297179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Haifa</a:t>
            </a:r>
          </a:p>
        </p:txBody>
      </p:sp>
      <p:sp>
        <p:nvSpPr>
          <p:cNvPr id="32" name="TextBox 31">
            <a:extLst>
              <a:ext uri="{FF2B5EF4-FFF2-40B4-BE49-F238E27FC236}">
                <a16:creationId xmlns:a16="http://schemas.microsoft.com/office/drawing/2014/main" id="{042483E1-0378-4449-5BD7-0CB261D24909}"/>
              </a:ext>
            </a:extLst>
          </p:cNvPr>
          <p:cNvSpPr txBox="1"/>
          <p:nvPr/>
        </p:nvSpPr>
        <p:spPr>
          <a:xfrm>
            <a:off x="8013325" y="330685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360</a:t>
            </a:r>
          </a:p>
        </p:txBody>
      </p:sp>
      <p:sp>
        <p:nvSpPr>
          <p:cNvPr id="33" name="Oval 32">
            <a:extLst>
              <a:ext uri="{FF2B5EF4-FFF2-40B4-BE49-F238E27FC236}">
                <a16:creationId xmlns:a16="http://schemas.microsoft.com/office/drawing/2014/main" id="{82DA78E2-5697-845E-BF4D-F4288F48373E}"/>
              </a:ext>
            </a:extLst>
          </p:cNvPr>
          <p:cNvSpPr/>
          <p:nvPr/>
        </p:nvSpPr>
        <p:spPr>
          <a:xfrm>
            <a:off x="2420469" y="2980763"/>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p>
        </p:txBody>
      </p:sp>
      <p:sp>
        <p:nvSpPr>
          <p:cNvPr id="34" name="TextBox 33">
            <a:extLst>
              <a:ext uri="{FF2B5EF4-FFF2-40B4-BE49-F238E27FC236}">
                <a16:creationId xmlns:a16="http://schemas.microsoft.com/office/drawing/2014/main" id="{76DF9D2E-A39D-1DDA-364B-D7EE89CCE06A}"/>
              </a:ext>
            </a:extLst>
          </p:cNvPr>
          <p:cNvSpPr txBox="1"/>
          <p:nvPr/>
        </p:nvSpPr>
        <p:spPr>
          <a:xfrm>
            <a:off x="269725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sp>
        <p:nvSpPr>
          <p:cNvPr id="35" name="Oval 34">
            <a:extLst>
              <a:ext uri="{FF2B5EF4-FFF2-40B4-BE49-F238E27FC236}">
                <a16:creationId xmlns:a16="http://schemas.microsoft.com/office/drawing/2014/main" id="{2093E993-D447-9633-6EFD-7299FD0AA9C6}"/>
              </a:ext>
            </a:extLst>
          </p:cNvPr>
          <p:cNvSpPr/>
          <p:nvPr/>
        </p:nvSpPr>
        <p:spPr>
          <a:xfrm>
            <a:off x="1228163" y="2980763"/>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BC71B304-EDDA-C1DC-31F1-0AAC50C38F5B}"/>
              </a:ext>
            </a:extLst>
          </p:cNvPr>
          <p:cNvCxnSpPr>
            <a:cxnSpLocks/>
          </p:cNvCxnSpPr>
          <p:nvPr/>
        </p:nvCxnSpPr>
        <p:spPr>
          <a:xfrm flipV="1">
            <a:off x="1757082" y="2335305"/>
            <a:ext cx="4141694" cy="65442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4ADB4C9-4030-88F4-4758-DD9A26A1181A}"/>
              </a:ext>
            </a:extLst>
          </p:cNvPr>
          <p:cNvCxnSpPr>
            <a:cxnSpLocks/>
          </p:cNvCxnSpPr>
          <p:nvPr/>
        </p:nvCxnSpPr>
        <p:spPr>
          <a:xfrm flipH="1">
            <a:off x="3137648" y="2344271"/>
            <a:ext cx="2716304" cy="654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B30A3B6-7B85-E6A2-0AD4-389FD4AB5845}"/>
              </a:ext>
            </a:extLst>
          </p:cNvPr>
          <p:cNvCxnSpPr>
            <a:cxnSpLocks/>
          </p:cNvCxnSpPr>
          <p:nvPr/>
        </p:nvCxnSpPr>
        <p:spPr>
          <a:xfrm flipV="1">
            <a:off x="4320987" y="2326340"/>
            <a:ext cx="1568823" cy="68131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E5CC6B-F665-4D2E-EE0A-6486F04B87B7}"/>
              </a:ext>
            </a:extLst>
          </p:cNvPr>
          <p:cNvCxnSpPr>
            <a:cxnSpLocks/>
          </p:cNvCxnSpPr>
          <p:nvPr/>
        </p:nvCxnSpPr>
        <p:spPr>
          <a:xfrm flipV="1">
            <a:off x="5611906" y="2380129"/>
            <a:ext cx="251011" cy="62753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5F615C-5678-1A67-0147-99B8D12F998E}"/>
              </a:ext>
            </a:extLst>
          </p:cNvPr>
          <p:cNvCxnSpPr>
            <a:cxnSpLocks/>
          </p:cNvCxnSpPr>
          <p:nvPr/>
        </p:nvCxnSpPr>
        <p:spPr>
          <a:xfrm flipH="1" flipV="1">
            <a:off x="5853954" y="2344271"/>
            <a:ext cx="896469" cy="64545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745112F-764E-FE9F-F5A8-B856A11C7D31}"/>
              </a:ext>
            </a:extLst>
          </p:cNvPr>
          <p:cNvCxnSpPr>
            <a:cxnSpLocks/>
          </p:cNvCxnSpPr>
          <p:nvPr/>
        </p:nvCxnSpPr>
        <p:spPr>
          <a:xfrm flipH="1" flipV="1">
            <a:off x="5889812" y="2380129"/>
            <a:ext cx="2285999" cy="591670"/>
          </a:xfrm>
          <a:prstGeom prst="straightConnector1">
            <a:avLst/>
          </a:prstGeom>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D6803DC6-B319-FC51-0117-FD919863B265}"/>
              </a:ext>
            </a:extLst>
          </p:cNvPr>
          <p:cNvSpPr/>
          <p:nvPr/>
        </p:nvSpPr>
        <p:spPr>
          <a:xfrm>
            <a:off x="17928" y="363518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Nablus</a:t>
            </a:r>
            <a:endParaRPr lang="en-US" dirty="0"/>
          </a:p>
        </p:txBody>
      </p:sp>
      <p:sp>
        <p:nvSpPr>
          <p:cNvPr id="47" name="TextBox 46">
            <a:extLst>
              <a:ext uri="{FF2B5EF4-FFF2-40B4-BE49-F238E27FC236}">
                <a16:creationId xmlns:a16="http://schemas.microsoft.com/office/drawing/2014/main" id="{7028E306-83CE-4BA0-7C5C-2A3B4E1B5BE9}"/>
              </a:ext>
            </a:extLst>
          </p:cNvPr>
          <p:cNvSpPr txBox="1"/>
          <p:nvPr/>
        </p:nvSpPr>
        <p:spPr>
          <a:xfrm>
            <a:off x="294713" y="398817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298</a:t>
            </a:r>
          </a:p>
        </p:txBody>
      </p:sp>
      <p:cxnSp>
        <p:nvCxnSpPr>
          <p:cNvPr id="49" name="Straight Arrow Connector 48">
            <a:extLst>
              <a:ext uri="{FF2B5EF4-FFF2-40B4-BE49-F238E27FC236}">
                <a16:creationId xmlns:a16="http://schemas.microsoft.com/office/drawing/2014/main" id="{F43EF18E-9839-EEA9-96CB-4B94943F781A}"/>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2268ABFB-459B-76AA-DA44-E4D9750FC2D0}"/>
              </a:ext>
            </a:extLst>
          </p:cNvPr>
          <p:cNvSpPr/>
          <p:nvPr/>
        </p:nvSpPr>
        <p:spPr>
          <a:xfrm>
            <a:off x="1272987" y="3697939"/>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Jaffa</a:t>
            </a:r>
            <a:endParaRPr lang="en-US" dirty="0"/>
          </a:p>
        </p:txBody>
      </p:sp>
      <p:sp>
        <p:nvSpPr>
          <p:cNvPr id="53" name="Oval 52">
            <a:extLst>
              <a:ext uri="{FF2B5EF4-FFF2-40B4-BE49-F238E27FC236}">
                <a16:creationId xmlns:a16="http://schemas.microsoft.com/office/drawing/2014/main" id="{2B23F5CB-D16C-3182-DDF2-BDAF2B3481D3}"/>
              </a:ext>
            </a:extLst>
          </p:cNvPr>
          <p:cNvSpPr/>
          <p:nvPr/>
        </p:nvSpPr>
        <p:spPr>
          <a:xfrm>
            <a:off x="2545975"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endParaRPr lang="en-US" dirty="0"/>
          </a:p>
        </p:txBody>
      </p:sp>
      <p:sp>
        <p:nvSpPr>
          <p:cNvPr id="54" name="TextBox 53">
            <a:extLst>
              <a:ext uri="{FF2B5EF4-FFF2-40B4-BE49-F238E27FC236}">
                <a16:creationId xmlns:a16="http://schemas.microsoft.com/office/drawing/2014/main" id="{B1E278E0-A5AA-F6B9-EAB2-491E371177A1}"/>
              </a:ext>
            </a:extLst>
          </p:cNvPr>
          <p:cNvSpPr txBox="1"/>
          <p:nvPr/>
        </p:nvSpPr>
        <p:spPr>
          <a:xfrm>
            <a:off x="2822760"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cxnSp>
        <p:nvCxnSpPr>
          <p:cNvPr id="55" name="Straight Arrow Connector 54">
            <a:extLst>
              <a:ext uri="{FF2B5EF4-FFF2-40B4-BE49-F238E27FC236}">
                <a16:creationId xmlns:a16="http://schemas.microsoft.com/office/drawing/2014/main" id="{FCE12083-42B7-CDD9-4E00-77496B51134C}"/>
              </a:ext>
            </a:extLst>
          </p:cNvPr>
          <p:cNvCxnSpPr>
            <a:cxnSpLocks/>
          </p:cNvCxnSpPr>
          <p:nvPr/>
        </p:nvCxnSpPr>
        <p:spPr>
          <a:xfrm flipV="1">
            <a:off x="546846" y="3285563"/>
            <a:ext cx="1192306" cy="3406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82EE9D8-CC55-3D52-2A9F-3A7E48296CB7}"/>
              </a:ext>
            </a:extLst>
          </p:cNvPr>
          <p:cNvCxnSpPr>
            <a:cxnSpLocks/>
          </p:cNvCxnSpPr>
          <p:nvPr/>
        </p:nvCxnSpPr>
        <p:spPr>
          <a:xfrm flipH="1" flipV="1">
            <a:off x="1667434" y="3321422"/>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DAC82F1-D616-A7C3-E59E-CEE2026E3BAB}"/>
              </a:ext>
            </a:extLst>
          </p:cNvPr>
          <p:cNvCxnSpPr>
            <a:cxnSpLocks/>
          </p:cNvCxnSpPr>
          <p:nvPr/>
        </p:nvCxnSpPr>
        <p:spPr>
          <a:xfrm flipH="1" flipV="1">
            <a:off x="1730186" y="3294527"/>
            <a:ext cx="1255060" cy="376519"/>
          </a:xfrm>
          <a:prstGeom prst="straightConnector1">
            <a:avLst/>
          </a:prstGeom>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BFD6F22F-17C9-352C-52FF-B896A82401E4}"/>
              </a:ext>
            </a:extLst>
          </p:cNvPr>
          <p:cNvSpPr/>
          <p:nvPr/>
        </p:nvSpPr>
        <p:spPr>
          <a:xfrm>
            <a:off x="3693457" y="3662080"/>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Nazareth</a:t>
            </a:r>
            <a:endParaRPr lang="en-US" dirty="0">
              <a:solidFill>
                <a:schemeClr val="tx1"/>
              </a:solidFill>
            </a:endParaRPr>
          </a:p>
        </p:txBody>
      </p:sp>
      <p:sp>
        <p:nvSpPr>
          <p:cNvPr id="59" name="TextBox 58">
            <a:extLst>
              <a:ext uri="{FF2B5EF4-FFF2-40B4-BE49-F238E27FC236}">
                <a16:creationId xmlns:a16="http://schemas.microsoft.com/office/drawing/2014/main" id="{A6BF2D91-8EB5-054C-09B9-B7437BE89D44}"/>
              </a:ext>
            </a:extLst>
          </p:cNvPr>
          <p:cNvSpPr txBox="1"/>
          <p:nvPr/>
        </p:nvSpPr>
        <p:spPr>
          <a:xfrm>
            <a:off x="3970242" y="401506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endParaRPr lang="en-US" dirty="0"/>
          </a:p>
        </p:txBody>
      </p:sp>
      <p:cxnSp>
        <p:nvCxnSpPr>
          <p:cNvPr id="60" name="Straight Arrow Connector 59">
            <a:extLst>
              <a:ext uri="{FF2B5EF4-FFF2-40B4-BE49-F238E27FC236}">
                <a16:creationId xmlns:a16="http://schemas.microsoft.com/office/drawing/2014/main" id="{C04E8B41-A412-794F-50ED-96C5295E4A70}"/>
              </a:ext>
            </a:extLst>
          </p:cNvPr>
          <p:cNvCxnSpPr>
            <a:cxnSpLocks/>
          </p:cNvCxnSpPr>
          <p:nvPr/>
        </p:nvCxnSpPr>
        <p:spPr>
          <a:xfrm flipH="1" flipV="1">
            <a:off x="1792939" y="3312455"/>
            <a:ext cx="2268071" cy="340661"/>
          </a:xfrm>
          <a:prstGeom prst="straightConnector1">
            <a:avLst/>
          </a:prstGeom>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2216B985-33D9-C9F5-360B-D883DFBB6AA7}"/>
              </a:ext>
            </a:extLst>
          </p:cNvPr>
          <p:cNvSpPr/>
          <p:nvPr/>
        </p:nvSpPr>
        <p:spPr>
          <a:xfrm>
            <a:off x="17927" y="4379255"/>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Jerusalem</a:t>
            </a:r>
            <a:endParaRPr lang="en-US" dirty="0"/>
          </a:p>
        </p:txBody>
      </p:sp>
      <p:sp>
        <p:nvSpPr>
          <p:cNvPr id="50" name="TextBox 49">
            <a:extLst>
              <a:ext uri="{FF2B5EF4-FFF2-40B4-BE49-F238E27FC236}">
                <a16:creationId xmlns:a16="http://schemas.microsoft.com/office/drawing/2014/main" id="{1B590DB8-05D2-D446-8FBF-D6C42A617390}"/>
              </a:ext>
            </a:extLst>
          </p:cNvPr>
          <p:cNvSpPr txBox="1"/>
          <p:nvPr/>
        </p:nvSpPr>
        <p:spPr>
          <a:xfrm>
            <a:off x="285748" y="4696383"/>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247</a:t>
            </a:r>
            <a:endParaRPr lang="en-US" dirty="0"/>
          </a:p>
        </p:txBody>
      </p:sp>
      <p:sp>
        <p:nvSpPr>
          <p:cNvPr id="61" name="Oval 60">
            <a:extLst>
              <a:ext uri="{FF2B5EF4-FFF2-40B4-BE49-F238E27FC236}">
                <a16:creationId xmlns:a16="http://schemas.microsoft.com/office/drawing/2014/main" id="{9EF263A3-A9B9-5CF4-428D-A86744EC91DB}"/>
              </a:ext>
            </a:extLst>
          </p:cNvPr>
          <p:cNvSpPr/>
          <p:nvPr/>
        </p:nvSpPr>
        <p:spPr>
          <a:xfrm>
            <a:off x="1317809" y="4388219"/>
            <a:ext cx="1084728" cy="313767"/>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Gaza</a:t>
            </a:r>
            <a:endParaRPr lang="en-US" dirty="0"/>
          </a:p>
        </p:txBody>
      </p:sp>
      <p:sp>
        <p:nvSpPr>
          <p:cNvPr id="63" name="Oval 62">
            <a:extLst>
              <a:ext uri="{FF2B5EF4-FFF2-40B4-BE49-F238E27FC236}">
                <a16:creationId xmlns:a16="http://schemas.microsoft.com/office/drawing/2014/main" id="{06245DFD-29B1-05EA-CD45-C9A6A44E6B98}"/>
              </a:ext>
            </a:extLst>
          </p:cNvPr>
          <p:cNvSpPr/>
          <p:nvPr/>
        </p:nvSpPr>
        <p:spPr>
          <a:xfrm>
            <a:off x="2501150" y="4388219"/>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Ramallah</a:t>
            </a:r>
            <a:endParaRPr lang="en-US" dirty="0">
              <a:solidFill>
                <a:schemeClr val="tx1"/>
              </a:solidFill>
            </a:endParaRPr>
          </a:p>
        </p:txBody>
      </p:sp>
      <p:sp>
        <p:nvSpPr>
          <p:cNvPr id="64" name="TextBox 63">
            <a:extLst>
              <a:ext uri="{FF2B5EF4-FFF2-40B4-BE49-F238E27FC236}">
                <a16:creationId xmlns:a16="http://schemas.microsoft.com/office/drawing/2014/main" id="{6CAD42CD-EFEF-538C-0FA9-D8D70187D211}"/>
              </a:ext>
            </a:extLst>
          </p:cNvPr>
          <p:cNvSpPr txBox="1"/>
          <p:nvPr/>
        </p:nvSpPr>
        <p:spPr>
          <a:xfrm>
            <a:off x="2742077" y="4705347"/>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262</a:t>
            </a:r>
            <a:endParaRPr lang="en-US" dirty="0"/>
          </a:p>
        </p:txBody>
      </p:sp>
      <p:sp>
        <p:nvSpPr>
          <p:cNvPr id="65" name="Oval 64">
            <a:extLst>
              <a:ext uri="{FF2B5EF4-FFF2-40B4-BE49-F238E27FC236}">
                <a16:creationId xmlns:a16="http://schemas.microsoft.com/office/drawing/2014/main" id="{48E7B93B-038E-F248-2852-09F252992B84}"/>
              </a:ext>
            </a:extLst>
          </p:cNvPr>
          <p:cNvSpPr/>
          <p:nvPr/>
        </p:nvSpPr>
        <p:spPr>
          <a:xfrm>
            <a:off x="3818961" y="4379254"/>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solidFill>
                <a:schemeClr val="tx1"/>
              </a:solidFill>
            </a:endParaRPr>
          </a:p>
        </p:txBody>
      </p:sp>
      <p:sp>
        <p:nvSpPr>
          <p:cNvPr id="66" name="TextBox 65">
            <a:extLst>
              <a:ext uri="{FF2B5EF4-FFF2-40B4-BE49-F238E27FC236}">
                <a16:creationId xmlns:a16="http://schemas.microsoft.com/office/drawing/2014/main" id="{C0C1A2AC-CEB7-8647-A213-1FA687CD5F5B}"/>
              </a:ext>
            </a:extLst>
          </p:cNvPr>
          <p:cNvSpPr txBox="1"/>
          <p:nvPr/>
        </p:nvSpPr>
        <p:spPr>
          <a:xfrm>
            <a:off x="4086782" y="469638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endParaRPr lang="en-US" dirty="0"/>
          </a:p>
        </p:txBody>
      </p:sp>
      <p:sp>
        <p:nvSpPr>
          <p:cNvPr id="67" name="Oval 66">
            <a:extLst>
              <a:ext uri="{FF2B5EF4-FFF2-40B4-BE49-F238E27FC236}">
                <a16:creationId xmlns:a16="http://schemas.microsoft.com/office/drawing/2014/main" id="{EF40AE04-F778-0C20-5A47-CFD49F063F84}"/>
              </a:ext>
            </a:extLst>
          </p:cNvPr>
          <p:cNvSpPr/>
          <p:nvPr/>
        </p:nvSpPr>
        <p:spPr>
          <a:xfrm>
            <a:off x="5109878" y="4388218"/>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sp>
        <p:nvSpPr>
          <p:cNvPr id="68" name="TextBox 67">
            <a:extLst>
              <a:ext uri="{FF2B5EF4-FFF2-40B4-BE49-F238E27FC236}">
                <a16:creationId xmlns:a16="http://schemas.microsoft.com/office/drawing/2014/main" id="{DE790412-1787-2DCB-F250-41C7C7177463}"/>
              </a:ext>
            </a:extLst>
          </p:cNvPr>
          <p:cNvSpPr txBox="1"/>
          <p:nvPr/>
        </p:nvSpPr>
        <p:spPr>
          <a:xfrm>
            <a:off x="5440452" y="469638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307</a:t>
            </a:r>
            <a:endParaRPr lang="en-US" dirty="0"/>
          </a:p>
        </p:txBody>
      </p:sp>
      <p:cxnSp>
        <p:nvCxnSpPr>
          <p:cNvPr id="69" name="Straight Arrow Connector 68">
            <a:extLst>
              <a:ext uri="{FF2B5EF4-FFF2-40B4-BE49-F238E27FC236}">
                <a16:creationId xmlns:a16="http://schemas.microsoft.com/office/drawing/2014/main" id="{4B16D699-A3DE-C7A2-AC8E-BF452E8F4DCB}"/>
              </a:ext>
            </a:extLst>
          </p:cNvPr>
          <p:cNvCxnSpPr>
            <a:cxnSpLocks/>
          </p:cNvCxnSpPr>
          <p:nvPr/>
        </p:nvCxnSpPr>
        <p:spPr>
          <a:xfrm flipV="1">
            <a:off x="555810" y="4020668"/>
            <a:ext cx="1201270" cy="3944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63E5B2A-1AE5-FECD-D54C-4380FAE5FD8D}"/>
              </a:ext>
            </a:extLst>
          </p:cNvPr>
          <p:cNvCxnSpPr>
            <a:cxnSpLocks/>
          </p:cNvCxnSpPr>
          <p:nvPr/>
        </p:nvCxnSpPr>
        <p:spPr>
          <a:xfrm flipH="1" flipV="1">
            <a:off x="1739152" y="4029634"/>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71B8312-EEEA-66CA-D4AA-B58BA537811F}"/>
              </a:ext>
            </a:extLst>
          </p:cNvPr>
          <p:cNvCxnSpPr>
            <a:cxnSpLocks/>
          </p:cNvCxnSpPr>
          <p:nvPr/>
        </p:nvCxnSpPr>
        <p:spPr>
          <a:xfrm flipH="1" flipV="1">
            <a:off x="1739152" y="4011703"/>
            <a:ext cx="1353668" cy="3944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B2AD984-7AD9-F825-26AB-E9C2D0763D2D}"/>
              </a:ext>
            </a:extLst>
          </p:cNvPr>
          <p:cNvCxnSpPr>
            <a:cxnSpLocks/>
          </p:cNvCxnSpPr>
          <p:nvPr/>
        </p:nvCxnSpPr>
        <p:spPr>
          <a:xfrm flipH="1" flipV="1">
            <a:off x="1792941" y="4029633"/>
            <a:ext cx="2545974" cy="34066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C9E1ED0-EC8E-3582-1BB6-05A82C1DB2D0}"/>
              </a:ext>
            </a:extLst>
          </p:cNvPr>
          <p:cNvCxnSpPr>
            <a:cxnSpLocks/>
          </p:cNvCxnSpPr>
          <p:nvPr/>
        </p:nvCxnSpPr>
        <p:spPr>
          <a:xfrm flipH="1" flipV="1">
            <a:off x="1783974" y="4011704"/>
            <a:ext cx="3863788" cy="367556"/>
          </a:xfrm>
          <a:prstGeom prst="straightConnector1">
            <a:avLst/>
          </a:prstGeom>
        </p:spPr>
        <p:style>
          <a:lnRef idx="1">
            <a:schemeClr val="dk1"/>
          </a:lnRef>
          <a:fillRef idx="0">
            <a:schemeClr val="dk1"/>
          </a:fillRef>
          <a:effectRef idx="0">
            <a:schemeClr val="dk1"/>
          </a:effectRef>
          <a:fontRef idx="minor">
            <a:schemeClr val="tx1"/>
          </a:fontRef>
        </p:style>
      </p:cxnSp>
      <p:sp>
        <p:nvSpPr>
          <p:cNvPr id="74" name="Oval 73">
            <a:extLst>
              <a:ext uri="{FF2B5EF4-FFF2-40B4-BE49-F238E27FC236}">
                <a16:creationId xmlns:a16="http://schemas.microsoft.com/office/drawing/2014/main" id="{907BE607-101B-CCE5-6B19-8A1877EA995A}"/>
              </a:ext>
            </a:extLst>
          </p:cNvPr>
          <p:cNvSpPr/>
          <p:nvPr/>
        </p:nvSpPr>
        <p:spPr>
          <a:xfrm>
            <a:off x="286867" y="4952995"/>
            <a:ext cx="1084728" cy="313767"/>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Rafah</a:t>
            </a:r>
            <a:endParaRPr lang="en-US" dirty="0">
              <a:solidFill>
                <a:schemeClr val="tx1"/>
              </a:solidFill>
            </a:endParaRPr>
          </a:p>
        </p:txBody>
      </p:sp>
      <p:sp>
        <p:nvSpPr>
          <p:cNvPr id="76" name="Oval 75">
            <a:extLst>
              <a:ext uri="{FF2B5EF4-FFF2-40B4-BE49-F238E27FC236}">
                <a16:creationId xmlns:a16="http://schemas.microsoft.com/office/drawing/2014/main" id="{49AD532E-A9AD-D2DD-127D-0B2AEEADE84F}"/>
              </a:ext>
            </a:extLst>
          </p:cNvPr>
          <p:cNvSpPr/>
          <p:nvPr/>
        </p:nvSpPr>
        <p:spPr>
          <a:xfrm>
            <a:off x="1389526" y="5069536"/>
            <a:ext cx="1156445"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Bethlehem</a:t>
            </a:r>
            <a:endParaRPr lang="en-US" dirty="0">
              <a:solidFill>
                <a:schemeClr val="tx1"/>
              </a:solidFill>
            </a:endParaRPr>
          </a:p>
        </p:txBody>
      </p:sp>
      <p:sp>
        <p:nvSpPr>
          <p:cNvPr id="77" name="TextBox 76">
            <a:extLst>
              <a:ext uri="{FF2B5EF4-FFF2-40B4-BE49-F238E27FC236}">
                <a16:creationId xmlns:a16="http://schemas.microsoft.com/office/drawing/2014/main" id="{7FE43F8A-28D1-5029-0AFE-B7633DD0BBF8}"/>
              </a:ext>
            </a:extLst>
          </p:cNvPr>
          <p:cNvSpPr txBox="1"/>
          <p:nvPr/>
        </p:nvSpPr>
        <p:spPr>
          <a:xfrm>
            <a:off x="1693206" y="538666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240</a:t>
            </a:r>
          </a:p>
        </p:txBody>
      </p:sp>
      <p:sp>
        <p:nvSpPr>
          <p:cNvPr id="78" name="Oval 77">
            <a:extLst>
              <a:ext uri="{FF2B5EF4-FFF2-40B4-BE49-F238E27FC236}">
                <a16:creationId xmlns:a16="http://schemas.microsoft.com/office/drawing/2014/main" id="{E75C3341-68C4-80A2-2FAC-2145DCFFFF0D}"/>
              </a:ext>
            </a:extLst>
          </p:cNvPr>
          <p:cNvSpPr/>
          <p:nvPr/>
        </p:nvSpPr>
        <p:spPr>
          <a:xfrm>
            <a:off x="2716302" y="5033677"/>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Jaffa</a:t>
            </a:r>
          </a:p>
        </p:txBody>
      </p:sp>
      <p:sp>
        <p:nvSpPr>
          <p:cNvPr id="79" name="TextBox 78">
            <a:extLst>
              <a:ext uri="{FF2B5EF4-FFF2-40B4-BE49-F238E27FC236}">
                <a16:creationId xmlns:a16="http://schemas.microsoft.com/office/drawing/2014/main" id="{3247EC6E-4AF8-4EF0-DF40-8520CCAF123D}"/>
              </a:ext>
            </a:extLst>
          </p:cNvPr>
          <p:cNvSpPr txBox="1"/>
          <p:nvPr/>
        </p:nvSpPr>
        <p:spPr>
          <a:xfrm>
            <a:off x="2957229" y="5350805"/>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278</a:t>
            </a:r>
            <a:endParaRPr lang="en-US" dirty="0"/>
          </a:p>
        </p:txBody>
      </p:sp>
      <p:cxnSp>
        <p:nvCxnSpPr>
          <p:cNvPr id="80" name="Straight Arrow Connector 79">
            <a:extLst>
              <a:ext uri="{FF2B5EF4-FFF2-40B4-BE49-F238E27FC236}">
                <a16:creationId xmlns:a16="http://schemas.microsoft.com/office/drawing/2014/main" id="{9F8FEDD9-D3A4-ED42-6057-9242F6FF47F1}"/>
              </a:ext>
            </a:extLst>
          </p:cNvPr>
          <p:cNvCxnSpPr>
            <a:cxnSpLocks/>
          </p:cNvCxnSpPr>
          <p:nvPr/>
        </p:nvCxnSpPr>
        <p:spPr>
          <a:xfrm flipH="1" flipV="1">
            <a:off x="1891552" y="4710951"/>
            <a:ext cx="62752" cy="3854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F17DD5C4-1EFD-0C2D-52DB-EC1C6B7F55AA}"/>
              </a:ext>
            </a:extLst>
          </p:cNvPr>
          <p:cNvCxnSpPr>
            <a:cxnSpLocks/>
          </p:cNvCxnSpPr>
          <p:nvPr/>
        </p:nvCxnSpPr>
        <p:spPr>
          <a:xfrm flipV="1">
            <a:off x="878540" y="4701986"/>
            <a:ext cx="1004047" cy="2510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85E1F8E7-01AD-861A-2C6D-AB0D5D257D2D}"/>
              </a:ext>
            </a:extLst>
          </p:cNvPr>
          <p:cNvCxnSpPr>
            <a:cxnSpLocks/>
          </p:cNvCxnSpPr>
          <p:nvPr/>
        </p:nvCxnSpPr>
        <p:spPr>
          <a:xfrm flipH="1" flipV="1">
            <a:off x="1927411" y="4710950"/>
            <a:ext cx="1228163" cy="304803"/>
          </a:xfrm>
          <a:prstGeom prst="straightConnector1">
            <a:avLst/>
          </a:prstGeom>
        </p:spPr>
        <p:style>
          <a:lnRef idx="1">
            <a:schemeClr val="dk1"/>
          </a:lnRef>
          <a:fillRef idx="0">
            <a:schemeClr val="dk1"/>
          </a:fillRef>
          <a:effectRef idx="0">
            <a:schemeClr val="dk1"/>
          </a:effectRef>
          <a:fontRef idx="minor">
            <a:schemeClr val="tx1"/>
          </a:fontRef>
        </p:style>
      </p:cxnSp>
      <p:sp>
        <p:nvSpPr>
          <p:cNvPr id="83" name="Oval 82">
            <a:extLst>
              <a:ext uri="{FF2B5EF4-FFF2-40B4-BE49-F238E27FC236}">
                <a16:creationId xmlns:a16="http://schemas.microsoft.com/office/drawing/2014/main" id="{1C9BA9F4-C1BD-4850-4D14-04CCEFD4CD13}"/>
              </a:ext>
            </a:extLst>
          </p:cNvPr>
          <p:cNvSpPr/>
          <p:nvPr/>
        </p:nvSpPr>
        <p:spPr>
          <a:xfrm>
            <a:off x="295831" y="5652242"/>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Eilat</a:t>
            </a:r>
            <a:endParaRPr lang="en-US" dirty="0"/>
          </a:p>
        </p:txBody>
      </p:sp>
      <p:sp>
        <p:nvSpPr>
          <p:cNvPr id="84" name="Oval 83">
            <a:extLst>
              <a:ext uri="{FF2B5EF4-FFF2-40B4-BE49-F238E27FC236}">
                <a16:creationId xmlns:a16="http://schemas.microsoft.com/office/drawing/2014/main" id="{0B3A7ACD-3767-1ABE-3F8E-1D722DA6C0F2}"/>
              </a:ext>
            </a:extLst>
          </p:cNvPr>
          <p:cNvSpPr/>
          <p:nvPr/>
        </p:nvSpPr>
        <p:spPr>
          <a:xfrm>
            <a:off x="1425384" y="5652242"/>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Gaza</a:t>
            </a:r>
            <a:endParaRPr lang="en-US" dirty="0"/>
          </a:p>
        </p:txBody>
      </p:sp>
      <p:sp>
        <p:nvSpPr>
          <p:cNvPr id="85" name="Oval 84">
            <a:extLst>
              <a:ext uri="{FF2B5EF4-FFF2-40B4-BE49-F238E27FC236}">
                <a16:creationId xmlns:a16="http://schemas.microsoft.com/office/drawing/2014/main" id="{9460E14F-C745-518F-9B28-70600507D80E}"/>
              </a:ext>
            </a:extLst>
          </p:cNvPr>
          <p:cNvSpPr/>
          <p:nvPr/>
        </p:nvSpPr>
        <p:spPr>
          <a:xfrm>
            <a:off x="2850772" y="5652241"/>
            <a:ext cx="1084728" cy="313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Hebron</a:t>
            </a:r>
            <a:endParaRPr lang="en-US" dirty="0"/>
          </a:p>
        </p:txBody>
      </p:sp>
      <p:cxnSp>
        <p:nvCxnSpPr>
          <p:cNvPr id="86" name="Straight Arrow Connector 85">
            <a:extLst>
              <a:ext uri="{FF2B5EF4-FFF2-40B4-BE49-F238E27FC236}">
                <a16:creationId xmlns:a16="http://schemas.microsoft.com/office/drawing/2014/main" id="{69049D29-ACBD-A871-003F-1F2F0F7C0ABC}"/>
              </a:ext>
            </a:extLst>
          </p:cNvPr>
          <p:cNvCxnSpPr>
            <a:cxnSpLocks/>
          </p:cNvCxnSpPr>
          <p:nvPr/>
        </p:nvCxnSpPr>
        <p:spPr>
          <a:xfrm flipV="1">
            <a:off x="726139" y="5257798"/>
            <a:ext cx="125506" cy="41237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33116905-496D-5B2E-E036-F5F74EBCF412}"/>
              </a:ext>
            </a:extLst>
          </p:cNvPr>
          <p:cNvCxnSpPr>
            <a:cxnSpLocks/>
          </p:cNvCxnSpPr>
          <p:nvPr/>
        </p:nvCxnSpPr>
        <p:spPr>
          <a:xfrm>
            <a:off x="851646" y="5266765"/>
            <a:ext cx="1129553" cy="38547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C3EAD28-01F0-365B-D59D-8502A22A0394}"/>
              </a:ext>
            </a:extLst>
          </p:cNvPr>
          <p:cNvCxnSpPr>
            <a:cxnSpLocks/>
          </p:cNvCxnSpPr>
          <p:nvPr/>
        </p:nvCxnSpPr>
        <p:spPr>
          <a:xfrm>
            <a:off x="896469" y="5266765"/>
            <a:ext cx="2411505" cy="385478"/>
          </a:xfrm>
          <a:prstGeom prst="straightConnector1">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AC67CFAE-5D9E-8B65-55DE-7C210C97D24A}"/>
              </a:ext>
            </a:extLst>
          </p:cNvPr>
          <p:cNvSpPr txBox="1"/>
          <p:nvPr/>
        </p:nvSpPr>
        <p:spPr>
          <a:xfrm>
            <a:off x="680194" y="5969369"/>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0</a:t>
            </a:r>
            <a:endParaRPr lang="en-US" dirty="0"/>
          </a:p>
        </p:txBody>
      </p:sp>
      <p:sp>
        <p:nvSpPr>
          <p:cNvPr id="90" name="TextBox 89">
            <a:extLst>
              <a:ext uri="{FF2B5EF4-FFF2-40B4-BE49-F238E27FC236}">
                <a16:creationId xmlns:a16="http://schemas.microsoft.com/office/drawing/2014/main" id="{D30DEA63-A091-A933-A0D9-38134944DBE8}"/>
              </a:ext>
            </a:extLst>
          </p:cNvPr>
          <p:cNvSpPr txBox="1"/>
          <p:nvPr/>
        </p:nvSpPr>
        <p:spPr>
          <a:xfrm>
            <a:off x="1773887" y="600522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222</a:t>
            </a:r>
            <a:endParaRPr lang="en-US" dirty="0"/>
          </a:p>
        </p:txBody>
      </p:sp>
      <p:sp>
        <p:nvSpPr>
          <p:cNvPr id="91" name="TextBox 90">
            <a:extLst>
              <a:ext uri="{FF2B5EF4-FFF2-40B4-BE49-F238E27FC236}">
                <a16:creationId xmlns:a16="http://schemas.microsoft.com/office/drawing/2014/main" id="{56E46A85-2ECA-2FEB-D389-F68817572883}"/>
              </a:ext>
            </a:extLst>
          </p:cNvPr>
          <p:cNvSpPr txBox="1"/>
          <p:nvPr/>
        </p:nvSpPr>
        <p:spPr>
          <a:xfrm>
            <a:off x="3199276" y="5969370"/>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220</a:t>
            </a:r>
            <a:endParaRPr lang="en-US" dirty="0"/>
          </a:p>
        </p:txBody>
      </p:sp>
      <p:sp>
        <p:nvSpPr>
          <p:cNvPr id="5" name="TextBox 4">
            <a:extLst>
              <a:ext uri="{FF2B5EF4-FFF2-40B4-BE49-F238E27FC236}">
                <a16:creationId xmlns:a16="http://schemas.microsoft.com/office/drawing/2014/main" id="{7EE590D4-3567-AAA5-4C6C-1D7CDE086D30}"/>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8" name="Table 7">
            <a:extLst>
              <a:ext uri="{FF2B5EF4-FFF2-40B4-BE49-F238E27FC236}">
                <a16:creationId xmlns:a16="http://schemas.microsoft.com/office/drawing/2014/main" id="{05940187-3241-F6CB-4984-D2F86417AF95}"/>
              </a:ext>
            </a:extLst>
          </p:cNvPr>
          <p:cNvGraphicFramePr>
            <a:graphicFrameLocks noGrp="1"/>
          </p:cNvGraphicFramePr>
          <p:nvPr>
            <p:extLst>
              <p:ext uri="{D42A27DB-BD31-4B8C-83A1-F6EECF244321}">
                <p14:modId xmlns:p14="http://schemas.microsoft.com/office/powerpoint/2010/main" val="184530560"/>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164051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60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419" y="335150"/>
            <a:ext cx="6343650" cy="806450"/>
          </a:xfrm>
        </p:spPr>
        <p:txBody>
          <a:bodyPr>
            <a:noAutofit/>
          </a:bodyPr>
          <a:lstStyle/>
          <a:p>
            <a:r>
              <a:rPr lang="en-US" sz="5000" dirty="0">
                <a:ea typeface="+mj-lt"/>
                <a:cs typeface="+mj-lt"/>
              </a:rPr>
              <a:t>A * search</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ea typeface="+mn-lt"/>
                <a:cs typeface="+mn-lt"/>
              </a:rPr>
              <a:t>• Idea: avoid expanding paths that are already expensive</a:t>
            </a:r>
            <a:endParaRPr lang="en-US">
              <a:ea typeface="+mn-lt"/>
              <a:cs typeface="+mn-lt"/>
            </a:endParaRPr>
          </a:p>
          <a:p>
            <a:endParaRPr lang="en-US" sz="3000" dirty="0">
              <a:ea typeface="+mn-lt"/>
              <a:cs typeface="+mn-lt"/>
            </a:endParaRPr>
          </a:p>
          <a:p>
            <a:r>
              <a:rPr lang="en-US" sz="3000" dirty="0">
                <a:ea typeface="+mn-lt"/>
                <a:cs typeface="+mn-lt"/>
              </a:rPr>
              <a:t>• Evaluation function </a:t>
            </a:r>
            <a:r>
              <a:rPr lang="en-US" sz="3000" dirty="0">
                <a:solidFill>
                  <a:srgbClr val="C00000"/>
                </a:solidFill>
                <a:ea typeface="+mn-lt"/>
                <a:cs typeface="+mn-lt"/>
              </a:rPr>
              <a:t>f(n) = g(n) + h(n)</a:t>
            </a:r>
            <a:endParaRPr lang="en-US" dirty="0">
              <a:solidFill>
                <a:srgbClr val="C00000"/>
              </a:solidFill>
              <a:ea typeface="+mn-lt"/>
              <a:cs typeface="+mn-lt"/>
            </a:endParaRPr>
          </a:p>
          <a:p>
            <a:endParaRPr lang="en-US" sz="3000" dirty="0">
              <a:ea typeface="+mn-lt"/>
              <a:cs typeface="+mn-lt"/>
            </a:endParaRPr>
          </a:p>
          <a:p>
            <a:r>
              <a:rPr lang="en-US" sz="3000" dirty="0">
                <a:ea typeface="+mn-lt"/>
                <a:cs typeface="+mn-lt"/>
              </a:rPr>
              <a:t>•</a:t>
            </a:r>
            <a:r>
              <a:rPr lang="en-US" sz="3000" dirty="0">
                <a:solidFill>
                  <a:srgbClr val="C00000"/>
                </a:solidFill>
                <a:ea typeface="+mn-lt"/>
                <a:cs typeface="+mn-lt"/>
              </a:rPr>
              <a:t> g(n) =</a:t>
            </a:r>
            <a:r>
              <a:rPr lang="en-US" sz="3000" dirty="0">
                <a:ea typeface="+mn-lt"/>
                <a:cs typeface="+mn-lt"/>
              </a:rPr>
              <a:t> cost so far to reach n</a:t>
            </a:r>
            <a:endParaRPr lang="en-US" dirty="0">
              <a:ea typeface="+mn-lt"/>
              <a:cs typeface="+mn-lt"/>
            </a:endParaRPr>
          </a:p>
          <a:p>
            <a:endParaRPr lang="en-US" sz="3000" dirty="0">
              <a:ea typeface="+mn-lt"/>
              <a:cs typeface="+mn-lt"/>
            </a:endParaRPr>
          </a:p>
          <a:p>
            <a:r>
              <a:rPr lang="en-US" sz="3000" dirty="0">
                <a:ea typeface="+mn-lt"/>
                <a:cs typeface="+mn-lt"/>
              </a:rPr>
              <a:t>• </a:t>
            </a:r>
            <a:r>
              <a:rPr lang="en-US" sz="3000" dirty="0">
                <a:solidFill>
                  <a:srgbClr val="C00000"/>
                </a:solidFill>
                <a:ea typeface="+mn-lt"/>
                <a:cs typeface="+mn-lt"/>
              </a:rPr>
              <a:t>h(n) = </a:t>
            </a:r>
            <a:r>
              <a:rPr lang="en-US" sz="3000" dirty="0">
                <a:ea typeface="+mn-lt"/>
                <a:cs typeface="+mn-lt"/>
              </a:rPr>
              <a:t>estimated cost from n to goal</a:t>
            </a:r>
            <a:endParaRPr lang="en-US" dirty="0">
              <a:ea typeface="+mn-lt"/>
              <a:cs typeface="+mn-lt"/>
            </a:endParaRPr>
          </a:p>
          <a:p>
            <a:endParaRPr lang="en-US" sz="3000" dirty="0">
              <a:ea typeface="+mn-lt"/>
              <a:cs typeface="+mn-lt"/>
            </a:endParaRPr>
          </a:p>
          <a:p>
            <a:r>
              <a:rPr lang="en-US" sz="3000" dirty="0">
                <a:ea typeface="+mn-lt"/>
                <a:cs typeface="+mn-lt"/>
              </a:rPr>
              <a:t>•</a:t>
            </a:r>
            <a:r>
              <a:rPr lang="en-US" sz="3000" dirty="0">
                <a:solidFill>
                  <a:srgbClr val="C00000"/>
                </a:solidFill>
                <a:ea typeface="+mn-lt"/>
                <a:cs typeface="+mn-lt"/>
              </a:rPr>
              <a:t> f(n) =</a:t>
            </a:r>
            <a:r>
              <a:rPr lang="en-US" sz="3000" dirty="0">
                <a:ea typeface="+mn-lt"/>
                <a:cs typeface="+mn-lt"/>
              </a:rPr>
              <a:t> estimated total cost of path through n to goal </a:t>
            </a:r>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287415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04FDDE27-7798-6837-4E98-550976AB2E09}"/>
              </a:ext>
            </a:extLst>
          </p:cNvPr>
          <p:cNvPicPr>
            <a:picLocks noChangeAspect="1"/>
          </p:cNvPicPr>
          <p:nvPr/>
        </p:nvPicPr>
        <p:blipFill>
          <a:blip r:embed="rId2"/>
          <a:stretch>
            <a:fillRect/>
          </a:stretch>
        </p:blipFill>
        <p:spPr>
          <a:xfrm>
            <a:off x="2840131" y="138198"/>
            <a:ext cx="6205257" cy="6574320"/>
          </a:xfrm>
          <a:prstGeom prst="rect">
            <a:avLst/>
          </a:prstGeom>
        </p:spPr>
      </p:pic>
    </p:spTree>
    <p:extLst>
      <p:ext uri="{BB962C8B-B14F-4D97-AF65-F5344CB8AC3E}">
        <p14:creationId xmlns:p14="http://schemas.microsoft.com/office/powerpoint/2010/main" val="385827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419" y="335150"/>
            <a:ext cx="6343650" cy="806450"/>
          </a:xfrm>
        </p:spPr>
        <p:txBody>
          <a:bodyPr>
            <a:noAutofit/>
          </a:bodyPr>
          <a:lstStyle/>
          <a:p>
            <a:r>
              <a:rPr lang="en-US" sz="5000" dirty="0">
                <a:ea typeface="+mj-lt"/>
                <a:cs typeface="+mj-lt"/>
              </a:rPr>
              <a:t>Admissible heuristic </a:t>
            </a:r>
            <a:endParaRPr lang="en-US"/>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ea typeface="+mn-lt"/>
                <a:cs typeface="+mn-lt"/>
              </a:rPr>
              <a:t>• a </a:t>
            </a:r>
            <a:r>
              <a:rPr lang="en-US" sz="3000" dirty="0">
                <a:solidFill>
                  <a:srgbClr val="C00000"/>
                </a:solidFill>
                <a:ea typeface="+mn-lt"/>
                <a:cs typeface="+mn-lt"/>
              </a:rPr>
              <a:t>heuristic function</a:t>
            </a:r>
            <a:r>
              <a:rPr lang="en-US" sz="3000" dirty="0">
                <a:ea typeface="+mn-lt"/>
                <a:cs typeface="+mn-lt"/>
              </a:rPr>
              <a:t> is said to be </a:t>
            </a:r>
            <a:r>
              <a:rPr lang="en-US" sz="3000" b="1" dirty="0">
                <a:ea typeface="+mn-lt"/>
                <a:cs typeface="+mn-lt"/>
              </a:rPr>
              <a:t>admissible </a:t>
            </a:r>
            <a:r>
              <a:rPr lang="en-US" sz="3000" dirty="0">
                <a:ea typeface="+mn-lt"/>
                <a:cs typeface="+mn-lt"/>
              </a:rPr>
              <a:t>if it never overestimates the cost of reaching the goal, i.e. the cost it estimates to reach the goal is not higher than the lowest possible cost from the current point in the path.</a:t>
            </a:r>
            <a:endParaRPr lang="en-US">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pic>
        <p:nvPicPr>
          <p:cNvPr id="3" name="Picture 3" descr="Text, letter&#10;&#10;Description automatically generated">
            <a:extLst>
              <a:ext uri="{FF2B5EF4-FFF2-40B4-BE49-F238E27FC236}">
                <a16:creationId xmlns:a16="http://schemas.microsoft.com/office/drawing/2014/main" id="{4748C718-0397-13F9-0F19-25B5DE87EA31}"/>
              </a:ext>
            </a:extLst>
          </p:cNvPr>
          <p:cNvPicPr>
            <a:picLocks noChangeAspect="1"/>
          </p:cNvPicPr>
          <p:nvPr/>
        </p:nvPicPr>
        <p:blipFill>
          <a:blip r:embed="rId2"/>
          <a:stretch>
            <a:fillRect/>
          </a:stretch>
        </p:blipFill>
        <p:spPr>
          <a:xfrm>
            <a:off x="771525" y="3427383"/>
            <a:ext cx="6276975" cy="2574985"/>
          </a:xfrm>
          <a:prstGeom prst="rect">
            <a:avLst/>
          </a:prstGeom>
        </p:spPr>
      </p:pic>
    </p:spTree>
    <p:extLst>
      <p:ext uri="{BB962C8B-B14F-4D97-AF65-F5344CB8AC3E}">
        <p14:creationId xmlns:p14="http://schemas.microsoft.com/office/powerpoint/2010/main" val="303498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diagram&#10;&#10;Description automatically generated">
            <a:extLst>
              <a:ext uri="{FF2B5EF4-FFF2-40B4-BE49-F238E27FC236}">
                <a16:creationId xmlns:a16="http://schemas.microsoft.com/office/drawing/2014/main" id="{A5BE22A1-5620-DD32-3048-84BAD63E56A1}"/>
              </a:ext>
            </a:extLst>
          </p:cNvPr>
          <p:cNvPicPr>
            <a:picLocks noChangeAspect="1"/>
          </p:cNvPicPr>
          <p:nvPr/>
        </p:nvPicPr>
        <p:blipFill>
          <a:blip r:embed="rId2"/>
          <a:stretch>
            <a:fillRect/>
          </a:stretch>
        </p:blipFill>
        <p:spPr>
          <a:xfrm>
            <a:off x="1963388" y="207694"/>
            <a:ext cx="7216238" cy="6521781"/>
          </a:xfrm>
          <a:prstGeom prst="rect">
            <a:avLst/>
          </a:prstGeom>
        </p:spPr>
      </p:pic>
    </p:spTree>
    <p:extLst>
      <p:ext uri="{BB962C8B-B14F-4D97-AF65-F5344CB8AC3E}">
        <p14:creationId xmlns:p14="http://schemas.microsoft.com/office/powerpoint/2010/main" val="256824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419" y="335150"/>
            <a:ext cx="6343650" cy="806450"/>
          </a:xfrm>
        </p:spPr>
        <p:txBody>
          <a:bodyPr>
            <a:noAutofit/>
          </a:bodyPr>
          <a:lstStyle/>
          <a:p>
            <a:r>
              <a:rPr lang="en-US" sz="5000" dirty="0">
                <a:ea typeface="+mj-lt"/>
                <a:cs typeface="+mj-lt"/>
              </a:rPr>
              <a:t>A * search</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pic>
        <p:nvPicPr>
          <p:cNvPr id="3" name="Picture 3" descr="Diagram&#10;&#10;Description automatically generated">
            <a:extLst>
              <a:ext uri="{FF2B5EF4-FFF2-40B4-BE49-F238E27FC236}">
                <a16:creationId xmlns:a16="http://schemas.microsoft.com/office/drawing/2014/main" id="{D526DAF1-D459-1ED5-1EE5-5C4D7EFACCA5}"/>
              </a:ext>
            </a:extLst>
          </p:cNvPr>
          <p:cNvPicPr>
            <a:picLocks noChangeAspect="1"/>
          </p:cNvPicPr>
          <p:nvPr/>
        </p:nvPicPr>
        <p:blipFill>
          <a:blip r:embed="rId2"/>
          <a:stretch>
            <a:fillRect/>
          </a:stretch>
        </p:blipFill>
        <p:spPr>
          <a:xfrm>
            <a:off x="1765466" y="1137526"/>
            <a:ext cx="7918862" cy="4761078"/>
          </a:xfrm>
          <a:prstGeom prst="rect">
            <a:avLst/>
          </a:prstGeom>
        </p:spPr>
      </p:pic>
    </p:spTree>
    <p:extLst>
      <p:ext uri="{BB962C8B-B14F-4D97-AF65-F5344CB8AC3E}">
        <p14:creationId xmlns:p14="http://schemas.microsoft.com/office/powerpoint/2010/main" val="152128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419" y="335150"/>
            <a:ext cx="6343650" cy="806450"/>
          </a:xfrm>
        </p:spPr>
        <p:txBody>
          <a:bodyPr>
            <a:noAutofit/>
          </a:bodyPr>
          <a:lstStyle/>
          <a:p>
            <a:r>
              <a:rPr lang="en-US" sz="5000" dirty="0">
                <a:ea typeface="+mj-lt"/>
                <a:cs typeface="+mj-lt"/>
              </a:rPr>
              <a:t>Frontier</a:t>
            </a:r>
            <a:endParaRPr lang="en-US" sz="5000">
              <a:cs typeface="Calibri Light"/>
            </a:endParaRPr>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ea typeface="+mn-lt"/>
                <a:cs typeface="+mn-lt"/>
              </a:rPr>
              <a:t>• Best-first search </a:t>
            </a:r>
            <a:endParaRPr lang="en-US">
              <a:ea typeface="+mn-lt"/>
              <a:cs typeface="+mn-lt"/>
            </a:endParaRPr>
          </a:p>
          <a:p>
            <a:r>
              <a:rPr lang="en-US" sz="3000" dirty="0">
                <a:ea typeface="+mn-lt"/>
                <a:cs typeface="+mn-lt"/>
              </a:rPr>
              <a:t>• </a:t>
            </a:r>
            <a:r>
              <a:rPr lang="en-US" sz="3000" dirty="0">
                <a:solidFill>
                  <a:srgbClr val="FF0000"/>
                </a:solidFill>
                <a:ea typeface="+mn-lt"/>
                <a:cs typeface="+mn-lt"/>
              </a:rPr>
              <a:t>Idea</a:t>
            </a:r>
            <a:r>
              <a:rPr lang="en-US" sz="3000" dirty="0">
                <a:ea typeface="+mn-lt"/>
                <a:cs typeface="+mn-lt"/>
              </a:rPr>
              <a:t>: use an evaluation function f(n) for each node </a:t>
            </a:r>
            <a:endParaRPr lang="en-US">
              <a:ea typeface="+mn-lt"/>
              <a:cs typeface="+mn-lt"/>
            </a:endParaRPr>
          </a:p>
          <a:p>
            <a:r>
              <a:rPr lang="en-US" sz="3000" dirty="0">
                <a:ea typeface="+mn-lt"/>
                <a:cs typeface="+mn-lt"/>
              </a:rPr>
              <a:t>• f(n) provides an estimate for the total cost. </a:t>
            </a:r>
            <a:endParaRPr lang="en-US">
              <a:ea typeface="+mn-lt"/>
              <a:cs typeface="+mn-lt"/>
            </a:endParaRPr>
          </a:p>
          <a:p>
            <a:r>
              <a:rPr lang="en-US" sz="3000" dirty="0">
                <a:ea typeface="+mn-lt"/>
                <a:cs typeface="+mn-lt"/>
              </a:rPr>
              <a:t>• Expand the node n with smallest f(n). </a:t>
            </a:r>
            <a:endParaRPr lang="en-US">
              <a:ea typeface="+mn-lt"/>
              <a:cs typeface="+mn-lt"/>
            </a:endParaRPr>
          </a:p>
          <a:p>
            <a:r>
              <a:rPr lang="en-US" sz="3000" dirty="0">
                <a:ea typeface="+mn-lt"/>
                <a:cs typeface="+mn-lt"/>
              </a:rPr>
              <a:t>• Implementation: Order the nodes in fringe increasing order of cost. </a:t>
            </a:r>
            <a:endParaRPr lang="en-US">
              <a:ea typeface="+mn-lt"/>
              <a:cs typeface="+mn-lt"/>
            </a:endParaRPr>
          </a:p>
          <a:p>
            <a:r>
              <a:rPr lang="en-US" sz="3000" dirty="0">
                <a:ea typeface="+mn-lt"/>
                <a:cs typeface="+mn-lt"/>
              </a:rPr>
              <a:t>• Special cases: </a:t>
            </a:r>
            <a:endParaRPr lang="en-US">
              <a:ea typeface="+mn-lt"/>
              <a:cs typeface="+mn-lt"/>
            </a:endParaRPr>
          </a:p>
          <a:p>
            <a:r>
              <a:rPr lang="en-US" sz="3000" dirty="0">
                <a:ea typeface="+mn-lt"/>
                <a:cs typeface="+mn-lt"/>
              </a:rPr>
              <a:t>   • greedy best-first search </a:t>
            </a:r>
            <a:endParaRPr lang="en-US" dirty="0">
              <a:ea typeface="+mn-lt"/>
              <a:cs typeface="+mn-lt"/>
            </a:endParaRPr>
          </a:p>
          <a:p>
            <a:r>
              <a:rPr lang="en-US" sz="3000" dirty="0">
                <a:ea typeface="+mn-lt"/>
                <a:cs typeface="+mn-lt"/>
              </a:rPr>
              <a:t>   • A* search </a:t>
            </a:r>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1228037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pic>
        <p:nvPicPr>
          <p:cNvPr id="8" name="Picture 9" descr="Diagram&#10;&#10;Description automatically generated">
            <a:extLst>
              <a:ext uri="{FF2B5EF4-FFF2-40B4-BE49-F238E27FC236}">
                <a16:creationId xmlns:a16="http://schemas.microsoft.com/office/drawing/2014/main" id="{A7871200-C5E3-732A-478F-48923A5FB6AD}"/>
              </a:ext>
            </a:extLst>
          </p:cNvPr>
          <p:cNvPicPr>
            <a:picLocks noChangeAspect="1"/>
          </p:cNvPicPr>
          <p:nvPr/>
        </p:nvPicPr>
        <p:blipFill>
          <a:blip r:embed="rId2"/>
          <a:stretch>
            <a:fillRect/>
          </a:stretch>
        </p:blipFill>
        <p:spPr>
          <a:xfrm>
            <a:off x="1844634" y="-3893"/>
            <a:ext cx="8502732" cy="6865785"/>
          </a:xfrm>
          <a:prstGeom prst="rect">
            <a:avLst/>
          </a:prstGeom>
        </p:spPr>
      </p:pic>
    </p:spTree>
    <p:extLst>
      <p:ext uri="{BB962C8B-B14F-4D97-AF65-F5344CB8AC3E}">
        <p14:creationId xmlns:p14="http://schemas.microsoft.com/office/powerpoint/2010/main" val="66348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5405" y="268475"/>
            <a:ext cx="5319432" cy="1244600"/>
          </a:xfrm>
        </p:spPr>
        <p:txBody>
          <a:bodyPr>
            <a:noAutofit/>
          </a:bodyPr>
          <a:lstStyle/>
          <a:p>
            <a:r>
              <a:rPr lang="en-US" sz="5000" dirty="0">
                <a:ea typeface="+mj-lt"/>
                <a:cs typeface="+mj-lt"/>
              </a:rPr>
              <a:t>Palestine with step costs in km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5" name="TextBox 4">
            <a:extLst>
              <a:ext uri="{FF2B5EF4-FFF2-40B4-BE49-F238E27FC236}">
                <a16:creationId xmlns:a16="http://schemas.microsoft.com/office/drawing/2014/main" id="{AAB98F73-7707-1640-EE1F-1EA2A0779839}"/>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2" name="Table 11">
            <a:extLst>
              <a:ext uri="{FF2B5EF4-FFF2-40B4-BE49-F238E27FC236}">
                <a16:creationId xmlns:a16="http://schemas.microsoft.com/office/drawing/2014/main" id="{073E5D57-A160-9EAF-6A19-DACEEA92E9A8}"/>
              </a:ext>
            </a:extLst>
          </p:cNvPr>
          <p:cNvGraphicFramePr>
            <a:graphicFrameLocks noGrp="1"/>
          </p:cNvGraphicFramePr>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pic>
        <p:nvPicPr>
          <p:cNvPr id="4" name="Picture 4" descr="Radar chart&#10;&#10;Description automatically generated">
            <a:extLst>
              <a:ext uri="{FF2B5EF4-FFF2-40B4-BE49-F238E27FC236}">
                <a16:creationId xmlns:a16="http://schemas.microsoft.com/office/drawing/2014/main" id="{EE2135AF-6C02-231C-A92B-D9192348BEEE}"/>
              </a:ext>
            </a:extLst>
          </p:cNvPr>
          <p:cNvPicPr>
            <a:picLocks noChangeAspect="1"/>
          </p:cNvPicPr>
          <p:nvPr/>
        </p:nvPicPr>
        <p:blipFill>
          <a:blip r:embed="rId2"/>
          <a:stretch>
            <a:fillRect/>
          </a:stretch>
        </p:blipFill>
        <p:spPr>
          <a:xfrm>
            <a:off x="726312" y="152400"/>
            <a:ext cx="4347540" cy="6589058"/>
          </a:xfrm>
          <a:prstGeom prst="rect">
            <a:avLst/>
          </a:prstGeom>
        </p:spPr>
      </p:pic>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4284378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345046"/>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 Safed</a:t>
            </a:r>
          </a:p>
        </p:txBody>
      </p:sp>
      <p:sp>
        <p:nvSpPr>
          <p:cNvPr id="5" name="Oval 4">
            <a:extLst>
              <a:ext uri="{FF2B5EF4-FFF2-40B4-BE49-F238E27FC236}">
                <a16:creationId xmlns:a16="http://schemas.microsoft.com/office/drawing/2014/main" id="{5F34B165-D632-0321-F8D0-DDF9959D409E}"/>
              </a:ext>
            </a:extLst>
          </p:cNvPr>
          <p:cNvSpPr/>
          <p:nvPr/>
        </p:nvSpPr>
        <p:spPr>
          <a:xfrm>
            <a:off x="5589203" y="1201095"/>
            <a:ext cx="1066799" cy="5109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8" name="Arrow: Right 7">
            <a:extLst>
              <a:ext uri="{FF2B5EF4-FFF2-40B4-BE49-F238E27FC236}">
                <a16:creationId xmlns:a16="http://schemas.microsoft.com/office/drawing/2014/main" id="{11889B63-90CB-5FC8-17B7-CC1444B5D4B4}"/>
              </a:ext>
            </a:extLst>
          </p:cNvPr>
          <p:cNvSpPr/>
          <p:nvPr/>
        </p:nvSpPr>
        <p:spPr>
          <a:xfrm>
            <a:off x="5180120" y="1343701"/>
            <a:ext cx="349623" cy="2420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D80067-B22D-B405-C143-BB7AC32116C1}"/>
              </a:ext>
            </a:extLst>
          </p:cNvPr>
          <p:cNvSpPr txBox="1"/>
          <p:nvPr/>
        </p:nvSpPr>
        <p:spPr>
          <a:xfrm>
            <a:off x="5534759" y="1714514"/>
            <a:ext cx="1304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0+382=382</a:t>
            </a:r>
          </a:p>
        </p:txBody>
      </p:sp>
      <p:sp>
        <p:nvSpPr>
          <p:cNvPr id="13" name="TextBox 12">
            <a:extLst>
              <a:ext uri="{FF2B5EF4-FFF2-40B4-BE49-F238E27FC236}">
                <a16:creationId xmlns:a16="http://schemas.microsoft.com/office/drawing/2014/main" id="{8B3706A5-0B29-0E33-07E7-76FAF8798B6A}"/>
              </a:ext>
            </a:extLst>
          </p:cNvPr>
          <p:cNvSpPr txBox="1"/>
          <p:nvPr/>
        </p:nvSpPr>
        <p:spPr>
          <a:xfrm>
            <a:off x="825335" y="4952010"/>
            <a:ext cx="1043247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start with our initial state Safed.</a:t>
            </a:r>
          </a:p>
          <a:p>
            <a:r>
              <a:rPr lang="en-US" dirty="0"/>
              <a:t>We make a node and add it to the open list. Since it’s the only thing on the open list,</a:t>
            </a:r>
          </a:p>
          <a:p>
            <a:r>
              <a:rPr lang="en-US" dirty="0"/>
              <a:t>we expand the node. Think of the open list as a priority queue (or heap) that sorts the nodes inside of it according to their g()+h() score</a:t>
            </a:r>
            <a:endParaRPr lang="en-US" dirty="0">
              <a:cs typeface="Calibri"/>
            </a:endParaRPr>
          </a:p>
        </p:txBody>
      </p:sp>
      <p:sp>
        <p:nvSpPr>
          <p:cNvPr id="3" name="TextBox 2">
            <a:extLst>
              <a:ext uri="{FF2B5EF4-FFF2-40B4-BE49-F238E27FC236}">
                <a16:creationId xmlns:a16="http://schemas.microsoft.com/office/drawing/2014/main" id="{94DC0D2D-A7E3-A643-FDD3-82A24EBE9B2A}"/>
              </a:ext>
            </a:extLst>
          </p:cNvPr>
          <p:cNvSpPr txBox="1"/>
          <p:nvPr/>
        </p:nvSpPr>
        <p:spPr>
          <a:xfrm>
            <a:off x="9272839" y="274220"/>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7" name="Table 6">
            <a:extLst>
              <a:ext uri="{FF2B5EF4-FFF2-40B4-BE49-F238E27FC236}">
                <a16:creationId xmlns:a16="http://schemas.microsoft.com/office/drawing/2014/main" id="{4A6543E7-4BD5-EA9C-C21A-C7241BAC0B50}"/>
              </a:ext>
            </a:extLst>
          </p:cNvPr>
          <p:cNvGraphicFramePr>
            <a:graphicFrameLocks noGrp="1"/>
          </p:cNvGraphicFramePr>
          <p:nvPr>
            <p:extLst>
              <p:ext uri="{D42A27DB-BD31-4B8C-83A1-F6EECF244321}">
                <p14:modId xmlns:p14="http://schemas.microsoft.com/office/powerpoint/2010/main" val="954456550"/>
              </p:ext>
            </p:extLst>
          </p:nvPr>
        </p:nvGraphicFramePr>
        <p:xfrm>
          <a:off x="9659353" y="712871"/>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53237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345046"/>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ea typeface="+mn-lt"/>
                <a:cs typeface="+mn-lt"/>
              </a:rPr>
              <a:t>Tiberias</a:t>
            </a:r>
            <a:endParaRPr lang="en-US" dirty="0"/>
          </a:p>
          <a:p>
            <a:r>
              <a:rPr lang="en-US" dirty="0">
                <a:cs typeface="Calibri"/>
              </a:rPr>
              <a:t>Nazareth</a:t>
            </a:r>
          </a:p>
          <a:p>
            <a:r>
              <a:rPr lang="en-US" dirty="0">
                <a:cs typeface="Calibri"/>
              </a:rPr>
              <a:t>Acre</a:t>
            </a:r>
          </a:p>
        </p:txBody>
      </p:sp>
      <p:sp>
        <p:nvSpPr>
          <p:cNvPr id="5" name="Oval 4">
            <a:extLst>
              <a:ext uri="{FF2B5EF4-FFF2-40B4-BE49-F238E27FC236}">
                <a16:creationId xmlns:a16="http://schemas.microsoft.com/office/drawing/2014/main" id="{5F34B165-D632-0321-F8D0-DDF9959D409E}"/>
              </a:ext>
            </a:extLst>
          </p:cNvPr>
          <p:cNvSpPr/>
          <p:nvPr/>
        </p:nvSpPr>
        <p:spPr>
          <a:xfrm>
            <a:off x="5420969" y="1201095"/>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13" name="TextBox 12">
            <a:extLst>
              <a:ext uri="{FF2B5EF4-FFF2-40B4-BE49-F238E27FC236}">
                <a16:creationId xmlns:a16="http://schemas.microsoft.com/office/drawing/2014/main" id="{8B3706A5-0B29-0E33-07E7-76FAF8798B6A}"/>
              </a:ext>
            </a:extLst>
          </p:cNvPr>
          <p:cNvSpPr txBox="1"/>
          <p:nvPr/>
        </p:nvSpPr>
        <p:spPr>
          <a:xfrm>
            <a:off x="696686" y="5140036"/>
            <a:ext cx="10432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add the three nodes we found to the open list. We sort them according to the g()+h() calculation.</a:t>
            </a:r>
            <a:endParaRPr lang="en-US" dirty="0"/>
          </a:p>
        </p:txBody>
      </p:sp>
      <p:sp>
        <p:nvSpPr>
          <p:cNvPr id="3" name="Arrow: Right 2">
            <a:extLst>
              <a:ext uri="{FF2B5EF4-FFF2-40B4-BE49-F238E27FC236}">
                <a16:creationId xmlns:a16="http://schemas.microsoft.com/office/drawing/2014/main" id="{B5275210-743B-0379-4884-2B0C1D801E51}"/>
              </a:ext>
            </a:extLst>
          </p:cNvPr>
          <p:cNvSpPr/>
          <p:nvPr/>
        </p:nvSpPr>
        <p:spPr>
          <a:xfrm>
            <a:off x="6517840" y="2056570"/>
            <a:ext cx="277905"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E887068-0D66-70EE-F6F9-59B11B533EE8}"/>
              </a:ext>
            </a:extLst>
          </p:cNvPr>
          <p:cNvSpPr/>
          <p:nvPr/>
        </p:nvSpPr>
        <p:spPr>
          <a:xfrm>
            <a:off x="6839488" y="200454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352859" y="2004542"/>
            <a:ext cx="1129552"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88101" y="195785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88835" y="2322600"/>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sp>
        <p:nvSpPr>
          <p:cNvPr id="24" name="TextBox 23">
            <a:extLst>
              <a:ext uri="{FF2B5EF4-FFF2-40B4-BE49-F238E27FC236}">
                <a16:creationId xmlns:a16="http://schemas.microsoft.com/office/drawing/2014/main" id="{99399867-7E63-7D98-0D12-80FF54A0C1C4}"/>
              </a:ext>
            </a:extLst>
          </p:cNvPr>
          <p:cNvSpPr txBox="1"/>
          <p:nvPr/>
        </p:nvSpPr>
        <p:spPr>
          <a:xfrm>
            <a:off x="5307148" y="2377552"/>
            <a:ext cx="1304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35+351=386</a:t>
            </a:r>
            <a:endParaRPr lang="en-US" dirty="0"/>
          </a:p>
        </p:txBody>
      </p:sp>
      <p:sp>
        <p:nvSpPr>
          <p:cNvPr id="25" name="TextBox 24">
            <a:extLst>
              <a:ext uri="{FF2B5EF4-FFF2-40B4-BE49-F238E27FC236}">
                <a16:creationId xmlns:a16="http://schemas.microsoft.com/office/drawing/2014/main" id="{CF1BC8ED-F3CF-25E6-6D02-CAC89A117BAE}"/>
              </a:ext>
            </a:extLst>
          </p:cNvPr>
          <p:cNvSpPr txBox="1"/>
          <p:nvPr/>
        </p:nvSpPr>
        <p:spPr>
          <a:xfrm>
            <a:off x="6880628" y="2318175"/>
            <a:ext cx="1304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20+364=384</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92706" y="1701023"/>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H="1" flipV="1">
            <a:off x="5945812" y="1695086"/>
            <a:ext cx="24332" cy="33600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75500" y="1704982"/>
            <a:ext cx="1142593" cy="296418"/>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92862F8-5794-6B6B-EAC5-FD3D85BFE3A5}"/>
              </a:ext>
            </a:extLst>
          </p:cNvPr>
          <p:cNvSpPr txBox="1"/>
          <p:nvPr/>
        </p:nvSpPr>
        <p:spPr>
          <a:xfrm>
            <a:off x="9322970" y="43614"/>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4" name="Table 13">
            <a:extLst>
              <a:ext uri="{FF2B5EF4-FFF2-40B4-BE49-F238E27FC236}">
                <a16:creationId xmlns:a16="http://schemas.microsoft.com/office/drawing/2014/main" id="{87F9138F-50CA-0ECE-E234-5CA96599FCCB}"/>
              </a:ext>
            </a:extLst>
          </p:cNvPr>
          <p:cNvGraphicFramePr>
            <a:graphicFrameLocks noGrp="1"/>
          </p:cNvGraphicFramePr>
          <p:nvPr>
            <p:extLst>
              <p:ext uri="{D42A27DB-BD31-4B8C-83A1-F6EECF244321}">
                <p14:modId xmlns:p14="http://schemas.microsoft.com/office/powerpoint/2010/main" val="3860302662"/>
              </p:ext>
            </p:extLst>
          </p:nvPr>
        </p:nvGraphicFramePr>
        <p:xfrm>
          <a:off x="9599195" y="472239"/>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61426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345046"/>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Nazareth</a:t>
            </a:r>
          </a:p>
          <a:p>
            <a:r>
              <a:rPr lang="en-US" dirty="0">
                <a:cs typeface="Calibri"/>
              </a:rPr>
              <a:t>Jenin</a:t>
            </a:r>
          </a:p>
          <a:p>
            <a:r>
              <a:rPr lang="en-US" dirty="0">
                <a:cs typeface="Calibri"/>
              </a:rPr>
              <a:t>Acre</a:t>
            </a:r>
          </a:p>
          <a:p>
            <a:endParaRPr lang="en-US" dirty="0">
              <a:cs typeface="Calibri"/>
            </a:endParaRPr>
          </a:p>
        </p:txBody>
      </p:sp>
      <p:sp>
        <p:nvSpPr>
          <p:cNvPr id="5" name="Oval 4">
            <a:extLst>
              <a:ext uri="{FF2B5EF4-FFF2-40B4-BE49-F238E27FC236}">
                <a16:creationId xmlns:a16="http://schemas.microsoft.com/office/drawing/2014/main" id="{5F34B165-D632-0321-F8D0-DDF9959D409E}"/>
              </a:ext>
            </a:extLst>
          </p:cNvPr>
          <p:cNvSpPr/>
          <p:nvPr/>
        </p:nvSpPr>
        <p:spPr>
          <a:xfrm>
            <a:off x="5420969" y="1201095"/>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13" name="TextBox 12">
            <a:extLst>
              <a:ext uri="{FF2B5EF4-FFF2-40B4-BE49-F238E27FC236}">
                <a16:creationId xmlns:a16="http://schemas.microsoft.com/office/drawing/2014/main" id="{8B3706A5-0B29-0E33-07E7-76FAF8798B6A}"/>
              </a:ext>
            </a:extLst>
          </p:cNvPr>
          <p:cNvSpPr txBox="1"/>
          <p:nvPr/>
        </p:nvSpPr>
        <p:spPr>
          <a:xfrm>
            <a:off x="696686" y="5140036"/>
            <a:ext cx="104324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 we expand Tiberias, we run into Safed again. But we’ve already expanded this node once; so, we don’t add it to the open list again. </a:t>
            </a:r>
          </a:p>
          <a:p>
            <a:r>
              <a:rPr lang="en-US" dirty="0">
                <a:ea typeface="+mn-lt"/>
                <a:cs typeface="+mn-lt"/>
              </a:rPr>
              <a:t>We see that Nazareth is at the top of the open list; so, it’s the next node we will expand. </a:t>
            </a:r>
            <a:endParaRPr lang="en-US">
              <a:cs typeface="Calibri"/>
            </a:endParaRPr>
          </a:p>
        </p:txBody>
      </p:sp>
      <p:sp>
        <p:nvSpPr>
          <p:cNvPr id="3" name="Arrow: Right 2">
            <a:extLst>
              <a:ext uri="{FF2B5EF4-FFF2-40B4-BE49-F238E27FC236}">
                <a16:creationId xmlns:a16="http://schemas.microsoft.com/office/drawing/2014/main" id="{B5275210-743B-0379-4884-2B0C1D801E51}"/>
              </a:ext>
            </a:extLst>
          </p:cNvPr>
          <p:cNvSpPr/>
          <p:nvPr/>
        </p:nvSpPr>
        <p:spPr>
          <a:xfrm>
            <a:off x="4974048" y="2036778"/>
            <a:ext cx="277905"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E887068-0D66-70EE-F6F9-59B11B533EE8}"/>
              </a:ext>
            </a:extLst>
          </p:cNvPr>
          <p:cNvSpPr/>
          <p:nvPr/>
        </p:nvSpPr>
        <p:spPr>
          <a:xfrm>
            <a:off x="7205644" y="1984750"/>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352859" y="2004542"/>
            <a:ext cx="1129552"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88101" y="195785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88835" y="2322600"/>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sp>
        <p:nvSpPr>
          <p:cNvPr id="24" name="TextBox 23">
            <a:extLst>
              <a:ext uri="{FF2B5EF4-FFF2-40B4-BE49-F238E27FC236}">
                <a16:creationId xmlns:a16="http://schemas.microsoft.com/office/drawing/2014/main" id="{99399867-7E63-7D98-0D12-80FF54A0C1C4}"/>
              </a:ext>
            </a:extLst>
          </p:cNvPr>
          <p:cNvSpPr txBox="1"/>
          <p:nvPr/>
        </p:nvSpPr>
        <p:spPr>
          <a:xfrm>
            <a:off x="5307148" y="2377552"/>
            <a:ext cx="1304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35+351=386</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92706" y="1701023"/>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940456" y="1704982"/>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75500" y="1695086"/>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205643" y="2697269"/>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52552" y="269726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47822" y="3010902"/>
            <a:ext cx="1304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54107" y="3010902"/>
            <a:ext cx="1304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543623" y="2288852"/>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77629" y="2308644"/>
            <a:ext cx="1192072" cy="36569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9266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Jenin</a:t>
            </a:r>
          </a:p>
          <a:p>
            <a:r>
              <a:rPr lang="en-US" dirty="0">
                <a:ea typeface="+mn-lt"/>
                <a:cs typeface="+mn-lt"/>
              </a:rPr>
              <a:t>Tulkarm</a:t>
            </a:r>
          </a:p>
          <a:p>
            <a:r>
              <a:rPr lang="en-US" dirty="0">
                <a:ea typeface="+mn-lt"/>
                <a:cs typeface="+mn-lt"/>
              </a:rPr>
              <a:t>Hadera</a:t>
            </a:r>
            <a:endParaRPr lang="en-US" dirty="0"/>
          </a:p>
          <a:p>
            <a:r>
              <a:rPr lang="en-US" dirty="0">
                <a:cs typeface="Calibri"/>
              </a:rPr>
              <a:t>Acre</a:t>
            </a:r>
          </a:p>
          <a:p>
            <a:endParaRPr lang="en-US" dirty="0">
              <a:cs typeface="Calibri"/>
            </a:endParaRPr>
          </a:p>
          <a:p>
            <a:endParaRPr lang="en-US" dirty="0">
              <a:cs typeface="Calibri"/>
            </a:endParaRP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13" name="TextBox 12">
            <a:extLst>
              <a:ext uri="{FF2B5EF4-FFF2-40B4-BE49-F238E27FC236}">
                <a16:creationId xmlns:a16="http://schemas.microsoft.com/office/drawing/2014/main" id="{8B3706A5-0B29-0E33-07E7-76FAF8798B6A}"/>
              </a:ext>
            </a:extLst>
          </p:cNvPr>
          <p:cNvSpPr txBox="1"/>
          <p:nvPr/>
        </p:nvSpPr>
        <p:spPr>
          <a:xfrm>
            <a:off x="696686" y="5140036"/>
            <a:ext cx="104324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 we expand Nazareth, we run into Acre and Safed again. But we’ve already expanded those nodes once; so, we don’t add it to the open list again. </a:t>
            </a:r>
            <a:endParaRPr lang="en-US"/>
          </a:p>
        </p:txBody>
      </p:sp>
      <p:sp>
        <p:nvSpPr>
          <p:cNvPr id="3" name="Arrow: Right 2">
            <a:extLst>
              <a:ext uri="{FF2B5EF4-FFF2-40B4-BE49-F238E27FC236}">
                <a16:creationId xmlns:a16="http://schemas.microsoft.com/office/drawing/2014/main" id="{B5275210-743B-0379-4884-2B0C1D801E51}"/>
              </a:ext>
            </a:extLst>
          </p:cNvPr>
          <p:cNvSpPr/>
          <p:nvPr/>
        </p:nvSpPr>
        <p:spPr>
          <a:xfrm>
            <a:off x="5627190" y="2551375"/>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28029"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3" name="TextBox 32">
            <a:extLst>
              <a:ext uri="{FF2B5EF4-FFF2-40B4-BE49-F238E27FC236}">
                <a16:creationId xmlns:a16="http://schemas.microsoft.com/office/drawing/2014/main" id="{DEB081E0-1353-DAE2-2F99-4ACB180E8CCF}"/>
              </a:ext>
            </a:extLst>
          </p:cNvPr>
          <p:cNvSpPr txBox="1"/>
          <p:nvPr/>
        </p:nvSpPr>
        <p:spPr>
          <a:xfrm>
            <a:off x="5900913" y="278329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61+325=386</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D6A6279-BBB7-9E83-238B-5BFF1BE6EA0E}"/>
              </a:ext>
            </a:extLst>
          </p:cNvPr>
          <p:cNvSpPr txBox="1"/>
          <p:nvPr/>
        </p:nvSpPr>
        <p:spPr>
          <a:xfrm>
            <a:off x="9332997" y="183983"/>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4" name="Table 13">
            <a:extLst>
              <a:ext uri="{FF2B5EF4-FFF2-40B4-BE49-F238E27FC236}">
                <a16:creationId xmlns:a16="http://schemas.microsoft.com/office/drawing/2014/main" id="{EED7D54D-6783-7B65-CE4D-F5CA636D3BC1}"/>
              </a:ext>
            </a:extLst>
          </p:cNvPr>
          <p:cNvGraphicFramePr>
            <a:graphicFrameLocks noGrp="1"/>
          </p:cNvGraphicFramePr>
          <p:nvPr>
            <p:extLst>
              <p:ext uri="{D42A27DB-BD31-4B8C-83A1-F6EECF244321}">
                <p14:modId xmlns:p14="http://schemas.microsoft.com/office/powerpoint/2010/main" val="1897704647"/>
              </p:ext>
            </p:extLst>
          </p:nvPr>
        </p:nvGraphicFramePr>
        <p:xfrm>
          <a:off x="9926052" y="571499"/>
          <a:ext cx="2064073" cy="4524375"/>
        </p:xfrm>
        <a:graphic>
          <a:graphicData uri="http://schemas.openxmlformats.org/drawingml/2006/table">
            <a:tbl>
              <a:tblPr firstRow="1" bandRow="1">
                <a:tableStyleId>{5C22544A-7EE6-4342-B048-85BDC9FD1C3A}</a:tableStyleId>
              </a:tblPr>
              <a:tblGrid>
                <a:gridCol w="1420728">
                  <a:extLst>
                    <a:ext uri="{9D8B030D-6E8A-4147-A177-3AD203B41FA5}">
                      <a16:colId xmlns:a16="http://schemas.microsoft.com/office/drawing/2014/main" val="261749435"/>
                    </a:ext>
                  </a:extLst>
                </a:gridCol>
                <a:gridCol w="643345">
                  <a:extLst>
                    <a:ext uri="{9D8B030D-6E8A-4147-A177-3AD203B41FA5}">
                      <a16:colId xmlns:a16="http://schemas.microsoft.com/office/drawing/2014/main" val="1446855046"/>
                    </a:ext>
                  </a:extLst>
                </a:gridCol>
              </a:tblGrid>
              <a:tr h="22694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226945">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237261">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226945">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226945">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226945">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226945">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22694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237261">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226945">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226945">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226945">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22694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226945">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237261">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226945">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226945">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22694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226945">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124429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Nablus</a:t>
            </a:r>
          </a:p>
          <a:p>
            <a:r>
              <a:rPr lang="en-US" dirty="0">
                <a:cs typeface="Calibri"/>
              </a:rPr>
              <a:t>Tulkarm</a:t>
            </a:r>
          </a:p>
          <a:p>
            <a:r>
              <a:rPr lang="en-US" dirty="0">
                <a:cs typeface="Calibri"/>
              </a:rPr>
              <a:t>Hadera</a:t>
            </a:r>
          </a:p>
          <a:p>
            <a:r>
              <a:rPr lang="en-US" dirty="0">
                <a:cs typeface="Calibri"/>
              </a:rPr>
              <a:t>Acre</a:t>
            </a:r>
          </a:p>
          <a:p>
            <a:endParaRPr lang="en-US" dirty="0">
              <a:cs typeface="Calibri"/>
            </a:endParaRP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13" name="TextBox 12">
            <a:extLst>
              <a:ext uri="{FF2B5EF4-FFF2-40B4-BE49-F238E27FC236}">
                <a16:creationId xmlns:a16="http://schemas.microsoft.com/office/drawing/2014/main" id="{8B3706A5-0B29-0E33-07E7-76FAF8798B6A}"/>
              </a:ext>
            </a:extLst>
          </p:cNvPr>
          <p:cNvSpPr txBox="1"/>
          <p:nvPr/>
        </p:nvSpPr>
        <p:spPr>
          <a:xfrm>
            <a:off x="696686" y="5140036"/>
            <a:ext cx="1043247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 we expand Jenin, we run into Nazareth and Tiberias again. </a:t>
            </a:r>
            <a:endParaRPr lang="en-US">
              <a:ea typeface="+mn-lt"/>
              <a:cs typeface="+mn-lt"/>
            </a:endParaRPr>
          </a:p>
          <a:p>
            <a:r>
              <a:rPr lang="en-US" dirty="0">
                <a:ea typeface="+mn-lt"/>
                <a:cs typeface="+mn-lt"/>
              </a:rPr>
              <a:t>But we’ve already expanded those nodes once; so, we don’t add them to the open list again. </a:t>
            </a:r>
          </a:p>
          <a:p>
            <a:r>
              <a:rPr lang="en-US" dirty="0">
                <a:cs typeface="Calibri"/>
              </a:rPr>
              <a:t>Nablus will be the next node we should expand – it’s at the top of the sorted open list.</a:t>
            </a:r>
            <a:endParaRPr lang="en-US" dirty="0">
              <a:ea typeface="+mn-lt"/>
              <a:cs typeface="+mn-lt"/>
            </a:endParaRPr>
          </a:p>
          <a:p>
            <a:endParaRPr lang="en-US" dirty="0">
              <a:cs typeface="Calibri"/>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6" name="TextBox 45">
            <a:extLst>
              <a:ext uri="{FF2B5EF4-FFF2-40B4-BE49-F238E27FC236}">
                <a16:creationId xmlns:a16="http://schemas.microsoft.com/office/drawing/2014/main" id="{D561EC85-DF91-405E-5F0D-23080EA273B0}"/>
              </a:ext>
            </a:extLst>
          </p:cNvPr>
          <p:cNvSpPr txBox="1"/>
          <p:nvPr/>
        </p:nvSpPr>
        <p:spPr>
          <a:xfrm>
            <a:off x="6346237"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88+298=386</a:t>
            </a:r>
            <a:endParaRPr lang="en-US" dirty="0"/>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Arrow: Right 11">
            <a:extLst>
              <a:ext uri="{FF2B5EF4-FFF2-40B4-BE49-F238E27FC236}">
                <a16:creationId xmlns:a16="http://schemas.microsoft.com/office/drawing/2014/main" id="{8373A713-B635-918B-58B4-3B990773D592}"/>
              </a:ext>
            </a:extLst>
          </p:cNvPr>
          <p:cNvSpPr/>
          <p:nvPr/>
        </p:nvSpPr>
        <p:spPr>
          <a:xfrm>
            <a:off x="6096916" y="3198553"/>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9AA3C0-FA28-CA99-F199-9C3EFC25E947}"/>
              </a:ext>
            </a:extLst>
          </p:cNvPr>
          <p:cNvSpPr txBox="1"/>
          <p:nvPr/>
        </p:nvSpPr>
        <p:spPr>
          <a:xfrm>
            <a:off x="9272838" y="103772"/>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4" name="Table 13">
            <a:extLst>
              <a:ext uri="{FF2B5EF4-FFF2-40B4-BE49-F238E27FC236}">
                <a16:creationId xmlns:a16="http://schemas.microsoft.com/office/drawing/2014/main" id="{BC560CF9-6EE1-4D96-7410-16D2DA5BE5E1}"/>
              </a:ext>
            </a:extLst>
          </p:cNvPr>
          <p:cNvGraphicFramePr>
            <a:graphicFrameLocks noGrp="1"/>
          </p:cNvGraphicFramePr>
          <p:nvPr>
            <p:extLst>
              <p:ext uri="{D42A27DB-BD31-4B8C-83A1-F6EECF244321}">
                <p14:modId xmlns:p14="http://schemas.microsoft.com/office/powerpoint/2010/main" val="1283762799"/>
              </p:ext>
            </p:extLst>
          </p:nvPr>
        </p:nvGraphicFramePr>
        <p:xfrm>
          <a:off x="9549063" y="532397"/>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2874620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Ramallah</a:t>
            </a:r>
          </a:p>
          <a:p>
            <a:r>
              <a:rPr lang="en-US" dirty="0">
                <a:cs typeface="Calibri"/>
              </a:rPr>
              <a:t>Tulkarm</a:t>
            </a:r>
          </a:p>
          <a:p>
            <a:r>
              <a:rPr lang="en-US" dirty="0">
                <a:cs typeface="Calibri"/>
              </a:rPr>
              <a:t>Hadera</a:t>
            </a:r>
          </a:p>
          <a:p>
            <a:r>
              <a:rPr lang="en-US" dirty="0">
                <a:cs typeface="Calibri"/>
              </a:rPr>
              <a:t>Acre</a:t>
            </a:r>
          </a:p>
          <a:p>
            <a:endParaRPr lang="en-US" dirty="0">
              <a:cs typeface="Calibri"/>
            </a:endParaRP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13" name="TextBox 12">
            <a:extLst>
              <a:ext uri="{FF2B5EF4-FFF2-40B4-BE49-F238E27FC236}">
                <a16:creationId xmlns:a16="http://schemas.microsoft.com/office/drawing/2014/main" id="{8B3706A5-0B29-0E33-07E7-76FAF8798B6A}"/>
              </a:ext>
            </a:extLst>
          </p:cNvPr>
          <p:cNvSpPr txBox="1"/>
          <p:nvPr/>
        </p:nvSpPr>
        <p:spPr>
          <a:xfrm>
            <a:off x="206083" y="4993899"/>
            <a:ext cx="104324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 we expand Nablus, we run into </a:t>
            </a:r>
            <a:r>
              <a:rPr lang="en-US" dirty="0" err="1">
                <a:ea typeface="+mn-lt"/>
                <a:cs typeface="+mn-lt"/>
              </a:rPr>
              <a:t>Tulkarm</a:t>
            </a:r>
            <a:r>
              <a:rPr lang="en-US" dirty="0">
                <a:ea typeface="+mn-lt"/>
                <a:cs typeface="+mn-lt"/>
              </a:rPr>
              <a:t> and Jenin again.</a:t>
            </a:r>
            <a:endParaRPr lang="en-US"/>
          </a:p>
          <a:p>
            <a:r>
              <a:rPr lang="en-US" dirty="0">
                <a:ea typeface="+mn-lt"/>
                <a:cs typeface="+mn-lt"/>
              </a:rPr>
              <a:t> But we’ve already expanded Jenin node once; so, we don’t add it to the open list again</a:t>
            </a:r>
            <a:endParaRPr lang="en-US" dirty="0">
              <a:cs typeface="Calibri"/>
            </a:endParaRPr>
          </a:p>
          <a:p>
            <a:r>
              <a:rPr lang="en-US" dirty="0" err="1">
                <a:ea typeface="+mn-lt"/>
                <a:cs typeface="+mn-lt"/>
              </a:rPr>
              <a:t>Tulkarm</a:t>
            </a:r>
            <a:r>
              <a:rPr lang="en-US" dirty="0">
                <a:ea typeface="+mn-lt"/>
                <a:cs typeface="+mn-lt"/>
              </a:rPr>
              <a:t> Remains in </a:t>
            </a:r>
            <a:r>
              <a:rPr lang="en-US" dirty="0" err="1">
                <a:ea typeface="+mn-lt"/>
                <a:cs typeface="+mn-lt"/>
              </a:rPr>
              <a:t>it's</a:t>
            </a:r>
            <a:r>
              <a:rPr lang="en-US" dirty="0">
                <a:ea typeface="+mn-lt"/>
                <a:cs typeface="+mn-lt"/>
              </a:rPr>
              <a:t> old location in the open list</a:t>
            </a:r>
          </a:p>
          <a:p>
            <a:r>
              <a:rPr lang="en-US" dirty="0">
                <a:ea typeface="+mn-lt"/>
                <a:cs typeface="+mn-lt"/>
              </a:rPr>
              <a:t>Ramallah will be the next node we should expand – it’s at the top of the sorted open list.</a:t>
            </a:r>
            <a:endParaRPr lang="en-US">
              <a:ea typeface="+mn-lt"/>
              <a:cs typeface="+mn-lt"/>
            </a:endParaRPr>
          </a:p>
          <a:p>
            <a:endParaRPr lang="en-US" dirty="0">
              <a:ea typeface="+mn-lt"/>
              <a:cs typeface="+mn-lt"/>
            </a:endParaRPr>
          </a:p>
          <a:p>
            <a:endParaRPr lang="en-US" dirty="0">
              <a:ea typeface="+mn-lt"/>
              <a:cs typeface="+mn-lt"/>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C8AAC035-211F-1BBB-CD65-1CB100BD60D1}"/>
              </a:ext>
            </a:extLst>
          </p:cNvPr>
          <p:cNvSpPr/>
          <p:nvPr/>
        </p:nvSpPr>
        <p:spPr>
          <a:xfrm>
            <a:off x="6437903" y="378814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p>
        </p:txBody>
      </p:sp>
      <p:sp>
        <p:nvSpPr>
          <p:cNvPr id="57" name="TextBox 56">
            <a:extLst>
              <a:ext uri="{FF2B5EF4-FFF2-40B4-BE49-F238E27FC236}">
                <a16:creationId xmlns:a16="http://schemas.microsoft.com/office/drawing/2014/main" id="{231675D2-60EC-4FAE-323B-ED9F54F52C9B}"/>
              </a:ext>
            </a:extLst>
          </p:cNvPr>
          <p:cNvSpPr txBox="1"/>
          <p:nvPr/>
        </p:nvSpPr>
        <p:spPr>
          <a:xfrm>
            <a:off x="6392192" y="4042399"/>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124+262=386</a:t>
            </a:r>
            <a:endParaRPr lang="en-US" dirty="0"/>
          </a:p>
        </p:txBody>
      </p:sp>
      <p:sp>
        <p:nvSpPr>
          <p:cNvPr id="58" name="Oval 57">
            <a:extLst>
              <a:ext uri="{FF2B5EF4-FFF2-40B4-BE49-F238E27FC236}">
                <a16:creationId xmlns:a16="http://schemas.microsoft.com/office/drawing/2014/main" id="{6F25B1CB-02DA-320E-371B-02150EA8C6F5}"/>
              </a:ext>
            </a:extLst>
          </p:cNvPr>
          <p:cNvSpPr/>
          <p:nvPr/>
        </p:nvSpPr>
        <p:spPr>
          <a:xfrm>
            <a:off x="5227053" y="377770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59" name="TextBox 58">
            <a:extLst>
              <a:ext uri="{FF2B5EF4-FFF2-40B4-BE49-F238E27FC236}">
                <a16:creationId xmlns:a16="http://schemas.microsoft.com/office/drawing/2014/main" id="{9F17E7FB-3ADB-F522-2132-3128BADEF4A2}"/>
              </a:ext>
            </a:extLst>
          </p:cNvPr>
          <p:cNvSpPr txBox="1"/>
          <p:nvPr/>
        </p:nvSpPr>
        <p:spPr>
          <a:xfrm>
            <a:off x="5181342" y="4031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112+307=419</a:t>
            </a:r>
          </a:p>
        </p:txBody>
      </p:sp>
      <p:sp>
        <p:nvSpPr>
          <p:cNvPr id="60" name="Oval 59">
            <a:extLst>
              <a:ext uri="{FF2B5EF4-FFF2-40B4-BE49-F238E27FC236}">
                <a16:creationId xmlns:a16="http://schemas.microsoft.com/office/drawing/2014/main" id="{8D3A6617-B8AA-955F-49D3-34ACBCC244C4}"/>
              </a:ext>
            </a:extLst>
          </p:cNvPr>
          <p:cNvSpPr/>
          <p:nvPr/>
        </p:nvSpPr>
        <p:spPr>
          <a:xfrm>
            <a:off x="7826204" y="375682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61" name="TextBox 60">
            <a:extLst>
              <a:ext uri="{FF2B5EF4-FFF2-40B4-BE49-F238E27FC236}">
                <a16:creationId xmlns:a16="http://schemas.microsoft.com/office/drawing/2014/main" id="{2C101365-FF7A-B0E3-0DB5-F9568CE98E6E}"/>
              </a:ext>
            </a:extLst>
          </p:cNvPr>
          <p:cNvSpPr txBox="1"/>
          <p:nvPr/>
        </p:nvSpPr>
        <p:spPr>
          <a:xfrm>
            <a:off x="7780493" y="401108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115+325=440</a:t>
            </a:r>
            <a:endParaRPr lang="en-US" sz="1400" dirty="0">
              <a:cs typeface="Calibri"/>
            </a:endParaRPr>
          </a:p>
        </p:txBody>
      </p:sp>
      <p:cxnSp>
        <p:nvCxnSpPr>
          <p:cNvPr id="62" name="Straight Arrow Connector 61">
            <a:extLst>
              <a:ext uri="{FF2B5EF4-FFF2-40B4-BE49-F238E27FC236}">
                <a16:creationId xmlns:a16="http://schemas.microsoft.com/office/drawing/2014/main" id="{26ABED69-79F5-1034-EF50-C15A1E6AB25C}"/>
              </a:ext>
            </a:extLst>
          </p:cNvPr>
          <p:cNvCxnSpPr>
            <a:cxnSpLocks/>
          </p:cNvCxnSpPr>
          <p:nvPr/>
        </p:nvCxnSpPr>
        <p:spPr>
          <a:xfrm flipV="1">
            <a:off x="5753238" y="3397891"/>
            <a:ext cx="1152762" cy="3678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DEF251-E064-6DDE-BDEB-5E6C48A7D339}"/>
              </a:ext>
            </a:extLst>
          </p:cNvPr>
          <p:cNvCxnSpPr>
            <a:cxnSpLocks/>
          </p:cNvCxnSpPr>
          <p:nvPr/>
        </p:nvCxnSpPr>
        <p:spPr>
          <a:xfrm flipH="1" flipV="1">
            <a:off x="6874685" y="3387453"/>
            <a:ext cx="26773" cy="388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38571B5-CC55-9723-6775-1A63A1AE1126}"/>
              </a:ext>
            </a:extLst>
          </p:cNvPr>
          <p:cNvCxnSpPr>
            <a:cxnSpLocks/>
          </p:cNvCxnSpPr>
          <p:nvPr/>
        </p:nvCxnSpPr>
        <p:spPr>
          <a:xfrm flipH="1" flipV="1">
            <a:off x="6812057" y="3387453"/>
            <a:ext cx="1404635" cy="388737"/>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Arrow: Right 11">
            <a:extLst>
              <a:ext uri="{FF2B5EF4-FFF2-40B4-BE49-F238E27FC236}">
                <a16:creationId xmlns:a16="http://schemas.microsoft.com/office/drawing/2014/main" id="{8373A713-B635-918B-58B4-3B990773D592}"/>
              </a:ext>
            </a:extLst>
          </p:cNvPr>
          <p:cNvSpPr/>
          <p:nvPr/>
        </p:nvSpPr>
        <p:spPr>
          <a:xfrm>
            <a:off x="6180423" y="3772663"/>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7CA96F-B9F2-A27D-3E1D-5AFEF2671B13}"/>
              </a:ext>
            </a:extLst>
          </p:cNvPr>
          <p:cNvSpPr txBox="1"/>
          <p:nvPr/>
        </p:nvSpPr>
        <p:spPr>
          <a:xfrm>
            <a:off x="9343022" y="394536"/>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4" name="Table 13">
            <a:extLst>
              <a:ext uri="{FF2B5EF4-FFF2-40B4-BE49-F238E27FC236}">
                <a16:creationId xmlns:a16="http://schemas.microsoft.com/office/drawing/2014/main" id="{1E101E03-F171-1841-16D9-C556AB39A23F}"/>
              </a:ext>
            </a:extLst>
          </p:cNvPr>
          <p:cNvGraphicFramePr>
            <a:graphicFrameLocks noGrp="1"/>
          </p:cNvGraphicFramePr>
          <p:nvPr>
            <p:extLst>
              <p:ext uri="{D42A27DB-BD31-4B8C-83A1-F6EECF244321}">
                <p14:modId xmlns:p14="http://schemas.microsoft.com/office/powerpoint/2010/main" val="561074586"/>
              </p:ext>
            </p:extLst>
          </p:nvPr>
        </p:nvGraphicFramePr>
        <p:xfrm>
          <a:off x="9619247" y="823161"/>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1932552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Jerusalem</a:t>
            </a:r>
          </a:p>
          <a:p>
            <a:r>
              <a:rPr lang="en-US" dirty="0">
                <a:cs typeface="Calibri"/>
              </a:rPr>
              <a:t>Tulkarm</a:t>
            </a:r>
          </a:p>
          <a:p>
            <a:r>
              <a:rPr lang="en-US" dirty="0">
                <a:ea typeface="+mn-lt"/>
                <a:cs typeface="+mn-lt"/>
              </a:rPr>
              <a:t>Jericho</a:t>
            </a:r>
            <a:endParaRPr lang="en-US" dirty="0"/>
          </a:p>
          <a:p>
            <a:r>
              <a:rPr lang="en-US" dirty="0">
                <a:cs typeface="Calibri"/>
              </a:rPr>
              <a:t>Hadera</a:t>
            </a:r>
          </a:p>
          <a:p>
            <a:r>
              <a:rPr lang="en-US" dirty="0">
                <a:cs typeface="Calibri"/>
              </a:rPr>
              <a:t>Acre</a:t>
            </a:r>
          </a:p>
          <a:p>
            <a:r>
              <a:rPr lang="en-US" dirty="0">
                <a:cs typeface="Calibri"/>
              </a:rPr>
              <a:t>Jaffa</a:t>
            </a: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C8AAC035-211F-1BBB-CD65-1CB100BD60D1}"/>
              </a:ext>
            </a:extLst>
          </p:cNvPr>
          <p:cNvSpPr/>
          <p:nvPr/>
        </p:nvSpPr>
        <p:spPr>
          <a:xfrm>
            <a:off x="6437903" y="378814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p>
        </p:txBody>
      </p:sp>
      <p:sp>
        <p:nvSpPr>
          <p:cNvPr id="58" name="Oval 57">
            <a:extLst>
              <a:ext uri="{FF2B5EF4-FFF2-40B4-BE49-F238E27FC236}">
                <a16:creationId xmlns:a16="http://schemas.microsoft.com/office/drawing/2014/main" id="{6F25B1CB-02DA-320E-371B-02150EA8C6F5}"/>
              </a:ext>
            </a:extLst>
          </p:cNvPr>
          <p:cNvSpPr/>
          <p:nvPr/>
        </p:nvSpPr>
        <p:spPr>
          <a:xfrm>
            <a:off x="5227053" y="377770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59" name="TextBox 58">
            <a:extLst>
              <a:ext uri="{FF2B5EF4-FFF2-40B4-BE49-F238E27FC236}">
                <a16:creationId xmlns:a16="http://schemas.microsoft.com/office/drawing/2014/main" id="{9F17E7FB-3ADB-F522-2132-3128BADEF4A2}"/>
              </a:ext>
            </a:extLst>
          </p:cNvPr>
          <p:cNvSpPr txBox="1"/>
          <p:nvPr/>
        </p:nvSpPr>
        <p:spPr>
          <a:xfrm>
            <a:off x="5181342" y="4031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112+307=419</a:t>
            </a:r>
          </a:p>
        </p:txBody>
      </p:sp>
      <p:sp>
        <p:nvSpPr>
          <p:cNvPr id="60" name="Oval 59">
            <a:extLst>
              <a:ext uri="{FF2B5EF4-FFF2-40B4-BE49-F238E27FC236}">
                <a16:creationId xmlns:a16="http://schemas.microsoft.com/office/drawing/2014/main" id="{8D3A6617-B8AA-955F-49D3-34ACBCC244C4}"/>
              </a:ext>
            </a:extLst>
          </p:cNvPr>
          <p:cNvSpPr/>
          <p:nvPr/>
        </p:nvSpPr>
        <p:spPr>
          <a:xfrm>
            <a:off x="7826204" y="375682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61" name="TextBox 60">
            <a:extLst>
              <a:ext uri="{FF2B5EF4-FFF2-40B4-BE49-F238E27FC236}">
                <a16:creationId xmlns:a16="http://schemas.microsoft.com/office/drawing/2014/main" id="{2C101365-FF7A-B0E3-0DB5-F9568CE98E6E}"/>
              </a:ext>
            </a:extLst>
          </p:cNvPr>
          <p:cNvSpPr txBox="1"/>
          <p:nvPr/>
        </p:nvSpPr>
        <p:spPr>
          <a:xfrm>
            <a:off x="7780493" y="401108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115+325=440</a:t>
            </a:r>
            <a:endParaRPr lang="en-US" sz="1400" dirty="0">
              <a:cs typeface="Calibri"/>
            </a:endParaRPr>
          </a:p>
        </p:txBody>
      </p:sp>
      <p:cxnSp>
        <p:nvCxnSpPr>
          <p:cNvPr id="62" name="Straight Arrow Connector 61">
            <a:extLst>
              <a:ext uri="{FF2B5EF4-FFF2-40B4-BE49-F238E27FC236}">
                <a16:creationId xmlns:a16="http://schemas.microsoft.com/office/drawing/2014/main" id="{26ABED69-79F5-1034-EF50-C15A1E6AB25C}"/>
              </a:ext>
            </a:extLst>
          </p:cNvPr>
          <p:cNvCxnSpPr>
            <a:cxnSpLocks/>
          </p:cNvCxnSpPr>
          <p:nvPr/>
        </p:nvCxnSpPr>
        <p:spPr>
          <a:xfrm flipV="1">
            <a:off x="5753238" y="3397891"/>
            <a:ext cx="1152762" cy="3678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DEF251-E064-6DDE-BDEB-5E6C48A7D339}"/>
              </a:ext>
            </a:extLst>
          </p:cNvPr>
          <p:cNvCxnSpPr>
            <a:cxnSpLocks/>
          </p:cNvCxnSpPr>
          <p:nvPr/>
        </p:nvCxnSpPr>
        <p:spPr>
          <a:xfrm flipH="1" flipV="1">
            <a:off x="6874685" y="3387453"/>
            <a:ext cx="26773" cy="388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38571B5-CC55-9723-6775-1A63A1AE1126}"/>
              </a:ext>
            </a:extLst>
          </p:cNvPr>
          <p:cNvCxnSpPr>
            <a:cxnSpLocks/>
          </p:cNvCxnSpPr>
          <p:nvPr/>
        </p:nvCxnSpPr>
        <p:spPr>
          <a:xfrm flipH="1" flipV="1">
            <a:off x="6812057" y="3387453"/>
            <a:ext cx="1404635" cy="388737"/>
          </a:xfrm>
          <a:prstGeom prst="straightConnector1">
            <a:avLst/>
          </a:prstGeom>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3A3E2400-5220-7777-E0BC-EA9A11B0D9FF}"/>
              </a:ext>
            </a:extLst>
          </p:cNvPr>
          <p:cNvSpPr/>
          <p:nvPr/>
        </p:nvSpPr>
        <p:spPr>
          <a:xfrm>
            <a:off x="5289682" y="433093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67" name="TextBox 66">
            <a:extLst>
              <a:ext uri="{FF2B5EF4-FFF2-40B4-BE49-F238E27FC236}">
                <a16:creationId xmlns:a16="http://schemas.microsoft.com/office/drawing/2014/main" id="{E426F5F1-2DF2-1519-4823-457ED7B31655}"/>
              </a:ext>
            </a:extLst>
          </p:cNvPr>
          <p:cNvSpPr txBox="1"/>
          <p:nvPr/>
        </p:nvSpPr>
        <p:spPr>
          <a:xfrm>
            <a:off x="5243971" y="458519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160+307=467</a:t>
            </a:r>
          </a:p>
        </p:txBody>
      </p:sp>
      <p:sp>
        <p:nvSpPr>
          <p:cNvPr id="68" name="Oval 67">
            <a:extLst>
              <a:ext uri="{FF2B5EF4-FFF2-40B4-BE49-F238E27FC236}">
                <a16:creationId xmlns:a16="http://schemas.microsoft.com/office/drawing/2014/main" id="{16EE57B4-F6A1-A797-3CF1-EADD9C2877AD}"/>
              </a:ext>
            </a:extLst>
          </p:cNvPr>
          <p:cNvSpPr/>
          <p:nvPr/>
        </p:nvSpPr>
        <p:spPr>
          <a:xfrm>
            <a:off x="6479655" y="429962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solidFill>
                <a:schemeClr val="tx1"/>
              </a:solidFill>
            </a:endParaRPr>
          </a:p>
        </p:txBody>
      </p:sp>
      <p:sp>
        <p:nvSpPr>
          <p:cNvPr id="69" name="TextBox 68">
            <a:extLst>
              <a:ext uri="{FF2B5EF4-FFF2-40B4-BE49-F238E27FC236}">
                <a16:creationId xmlns:a16="http://schemas.microsoft.com/office/drawing/2014/main" id="{DC16D2A5-5A71-761D-D177-ED11FCA235DF}"/>
              </a:ext>
            </a:extLst>
          </p:cNvPr>
          <p:cNvSpPr txBox="1"/>
          <p:nvPr/>
        </p:nvSpPr>
        <p:spPr>
          <a:xfrm>
            <a:off x="6433944" y="45538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133+260=393</a:t>
            </a:r>
            <a:endParaRPr lang="en-US" dirty="0"/>
          </a:p>
        </p:txBody>
      </p:sp>
      <p:sp>
        <p:nvSpPr>
          <p:cNvPr id="72" name="Oval 71">
            <a:extLst>
              <a:ext uri="{FF2B5EF4-FFF2-40B4-BE49-F238E27FC236}">
                <a16:creationId xmlns:a16="http://schemas.microsoft.com/office/drawing/2014/main" id="{A24057C6-8278-051F-4B4B-3AF2ADA35B1A}"/>
              </a:ext>
            </a:extLst>
          </p:cNvPr>
          <p:cNvSpPr/>
          <p:nvPr/>
        </p:nvSpPr>
        <p:spPr>
          <a:xfrm>
            <a:off x="7627874" y="4299621"/>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73" name="TextBox 72">
            <a:extLst>
              <a:ext uri="{FF2B5EF4-FFF2-40B4-BE49-F238E27FC236}">
                <a16:creationId xmlns:a16="http://schemas.microsoft.com/office/drawing/2014/main" id="{60AF3848-D887-97AF-CF5D-202E87CCB554}"/>
              </a:ext>
            </a:extLst>
          </p:cNvPr>
          <p:cNvSpPr txBox="1"/>
          <p:nvPr/>
        </p:nvSpPr>
        <p:spPr>
          <a:xfrm>
            <a:off x="7571725" y="45434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138+247=385</a:t>
            </a:r>
            <a:endParaRPr lang="en-US" dirty="0"/>
          </a:p>
        </p:txBody>
      </p:sp>
      <p:sp>
        <p:nvSpPr>
          <p:cNvPr id="74" name="Oval 73">
            <a:extLst>
              <a:ext uri="{FF2B5EF4-FFF2-40B4-BE49-F238E27FC236}">
                <a16:creationId xmlns:a16="http://schemas.microsoft.com/office/drawing/2014/main" id="{C50E5213-6424-A4A5-5F3F-AFB96B944FA3}"/>
              </a:ext>
            </a:extLst>
          </p:cNvPr>
          <p:cNvSpPr/>
          <p:nvPr/>
        </p:nvSpPr>
        <p:spPr>
          <a:xfrm>
            <a:off x="4172778" y="4310059"/>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p>
        </p:txBody>
      </p:sp>
      <p:sp>
        <p:nvSpPr>
          <p:cNvPr id="75" name="TextBox 74">
            <a:extLst>
              <a:ext uri="{FF2B5EF4-FFF2-40B4-BE49-F238E27FC236}">
                <a16:creationId xmlns:a16="http://schemas.microsoft.com/office/drawing/2014/main" id="{75B3BE7F-C220-4EED-7AD5-7FE044B4625C}"/>
              </a:ext>
            </a:extLst>
          </p:cNvPr>
          <p:cNvSpPr txBox="1"/>
          <p:nvPr/>
        </p:nvSpPr>
        <p:spPr>
          <a:xfrm>
            <a:off x="4127067" y="456431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168+278=446</a:t>
            </a:r>
            <a:endParaRPr lang="en-US" dirty="0"/>
          </a:p>
        </p:txBody>
      </p:sp>
      <p:cxnSp>
        <p:nvCxnSpPr>
          <p:cNvPr id="76" name="Straight Arrow Connector 75">
            <a:extLst>
              <a:ext uri="{FF2B5EF4-FFF2-40B4-BE49-F238E27FC236}">
                <a16:creationId xmlns:a16="http://schemas.microsoft.com/office/drawing/2014/main" id="{C6C8581E-9EE7-79C2-251D-DF18B6D365B8}"/>
              </a:ext>
            </a:extLst>
          </p:cNvPr>
          <p:cNvCxnSpPr>
            <a:cxnSpLocks/>
          </p:cNvCxnSpPr>
          <p:nvPr/>
        </p:nvCxnSpPr>
        <p:spPr>
          <a:xfrm flipH="1" flipV="1">
            <a:off x="6937314" y="3992877"/>
            <a:ext cx="26773"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66E91FC2-F664-4682-B86B-640E3635B0D1}"/>
              </a:ext>
            </a:extLst>
          </p:cNvPr>
          <p:cNvCxnSpPr>
            <a:cxnSpLocks/>
          </p:cNvCxnSpPr>
          <p:nvPr/>
        </p:nvCxnSpPr>
        <p:spPr>
          <a:xfrm flipH="1" flipV="1">
            <a:off x="6947753" y="4013754"/>
            <a:ext cx="1091485" cy="2947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C40F9D8-F52D-8EAD-F9F2-CF63069416D7}"/>
              </a:ext>
            </a:extLst>
          </p:cNvPr>
          <p:cNvCxnSpPr>
            <a:cxnSpLocks/>
          </p:cNvCxnSpPr>
          <p:nvPr/>
        </p:nvCxnSpPr>
        <p:spPr>
          <a:xfrm flipV="1">
            <a:off x="5711485" y="3982440"/>
            <a:ext cx="1204953" cy="357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D6B0F72-0984-A56E-F679-0F4A9F247DFF}"/>
              </a:ext>
            </a:extLst>
          </p:cNvPr>
          <p:cNvCxnSpPr>
            <a:cxnSpLocks/>
          </p:cNvCxnSpPr>
          <p:nvPr/>
        </p:nvCxnSpPr>
        <p:spPr>
          <a:xfrm flipV="1">
            <a:off x="4813786" y="4034630"/>
            <a:ext cx="2144405" cy="273914"/>
          </a:xfrm>
          <a:prstGeom prst="straightConnector1">
            <a:avLst/>
          </a:prstGeom>
        </p:spPr>
        <p:style>
          <a:lnRef idx="1">
            <a:schemeClr val="dk1"/>
          </a:lnRef>
          <a:fillRef idx="0">
            <a:schemeClr val="dk1"/>
          </a:fillRef>
          <a:effectRef idx="0">
            <a:schemeClr val="dk1"/>
          </a:effectRef>
          <a:fontRef idx="minor">
            <a:schemeClr val="tx1"/>
          </a:fontRef>
        </p:style>
      </p:cxnSp>
      <p:sp>
        <p:nvSpPr>
          <p:cNvPr id="14" name="Arrow: Right 13">
            <a:extLst>
              <a:ext uri="{FF2B5EF4-FFF2-40B4-BE49-F238E27FC236}">
                <a16:creationId xmlns:a16="http://schemas.microsoft.com/office/drawing/2014/main" id="{9DAB72F7-FFF9-5EC9-E3E4-69F43D051447}"/>
              </a:ext>
            </a:extLst>
          </p:cNvPr>
          <p:cNvSpPr/>
          <p:nvPr/>
        </p:nvSpPr>
        <p:spPr>
          <a:xfrm>
            <a:off x="7339081" y="4325896"/>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BB3242-4233-FEE7-F6D7-93C9D962073F}"/>
              </a:ext>
            </a:extLst>
          </p:cNvPr>
          <p:cNvSpPr txBox="1"/>
          <p:nvPr/>
        </p:nvSpPr>
        <p:spPr>
          <a:xfrm>
            <a:off x="162839" y="5047988"/>
            <a:ext cx="7711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Next We Expand Jerusalem It has the lowest f(n) (top of the open list)</a:t>
            </a:r>
            <a:endParaRPr lang="en-US" dirty="0"/>
          </a:p>
        </p:txBody>
      </p:sp>
      <p:sp>
        <p:nvSpPr>
          <p:cNvPr id="3" name="TextBox 2">
            <a:extLst>
              <a:ext uri="{FF2B5EF4-FFF2-40B4-BE49-F238E27FC236}">
                <a16:creationId xmlns:a16="http://schemas.microsoft.com/office/drawing/2014/main" id="{93D1C582-AAD1-0602-937B-2A29034DB35A}"/>
              </a:ext>
            </a:extLst>
          </p:cNvPr>
          <p:cNvSpPr txBox="1"/>
          <p:nvPr/>
        </p:nvSpPr>
        <p:spPr>
          <a:xfrm>
            <a:off x="9332996" y="304299"/>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2" name="Table 11">
            <a:extLst>
              <a:ext uri="{FF2B5EF4-FFF2-40B4-BE49-F238E27FC236}">
                <a16:creationId xmlns:a16="http://schemas.microsoft.com/office/drawing/2014/main" id="{EDCA5B47-5683-59E9-BF60-41C54E1CCA51}"/>
              </a:ext>
            </a:extLst>
          </p:cNvPr>
          <p:cNvGraphicFramePr>
            <a:graphicFrameLocks noGrp="1"/>
          </p:cNvGraphicFramePr>
          <p:nvPr>
            <p:extLst>
              <p:ext uri="{D42A27DB-BD31-4B8C-83A1-F6EECF244321}">
                <p14:modId xmlns:p14="http://schemas.microsoft.com/office/powerpoint/2010/main" val="845734448"/>
              </p:ext>
            </p:extLst>
          </p:nvPr>
        </p:nvGraphicFramePr>
        <p:xfrm>
          <a:off x="9609221" y="732924"/>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4076060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439387" y="399803"/>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Bethlehem</a:t>
            </a:r>
          </a:p>
          <a:p>
            <a:r>
              <a:rPr lang="en-US" dirty="0" err="1">
                <a:ea typeface="+mn-lt"/>
                <a:cs typeface="+mn-lt"/>
              </a:rPr>
              <a:t>Tulkarm</a:t>
            </a:r>
          </a:p>
          <a:p>
            <a:r>
              <a:rPr lang="en-US" dirty="0">
                <a:cs typeface="Calibri"/>
              </a:rPr>
              <a:t>Jericho</a:t>
            </a:r>
          </a:p>
          <a:p>
            <a:r>
              <a:rPr lang="en-US" dirty="0">
                <a:cs typeface="Calibri"/>
              </a:rPr>
              <a:t>Hadera</a:t>
            </a:r>
          </a:p>
          <a:p>
            <a:r>
              <a:rPr lang="en-US" dirty="0">
                <a:cs typeface="Calibri"/>
              </a:rPr>
              <a:t>Acre</a:t>
            </a:r>
          </a:p>
          <a:p>
            <a:r>
              <a:rPr lang="en-US" dirty="0">
                <a:cs typeface="Calibri"/>
              </a:rPr>
              <a:t>Jaffa</a:t>
            </a: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C8AAC035-211F-1BBB-CD65-1CB100BD60D1}"/>
              </a:ext>
            </a:extLst>
          </p:cNvPr>
          <p:cNvSpPr/>
          <p:nvPr/>
        </p:nvSpPr>
        <p:spPr>
          <a:xfrm>
            <a:off x="6437903" y="378814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p>
        </p:txBody>
      </p:sp>
      <p:sp>
        <p:nvSpPr>
          <p:cNvPr id="58" name="Oval 57">
            <a:extLst>
              <a:ext uri="{FF2B5EF4-FFF2-40B4-BE49-F238E27FC236}">
                <a16:creationId xmlns:a16="http://schemas.microsoft.com/office/drawing/2014/main" id="{6F25B1CB-02DA-320E-371B-02150EA8C6F5}"/>
              </a:ext>
            </a:extLst>
          </p:cNvPr>
          <p:cNvSpPr/>
          <p:nvPr/>
        </p:nvSpPr>
        <p:spPr>
          <a:xfrm>
            <a:off x="5227053" y="377770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59" name="TextBox 58">
            <a:extLst>
              <a:ext uri="{FF2B5EF4-FFF2-40B4-BE49-F238E27FC236}">
                <a16:creationId xmlns:a16="http://schemas.microsoft.com/office/drawing/2014/main" id="{9F17E7FB-3ADB-F522-2132-3128BADEF4A2}"/>
              </a:ext>
            </a:extLst>
          </p:cNvPr>
          <p:cNvSpPr txBox="1"/>
          <p:nvPr/>
        </p:nvSpPr>
        <p:spPr>
          <a:xfrm>
            <a:off x="5181342" y="4031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112+307=419</a:t>
            </a:r>
          </a:p>
        </p:txBody>
      </p:sp>
      <p:sp>
        <p:nvSpPr>
          <p:cNvPr id="60" name="Oval 59">
            <a:extLst>
              <a:ext uri="{FF2B5EF4-FFF2-40B4-BE49-F238E27FC236}">
                <a16:creationId xmlns:a16="http://schemas.microsoft.com/office/drawing/2014/main" id="{8D3A6617-B8AA-955F-49D3-34ACBCC244C4}"/>
              </a:ext>
            </a:extLst>
          </p:cNvPr>
          <p:cNvSpPr/>
          <p:nvPr/>
        </p:nvSpPr>
        <p:spPr>
          <a:xfrm>
            <a:off x="7826204" y="375682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61" name="TextBox 60">
            <a:extLst>
              <a:ext uri="{FF2B5EF4-FFF2-40B4-BE49-F238E27FC236}">
                <a16:creationId xmlns:a16="http://schemas.microsoft.com/office/drawing/2014/main" id="{2C101365-FF7A-B0E3-0DB5-F9568CE98E6E}"/>
              </a:ext>
            </a:extLst>
          </p:cNvPr>
          <p:cNvSpPr txBox="1"/>
          <p:nvPr/>
        </p:nvSpPr>
        <p:spPr>
          <a:xfrm>
            <a:off x="7780493" y="401108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115+325=440</a:t>
            </a:r>
            <a:endParaRPr lang="en-US" sz="1400" dirty="0">
              <a:cs typeface="Calibri"/>
            </a:endParaRPr>
          </a:p>
        </p:txBody>
      </p:sp>
      <p:cxnSp>
        <p:nvCxnSpPr>
          <p:cNvPr id="62" name="Straight Arrow Connector 61">
            <a:extLst>
              <a:ext uri="{FF2B5EF4-FFF2-40B4-BE49-F238E27FC236}">
                <a16:creationId xmlns:a16="http://schemas.microsoft.com/office/drawing/2014/main" id="{26ABED69-79F5-1034-EF50-C15A1E6AB25C}"/>
              </a:ext>
            </a:extLst>
          </p:cNvPr>
          <p:cNvCxnSpPr>
            <a:cxnSpLocks/>
          </p:cNvCxnSpPr>
          <p:nvPr/>
        </p:nvCxnSpPr>
        <p:spPr>
          <a:xfrm flipV="1">
            <a:off x="5753238" y="3397891"/>
            <a:ext cx="1152762" cy="3678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DEF251-E064-6DDE-BDEB-5E6C48A7D339}"/>
              </a:ext>
            </a:extLst>
          </p:cNvPr>
          <p:cNvCxnSpPr>
            <a:cxnSpLocks/>
          </p:cNvCxnSpPr>
          <p:nvPr/>
        </p:nvCxnSpPr>
        <p:spPr>
          <a:xfrm flipH="1" flipV="1">
            <a:off x="6874685" y="3387453"/>
            <a:ext cx="26773" cy="388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38571B5-CC55-9723-6775-1A63A1AE1126}"/>
              </a:ext>
            </a:extLst>
          </p:cNvPr>
          <p:cNvCxnSpPr>
            <a:cxnSpLocks/>
          </p:cNvCxnSpPr>
          <p:nvPr/>
        </p:nvCxnSpPr>
        <p:spPr>
          <a:xfrm flipH="1" flipV="1">
            <a:off x="6812057" y="3387453"/>
            <a:ext cx="1404635" cy="388737"/>
          </a:xfrm>
          <a:prstGeom prst="straightConnector1">
            <a:avLst/>
          </a:prstGeom>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3A3E2400-5220-7777-E0BC-EA9A11B0D9FF}"/>
              </a:ext>
            </a:extLst>
          </p:cNvPr>
          <p:cNvSpPr/>
          <p:nvPr/>
        </p:nvSpPr>
        <p:spPr>
          <a:xfrm>
            <a:off x="5289682" y="433093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67" name="TextBox 66">
            <a:extLst>
              <a:ext uri="{FF2B5EF4-FFF2-40B4-BE49-F238E27FC236}">
                <a16:creationId xmlns:a16="http://schemas.microsoft.com/office/drawing/2014/main" id="{E426F5F1-2DF2-1519-4823-457ED7B31655}"/>
              </a:ext>
            </a:extLst>
          </p:cNvPr>
          <p:cNvSpPr txBox="1"/>
          <p:nvPr/>
        </p:nvSpPr>
        <p:spPr>
          <a:xfrm>
            <a:off x="5243971" y="458519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160+307=467</a:t>
            </a:r>
          </a:p>
        </p:txBody>
      </p:sp>
      <p:sp>
        <p:nvSpPr>
          <p:cNvPr id="68" name="Oval 67">
            <a:extLst>
              <a:ext uri="{FF2B5EF4-FFF2-40B4-BE49-F238E27FC236}">
                <a16:creationId xmlns:a16="http://schemas.microsoft.com/office/drawing/2014/main" id="{16EE57B4-F6A1-A797-3CF1-EADD9C2877AD}"/>
              </a:ext>
            </a:extLst>
          </p:cNvPr>
          <p:cNvSpPr/>
          <p:nvPr/>
        </p:nvSpPr>
        <p:spPr>
          <a:xfrm>
            <a:off x="6479655" y="429962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solidFill>
                <a:schemeClr val="tx1"/>
              </a:solidFill>
            </a:endParaRPr>
          </a:p>
        </p:txBody>
      </p:sp>
      <p:sp>
        <p:nvSpPr>
          <p:cNvPr id="69" name="TextBox 68">
            <a:extLst>
              <a:ext uri="{FF2B5EF4-FFF2-40B4-BE49-F238E27FC236}">
                <a16:creationId xmlns:a16="http://schemas.microsoft.com/office/drawing/2014/main" id="{DC16D2A5-5A71-761D-D177-ED11FCA235DF}"/>
              </a:ext>
            </a:extLst>
          </p:cNvPr>
          <p:cNvSpPr txBox="1"/>
          <p:nvPr/>
        </p:nvSpPr>
        <p:spPr>
          <a:xfrm>
            <a:off x="6433944" y="45538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133+260=393</a:t>
            </a:r>
            <a:endParaRPr lang="en-US" dirty="0"/>
          </a:p>
        </p:txBody>
      </p:sp>
      <p:sp>
        <p:nvSpPr>
          <p:cNvPr id="72" name="Oval 71">
            <a:extLst>
              <a:ext uri="{FF2B5EF4-FFF2-40B4-BE49-F238E27FC236}">
                <a16:creationId xmlns:a16="http://schemas.microsoft.com/office/drawing/2014/main" id="{A24057C6-8278-051F-4B4B-3AF2ADA35B1A}"/>
              </a:ext>
            </a:extLst>
          </p:cNvPr>
          <p:cNvSpPr/>
          <p:nvPr/>
        </p:nvSpPr>
        <p:spPr>
          <a:xfrm>
            <a:off x="7627874" y="4299621"/>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73" name="TextBox 72">
            <a:extLst>
              <a:ext uri="{FF2B5EF4-FFF2-40B4-BE49-F238E27FC236}">
                <a16:creationId xmlns:a16="http://schemas.microsoft.com/office/drawing/2014/main" id="{60AF3848-D887-97AF-CF5D-202E87CCB554}"/>
              </a:ext>
            </a:extLst>
          </p:cNvPr>
          <p:cNvSpPr txBox="1"/>
          <p:nvPr/>
        </p:nvSpPr>
        <p:spPr>
          <a:xfrm>
            <a:off x="7571725" y="45434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138+247=385</a:t>
            </a:r>
            <a:endParaRPr lang="en-US" dirty="0"/>
          </a:p>
        </p:txBody>
      </p:sp>
      <p:sp>
        <p:nvSpPr>
          <p:cNvPr id="74" name="Oval 73">
            <a:extLst>
              <a:ext uri="{FF2B5EF4-FFF2-40B4-BE49-F238E27FC236}">
                <a16:creationId xmlns:a16="http://schemas.microsoft.com/office/drawing/2014/main" id="{C50E5213-6424-A4A5-5F3F-AFB96B944FA3}"/>
              </a:ext>
            </a:extLst>
          </p:cNvPr>
          <p:cNvSpPr/>
          <p:nvPr/>
        </p:nvSpPr>
        <p:spPr>
          <a:xfrm>
            <a:off x="4172778" y="4310059"/>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p>
        </p:txBody>
      </p:sp>
      <p:sp>
        <p:nvSpPr>
          <p:cNvPr id="75" name="TextBox 74">
            <a:extLst>
              <a:ext uri="{FF2B5EF4-FFF2-40B4-BE49-F238E27FC236}">
                <a16:creationId xmlns:a16="http://schemas.microsoft.com/office/drawing/2014/main" id="{75B3BE7F-C220-4EED-7AD5-7FE044B4625C}"/>
              </a:ext>
            </a:extLst>
          </p:cNvPr>
          <p:cNvSpPr txBox="1"/>
          <p:nvPr/>
        </p:nvSpPr>
        <p:spPr>
          <a:xfrm>
            <a:off x="4127067" y="456431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168+278=446</a:t>
            </a:r>
            <a:endParaRPr lang="en-US" dirty="0"/>
          </a:p>
        </p:txBody>
      </p:sp>
      <p:cxnSp>
        <p:nvCxnSpPr>
          <p:cNvPr id="76" name="Straight Arrow Connector 75">
            <a:extLst>
              <a:ext uri="{FF2B5EF4-FFF2-40B4-BE49-F238E27FC236}">
                <a16:creationId xmlns:a16="http://schemas.microsoft.com/office/drawing/2014/main" id="{C6C8581E-9EE7-79C2-251D-DF18B6D365B8}"/>
              </a:ext>
            </a:extLst>
          </p:cNvPr>
          <p:cNvCxnSpPr>
            <a:cxnSpLocks/>
          </p:cNvCxnSpPr>
          <p:nvPr/>
        </p:nvCxnSpPr>
        <p:spPr>
          <a:xfrm flipH="1" flipV="1">
            <a:off x="6937314" y="3992877"/>
            <a:ext cx="26773"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66E91FC2-F664-4682-B86B-640E3635B0D1}"/>
              </a:ext>
            </a:extLst>
          </p:cNvPr>
          <p:cNvCxnSpPr>
            <a:cxnSpLocks/>
          </p:cNvCxnSpPr>
          <p:nvPr/>
        </p:nvCxnSpPr>
        <p:spPr>
          <a:xfrm flipH="1" flipV="1">
            <a:off x="6947753" y="4013754"/>
            <a:ext cx="1091485" cy="2947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C40F9D8-F52D-8EAD-F9F2-CF63069416D7}"/>
              </a:ext>
            </a:extLst>
          </p:cNvPr>
          <p:cNvCxnSpPr>
            <a:cxnSpLocks/>
          </p:cNvCxnSpPr>
          <p:nvPr/>
        </p:nvCxnSpPr>
        <p:spPr>
          <a:xfrm flipV="1">
            <a:off x="5711485" y="3982440"/>
            <a:ext cx="1204953" cy="357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D6B0F72-0984-A56E-F679-0F4A9F247DFF}"/>
              </a:ext>
            </a:extLst>
          </p:cNvPr>
          <p:cNvCxnSpPr>
            <a:cxnSpLocks/>
          </p:cNvCxnSpPr>
          <p:nvPr/>
        </p:nvCxnSpPr>
        <p:spPr>
          <a:xfrm flipV="1">
            <a:off x="4813786" y="4034630"/>
            <a:ext cx="2144405" cy="273914"/>
          </a:xfrm>
          <a:prstGeom prst="straightConnector1">
            <a:avLst/>
          </a:prstGeom>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230793C7-CC0F-5A65-623F-ED15C9AF896A}"/>
              </a:ext>
            </a:extLst>
          </p:cNvPr>
          <p:cNvSpPr/>
          <p:nvPr/>
        </p:nvSpPr>
        <p:spPr>
          <a:xfrm>
            <a:off x="8817846" y="4894606"/>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Bethlehem</a:t>
            </a:r>
            <a:endParaRPr lang="en-US" dirty="0"/>
          </a:p>
        </p:txBody>
      </p:sp>
      <p:sp>
        <p:nvSpPr>
          <p:cNvPr id="71" name="TextBox 70">
            <a:extLst>
              <a:ext uri="{FF2B5EF4-FFF2-40B4-BE49-F238E27FC236}">
                <a16:creationId xmlns:a16="http://schemas.microsoft.com/office/drawing/2014/main" id="{B33002CF-57F3-6BF8-DD40-255052FE6DD1}"/>
              </a:ext>
            </a:extLst>
          </p:cNvPr>
          <p:cNvSpPr txBox="1"/>
          <p:nvPr/>
        </p:nvSpPr>
        <p:spPr>
          <a:xfrm>
            <a:off x="8761697" y="513842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145+240=385</a:t>
            </a:r>
            <a:endParaRPr lang="en-US" dirty="0"/>
          </a:p>
        </p:txBody>
      </p:sp>
      <p:sp>
        <p:nvSpPr>
          <p:cNvPr id="80" name="Oval 79">
            <a:extLst>
              <a:ext uri="{FF2B5EF4-FFF2-40B4-BE49-F238E27FC236}">
                <a16:creationId xmlns:a16="http://schemas.microsoft.com/office/drawing/2014/main" id="{33C7FA94-06E1-15C4-67A9-E0257272C269}"/>
              </a:ext>
            </a:extLst>
          </p:cNvPr>
          <p:cNvSpPr/>
          <p:nvPr/>
        </p:nvSpPr>
        <p:spPr>
          <a:xfrm>
            <a:off x="7481736"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solidFill>
                <a:schemeClr val="tx1"/>
              </a:solidFill>
            </a:endParaRPr>
          </a:p>
        </p:txBody>
      </p:sp>
      <p:sp>
        <p:nvSpPr>
          <p:cNvPr id="81" name="TextBox 80">
            <a:extLst>
              <a:ext uri="{FF2B5EF4-FFF2-40B4-BE49-F238E27FC236}">
                <a16:creationId xmlns:a16="http://schemas.microsoft.com/office/drawing/2014/main" id="{0C51AA88-8E38-15F4-37F5-4F8F98529B9C}"/>
              </a:ext>
            </a:extLst>
          </p:cNvPr>
          <p:cNvSpPr txBox="1"/>
          <p:nvPr/>
        </p:nvSpPr>
        <p:spPr>
          <a:xfrm>
            <a:off x="7425587" y="512798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192+278=470</a:t>
            </a:r>
            <a:endParaRPr lang="en-US" dirty="0"/>
          </a:p>
        </p:txBody>
      </p:sp>
      <p:sp>
        <p:nvSpPr>
          <p:cNvPr id="82" name="Oval 81">
            <a:extLst>
              <a:ext uri="{FF2B5EF4-FFF2-40B4-BE49-F238E27FC236}">
                <a16:creationId xmlns:a16="http://schemas.microsoft.com/office/drawing/2014/main" id="{E801567E-6218-1F67-8DD0-2CE219EC8F26}"/>
              </a:ext>
            </a:extLst>
          </p:cNvPr>
          <p:cNvSpPr/>
          <p:nvPr/>
        </p:nvSpPr>
        <p:spPr>
          <a:xfrm>
            <a:off x="6166503"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solidFill>
                <a:schemeClr val="tx1"/>
              </a:solidFill>
            </a:endParaRPr>
          </a:p>
        </p:txBody>
      </p:sp>
      <p:sp>
        <p:nvSpPr>
          <p:cNvPr id="83" name="TextBox 82">
            <a:extLst>
              <a:ext uri="{FF2B5EF4-FFF2-40B4-BE49-F238E27FC236}">
                <a16:creationId xmlns:a16="http://schemas.microsoft.com/office/drawing/2014/main" id="{799D0160-F78A-C20B-8DEC-264B6ED2F326}"/>
              </a:ext>
            </a:extLst>
          </p:cNvPr>
          <p:cNvSpPr txBox="1"/>
          <p:nvPr/>
        </p:nvSpPr>
        <p:spPr>
          <a:xfrm>
            <a:off x="6110354" y="512798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152+262=414</a:t>
            </a:r>
            <a:endParaRPr lang="en-US" dirty="0"/>
          </a:p>
        </p:txBody>
      </p:sp>
      <p:sp>
        <p:nvSpPr>
          <p:cNvPr id="84" name="Oval 83">
            <a:extLst>
              <a:ext uri="{FF2B5EF4-FFF2-40B4-BE49-F238E27FC236}">
                <a16:creationId xmlns:a16="http://schemas.microsoft.com/office/drawing/2014/main" id="{240C867B-4261-983A-323A-A4C4BCA44531}"/>
              </a:ext>
            </a:extLst>
          </p:cNvPr>
          <p:cNvSpPr/>
          <p:nvPr/>
        </p:nvSpPr>
        <p:spPr>
          <a:xfrm>
            <a:off x="4882585" y="490504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p>
        </p:txBody>
      </p:sp>
      <p:sp>
        <p:nvSpPr>
          <p:cNvPr id="85" name="TextBox 84">
            <a:extLst>
              <a:ext uri="{FF2B5EF4-FFF2-40B4-BE49-F238E27FC236}">
                <a16:creationId xmlns:a16="http://schemas.microsoft.com/office/drawing/2014/main" id="{3C7D94C3-E578-A454-9A6A-7C145F57589E}"/>
              </a:ext>
            </a:extLst>
          </p:cNvPr>
          <p:cNvSpPr txBox="1"/>
          <p:nvPr/>
        </p:nvSpPr>
        <p:spPr>
          <a:xfrm>
            <a:off x="4826436" y="514886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161+260=421</a:t>
            </a:r>
            <a:endParaRPr lang="en-US" dirty="0"/>
          </a:p>
        </p:txBody>
      </p:sp>
      <p:cxnSp>
        <p:nvCxnSpPr>
          <p:cNvPr id="86" name="Straight Arrow Connector 85">
            <a:extLst>
              <a:ext uri="{FF2B5EF4-FFF2-40B4-BE49-F238E27FC236}">
                <a16:creationId xmlns:a16="http://schemas.microsoft.com/office/drawing/2014/main" id="{173A7E50-C082-63D6-584B-428269A6DF8A}"/>
              </a:ext>
            </a:extLst>
          </p:cNvPr>
          <p:cNvCxnSpPr>
            <a:cxnSpLocks/>
          </p:cNvCxnSpPr>
          <p:nvPr/>
        </p:nvCxnSpPr>
        <p:spPr>
          <a:xfrm flipH="1">
            <a:off x="5392439" y="4548625"/>
            <a:ext cx="2730307" cy="35238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03E9FB3-1B23-9C65-0C81-79B8CAB9C554}"/>
              </a:ext>
            </a:extLst>
          </p:cNvPr>
          <p:cNvCxnSpPr>
            <a:cxnSpLocks/>
          </p:cNvCxnSpPr>
          <p:nvPr/>
        </p:nvCxnSpPr>
        <p:spPr>
          <a:xfrm flipV="1">
            <a:off x="6765758" y="4525231"/>
            <a:ext cx="1340652" cy="35742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07A603D-8C09-3C5C-DF34-C228B50186AC}"/>
              </a:ext>
            </a:extLst>
          </p:cNvPr>
          <p:cNvCxnSpPr>
            <a:cxnSpLocks/>
          </p:cNvCxnSpPr>
          <p:nvPr/>
        </p:nvCxnSpPr>
        <p:spPr>
          <a:xfrm flipV="1">
            <a:off x="8070553" y="4556546"/>
            <a:ext cx="46295"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23917F0-A0D7-AAA9-7D84-B8084C4F4B7D}"/>
              </a:ext>
            </a:extLst>
          </p:cNvPr>
          <p:cNvCxnSpPr>
            <a:cxnSpLocks/>
          </p:cNvCxnSpPr>
          <p:nvPr/>
        </p:nvCxnSpPr>
        <p:spPr>
          <a:xfrm flipH="1" flipV="1">
            <a:off x="8095970" y="4546109"/>
            <a:ext cx="1362883" cy="336544"/>
          </a:xfrm>
          <a:prstGeom prst="straightConnector1">
            <a:avLst/>
          </a:prstGeom>
        </p:spPr>
        <p:style>
          <a:lnRef idx="1">
            <a:schemeClr val="dk1"/>
          </a:lnRef>
          <a:fillRef idx="0">
            <a:schemeClr val="dk1"/>
          </a:fillRef>
          <a:effectRef idx="0">
            <a:schemeClr val="dk1"/>
          </a:effectRef>
          <a:fontRef idx="minor">
            <a:schemeClr val="tx1"/>
          </a:fontRef>
        </p:style>
      </p:cxnSp>
      <p:sp>
        <p:nvSpPr>
          <p:cNvPr id="14" name="Arrow: Right 13">
            <a:extLst>
              <a:ext uri="{FF2B5EF4-FFF2-40B4-BE49-F238E27FC236}">
                <a16:creationId xmlns:a16="http://schemas.microsoft.com/office/drawing/2014/main" id="{9DAB72F7-FFF9-5EC9-E3E4-69F43D051447}"/>
              </a:ext>
            </a:extLst>
          </p:cNvPr>
          <p:cNvSpPr/>
          <p:nvPr/>
        </p:nvSpPr>
        <p:spPr>
          <a:xfrm>
            <a:off x="8664752" y="4920882"/>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C2A07B-4897-F6D6-707C-62BE7C6B832B}"/>
              </a:ext>
            </a:extLst>
          </p:cNvPr>
          <p:cNvSpPr txBox="1"/>
          <p:nvPr/>
        </p:nvSpPr>
        <p:spPr>
          <a:xfrm>
            <a:off x="162839" y="5027112"/>
            <a:ext cx="47264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Next We Expand Bethlehem top of the open list</a:t>
            </a:r>
          </a:p>
          <a:p>
            <a:r>
              <a:rPr lang="en-US" dirty="0">
                <a:cs typeface="Segoe UI"/>
              </a:rPr>
              <a:t>We run into Ramallah ,Jericho , Jaffa again </a:t>
            </a:r>
          </a:p>
          <a:p>
            <a:r>
              <a:rPr lang="en-US" dirty="0">
                <a:cs typeface="Segoe UI"/>
              </a:rPr>
              <a:t>We don't add them again to the list</a:t>
            </a:r>
          </a:p>
        </p:txBody>
      </p:sp>
      <p:sp>
        <p:nvSpPr>
          <p:cNvPr id="12" name="TextBox 11">
            <a:extLst>
              <a:ext uri="{FF2B5EF4-FFF2-40B4-BE49-F238E27FC236}">
                <a16:creationId xmlns:a16="http://schemas.microsoft.com/office/drawing/2014/main" id="{0FCF4ACE-10AE-697C-D1BE-1C284BC1D9E2}"/>
              </a:ext>
            </a:extLst>
          </p:cNvPr>
          <p:cNvSpPr txBox="1"/>
          <p:nvPr/>
        </p:nvSpPr>
        <p:spPr>
          <a:xfrm>
            <a:off x="9353048" y="183983"/>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3" name="Table 12">
            <a:extLst>
              <a:ext uri="{FF2B5EF4-FFF2-40B4-BE49-F238E27FC236}">
                <a16:creationId xmlns:a16="http://schemas.microsoft.com/office/drawing/2014/main" id="{221C188C-EFB5-DE78-4B32-2EED56099BE2}"/>
              </a:ext>
            </a:extLst>
          </p:cNvPr>
          <p:cNvGraphicFramePr>
            <a:graphicFrameLocks noGrp="1"/>
          </p:cNvGraphicFramePr>
          <p:nvPr>
            <p:extLst>
              <p:ext uri="{D42A27DB-BD31-4B8C-83A1-F6EECF244321}">
                <p14:modId xmlns:p14="http://schemas.microsoft.com/office/powerpoint/2010/main" val="1956172258"/>
              </p:ext>
            </p:extLst>
          </p:nvPr>
        </p:nvGraphicFramePr>
        <p:xfrm>
          <a:off x="10196763" y="641684"/>
          <a:ext cx="1766278" cy="4524375"/>
        </p:xfrm>
        <a:graphic>
          <a:graphicData uri="http://schemas.openxmlformats.org/drawingml/2006/table">
            <a:tbl>
              <a:tblPr firstRow="1" bandRow="1">
                <a:tableStyleId>{5C22544A-7EE6-4342-B048-85BDC9FD1C3A}</a:tableStyleId>
              </a:tblPr>
              <a:tblGrid>
                <a:gridCol w="1215752">
                  <a:extLst>
                    <a:ext uri="{9D8B030D-6E8A-4147-A177-3AD203B41FA5}">
                      <a16:colId xmlns:a16="http://schemas.microsoft.com/office/drawing/2014/main" val="261749435"/>
                    </a:ext>
                  </a:extLst>
                </a:gridCol>
                <a:gridCol w="550526">
                  <a:extLst>
                    <a:ext uri="{9D8B030D-6E8A-4147-A177-3AD203B41FA5}">
                      <a16:colId xmlns:a16="http://schemas.microsoft.com/office/drawing/2014/main" val="1446855046"/>
                    </a:ext>
                  </a:extLst>
                </a:gridCol>
              </a:tblGrid>
              <a:tr h="194982">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4982">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20384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4982">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4982">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4982">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4982">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94982">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203845">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4982">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4982">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4982">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94982">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4982">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203845">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4982">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4982">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94982">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4982">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121812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419" y="335150"/>
            <a:ext cx="6343650" cy="806450"/>
          </a:xfrm>
        </p:spPr>
        <p:txBody>
          <a:bodyPr>
            <a:noAutofit/>
          </a:bodyPr>
          <a:lstStyle/>
          <a:p>
            <a:r>
              <a:rPr lang="en-US" sz="5000" dirty="0">
                <a:ea typeface="+mj-lt"/>
                <a:cs typeface="+mj-lt"/>
              </a:rPr>
              <a:t>Frontier</a:t>
            </a:r>
            <a:endParaRPr lang="en-US" sz="5000">
              <a:cs typeface="Calibri Light"/>
            </a:endParaRPr>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ea typeface="+mn-lt"/>
                <a:cs typeface="+mn-lt"/>
              </a:rPr>
              <a:t>• The search frontier is defined as the set of node opportunities that can be searched next.</a:t>
            </a:r>
          </a:p>
          <a:p>
            <a:r>
              <a:rPr lang="en-US" sz="3000" dirty="0">
                <a:ea typeface="+mn-lt"/>
                <a:cs typeface="+mn-lt"/>
              </a:rPr>
              <a:t>• In Best-First search, the frontier is a priority queue sorted in f(n) order.</a:t>
            </a:r>
          </a:p>
          <a:p>
            <a:r>
              <a:rPr lang="en-US" sz="3000" dirty="0">
                <a:ea typeface="+mn-lt"/>
                <a:cs typeface="+mn-lt"/>
              </a:rPr>
              <a:t>• Given the strict order of f(n), the selection of the node to evaluate from the priority queue is greedy</a:t>
            </a:r>
            <a:endParaRPr lang="en-US" sz="300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2717742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303688" y="253666"/>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Hebron</a:t>
            </a:r>
          </a:p>
          <a:p>
            <a:r>
              <a:rPr lang="en-US" dirty="0" err="1">
                <a:ea typeface="+mn-lt"/>
                <a:cs typeface="+mn-lt"/>
              </a:rPr>
              <a:t>Tulkarm</a:t>
            </a:r>
            <a:endParaRPr lang="en-US" dirty="0" err="1"/>
          </a:p>
          <a:p>
            <a:r>
              <a:rPr lang="en-US" dirty="0">
                <a:cs typeface="Calibri"/>
              </a:rPr>
              <a:t>Jericho</a:t>
            </a:r>
          </a:p>
          <a:p>
            <a:r>
              <a:rPr lang="en-US" dirty="0">
                <a:ea typeface="+mn-lt"/>
                <a:cs typeface="+mn-lt"/>
              </a:rPr>
              <a:t>Hadera</a:t>
            </a:r>
          </a:p>
          <a:p>
            <a:r>
              <a:rPr lang="en-US" dirty="0">
                <a:cs typeface="Calibri"/>
              </a:rPr>
              <a:t>Gaza</a:t>
            </a:r>
          </a:p>
          <a:p>
            <a:r>
              <a:rPr lang="en-US" dirty="0">
                <a:cs typeface="Calibri"/>
              </a:rPr>
              <a:t>Acre</a:t>
            </a:r>
          </a:p>
          <a:p>
            <a:r>
              <a:rPr lang="en-US" dirty="0">
                <a:cs typeface="Calibri"/>
              </a:rPr>
              <a:t>Jaffa</a:t>
            </a: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136118"/>
            <a:ext cx="3290147" cy="41946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628149"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C8AAC035-211F-1BBB-CD65-1CB100BD60D1}"/>
              </a:ext>
            </a:extLst>
          </p:cNvPr>
          <p:cNvSpPr/>
          <p:nvPr/>
        </p:nvSpPr>
        <p:spPr>
          <a:xfrm>
            <a:off x="6437903" y="378814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p>
        </p:txBody>
      </p:sp>
      <p:sp>
        <p:nvSpPr>
          <p:cNvPr id="58" name="Oval 57">
            <a:extLst>
              <a:ext uri="{FF2B5EF4-FFF2-40B4-BE49-F238E27FC236}">
                <a16:creationId xmlns:a16="http://schemas.microsoft.com/office/drawing/2014/main" id="{6F25B1CB-02DA-320E-371B-02150EA8C6F5}"/>
              </a:ext>
            </a:extLst>
          </p:cNvPr>
          <p:cNvSpPr/>
          <p:nvPr/>
        </p:nvSpPr>
        <p:spPr>
          <a:xfrm>
            <a:off x="5227053" y="377770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59" name="TextBox 58">
            <a:extLst>
              <a:ext uri="{FF2B5EF4-FFF2-40B4-BE49-F238E27FC236}">
                <a16:creationId xmlns:a16="http://schemas.microsoft.com/office/drawing/2014/main" id="{9F17E7FB-3ADB-F522-2132-3128BADEF4A2}"/>
              </a:ext>
            </a:extLst>
          </p:cNvPr>
          <p:cNvSpPr txBox="1"/>
          <p:nvPr/>
        </p:nvSpPr>
        <p:spPr>
          <a:xfrm>
            <a:off x="5181342" y="4031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112+307=419</a:t>
            </a:r>
          </a:p>
        </p:txBody>
      </p:sp>
      <p:sp>
        <p:nvSpPr>
          <p:cNvPr id="60" name="Oval 59">
            <a:extLst>
              <a:ext uri="{FF2B5EF4-FFF2-40B4-BE49-F238E27FC236}">
                <a16:creationId xmlns:a16="http://schemas.microsoft.com/office/drawing/2014/main" id="{8D3A6617-B8AA-955F-49D3-34ACBCC244C4}"/>
              </a:ext>
            </a:extLst>
          </p:cNvPr>
          <p:cNvSpPr/>
          <p:nvPr/>
        </p:nvSpPr>
        <p:spPr>
          <a:xfrm>
            <a:off x="7826204" y="375682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61" name="TextBox 60">
            <a:extLst>
              <a:ext uri="{FF2B5EF4-FFF2-40B4-BE49-F238E27FC236}">
                <a16:creationId xmlns:a16="http://schemas.microsoft.com/office/drawing/2014/main" id="{2C101365-FF7A-B0E3-0DB5-F9568CE98E6E}"/>
              </a:ext>
            </a:extLst>
          </p:cNvPr>
          <p:cNvSpPr txBox="1"/>
          <p:nvPr/>
        </p:nvSpPr>
        <p:spPr>
          <a:xfrm>
            <a:off x="7780493" y="401108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115+325=440</a:t>
            </a:r>
            <a:endParaRPr lang="en-US" sz="1400" dirty="0">
              <a:cs typeface="Calibri"/>
            </a:endParaRPr>
          </a:p>
        </p:txBody>
      </p:sp>
      <p:cxnSp>
        <p:nvCxnSpPr>
          <p:cNvPr id="62" name="Straight Arrow Connector 61">
            <a:extLst>
              <a:ext uri="{FF2B5EF4-FFF2-40B4-BE49-F238E27FC236}">
                <a16:creationId xmlns:a16="http://schemas.microsoft.com/office/drawing/2014/main" id="{26ABED69-79F5-1034-EF50-C15A1E6AB25C}"/>
              </a:ext>
            </a:extLst>
          </p:cNvPr>
          <p:cNvCxnSpPr>
            <a:cxnSpLocks/>
          </p:cNvCxnSpPr>
          <p:nvPr/>
        </p:nvCxnSpPr>
        <p:spPr>
          <a:xfrm flipV="1">
            <a:off x="5753238" y="3397891"/>
            <a:ext cx="1152762" cy="3678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DEF251-E064-6DDE-BDEB-5E6C48A7D339}"/>
              </a:ext>
            </a:extLst>
          </p:cNvPr>
          <p:cNvCxnSpPr>
            <a:cxnSpLocks/>
          </p:cNvCxnSpPr>
          <p:nvPr/>
        </p:nvCxnSpPr>
        <p:spPr>
          <a:xfrm flipH="1" flipV="1">
            <a:off x="6874685" y="3387453"/>
            <a:ext cx="26773" cy="388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38571B5-CC55-9723-6775-1A63A1AE1126}"/>
              </a:ext>
            </a:extLst>
          </p:cNvPr>
          <p:cNvCxnSpPr>
            <a:cxnSpLocks/>
          </p:cNvCxnSpPr>
          <p:nvPr/>
        </p:nvCxnSpPr>
        <p:spPr>
          <a:xfrm flipH="1" flipV="1">
            <a:off x="6812057" y="3387453"/>
            <a:ext cx="1404635" cy="388737"/>
          </a:xfrm>
          <a:prstGeom prst="straightConnector1">
            <a:avLst/>
          </a:prstGeom>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3A3E2400-5220-7777-E0BC-EA9A11B0D9FF}"/>
              </a:ext>
            </a:extLst>
          </p:cNvPr>
          <p:cNvSpPr/>
          <p:nvPr/>
        </p:nvSpPr>
        <p:spPr>
          <a:xfrm>
            <a:off x="5289682" y="433093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67" name="TextBox 66">
            <a:extLst>
              <a:ext uri="{FF2B5EF4-FFF2-40B4-BE49-F238E27FC236}">
                <a16:creationId xmlns:a16="http://schemas.microsoft.com/office/drawing/2014/main" id="{E426F5F1-2DF2-1519-4823-457ED7B31655}"/>
              </a:ext>
            </a:extLst>
          </p:cNvPr>
          <p:cNvSpPr txBox="1"/>
          <p:nvPr/>
        </p:nvSpPr>
        <p:spPr>
          <a:xfrm>
            <a:off x="5243971" y="458519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160+307=467</a:t>
            </a:r>
          </a:p>
        </p:txBody>
      </p:sp>
      <p:sp>
        <p:nvSpPr>
          <p:cNvPr id="68" name="Oval 67">
            <a:extLst>
              <a:ext uri="{FF2B5EF4-FFF2-40B4-BE49-F238E27FC236}">
                <a16:creationId xmlns:a16="http://schemas.microsoft.com/office/drawing/2014/main" id="{16EE57B4-F6A1-A797-3CF1-EADD9C2877AD}"/>
              </a:ext>
            </a:extLst>
          </p:cNvPr>
          <p:cNvSpPr/>
          <p:nvPr/>
        </p:nvSpPr>
        <p:spPr>
          <a:xfrm>
            <a:off x="6479655" y="429962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solidFill>
                <a:schemeClr val="tx1"/>
              </a:solidFill>
            </a:endParaRPr>
          </a:p>
        </p:txBody>
      </p:sp>
      <p:sp>
        <p:nvSpPr>
          <p:cNvPr id="69" name="TextBox 68">
            <a:extLst>
              <a:ext uri="{FF2B5EF4-FFF2-40B4-BE49-F238E27FC236}">
                <a16:creationId xmlns:a16="http://schemas.microsoft.com/office/drawing/2014/main" id="{DC16D2A5-5A71-761D-D177-ED11FCA235DF}"/>
              </a:ext>
            </a:extLst>
          </p:cNvPr>
          <p:cNvSpPr txBox="1"/>
          <p:nvPr/>
        </p:nvSpPr>
        <p:spPr>
          <a:xfrm>
            <a:off x="6433944" y="45538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133+260=393</a:t>
            </a:r>
            <a:endParaRPr lang="en-US" dirty="0"/>
          </a:p>
        </p:txBody>
      </p:sp>
      <p:sp>
        <p:nvSpPr>
          <p:cNvPr id="72" name="Oval 71">
            <a:extLst>
              <a:ext uri="{FF2B5EF4-FFF2-40B4-BE49-F238E27FC236}">
                <a16:creationId xmlns:a16="http://schemas.microsoft.com/office/drawing/2014/main" id="{A24057C6-8278-051F-4B4B-3AF2ADA35B1A}"/>
              </a:ext>
            </a:extLst>
          </p:cNvPr>
          <p:cNvSpPr/>
          <p:nvPr/>
        </p:nvSpPr>
        <p:spPr>
          <a:xfrm>
            <a:off x="7627874" y="4299621"/>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73" name="TextBox 72">
            <a:extLst>
              <a:ext uri="{FF2B5EF4-FFF2-40B4-BE49-F238E27FC236}">
                <a16:creationId xmlns:a16="http://schemas.microsoft.com/office/drawing/2014/main" id="{60AF3848-D887-97AF-CF5D-202E87CCB554}"/>
              </a:ext>
            </a:extLst>
          </p:cNvPr>
          <p:cNvSpPr txBox="1"/>
          <p:nvPr/>
        </p:nvSpPr>
        <p:spPr>
          <a:xfrm>
            <a:off x="7571725" y="45434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138+247=385</a:t>
            </a:r>
            <a:endParaRPr lang="en-US" dirty="0"/>
          </a:p>
        </p:txBody>
      </p:sp>
      <p:sp>
        <p:nvSpPr>
          <p:cNvPr id="74" name="Oval 73">
            <a:extLst>
              <a:ext uri="{FF2B5EF4-FFF2-40B4-BE49-F238E27FC236}">
                <a16:creationId xmlns:a16="http://schemas.microsoft.com/office/drawing/2014/main" id="{C50E5213-6424-A4A5-5F3F-AFB96B944FA3}"/>
              </a:ext>
            </a:extLst>
          </p:cNvPr>
          <p:cNvSpPr/>
          <p:nvPr/>
        </p:nvSpPr>
        <p:spPr>
          <a:xfrm>
            <a:off x="4172778" y="4310059"/>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p>
        </p:txBody>
      </p:sp>
      <p:sp>
        <p:nvSpPr>
          <p:cNvPr id="75" name="TextBox 74">
            <a:extLst>
              <a:ext uri="{FF2B5EF4-FFF2-40B4-BE49-F238E27FC236}">
                <a16:creationId xmlns:a16="http://schemas.microsoft.com/office/drawing/2014/main" id="{75B3BE7F-C220-4EED-7AD5-7FE044B4625C}"/>
              </a:ext>
            </a:extLst>
          </p:cNvPr>
          <p:cNvSpPr txBox="1"/>
          <p:nvPr/>
        </p:nvSpPr>
        <p:spPr>
          <a:xfrm>
            <a:off x="4127067" y="456431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168+278=446</a:t>
            </a:r>
            <a:endParaRPr lang="en-US" dirty="0"/>
          </a:p>
        </p:txBody>
      </p:sp>
      <p:cxnSp>
        <p:nvCxnSpPr>
          <p:cNvPr id="76" name="Straight Arrow Connector 75">
            <a:extLst>
              <a:ext uri="{FF2B5EF4-FFF2-40B4-BE49-F238E27FC236}">
                <a16:creationId xmlns:a16="http://schemas.microsoft.com/office/drawing/2014/main" id="{C6C8581E-9EE7-79C2-251D-DF18B6D365B8}"/>
              </a:ext>
            </a:extLst>
          </p:cNvPr>
          <p:cNvCxnSpPr>
            <a:cxnSpLocks/>
          </p:cNvCxnSpPr>
          <p:nvPr/>
        </p:nvCxnSpPr>
        <p:spPr>
          <a:xfrm flipH="1" flipV="1">
            <a:off x="6937314" y="3992877"/>
            <a:ext cx="26773"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66E91FC2-F664-4682-B86B-640E3635B0D1}"/>
              </a:ext>
            </a:extLst>
          </p:cNvPr>
          <p:cNvCxnSpPr>
            <a:cxnSpLocks/>
          </p:cNvCxnSpPr>
          <p:nvPr/>
        </p:nvCxnSpPr>
        <p:spPr>
          <a:xfrm flipH="1" flipV="1">
            <a:off x="6947753" y="4013754"/>
            <a:ext cx="1091485" cy="2947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C40F9D8-F52D-8EAD-F9F2-CF63069416D7}"/>
              </a:ext>
            </a:extLst>
          </p:cNvPr>
          <p:cNvCxnSpPr>
            <a:cxnSpLocks/>
          </p:cNvCxnSpPr>
          <p:nvPr/>
        </p:nvCxnSpPr>
        <p:spPr>
          <a:xfrm flipV="1">
            <a:off x="5711485" y="3982440"/>
            <a:ext cx="1204953" cy="357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D6B0F72-0984-A56E-F679-0F4A9F247DFF}"/>
              </a:ext>
            </a:extLst>
          </p:cNvPr>
          <p:cNvCxnSpPr>
            <a:cxnSpLocks/>
          </p:cNvCxnSpPr>
          <p:nvPr/>
        </p:nvCxnSpPr>
        <p:spPr>
          <a:xfrm flipV="1">
            <a:off x="4813786" y="4034630"/>
            <a:ext cx="2144405" cy="273914"/>
          </a:xfrm>
          <a:prstGeom prst="straightConnector1">
            <a:avLst/>
          </a:prstGeom>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230793C7-CC0F-5A65-623F-ED15C9AF896A}"/>
              </a:ext>
            </a:extLst>
          </p:cNvPr>
          <p:cNvSpPr/>
          <p:nvPr/>
        </p:nvSpPr>
        <p:spPr>
          <a:xfrm>
            <a:off x="8817846" y="4894606"/>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Bethlehem</a:t>
            </a:r>
            <a:endParaRPr lang="en-US" dirty="0"/>
          </a:p>
        </p:txBody>
      </p:sp>
      <p:sp>
        <p:nvSpPr>
          <p:cNvPr id="80" name="Oval 79">
            <a:extLst>
              <a:ext uri="{FF2B5EF4-FFF2-40B4-BE49-F238E27FC236}">
                <a16:creationId xmlns:a16="http://schemas.microsoft.com/office/drawing/2014/main" id="{33C7FA94-06E1-15C4-67A9-E0257272C269}"/>
              </a:ext>
            </a:extLst>
          </p:cNvPr>
          <p:cNvSpPr/>
          <p:nvPr/>
        </p:nvSpPr>
        <p:spPr>
          <a:xfrm>
            <a:off x="7481736"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solidFill>
                <a:schemeClr val="tx1"/>
              </a:solidFill>
            </a:endParaRPr>
          </a:p>
        </p:txBody>
      </p:sp>
      <p:sp>
        <p:nvSpPr>
          <p:cNvPr id="81" name="TextBox 80">
            <a:extLst>
              <a:ext uri="{FF2B5EF4-FFF2-40B4-BE49-F238E27FC236}">
                <a16:creationId xmlns:a16="http://schemas.microsoft.com/office/drawing/2014/main" id="{0C51AA88-8E38-15F4-37F5-4F8F98529B9C}"/>
              </a:ext>
            </a:extLst>
          </p:cNvPr>
          <p:cNvSpPr txBox="1"/>
          <p:nvPr/>
        </p:nvSpPr>
        <p:spPr>
          <a:xfrm>
            <a:off x="7415561" y="506783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192+278=470</a:t>
            </a:r>
            <a:endParaRPr lang="en-US" dirty="0"/>
          </a:p>
        </p:txBody>
      </p:sp>
      <p:sp>
        <p:nvSpPr>
          <p:cNvPr id="82" name="Oval 81">
            <a:extLst>
              <a:ext uri="{FF2B5EF4-FFF2-40B4-BE49-F238E27FC236}">
                <a16:creationId xmlns:a16="http://schemas.microsoft.com/office/drawing/2014/main" id="{E801567E-6218-1F67-8DD0-2CE219EC8F26}"/>
              </a:ext>
            </a:extLst>
          </p:cNvPr>
          <p:cNvSpPr/>
          <p:nvPr/>
        </p:nvSpPr>
        <p:spPr>
          <a:xfrm>
            <a:off x="6166503"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solidFill>
                <a:schemeClr val="tx1"/>
              </a:solidFill>
            </a:endParaRPr>
          </a:p>
        </p:txBody>
      </p:sp>
      <p:sp>
        <p:nvSpPr>
          <p:cNvPr id="83" name="TextBox 82">
            <a:extLst>
              <a:ext uri="{FF2B5EF4-FFF2-40B4-BE49-F238E27FC236}">
                <a16:creationId xmlns:a16="http://schemas.microsoft.com/office/drawing/2014/main" id="{799D0160-F78A-C20B-8DEC-264B6ED2F326}"/>
              </a:ext>
            </a:extLst>
          </p:cNvPr>
          <p:cNvSpPr txBox="1"/>
          <p:nvPr/>
        </p:nvSpPr>
        <p:spPr>
          <a:xfrm>
            <a:off x="6110354" y="512798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152+262=414</a:t>
            </a:r>
            <a:endParaRPr lang="en-US" dirty="0"/>
          </a:p>
        </p:txBody>
      </p:sp>
      <p:sp>
        <p:nvSpPr>
          <p:cNvPr id="84" name="Oval 83">
            <a:extLst>
              <a:ext uri="{FF2B5EF4-FFF2-40B4-BE49-F238E27FC236}">
                <a16:creationId xmlns:a16="http://schemas.microsoft.com/office/drawing/2014/main" id="{240C867B-4261-983A-323A-A4C4BCA44531}"/>
              </a:ext>
            </a:extLst>
          </p:cNvPr>
          <p:cNvSpPr/>
          <p:nvPr/>
        </p:nvSpPr>
        <p:spPr>
          <a:xfrm>
            <a:off x="4882585" y="490504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p>
        </p:txBody>
      </p:sp>
      <p:sp>
        <p:nvSpPr>
          <p:cNvPr id="85" name="TextBox 84">
            <a:extLst>
              <a:ext uri="{FF2B5EF4-FFF2-40B4-BE49-F238E27FC236}">
                <a16:creationId xmlns:a16="http://schemas.microsoft.com/office/drawing/2014/main" id="{3C7D94C3-E578-A454-9A6A-7C145F57589E}"/>
              </a:ext>
            </a:extLst>
          </p:cNvPr>
          <p:cNvSpPr txBox="1"/>
          <p:nvPr/>
        </p:nvSpPr>
        <p:spPr>
          <a:xfrm>
            <a:off x="4826436" y="514886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161+260=421</a:t>
            </a:r>
            <a:endParaRPr lang="en-US" dirty="0"/>
          </a:p>
        </p:txBody>
      </p:sp>
      <p:cxnSp>
        <p:nvCxnSpPr>
          <p:cNvPr id="86" name="Straight Arrow Connector 85">
            <a:extLst>
              <a:ext uri="{FF2B5EF4-FFF2-40B4-BE49-F238E27FC236}">
                <a16:creationId xmlns:a16="http://schemas.microsoft.com/office/drawing/2014/main" id="{173A7E50-C082-63D6-584B-428269A6DF8A}"/>
              </a:ext>
            </a:extLst>
          </p:cNvPr>
          <p:cNvCxnSpPr>
            <a:cxnSpLocks/>
          </p:cNvCxnSpPr>
          <p:nvPr/>
        </p:nvCxnSpPr>
        <p:spPr>
          <a:xfrm flipH="1">
            <a:off x="5392439" y="4548625"/>
            <a:ext cx="2730307" cy="35238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03E9FB3-1B23-9C65-0C81-79B8CAB9C554}"/>
              </a:ext>
            </a:extLst>
          </p:cNvPr>
          <p:cNvCxnSpPr>
            <a:cxnSpLocks/>
          </p:cNvCxnSpPr>
          <p:nvPr/>
        </p:nvCxnSpPr>
        <p:spPr>
          <a:xfrm flipV="1">
            <a:off x="6765758" y="4525231"/>
            <a:ext cx="1340652" cy="35742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07A603D-8C09-3C5C-DF34-C228B50186AC}"/>
              </a:ext>
            </a:extLst>
          </p:cNvPr>
          <p:cNvCxnSpPr>
            <a:cxnSpLocks/>
          </p:cNvCxnSpPr>
          <p:nvPr/>
        </p:nvCxnSpPr>
        <p:spPr>
          <a:xfrm flipV="1">
            <a:off x="8070553" y="4556546"/>
            <a:ext cx="46295"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23917F0-A0D7-AAA9-7D84-B8084C4F4B7D}"/>
              </a:ext>
            </a:extLst>
          </p:cNvPr>
          <p:cNvCxnSpPr>
            <a:cxnSpLocks/>
          </p:cNvCxnSpPr>
          <p:nvPr/>
        </p:nvCxnSpPr>
        <p:spPr>
          <a:xfrm flipH="1" flipV="1">
            <a:off x="8095970" y="4546109"/>
            <a:ext cx="1362883" cy="336544"/>
          </a:xfrm>
          <a:prstGeom prst="straightConnector1">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3C2A07B-4897-F6D6-707C-62BE7C6B832B}"/>
              </a:ext>
            </a:extLst>
          </p:cNvPr>
          <p:cNvSpPr txBox="1"/>
          <p:nvPr/>
        </p:nvSpPr>
        <p:spPr>
          <a:xfrm>
            <a:off x="162839" y="5027112"/>
            <a:ext cx="472648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Next We Expand Hebron top of the open list</a:t>
            </a:r>
          </a:p>
          <a:p>
            <a:r>
              <a:rPr lang="en-US" dirty="0">
                <a:cs typeface="Calibri"/>
              </a:rPr>
              <a:t>we’ve already expanded Jerusalem node once; so, we don’t add it to the open list again</a:t>
            </a:r>
            <a:endParaRPr lang="en-US" dirty="0">
              <a:ea typeface="+mn-lt"/>
              <a:cs typeface="+mn-lt"/>
            </a:endParaRPr>
          </a:p>
          <a:p>
            <a:endParaRPr lang="en-US" dirty="0">
              <a:cs typeface="Calibri"/>
            </a:endParaRPr>
          </a:p>
          <a:p>
            <a:endParaRPr lang="en-US" dirty="0">
              <a:cs typeface="Segoe UI"/>
            </a:endParaRPr>
          </a:p>
        </p:txBody>
      </p:sp>
      <p:sp>
        <p:nvSpPr>
          <p:cNvPr id="90" name="Oval 89">
            <a:extLst>
              <a:ext uri="{FF2B5EF4-FFF2-40B4-BE49-F238E27FC236}">
                <a16:creationId xmlns:a16="http://schemas.microsoft.com/office/drawing/2014/main" id="{15704BCB-2693-791B-54E8-72EA79D6DBD9}"/>
              </a:ext>
            </a:extLst>
          </p:cNvPr>
          <p:cNvSpPr/>
          <p:nvPr/>
        </p:nvSpPr>
        <p:spPr>
          <a:xfrm>
            <a:off x="9888051" y="5255141"/>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Hebron</a:t>
            </a:r>
            <a:endParaRPr lang="en-US" dirty="0">
              <a:solidFill>
                <a:schemeClr val="tx1"/>
              </a:solidFill>
            </a:endParaRPr>
          </a:p>
        </p:txBody>
      </p:sp>
      <p:sp>
        <p:nvSpPr>
          <p:cNvPr id="91" name="TextBox 90">
            <a:extLst>
              <a:ext uri="{FF2B5EF4-FFF2-40B4-BE49-F238E27FC236}">
                <a16:creationId xmlns:a16="http://schemas.microsoft.com/office/drawing/2014/main" id="{5102DF4F-C464-8FC9-B450-8872B5E3BB30}"/>
              </a:ext>
            </a:extLst>
          </p:cNvPr>
          <p:cNvSpPr txBox="1"/>
          <p:nvPr/>
        </p:nvSpPr>
        <p:spPr>
          <a:xfrm>
            <a:off x="9831902" y="5498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167+220=387</a:t>
            </a:r>
            <a:endParaRPr lang="en-US" dirty="0"/>
          </a:p>
        </p:txBody>
      </p:sp>
      <p:sp>
        <p:nvSpPr>
          <p:cNvPr id="92" name="Oval 91">
            <a:extLst>
              <a:ext uri="{FF2B5EF4-FFF2-40B4-BE49-F238E27FC236}">
                <a16:creationId xmlns:a16="http://schemas.microsoft.com/office/drawing/2014/main" id="{F580F0AC-48E7-EAD0-867A-0EE7D6A8DCE7}"/>
              </a:ext>
            </a:extLst>
          </p:cNvPr>
          <p:cNvSpPr/>
          <p:nvPr/>
        </p:nvSpPr>
        <p:spPr>
          <a:xfrm>
            <a:off x="8644788" y="5285220"/>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Gaza</a:t>
            </a:r>
            <a:endParaRPr lang="en-US" dirty="0">
              <a:solidFill>
                <a:schemeClr val="tx1"/>
              </a:solidFill>
            </a:endParaRPr>
          </a:p>
        </p:txBody>
      </p:sp>
      <p:sp>
        <p:nvSpPr>
          <p:cNvPr id="93" name="TextBox 92">
            <a:extLst>
              <a:ext uri="{FF2B5EF4-FFF2-40B4-BE49-F238E27FC236}">
                <a16:creationId xmlns:a16="http://schemas.microsoft.com/office/drawing/2014/main" id="{131D83F4-CA47-2331-6A92-93257E1EA67D}"/>
              </a:ext>
            </a:extLst>
          </p:cNvPr>
          <p:cNvSpPr txBox="1"/>
          <p:nvPr/>
        </p:nvSpPr>
        <p:spPr>
          <a:xfrm>
            <a:off x="8588639" y="55290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219+222=441</a:t>
            </a:r>
            <a:endParaRPr lang="en-US" dirty="0"/>
          </a:p>
        </p:txBody>
      </p:sp>
      <p:sp>
        <p:nvSpPr>
          <p:cNvPr id="94" name="Oval 93">
            <a:extLst>
              <a:ext uri="{FF2B5EF4-FFF2-40B4-BE49-F238E27FC236}">
                <a16:creationId xmlns:a16="http://schemas.microsoft.com/office/drawing/2014/main" id="{98928377-62DE-6E11-7F58-6833CB93ABD9}"/>
              </a:ext>
            </a:extLst>
          </p:cNvPr>
          <p:cNvSpPr/>
          <p:nvPr/>
        </p:nvSpPr>
        <p:spPr>
          <a:xfrm>
            <a:off x="7401525" y="5325326"/>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95" name="TextBox 94">
            <a:extLst>
              <a:ext uri="{FF2B5EF4-FFF2-40B4-BE49-F238E27FC236}">
                <a16:creationId xmlns:a16="http://schemas.microsoft.com/office/drawing/2014/main" id="{B7C5BF0C-B096-90FC-65A3-6837E9633DD9}"/>
              </a:ext>
            </a:extLst>
          </p:cNvPr>
          <p:cNvSpPr txBox="1"/>
          <p:nvPr/>
        </p:nvSpPr>
        <p:spPr>
          <a:xfrm>
            <a:off x="7345376" y="556914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152+247=399</a:t>
            </a:r>
          </a:p>
        </p:txBody>
      </p:sp>
      <p:sp>
        <p:nvSpPr>
          <p:cNvPr id="14" name="Arrow: Right 13">
            <a:extLst>
              <a:ext uri="{FF2B5EF4-FFF2-40B4-BE49-F238E27FC236}">
                <a16:creationId xmlns:a16="http://schemas.microsoft.com/office/drawing/2014/main" id="{9DAB72F7-FFF9-5EC9-E3E4-69F43D051447}"/>
              </a:ext>
            </a:extLst>
          </p:cNvPr>
          <p:cNvSpPr/>
          <p:nvPr/>
        </p:nvSpPr>
        <p:spPr>
          <a:xfrm>
            <a:off x="9627279" y="5291855"/>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CB1173C-B071-0D9E-18CF-088FA0E4BA2D}"/>
              </a:ext>
            </a:extLst>
          </p:cNvPr>
          <p:cNvCxnSpPr>
            <a:cxnSpLocks/>
          </p:cNvCxnSpPr>
          <p:nvPr/>
        </p:nvCxnSpPr>
        <p:spPr>
          <a:xfrm flipH="1" flipV="1">
            <a:off x="9599917" y="5137661"/>
            <a:ext cx="911699" cy="11596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35CAEC5D-1F27-CFBE-69CC-84BB8208E6E3}"/>
              </a:ext>
            </a:extLst>
          </p:cNvPr>
          <p:cNvCxnSpPr>
            <a:cxnSpLocks/>
          </p:cNvCxnSpPr>
          <p:nvPr/>
        </p:nvCxnSpPr>
        <p:spPr>
          <a:xfrm flipH="1">
            <a:off x="9238968" y="5113258"/>
            <a:ext cx="360253" cy="1647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470DCFF9-B29F-CEC6-3484-1E60662EAE17}"/>
              </a:ext>
            </a:extLst>
          </p:cNvPr>
          <p:cNvCxnSpPr>
            <a:cxnSpLocks/>
          </p:cNvCxnSpPr>
          <p:nvPr/>
        </p:nvCxnSpPr>
        <p:spPr>
          <a:xfrm flipH="1">
            <a:off x="8005733" y="5113259"/>
            <a:ext cx="1553384" cy="204875"/>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D62E0A0-C72C-FD15-EEFF-3B5D887BBBFD}"/>
              </a:ext>
            </a:extLst>
          </p:cNvPr>
          <p:cNvSpPr txBox="1"/>
          <p:nvPr/>
        </p:nvSpPr>
        <p:spPr>
          <a:xfrm>
            <a:off x="9242759" y="254167"/>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3" name="Table 12">
            <a:extLst>
              <a:ext uri="{FF2B5EF4-FFF2-40B4-BE49-F238E27FC236}">
                <a16:creationId xmlns:a16="http://schemas.microsoft.com/office/drawing/2014/main" id="{B743BC91-FD20-8D47-D26F-66E256EBAEEF}"/>
              </a:ext>
            </a:extLst>
          </p:cNvPr>
          <p:cNvGraphicFramePr>
            <a:graphicFrameLocks noGrp="1"/>
          </p:cNvGraphicFramePr>
          <p:nvPr>
            <p:extLst>
              <p:ext uri="{D42A27DB-BD31-4B8C-83A1-F6EECF244321}">
                <p14:modId xmlns:p14="http://schemas.microsoft.com/office/powerpoint/2010/main" val="957945775"/>
              </p:ext>
            </p:extLst>
          </p:nvPr>
        </p:nvGraphicFramePr>
        <p:xfrm>
          <a:off x="9996236" y="611605"/>
          <a:ext cx="1975816" cy="4053768"/>
        </p:xfrm>
        <a:graphic>
          <a:graphicData uri="http://schemas.openxmlformats.org/drawingml/2006/table">
            <a:tbl>
              <a:tblPr firstRow="1" bandRow="1">
                <a:tableStyleId>{5C22544A-7EE6-4342-B048-85BDC9FD1C3A}</a:tableStyleId>
              </a:tblPr>
              <a:tblGrid>
                <a:gridCol w="1359980">
                  <a:extLst>
                    <a:ext uri="{9D8B030D-6E8A-4147-A177-3AD203B41FA5}">
                      <a16:colId xmlns:a16="http://schemas.microsoft.com/office/drawing/2014/main" val="261749435"/>
                    </a:ext>
                  </a:extLst>
                </a:gridCol>
                <a:gridCol w="615836">
                  <a:extLst>
                    <a:ext uri="{9D8B030D-6E8A-4147-A177-3AD203B41FA5}">
                      <a16:colId xmlns:a16="http://schemas.microsoft.com/office/drawing/2014/main" val="1446855046"/>
                    </a:ext>
                  </a:extLst>
                </a:gridCol>
              </a:tblGrid>
              <a:tr h="211836">
                <a:tc>
                  <a:txBody>
                    <a:bodyPr/>
                    <a:lstStyle/>
                    <a:p>
                      <a:pPr algn="ctr" fontAlgn="b"/>
                      <a:r>
                        <a:rPr lang="en-US" sz="1000" b="1" dirty="0">
                          <a:solidFill>
                            <a:schemeClr val="tx1"/>
                          </a:solidFill>
                          <a:effectLst/>
                        </a:rPr>
                        <a:t>Safed</a:t>
                      </a:r>
                      <a:endParaRPr lang="en-US" sz="1000" b="1">
                        <a:solidFill>
                          <a:schemeClr val="tx1"/>
                        </a:solidFill>
                        <a:effectLst/>
                        <a:latin typeface="Calibri"/>
                      </a:endParaRPr>
                    </a:p>
                  </a:txBody>
                  <a:tcPr marL="9525" marR="9525" marT="9525" anchor="b">
                    <a:solidFill>
                      <a:schemeClr val="bg1"/>
                    </a:solidFill>
                  </a:tcPr>
                </a:tc>
                <a:tc>
                  <a:txBody>
                    <a:bodyPr/>
                    <a:lstStyle/>
                    <a:p>
                      <a:pPr algn="ctr" fontAlgn="b"/>
                      <a:r>
                        <a:rPr lang="en-US" sz="1000" b="1" dirty="0">
                          <a:solidFill>
                            <a:schemeClr val="tx1"/>
                          </a:solidFill>
                          <a:effectLst/>
                        </a:rPr>
                        <a:t>382</a:t>
                      </a:r>
                      <a:endParaRPr lang="en-US" sz="10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211836">
                <a:tc>
                  <a:txBody>
                    <a:bodyPr/>
                    <a:lstStyle/>
                    <a:p>
                      <a:pPr algn="ctr" fontAlgn="b"/>
                      <a:r>
                        <a:rPr lang="en-US" sz="1000" b="1" dirty="0">
                          <a:effectLst/>
                        </a:rPr>
                        <a:t>Eilat</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221464">
                <a:tc>
                  <a:txBody>
                    <a:bodyPr/>
                    <a:lstStyle/>
                    <a:p>
                      <a:pPr algn="ctr" fontAlgn="b"/>
                      <a:r>
                        <a:rPr lang="en-US" sz="1000" b="1" dirty="0">
                          <a:effectLst/>
                        </a:rPr>
                        <a:t>Acre</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375</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211836">
                <a:tc>
                  <a:txBody>
                    <a:bodyPr/>
                    <a:lstStyle/>
                    <a:p>
                      <a:pPr algn="ctr" fontAlgn="b"/>
                      <a:r>
                        <a:rPr lang="en-US" sz="1000" b="1" dirty="0">
                          <a:effectLst/>
                        </a:rPr>
                        <a:t>Nazareth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351</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211836">
                <a:tc>
                  <a:txBody>
                    <a:bodyPr/>
                    <a:lstStyle/>
                    <a:p>
                      <a:pPr algn="ctr" fontAlgn="b"/>
                      <a:r>
                        <a:rPr lang="en-US" sz="1000" b="1" dirty="0">
                          <a:effectLst/>
                        </a:rPr>
                        <a:t>Tiberias</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364</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211836">
                <a:tc>
                  <a:txBody>
                    <a:bodyPr/>
                    <a:lstStyle/>
                    <a:p>
                      <a:pPr algn="ctr" fontAlgn="b"/>
                      <a:r>
                        <a:rPr lang="en-US" sz="1000" b="1" dirty="0" err="1">
                          <a:effectLst/>
                        </a:rPr>
                        <a:t>Tulkarm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307</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211836">
                <a:tc>
                  <a:txBody>
                    <a:bodyPr/>
                    <a:lstStyle/>
                    <a:p>
                      <a:pPr algn="ctr" fontAlgn="b"/>
                      <a:r>
                        <a:rPr lang="en-US" sz="1000" b="1" dirty="0">
                          <a:effectLst/>
                        </a:rPr>
                        <a:t>Haifa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360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211836">
                <a:tc>
                  <a:txBody>
                    <a:bodyPr/>
                    <a:lstStyle/>
                    <a:p>
                      <a:pPr algn="ctr" fontAlgn="b"/>
                      <a:r>
                        <a:rPr lang="en-US" sz="1000" b="1" dirty="0">
                          <a:effectLst/>
                        </a:rPr>
                        <a:t>Hadera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320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221464">
                <a:tc>
                  <a:txBody>
                    <a:bodyPr/>
                    <a:lstStyle/>
                    <a:p>
                      <a:pPr algn="ctr" fontAlgn="b"/>
                      <a:r>
                        <a:rPr lang="en-US" sz="1000" b="1" dirty="0">
                          <a:effectLst/>
                        </a:rPr>
                        <a:t>Nablus</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298</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211836">
                <a:tc>
                  <a:txBody>
                    <a:bodyPr/>
                    <a:lstStyle/>
                    <a:p>
                      <a:pPr algn="ctr" fontAlgn="b"/>
                      <a:r>
                        <a:rPr lang="en-US" sz="1000" b="1" dirty="0">
                          <a:effectLst/>
                        </a:rPr>
                        <a:t>Ramallah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262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211836">
                <a:tc>
                  <a:txBody>
                    <a:bodyPr/>
                    <a:lstStyle/>
                    <a:p>
                      <a:pPr algn="ctr" fontAlgn="b"/>
                      <a:r>
                        <a:rPr lang="en-US" sz="1000" b="1" dirty="0">
                          <a:effectLst/>
                        </a:rPr>
                        <a:t>Jerusalem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247</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211836">
                <a:tc>
                  <a:txBody>
                    <a:bodyPr/>
                    <a:lstStyle/>
                    <a:p>
                      <a:pPr algn="ctr" fontAlgn="b"/>
                      <a:r>
                        <a:rPr lang="en-US" sz="1000" b="1" dirty="0">
                          <a:effectLst/>
                        </a:rPr>
                        <a:t>Bethlehem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240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211836">
                <a:tc>
                  <a:txBody>
                    <a:bodyPr/>
                    <a:lstStyle/>
                    <a:p>
                      <a:pPr algn="ctr" fontAlgn="b"/>
                      <a:r>
                        <a:rPr lang="en-US" sz="1000" b="1" dirty="0">
                          <a:effectLst/>
                        </a:rPr>
                        <a:t>Jericho</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260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211836">
                <a:tc>
                  <a:txBody>
                    <a:bodyPr/>
                    <a:lstStyle/>
                    <a:p>
                      <a:pPr algn="ctr" fontAlgn="b"/>
                      <a:r>
                        <a:rPr lang="en-US" sz="1000" b="1" dirty="0">
                          <a:effectLst/>
                        </a:rPr>
                        <a:t>Jenin</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325</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221464">
                <a:tc>
                  <a:txBody>
                    <a:bodyPr/>
                    <a:lstStyle/>
                    <a:p>
                      <a:pPr algn="ctr" fontAlgn="b"/>
                      <a:r>
                        <a:rPr lang="en-US" sz="1000" b="1" dirty="0">
                          <a:effectLst/>
                        </a:rPr>
                        <a:t>Jaffa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278</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211836">
                <a:tc>
                  <a:txBody>
                    <a:bodyPr/>
                    <a:lstStyle/>
                    <a:p>
                      <a:pPr algn="ctr" fontAlgn="b"/>
                      <a:r>
                        <a:rPr lang="en-US" sz="1000" b="1" dirty="0">
                          <a:effectLst/>
                        </a:rPr>
                        <a:t>Hebron</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220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211836">
                <a:tc>
                  <a:txBody>
                    <a:bodyPr/>
                    <a:lstStyle/>
                    <a:p>
                      <a:pPr algn="ctr" fontAlgn="b"/>
                      <a:r>
                        <a:rPr lang="en-US" sz="1000" b="1" dirty="0">
                          <a:effectLst/>
                        </a:rPr>
                        <a:t>Rafah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202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211836">
                <a:tc>
                  <a:txBody>
                    <a:bodyPr/>
                    <a:lstStyle/>
                    <a:p>
                      <a:pPr algn="ctr" fontAlgn="b"/>
                      <a:r>
                        <a:rPr lang="en-US" sz="1000" b="1" dirty="0">
                          <a:effectLst/>
                        </a:rPr>
                        <a:t>Gaza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222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211836">
                <a:tc>
                  <a:txBody>
                    <a:bodyPr/>
                    <a:lstStyle/>
                    <a:p>
                      <a:pPr algn="ctr" fontAlgn="b"/>
                      <a:r>
                        <a:rPr lang="en-US" sz="1000" b="1" dirty="0">
                          <a:effectLst/>
                        </a:rPr>
                        <a:t>Beersheba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189</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2635381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9" name="TextBox 8">
            <a:extLst>
              <a:ext uri="{FF2B5EF4-FFF2-40B4-BE49-F238E27FC236}">
                <a16:creationId xmlns:a16="http://schemas.microsoft.com/office/drawing/2014/main" id="{70F56520-77BD-9ADD-C92D-32FC5A31E9DD}"/>
              </a:ext>
            </a:extLst>
          </p:cNvPr>
          <p:cNvSpPr txBox="1"/>
          <p:nvPr/>
        </p:nvSpPr>
        <p:spPr>
          <a:xfrm>
            <a:off x="3560286" y="6317492"/>
            <a:ext cx="445820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chemeClr val="bg1">
                    <a:lumMod val="50000"/>
                  </a:schemeClr>
                </a:solidFill>
              </a:rPr>
              <a:t>dr. Mohamed Khalil </a:t>
            </a:r>
            <a:endParaRPr lang="en-US" sz="1600" dirty="0">
              <a:solidFill>
                <a:schemeClr val="bg1">
                  <a:lumMod val="50000"/>
                </a:schemeClr>
              </a:solidFill>
              <a:cs typeface="Calibri"/>
            </a:endParaRPr>
          </a:p>
          <a:p>
            <a:pPr algn="ctr"/>
            <a:r>
              <a:rPr lang="en-US" sz="1600" dirty="0">
                <a:solidFill>
                  <a:schemeClr val="bg1">
                    <a:lumMod val="50000"/>
                  </a:schemeClr>
                </a:solidFill>
              </a:rPr>
              <a:t>Palestine Technical University </a:t>
            </a:r>
            <a:endParaRPr lang="en-US" sz="1600">
              <a:solidFill>
                <a:schemeClr val="bg1">
                  <a:lumMod val="50000"/>
                </a:schemeClr>
              </a:solidFill>
              <a:cs typeface="Calibri"/>
            </a:endParaRPr>
          </a:p>
        </p:txBody>
      </p:sp>
      <p:sp>
        <p:nvSpPr>
          <p:cNvPr id="4" name="TextBox 3">
            <a:extLst>
              <a:ext uri="{FF2B5EF4-FFF2-40B4-BE49-F238E27FC236}">
                <a16:creationId xmlns:a16="http://schemas.microsoft.com/office/drawing/2014/main" id="{B544D9EC-AEEA-9AEA-8508-1813C123C0D7}"/>
              </a:ext>
            </a:extLst>
          </p:cNvPr>
          <p:cNvSpPr txBox="1"/>
          <p:nvPr/>
        </p:nvSpPr>
        <p:spPr>
          <a:xfrm>
            <a:off x="163320" y="13034"/>
            <a:ext cx="245243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Eilat</a:t>
            </a:r>
          </a:p>
          <a:p>
            <a:r>
              <a:rPr lang="en-US" dirty="0" err="1">
                <a:ea typeface="+mn-lt"/>
                <a:cs typeface="+mn-lt"/>
              </a:rPr>
              <a:t>Tulkarm</a:t>
            </a:r>
            <a:endParaRPr lang="en-US" dirty="0" err="1"/>
          </a:p>
          <a:p>
            <a:r>
              <a:rPr lang="en-US" dirty="0">
                <a:cs typeface="Calibri"/>
              </a:rPr>
              <a:t>Jericho</a:t>
            </a:r>
          </a:p>
          <a:p>
            <a:r>
              <a:rPr lang="en-US" dirty="0">
                <a:cs typeface="Calibri"/>
              </a:rPr>
              <a:t>Beersheba</a:t>
            </a:r>
          </a:p>
          <a:p>
            <a:r>
              <a:rPr lang="en-US" dirty="0">
                <a:ea typeface="+mn-lt"/>
                <a:cs typeface="+mn-lt"/>
              </a:rPr>
              <a:t>Hadera</a:t>
            </a:r>
            <a:endParaRPr lang="en-US" dirty="0"/>
          </a:p>
          <a:p>
            <a:r>
              <a:rPr lang="en-US" dirty="0">
                <a:cs typeface="Calibri"/>
              </a:rPr>
              <a:t>Gaza</a:t>
            </a:r>
          </a:p>
          <a:p>
            <a:r>
              <a:rPr lang="en-US" dirty="0">
                <a:cs typeface="Calibri"/>
              </a:rPr>
              <a:t>Acre</a:t>
            </a:r>
          </a:p>
          <a:p>
            <a:r>
              <a:rPr lang="en-US" dirty="0">
                <a:cs typeface="Calibri"/>
              </a:rPr>
              <a:t>Jaffa</a:t>
            </a: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C8AAC035-211F-1BBB-CD65-1CB100BD60D1}"/>
              </a:ext>
            </a:extLst>
          </p:cNvPr>
          <p:cNvSpPr/>
          <p:nvPr/>
        </p:nvSpPr>
        <p:spPr>
          <a:xfrm>
            <a:off x="6437903" y="378814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p>
        </p:txBody>
      </p:sp>
      <p:sp>
        <p:nvSpPr>
          <p:cNvPr id="58" name="Oval 57">
            <a:extLst>
              <a:ext uri="{FF2B5EF4-FFF2-40B4-BE49-F238E27FC236}">
                <a16:creationId xmlns:a16="http://schemas.microsoft.com/office/drawing/2014/main" id="{6F25B1CB-02DA-320E-371B-02150EA8C6F5}"/>
              </a:ext>
            </a:extLst>
          </p:cNvPr>
          <p:cNvSpPr/>
          <p:nvPr/>
        </p:nvSpPr>
        <p:spPr>
          <a:xfrm>
            <a:off x="5227053" y="377770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59" name="TextBox 58">
            <a:extLst>
              <a:ext uri="{FF2B5EF4-FFF2-40B4-BE49-F238E27FC236}">
                <a16:creationId xmlns:a16="http://schemas.microsoft.com/office/drawing/2014/main" id="{9F17E7FB-3ADB-F522-2132-3128BADEF4A2}"/>
              </a:ext>
            </a:extLst>
          </p:cNvPr>
          <p:cNvSpPr txBox="1"/>
          <p:nvPr/>
        </p:nvSpPr>
        <p:spPr>
          <a:xfrm>
            <a:off x="5181342" y="4031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112+307=419</a:t>
            </a:r>
          </a:p>
        </p:txBody>
      </p:sp>
      <p:sp>
        <p:nvSpPr>
          <p:cNvPr id="60" name="Oval 59">
            <a:extLst>
              <a:ext uri="{FF2B5EF4-FFF2-40B4-BE49-F238E27FC236}">
                <a16:creationId xmlns:a16="http://schemas.microsoft.com/office/drawing/2014/main" id="{8D3A6617-B8AA-955F-49D3-34ACBCC244C4}"/>
              </a:ext>
            </a:extLst>
          </p:cNvPr>
          <p:cNvSpPr/>
          <p:nvPr/>
        </p:nvSpPr>
        <p:spPr>
          <a:xfrm>
            <a:off x="7826204" y="375682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61" name="TextBox 60">
            <a:extLst>
              <a:ext uri="{FF2B5EF4-FFF2-40B4-BE49-F238E27FC236}">
                <a16:creationId xmlns:a16="http://schemas.microsoft.com/office/drawing/2014/main" id="{2C101365-FF7A-B0E3-0DB5-F9568CE98E6E}"/>
              </a:ext>
            </a:extLst>
          </p:cNvPr>
          <p:cNvSpPr txBox="1"/>
          <p:nvPr/>
        </p:nvSpPr>
        <p:spPr>
          <a:xfrm>
            <a:off x="7780493" y="401108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115+325=440</a:t>
            </a:r>
            <a:endParaRPr lang="en-US" sz="1400" dirty="0">
              <a:cs typeface="Calibri"/>
            </a:endParaRPr>
          </a:p>
        </p:txBody>
      </p:sp>
      <p:cxnSp>
        <p:nvCxnSpPr>
          <p:cNvPr id="62" name="Straight Arrow Connector 61">
            <a:extLst>
              <a:ext uri="{FF2B5EF4-FFF2-40B4-BE49-F238E27FC236}">
                <a16:creationId xmlns:a16="http://schemas.microsoft.com/office/drawing/2014/main" id="{26ABED69-79F5-1034-EF50-C15A1E6AB25C}"/>
              </a:ext>
            </a:extLst>
          </p:cNvPr>
          <p:cNvCxnSpPr>
            <a:cxnSpLocks/>
          </p:cNvCxnSpPr>
          <p:nvPr/>
        </p:nvCxnSpPr>
        <p:spPr>
          <a:xfrm flipV="1">
            <a:off x="5753238" y="3397891"/>
            <a:ext cx="1152762" cy="3678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DEF251-E064-6DDE-BDEB-5E6C48A7D339}"/>
              </a:ext>
            </a:extLst>
          </p:cNvPr>
          <p:cNvCxnSpPr>
            <a:cxnSpLocks/>
          </p:cNvCxnSpPr>
          <p:nvPr/>
        </p:nvCxnSpPr>
        <p:spPr>
          <a:xfrm flipH="1" flipV="1">
            <a:off x="6874685" y="3387453"/>
            <a:ext cx="26773" cy="388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38571B5-CC55-9723-6775-1A63A1AE1126}"/>
              </a:ext>
            </a:extLst>
          </p:cNvPr>
          <p:cNvCxnSpPr>
            <a:cxnSpLocks/>
          </p:cNvCxnSpPr>
          <p:nvPr/>
        </p:nvCxnSpPr>
        <p:spPr>
          <a:xfrm flipH="1" flipV="1">
            <a:off x="6812057" y="3387453"/>
            <a:ext cx="1404635" cy="388737"/>
          </a:xfrm>
          <a:prstGeom prst="straightConnector1">
            <a:avLst/>
          </a:prstGeom>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3A3E2400-5220-7777-E0BC-EA9A11B0D9FF}"/>
              </a:ext>
            </a:extLst>
          </p:cNvPr>
          <p:cNvSpPr/>
          <p:nvPr/>
        </p:nvSpPr>
        <p:spPr>
          <a:xfrm>
            <a:off x="5289682" y="433093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67" name="TextBox 66">
            <a:extLst>
              <a:ext uri="{FF2B5EF4-FFF2-40B4-BE49-F238E27FC236}">
                <a16:creationId xmlns:a16="http://schemas.microsoft.com/office/drawing/2014/main" id="{E426F5F1-2DF2-1519-4823-457ED7B31655}"/>
              </a:ext>
            </a:extLst>
          </p:cNvPr>
          <p:cNvSpPr txBox="1"/>
          <p:nvPr/>
        </p:nvSpPr>
        <p:spPr>
          <a:xfrm>
            <a:off x="5243971" y="458519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160+307=467</a:t>
            </a:r>
          </a:p>
        </p:txBody>
      </p:sp>
      <p:sp>
        <p:nvSpPr>
          <p:cNvPr id="68" name="Oval 67">
            <a:extLst>
              <a:ext uri="{FF2B5EF4-FFF2-40B4-BE49-F238E27FC236}">
                <a16:creationId xmlns:a16="http://schemas.microsoft.com/office/drawing/2014/main" id="{16EE57B4-F6A1-A797-3CF1-EADD9C2877AD}"/>
              </a:ext>
            </a:extLst>
          </p:cNvPr>
          <p:cNvSpPr/>
          <p:nvPr/>
        </p:nvSpPr>
        <p:spPr>
          <a:xfrm>
            <a:off x="6479655" y="429962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solidFill>
                <a:schemeClr val="tx1"/>
              </a:solidFill>
            </a:endParaRPr>
          </a:p>
        </p:txBody>
      </p:sp>
      <p:sp>
        <p:nvSpPr>
          <p:cNvPr id="69" name="TextBox 68">
            <a:extLst>
              <a:ext uri="{FF2B5EF4-FFF2-40B4-BE49-F238E27FC236}">
                <a16:creationId xmlns:a16="http://schemas.microsoft.com/office/drawing/2014/main" id="{DC16D2A5-5A71-761D-D177-ED11FCA235DF}"/>
              </a:ext>
            </a:extLst>
          </p:cNvPr>
          <p:cNvSpPr txBox="1"/>
          <p:nvPr/>
        </p:nvSpPr>
        <p:spPr>
          <a:xfrm>
            <a:off x="6433944" y="45538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133+260=393</a:t>
            </a:r>
            <a:endParaRPr lang="en-US" dirty="0"/>
          </a:p>
        </p:txBody>
      </p:sp>
      <p:sp>
        <p:nvSpPr>
          <p:cNvPr id="72" name="Oval 71">
            <a:extLst>
              <a:ext uri="{FF2B5EF4-FFF2-40B4-BE49-F238E27FC236}">
                <a16:creationId xmlns:a16="http://schemas.microsoft.com/office/drawing/2014/main" id="{A24057C6-8278-051F-4B4B-3AF2ADA35B1A}"/>
              </a:ext>
            </a:extLst>
          </p:cNvPr>
          <p:cNvSpPr/>
          <p:nvPr/>
        </p:nvSpPr>
        <p:spPr>
          <a:xfrm>
            <a:off x="7627874" y="4299621"/>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73" name="TextBox 72">
            <a:extLst>
              <a:ext uri="{FF2B5EF4-FFF2-40B4-BE49-F238E27FC236}">
                <a16:creationId xmlns:a16="http://schemas.microsoft.com/office/drawing/2014/main" id="{60AF3848-D887-97AF-CF5D-202E87CCB554}"/>
              </a:ext>
            </a:extLst>
          </p:cNvPr>
          <p:cNvSpPr txBox="1"/>
          <p:nvPr/>
        </p:nvSpPr>
        <p:spPr>
          <a:xfrm>
            <a:off x="7571725" y="45434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138+247=385</a:t>
            </a:r>
            <a:endParaRPr lang="en-US" dirty="0"/>
          </a:p>
        </p:txBody>
      </p:sp>
      <p:sp>
        <p:nvSpPr>
          <p:cNvPr id="74" name="Oval 73">
            <a:extLst>
              <a:ext uri="{FF2B5EF4-FFF2-40B4-BE49-F238E27FC236}">
                <a16:creationId xmlns:a16="http://schemas.microsoft.com/office/drawing/2014/main" id="{C50E5213-6424-A4A5-5F3F-AFB96B944FA3}"/>
              </a:ext>
            </a:extLst>
          </p:cNvPr>
          <p:cNvSpPr/>
          <p:nvPr/>
        </p:nvSpPr>
        <p:spPr>
          <a:xfrm>
            <a:off x="4172778" y="4310059"/>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p>
        </p:txBody>
      </p:sp>
      <p:sp>
        <p:nvSpPr>
          <p:cNvPr id="75" name="TextBox 74">
            <a:extLst>
              <a:ext uri="{FF2B5EF4-FFF2-40B4-BE49-F238E27FC236}">
                <a16:creationId xmlns:a16="http://schemas.microsoft.com/office/drawing/2014/main" id="{75B3BE7F-C220-4EED-7AD5-7FE044B4625C}"/>
              </a:ext>
            </a:extLst>
          </p:cNvPr>
          <p:cNvSpPr txBox="1"/>
          <p:nvPr/>
        </p:nvSpPr>
        <p:spPr>
          <a:xfrm>
            <a:off x="4127067" y="456431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168+278=446</a:t>
            </a:r>
            <a:endParaRPr lang="en-US" dirty="0"/>
          </a:p>
        </p:txBody>
      </p:sp>
      <p:cxnSp>
        <p:nvCxnSpPr>
          <p:cNvPr id="76" name="Straight Arrow Connector 75">
            <a:extLst>
              <a:ext uri="{FF2B5EF4-FFF2-40B4-BE49-F238E27FC236}">
                <a16:creationId xmlns:a16="http://schemas.microsoft.com/office/drawing/2014/main" id="{C6C8581E-9EE7-79C2-251D-DF18B6D365B8}"/>
              </a:ext>
            </a:extLst>
          </p:cNvPr>
          <p:cNvCxnSpPr>
            <a:cxnSpLocks/>
          </p:cNvCxnSpPr>
          <p:nvPr/>
        </p:nvCxnSpPr>
        <p:spPr>
          <a:xfrm flipH="1" flipV="1">
            <a:off x="6937314" y="3992877"/>
            <a:ext cx="26773"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66E91FC2-F664-4682-B86B-640E3635B0D1}"/>
              </a:ext>
            </a:extLst>
          </p:cNvPr>
          <p:cNvCxnSpPr>
            <a:cxnSpLocks/>
          </p:cNvCxnSpPr>
          <p:nvPr/>
        </p:nvCxnSpPr>
        <p:spPr>
          <a:xfrm flipH="1" flipV="1">
            <a:off x="6947753" y="4013754"/>
            <a:ext cx="1091485" cy="2947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C40F9D8-F52D-8EAD-F9F2-CF63069416D7}"/>
              </a:ext>
            </a:extLst>
          </p:cNvPr>
          <p:cNvCxnSpPr>
            <a:cxnSpLocks/>
          </p:cNvCxnSpPr>
          <p:nvPr/>
        </p:nvCxnSpPr>
        <p:spPr>
          <a:xfrm flipV="1">
            <a:off x="5711485" y="3982440"/>
            <a:ext cx="1204953" cy="357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D6B0F72-0984-A56E-F679-0F4A9F247DFF}"/>
              </a:ext>
            </a:extLst>
          </p:cNvPr>
          <p:cNvCxnSpPr>
            <a:cxnSpLocks/>
          </p:cNvCxnSpPr>
          <p:nvPr/>
        </p:nvCxnSpPr>
        <p:spPr>
          <a:xfrm flipV="1">
            <a:off x="4813786" y="4034630"/>
            <a:ext cx="2144405" cy="273914"/>
          </a:xfrm>
          <a:prstGeom prst="straightConnector1">
            <a:avLst/>
          </a:prstGeom>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230793C7-CC0F-5A65-623F-ED15C9AF896A}"/>
              </a:ext>
            </a:extLst>
          </p:cNvPr>
          <p:cNvSpPr/>
          <p:nvPr/>
        </p:nvSpPr>
        <p:spPr>
          <a:xfrm>
            <a:off x="8817846" y="4894606"/>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Bethlehem</a:t>
            </a:r>
            <a:endParaRPr lang="en-US" dirty="0"/>
          </a:p>
        </p:txBody>
      </p:sp>
      <p:sp>
        <p:nvSpPr>
          <p:cNvPr id="80" name="Oval 79">
            <a:extLst>
              <a:ext uri="{FF2B5EF4-FFF2-40B4-BE49-F238E27FC236}">
                <a16:creationId xmlns:a16="http://schemas.microsoft.com/office/drawing/2014/main" id="{33C7FA94-06E1-15C4-67A9-E0257272C269}"/>
              </a:ext>
            </a:extLst>
          </p:cNvPr>
          <p:cNvSpPr/>
          <p:nvPr/>
        </p:nvSpPr>
        <p:spPr>
          <a:xfrm>
            <a:off x="7481736"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solidFill>
                <a:schemeClr val="tx1"/>
              </a:solidFill>
            </a:endParaRPr>
          </a:p>
        </p:txBody>
      </p:sp>
      <p:sp>
        <p:nvSpPr>
          <p:cNvPr id="81" name="TextBox 80">
            <a:extLst>
              <a:ext uri="{FF2B5EF4-FFF2-40B4-BE49-F238E27FC236}">
                <a16:creationId xmlns:a16="http://schemas.microsoft.com/office/drawing/2014/main" id="{0C51AA88-8E38-15F4-37F5-4F8F98529B9C}"/>
              </a:ext>
            </a:extLst>
          </p:cNvPr>
          <p:cNvSpPr txBox="1"/>
          <p:nvPr/>
        </p:nvSpPr>
        <p:spPr>
          <a:xfrm>
            <a:off x="7415561" y="506783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192+278=470</a:t>
            </a:r>
            <a:endParaRPr lang="en-US" dirty="0"/>
          </a:p>
        </p:txBody>
      </p:sp>
      <p:sp>
        <p:nvSpPr>
          <p:cNvPr id="82" name="Oval 81">
            <a:extLst>
              <a:ext uri="{FF2B5EF4-FFF2-40B4-BE49-F238E27FC236}">
                <a16:creationId xmlns:a16="http://schemas.microsoft.com/office/drawing/2014/main" id="{E801567E-6218-1F67-8DD0-2CE219EC8F26}"/>
              </a:ext>
            </a:extLst>
          </p:cNvPr>
          <p:cNvSpPr/>
          <p:nvPr/>
        </p:nvSpPr>
        <p:spPr>
          <a:xfrm>
            <a:off x="6166503"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solidFill>
                <a:schemeClr val="tx1"/>
              </a:solidFill>
            </a:endParaRPr>
          </a:p>
        </p:txBody>
      </p:sp>
      <p:sp>
        <p:nvSpPr>
          <p:cNvPr id="83" name="TextBox 82">
            <a:extLst>
              <a:ext uri="{FF2B5EF4-FFF2-40B4-BE49-F238E27FC236}">
                <a16:creationId xmlns:a16="http://schemas.microsoft.com/office/drawing/2014/main" id="{799D0160-F78A-C20B-8DEC-264B6ED2F326}"/>
              </a:ext>
            </a:extLst>
          </p:cNvPr>
          <p:cNvSpPr txBox="1"/>
          <p:nvPr/>
        </p:nvSpPr>
        <p:spPr>
          <a:xfrm>
            <a:off x="6110354" y="512798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152+262=414</a:t>
            </a:r>
            <a:endParaRPr lang="en-US" dirty="0"/>
          </a:p>
        </p:txBody>
      </p:sp>
      <p:sp>
        <p:nvSpPr>
          <p:cNvPr id="84" name="Oval 83">
            <a:extLst>
              <a:ext uri="{FF2B5EF4-FFF2-40B4-BE49-F238E27FC236}">
                <a16:creationId xmlns:a16="http://schemas.microsoft.com/office/drawing/2014/main" id="{240C867B-4261-983A-323A-A4C4BCA44531}"/>
              </a:ext>
            </a:extLst>
          </p:cNvPr>
          <p:cNvSpPr/>
          <p:nvPr/>
        </p:nvSpPr>
        <p:spPr>
          <a:xfrm>
            <a:off x="4882585" y="490504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p>
        </p:txBody>
      </p:sp>
      <p:sp>
        <p:nvSpPr>
          <p:cNvPr id="85" name="TextBox 84">
            <a:extLst>
              <a:ext uri="{FF2B5EF4-FFF2-40B4-BE49-F238E27FC236}">
                <a16:creationId xmlns:a16="http://schemas.microsoft.com/office/drawing/2014/main" id="{3C7D94C3-E578-A454-9A6A-7C145F57589E}"/>
              </a:ext>
            </a:extLst>
          </p:cNvPr>
          <p:cNvSpPr txBox="1"/>
          <p:nvPr/>
        </p:nvSpPr>
        <p:spPr>
          <a:xfrm>
            <a:off x="4826436" y="514886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161+260=421</a:t>
            </a:r>
            <a:endParaRPr lang="en-US" dirty="0"/>
          </a:p>
        </p:txBody>
      </p:sp>
      <p:cxnSp>
        <p:nvCxnSpPr>
          <p:cNvPr id="86" name="Straight Arrow Connector 85">
            <a:extLst>
              <a:ext uri="{FF2B5EF4-FFF2-40B4-BE49-F238E27FC236}">
                <a16:creationId xmlns:a16="http://schemas.microsoft.com/office/drawing/2014/main" id="{173A7E50-C082-63D6-584B-428269A6DF8A}"/>
              </a:ext>
            </a:extLst>
          </p:cNvPr>
          <p:cNvCxnSpPr>
            <a:cxnSpLocks/>
          </p:cNvCxnSpPr>
          <p:nvPr/>
        </p:nvCxnSpPr>
        <p:spPr>
          <a:xfrm flipH="1">
            <a:off x="5392439" y="4548625"/>
            <a:ext cx="2730307" cy="35238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03E9FB3-1B23-9C65-0C81-79B8CAB9C554}"/>
              </a:ext>
            </a:extLst>
          </p:cNvPr>
          <p:cNvCxnSpPr>
            <a:cxnSpLocks/>
          </p:cNvCxnSpPr>
          <p:nvPr/>
        </p:nvCxnSpPr>
        <p:spPr>
          <a:xfrm flipV="1">
            <a:off x="6765758" y="4525231"/>
            <a:ext cx="1340652" cy="35742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07A603D-8C09-3C5C-DF34-C228B50186AC}"/>
              </a:ext>
            </a:extLst>
          </p:cNvPr>
          <p:cNvCxnSpPr>
            <a:cxnSpLocks/>
          </p:cNvCxnSpPr>
          <p:nvPr/>
        </p:nvCxnSpPr>
        <p:spPr>
          <a:xfrm flipV="1">
            <a:off x="8070553" y="4556546"/>
            <a:ext cx="46295"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23917F0-A0D7-AAA9-7D84-B8084C4F4B7D}"/>
              </a:ext>
            </a:extLst>
          </p:cNvPr>
          <p:cNvCxnSpPr>
            <a:cxnSpLocks/>
          </p:cNvCxnSpPr>
          <p:nvPr/>
        </p:nvCxnSpPr>
        <p:spPr>
          <a:xfrm flipH="1" flipV="1">
            <a:off x="8095970" y="4546109"/>
            <a:ext cx="1362883" cy="336544"/>
          </a:xfrm>
          <a:prstGeom prst="straightConnector1">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3C2A07B-4897-F6D6-707C-62BE7C6B832B}"/>
              </a:ext>
            </a:extLst>
          </p:cNvPr>
          <p:cNvSpPr txBox="1"/>
          <p:nvPr/>
        </p:nvSpPr>
        <p:spPr>
          <a:xfrm>
            <a:off x="162839" y="5027112"/>
            <a:ext cx="472648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just found a better value for Eilat; so, it got moved higher in the list. We also found a worse value for Gaza – we just ignore this. And of course, we ran into Bethlehem again. Since it’s already been expanded once, we don’t re-add it to the Open List. </a:t>
            </a:r>
            <a:endParaRPr lang="en-US" dirty="0"/>
          </a:p>
        </p:txBody>
      </p:sp>
      <p:sp>
        <p:nvSpPr>
          <p:cNvPr id="90" name="Oval 89">
            <a:extLst>
              <a:ext uri="{FF2B5EF4-FFF2-40B4-BE49-F238E27FC236}">
                <a16:creationId xmlns:a16="http://schemas.microsoft.com/office/drawing/2014/main" id="{15704BCB-2693-791B-54E8-72EA79D6DBD9}"/>
              </a:ext>
            </a:extLst>
          </p:cNvPr>
          <p:cNvSpPr/>
          <p:nvPr/>
        </p:nvSpPr>
        <p:spPr>
          <a:xfrm>
            <a:off x="9888051" y="5255141"/>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Hebron</a:t>
            </a:r>
            <a:endParaRPr lang="en-US" dirty="0">
              <a:solidFill>
                <a:schemeClr val="tx1"/>
              </a:solidFill>
            </a:endParaRPr>
          </a:p>
        </p:txBody>
      </p:sp>
      <p:sp>
        <p:nvSpPr>
          <p:cNvPr id="92" name="Oval 91">
            <a:extLst>
              <a:ext uri="{FF2B5EF4-FFF2-40B4-BE49-F238E27FC236}">
                <a16:creationId xmlns:a16="http://schemas.microsoft.com/office/drawing/2014/main" id="{F580F0AC-48E7-EAD0-867A-0EE7D6A8DCE7}"/>
              </a:ext>
            </a:extLst>
          </p:cNvPr>
          <p:cNvSpPr/>
          <p:nvPr/>
        </p:nvSpPr>
        <p:spPr>
          <a:xfrm>
            <a:off x="8644788" y="5285220"/>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Gaza</a:t>
            </a:r>
            <a:endParaRPr lang="en-US" dirty="0">
              <a:solidFill>
                <a:schemeClr val="tx1"/>
              </a:solidFill>
            </a:endParaRPr>
          </a:p>
        </p:txBody>
      </p:sp>
      <p:sp>
        <p:nvSpPr>
          <p:cNvPr id="93" name="TextBox 92">
            <a:extLst>
              <a:ext uri="{FF2B5EF4-FFF2-40B4-BE49-F238E27FC236}">
                <a16:creationId xmlns:a16="http://schemas.microsoft.com/office/drawing/2014/main" id="{131D83F4-CA47-2331-6A92-93257E1EA67D}"/>
              </a:ext>
            </a:extLst>
          </p:cNvPr>
          <p:cNvSpPr txBox="1"/>
          <p:nvPr/>
        </p:nvSpPr>
        <p:spPr>
          <a:xfrm>
            <a:off x="8588639" y="55290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219+222=441</a:t>
            </a:r>
            <a:endParaRPr lang="en-US" dirty="0"/>
          </a:p>
        </p:txBody>
      </p:sp>
      <p:sp>
        <p:nvSpPr>
          <p:cNvPr id="94" name="Oval 93">
            <a:extLst>
              <a:ext uri="{FF2B5EF4-FFF2-40B4-BE49-F238E27FC236}">
                <a16:creationId xmlns:a16="http://schemas.microsoft.com/office/drawing/2014/main" id="{98928377-62DE-6E11-7F58-6833CB93ABD9}"/>
              </a:ext>
            </a:extLst>
          </p:cNvPr>
          <p:cNvSpPr/>
          <p:nvPr/>
        </p:nvSpPr>
        <p:spPr>
          <a:xfrm>
            <a:off x="7401525" y="5325326"/>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95" name="TextBox 94">
            <a:extLst>
              <a:ext uri="{FF2B5EF4-FFF2-40B4-BE49-F238E27FC236}">
                <a16:creationId xmlns:a16="http://schemas.microsoft.com/office/drawing/2014/main" id="{B7C5BF0C-B096-90FC-65A3-6837E9633DD9}"/>
              </a:ext>
            </a:extLst>
          </p:cNvPr>
          <p:cNvSpPr txBox="1"/>
          <p:nvPr/>
        </p:nvSpPr>
        <p:spPr>
          <a:xfrm>
            <a:off x="7345376" y="556914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152+247=399</a:t>
            </a:r>
          </a:p>
        </p:txBody>
      </p:sp>
      <p:cxnSp>
        <p:nvCxnSpPr>
          <p:cNvPr id="96" name="Straight Arrow Connector 95">
            <a:extLst>
              <a:ext uri="{FF2B5EF4-FFF2-40B4-BE49-F238E27FC236}">
                <a16:creationId xmlns:a16="http://schemas.microsoft.com/office/drawing/2014/main" id="{ECB1173C-B071-0D9E-18CF-088FA0E4BA2D}"/>
              </a:ext>
            </a:extLst>
          </p:cNvPr>
          <p:cNvCxnSpPr>
            <a:cxnSpLocks/>
          </p:cNvCxnSpPr>
          <p:nvPr/>
        </p:nvCxnSpPr>
        <p:spPr>
          <a:xfrm flipH="1" flipV="1">
            <a:off x="9599917" y="5137661"/>
            <a:ext cx="911699" cy="11596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35CAEC5D-1F27-CFBE-69CC-84BB8208E6E3}"/>
              </a:ext>
            </a:extLst>
          </p:cNvPr>
          <p:cNvCxnSpPr>
            <a:cxnSpLocks/>
          </p:cNvCxnSpPr>
          <p:nvPr/>
        </p:nvCxnSpPr>
        <p:spPr>
          <a:xfrm flipH="1">
            <a:off x="9238968" y="5113258"/>
            <a:ext cx="360253" cy="1647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470DCFF9-B29F-CEC6-3484-1E60662EAE17}"/>
              </a:ext>
            </a:extLst>
          </p:cNvPr>
          <p:cNvCxnSpPr>
            <a:cxnSpLocks/>
          </p:cNvCxnSpPr>
          <p:nvPr/>
        </p:nvCxnSpPr>
        <p:spPr>
          <a:xfrm flipH="1">
            <a:off x="8005733" y="5113259"/>
            <a:ext cx="1553384" cy="204875"/>
          </a:xfrm>
          <a:prstGeom prst="straightConnector1">
            <a:avLst/>
          </a:prstGeom>
        </p:spPr>
        <p:style>
          <a:lnRef idx="1">
            <a:schemeClr val="dk1"/>
          </a:lnRef>
          <a:fillRef idx="0">
            <a:schemeClr val="dk1"/>
          </a:fillRef>
          <a:effectRef idx="0">
            <a:schemeClr val="dk1"/>
          </a:effectRef>
          <a:fontRef idx="minor">
            <a:schemeClr val="tx1"/>
          </a:fontRef>
        </p:style>
      </p:cxnSp>
      <p:sp>
        <p:nvSpPr>
          <p:cNvPr id="99" name="Oval 98">
            <a:extLst>
              <a:ext uri="{FF2B5EF4-FFF2-40B4-BE49-F238E27FC236}">
                <a16:creationId xmlns:a16="http://schemas.microsoft.com/office/drawing/2014/main" id="{671895D6-82D1-6303-F730-2408EAD0C015}"/>
              </a:ext>
            </a:extLst>
          </p:cNvPr>
          <p:cNvSpPr/>
          <p:nvPr/>
        </p:nvSpPr>
        <p:spPr>
          <a:xfrm>
            <a:off x="10700182" y="589682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Eilat</a:t>
            </a:r>
            <a:endParaRPr lang="en-US" dirty="0"/>
          </a:p>
        </p:txBody>
      </p:sp>
      <p:sp>
        <p:nvSpPr>
          <p:cNvPr id="100" name="TextBox 99">
            <a:extLst>
              <a:ext uri="{FF2B5EF4-FFF2-40B4-BE49-F238E27FC236}">
                <a16:creationId xmlns:a16="http://schemas.microsoft.com/office/drawing/2014/main" id="{7E57A192-F383-74B0-CB2C-7B0665A0CF8B}"/>
              </a:ext>
            </a:extLst>
          </p:cNvPr>
          <p:cNvSpPr txBox="1"/>
          <p:nvPr/>
        </p:nvSpPr>
        <p:spPr>
          <a:xfrm>
            <a:off x="10784401" y="6140645"/>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0+220=220</a:t>
            </a:r>
            <a:endParaRPr lang="en-US" dirty="0"/>
          </a:p>
        </p:txBody>
      </p:sp>
      <p:sp>
        <p:nvSpPr>
          <p:cNvPr id="14" name="Arrow: Right 13">
            <a:extLst>
              <a:ext uri="{FF2B5EF4-FFF2-40B4-BE49-F238E27FC236}">
                <a16:creationId xmlns:a16="http://schemas.microsoft.com/office/drawing/2014/main" id="{9DAB72F7-FFF9-5EC9-E3E4-69F43D051447}"/>
              </a:ext>
            </a:extLst>
          </p:cNvPr>
          <p:cNvSpPr/>
          <p:nvPr/>
        </p:nvSpPr>
        <p:spPr>
          <a:xfrm>
            <a:off x="10559726" y="5933539"/>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2AB347-3D86-47D9-F5DD-A65178A400EE}"/>
              </a:ext>
            </a:extLst>
          </p:cNvPr>
          <p:cNvSpPr/>
          <p:nvPr/>
        </p:nvSpPr>
        <p:spPr>
          <a:xfrm>
            <a:off x="9336603" y="5896824"/>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Beersheba</a:t>
            </a:r>
            <a:endParaRPr lang="en-US" dirty="0">
              <a:solidFill>
                <a:schemeClr val="tx1"/>
              </a:solidFill>
            </a:endParaRPr>
          </a:p>
        </p:txBody>
      </p:sp>
      <p:sp>
        <p:nvSpPr>
          <p:cNvPr id="102" name="TextBox 101">
            <a:extLst>
              <a:ext uri="{FF2B5EF4-FFF2-40B4-BE49-F238E27FC236}">
                <a16:creationId xmlns:a16="http://schemas.microsoft.com/office/drawing/2014/main" id="{3E105F88-B304-2B9D-05E2-6C184C8CF745}"/>
              </a:ext>
            </a:extLst>
          </p:cNvPr>
          <p:cNvSpPr txBox="1"/>
          <p:nvPr/>
        </p:nvSpPr>
        <p:spPr>
          <a:xfrm>
            <a:off x="9280454" y="614064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189+209=398</a:t>
            </a:r>
            <a:endParaRPr lang="en-US" dirty="0"/>
          </a:p>
        </p:txBody>
      </p:sp>
      <p:sp>
        <p:nvSpPr>
          <p:cNvPr id="103" name="Oval 102">
            <a:extLst>
              <a:ext uri="{FF2B5EF4-FFF2-40B4-BE49-F238E27FC236}">
                <a16:creationId xmlns:a16="http://schemas.microsoft.com/office/drawing/2014/main" id="{DCF09373-63B1-4B2D-FE4D-484F6A3167DD}"/>
              </a:ext>
            </a:extLst>
          </p:cNvPr>
          <p:cNvSpPr/>
          <p:nvPr/>
        </p:nvSpPr>
        <p:spPr>
          <a:xfrm>
            <a:off x="8083314" y="589682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Rafah</a:t>
            </a:r>
            <a:endParaRPr lang="en-US" dirty="0">
              <a:solidFill>
                <a:schemeClr val="tx1"/>
              </a:solidFill>
            </a:endParaRPr>
          </a:p>
        </p:txBody>
      </p:sp>
      <p:sp>
        <p:nvSpPr>
          <p:cNvPr id="104" name="TextBox 103">
            <a:extLst>
              <a:ext uri="{FF2B5EF4-FFF2-40B4-BE49-F238E27FC236}">
                <a16:creationId xmlns:a16="http://schemas.microsoft.com/office/drawing/2014/main" id="{67F08F5C-60A5-29BF-04BB-FF01BB24DFB4}"/>
              </a:ext>
            </a:extLst>
          </p:cNvPr>
          <p:cNvSpPr txBox="1"/>
          <p:nvPr/>
        </p:nvSpPr>
        <p:spPr>
          <a:xfrm>
            <a:off x="8027165" y="6140645"/>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251+202=453</a:t>
            </a:r>
            <a:endParaRPr lang="en-US" dirty="0"/>
          </a:p>
        </p:txBody>
      </p:sp>
      <p:sp>
        <p:nvSpPr>
          <p:cNvPr id="105" name="Oval 104">
            <a:extLst>
              <a:ext uri="{FF2B5EF4-FFF2-40B4-BE49-F238E27FC236}">
                <a16:creationId xmlns:a16="http://schemas.microsoft.com/office/drawing/2014/main" id="{57B7170A-88C2-704A-65D7-23796F9F8884}"/>
              </a:ext>
            </a:extLst>
          </p:cNvPr>
          <p:cNvSpPr/>
          <p:nvPr/>
        </p:nvSpPr>
        <p:spPr>
          <a:xfrm>
            <a:off x="6789919" y="5916877"/>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Bethlehem</a:t>
            </a:r>
            <a:endParaRPr lang="en-US" dirty="0">
              <a:solidFill>
                <a:schemeClr val="tx1"/>
              </a:solidFill>
            </a:endParaRPr>
          </a:p>
        </p:txBody>
      </p:sp>
      <p:sp>
        <p:nvSpPr>
          <p:cNvPr id="106" name="TextBox 105">
            <a:extLst>
              <a:ext uri="{FF2B5EF4-FFF2-40B4-BE49-F238E27FC236}">
                <a16:creationId xmlns:a16="http://schemas.microsoft.com/office/drawing/2014/main" id="{920CD792-9618-4ED9-FFAB-340CCCEE8673}"/>
              </a:ext>
            </a:extLst>
          </p:cNvPr>
          <p:cNvSpPr txBox="1"/>
          <p:nvPr/>
        </p:nvSpPr>
        <p:spPr>
          <a:xfrm>
            <a:off x="6733770" y="616069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189+240=429</a:t>
            </a:r>
            <a:endParaRPr lang="en-US" dirty="0"/>
          </a:p>
        </p:txBody>
      </p:sp>
      <p:cxnSp>
        <p:nvCxnSpPr>
          <p:cNvPr id="107" name="Straight Arrow Connector 106">
            <a:extLst>
              <a:ext uri="{FF2B5EF4-FFF2-40B4-BE49-F238E27FC236}">
                <a16:creationId xmlns:a16="http://schemas.microsoft.com/office/drawing/2014/main" id="{6D20FA05-EDE2-56AA-4B4F-BB043D6147AA}"/>
              </a:ext>
            </a:extLst>
          </p:cNvPr>
          <p:cNvCxnSpPr>
            <a:cxnSpLocks/>
          </p:cNvCxnSpPr>
          <p:nvPr/>
        </p:nvCxnSpPr>
        <p:spPr>
          <a:xfrm flipH="1">
            <a:off x="10010993" y="5484231"/>
            <a:ext cx="340201" cy="39537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C86B97DA-BB08-3628-FC64-69F951101040}"/>
              </a:ext>
            </a:extLst>
          </p:cNvPr>
          <p:cNvCxnSpPr>
            <a:cxnSpLocks/>
          </p:cNvCxnSpPr>
          <p:nvPr/>
        </p:nvCxnSpPr>
        <p:spPr>
          <a:xfrm>
            <a:off x="10341168" y="5494257"/>
            <a:ext cx="712561" cy="39537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F24429ED-DB96-7EBF-95FB-410B0DD07B63}"/>
              </a:ext>
            </a:extLst>
          </p:cNvPr>
          <p:cNvCxnSpPr>
            <a:cxnSpLocks/>
          </p:cNvCxnSpPr>
          <p:nvPr/>
        </p:nvCxnSpPr>
        <p:spPr>
          <a:xfrm flipH="1">
            <a:off x="8707574" y="5504285"/>
            <a:ext cx="1653646" cy="3853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997F9813-32C2-6BD7-74F1-B2BB3E85A96E}"/>
              </a:ext>
            </a:extLst>
          </p:cNvPr>
          <p:cNvCxnSpPr>
            <a:cxnSpLocks/>
          </p:cNvCxnSpPr>
          <p:nvPr/>
        </p:nvCxnSpPr>
        <p:spPr>
          <a:xfrm flipH="1">
            <a:off x="7454284" y="5484231"/>
            <a:ext cx="2926988" cy="435481"/>
          </a:xfrm>
          <a:prstGeom prst="straightConnector1">
            <a:avLst/>
          </a:prstGeom>
        </p:spPr>
        <p:style>
          <a:lnRef idx="1">
            <a:schemeClr val="dk1"/>
          </a:lnRef>
          <a:fillRef idx="0">
            <a:schemeClr val="dk1"/>
          </a:fillRef>
          <a:effectRef idx="0">
            <a:schemeClr val="dk1"/>
          </a:effectRef>
          <a:fontRef idx="minor">
            <a:schemeClr val="tx1"/>
          </a:fontRef>
        </p:style>
      </p:cxnSp>
      <p:graphicFrame>
        <p:nvGraphicFramePr>
          <p:cNvPr id="12" name="Table 11">
            <a:extLst>
              <a:ext uri="{FF2B5EF4-FFF2-40B4-BE49-F238E27FC236}">
                <a16:creationId xmlns:a16="http://schemas.microsoft.com/office/drawing/2014/main" id="{9C29C456-6598-E9BC-BD2D-312EB272EA15}"/>
              </a:ext>
            </a:extLst>
          </p:cNvPr>
          <p:cNvGraphicFramePr>
            <a:graphicFrameLocks noGrp="1"/>
          </p:cNvGraphicFramePr>
          <p:nvPr>
            <p:extLst>
              <p:ext uri="{D42A27DB-BD31-4B8C-83A1-F6EECF244321}">
                <p14:modId xmlns:p14="http://schemas.microsoft.com/office/powerpoint/2010/main" val="2124986825"/>
              </p:ext>
            </p:extLst>
          </p:nvPr>
        </p:nvGraphicFramePr>
        <p:xfrm>
          <a:off x="9996236" y="611605"/>
          <a:ext cx="1975816" cy="4053768"/>
        </p:xfrm>
        <a:graphic>
          <a:graphicData uri="http://schemas.openxmlformats.org/drawingml/2006/table">
            <a:tbl>
              <a:tblPr firstRow="1" bandRow="1">
                <a:tableStyleId>{5C22544A-7EE6-4342-B048-85BDC9FD1C3A}</a:tableStyleId>
              </a:tblPr>
              <a:tblGrid>
                <a:gridCol w="1359980">
                  <a:extLst>
                    <a:ext uri="{9D8B030D-6E8A-4147-A177-3AD203B41FA5}">
                      <a16:colId xmlns:a16="http://schemas.microsoft.com/office/drawing/2014/main" val="261749435"/>
                    </a:ext>
                  </a:extLst>
                </a:gridCol>
                <a:gridCol w="615836">
                  <a:extLst>
                    <a:ext uri="{9D8B030D-6E8A-4147-A177-3AD203B41FA5}">
                      <a16:colId xmlns:a16="http://schemas.microsoft.com/office/drawing/2014/main" val="1446855046"/>
                    </a:ext>
                  </a:extLst>
                </a:gridCol>
              </a:tblGrid>
              <a:tr h="211836">
                <a:tc>
                  <a:txBody>
                    <a:bodyPr/>
                    <a:lstStyle/>
                    <a:p>
                      <a:pPr algn="ctr" fontAlgn="b"/>
                      <a:r>
                        <a:rPr lang="en-US" sz="1000" b="1" dirty="0">
                          <a:solidFill>
                            <a:schemeClr val="tx1"/>
                          </a:solidFill>
                          <a:effectLst/>
                        </a:rPr>
                        <a:t>Safed</a:t>
                      </a:r>
                      <a:endParaRPr lang="en-US" sz="1000" b="1">
                        <a:solidFill>
                          <a:schemeClr val="tx1"/>
                        </a:solidFill>
                        <a:effectLst/>
                        <a:latin typeface="Calibri"/>
                      </a:endParaRPr>
                    </a:p>
                  </a:txBody>
                  <a:tcPr marL="9525" marR="9525" marT="9525" anchor="b">
                    <a:solidFill>
                      <a:schemeClr val="bg1"/>
                    </a:solidFill>
                  </a:tcPr>
                </a:tc>
                <a:tc>
                  <a:txBody>
                    <a:bodyPr/>
                    <a:lstStyle/>
                    <a:p>
                      <a:pPr algn="ctr" fontAlgn="b"/>
                      <a:r>
                        <a:rPr lang="en-US" sz="1000" b="1" dirty="0">
                          <a:solidFill>
                            <a:schemeClr val="tx1"/>
                          </a:solidFill>
                          <a:effectLst/>
                        </a:rPr>
                        <a:t>382</a:t>
                      </a:r>
                      <a:endParaRPr lang="en-US" sz="10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211836">
                <a:tc>
                  <a:txBody>
                    <a:bodyPr/>
                    <a:lstStyle/>
                    <a:p>
                      <a:pPr algn="ctr" fontAlgn="b"/>
                      <a:r>
                        <a:rPr lang="en-US" sz="1000" b="1" dirty="0">
                          <a:effectLst/>
                        </a:rPr>
                        <a:t>Eilat</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221464">
                <a:tc>
                  <a:txBody>
                    <a:bodyPr/>
                    <a:lstStyle/>
                    <a:p>
                      <a:pPr algn="ctr" fontAlgn="b"/>
                      <a:r>
                        <a:rPr lang="en-US" sz="1000" b="1" dirty="0">
                          <a:effectLst/>
                        </a:rPr>
                        <a:t>Acre</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375</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211836">
                <a:tc>
                  <a:txBody>
                    <a:bodyPr/>
                    <a:lstStyle/>
                    <a:p>
                      <a:pPr algn="ctr" fontAlgn="b"/>
                      <a:r>
                        <a:rPr lang="en-US" sz="1000" b="1" dirty="0">
                          <a:effectLst/>
                        </a:rPr>
                        <a:t>Nazareth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351</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211836">
                <a:tc>
                  <a:txBody>
                    <a:bodyPr/>
                    <a:lstStyle/>
                    <a:p>
                      <a:pPr algn="ctr" fontAlgn="b"/>
                      <a:r>
                        <a:rPr lang="en-US" sz="1000" b="1" dirty="0">
                          <a:effectLst/>
                        </a:rPr>
                        <a:t>Tiberias</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364</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211836">
                <a:tc>
                  <a:txBody>
                    <a:bodyPr/>
                    <a:lstStyle/>
                    <a:p>
                      <a:pPr algn="ctr" fontAlgn="b"/>
                      <a:r>
                        <a:rPr lang="en-US" sz="1000" b="1" dirty="0" err="1">
                          <a:effectLst/>
                        </a:rPr>
                        <a:t>Tulkarm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307</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211836">
                <a:tc>
                  <a:txBody>
                    <a:bodyPr/>
                    <a:lstStyle/>
                    <a:p>
                      <a:pPr algn="ctr" fontAlgn="b"/>
                      <a:r>
                        <a:rPr lang="en-US" sz="1000" b="1" dirty="0">
                          <a:effectLst/>
                        </a:rPr>
                        <a:t>Haifa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360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211836">
                <a:tc>
                  <a:txBody>
                    <a:bodyPr/>
                    <a:lstStyle/>
                    <a:p>
                      <a:pPr algn="ctr" fontAlgn="b"/>
                      <a:r>
                        <a:rPr lang="en-US" sz="1000" b="1" dirty="0">
                          <a:effectLst/>
                        </a:rPr>
                        <a:t>Hadera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320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221464">
                <a:tc>
                  <a:txBody>
                    <a:bodyPr/>
                    <a:lstStyle/>
                    <a:p>
                      <a:pPr algn="ctr" fontAlgn="b"/>
                      <a:r>
                        <a:rPr lang="en-US" sz="1000" b="1" dirty="0">
                          <a:effectLst/>
                        </a:rPr>
                        <a:t>Nablus</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298</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211836">
                <a:tc>
                  <a:txBody>
                    <a:bodyPr/>
                    <a:lstStyle/>
                    <a:p>
                      <a:pPr algn="ctr" fontAlgn="b"/>
                      <a:r>
                        <a:rPr lang="en-US" sz="1000" b="1" dirty="0">
                          <a:effectLst/>
                        </a:rPr>
                        <a:t>Ramallah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262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211836">
                <a:tc>
                  <a:txBody>
                    <a:bodyPr/>
                    <a:lstStyle/>
                    <a:p>
                      <a:pPr algn="ctr" fontAlgn="b"/>
                      <a:r>
                        <a:rPr lang="en-US" sz="1000" b="1" dirty="0">
                          <a:effectLst/>
                        </a:rPr>
                        <a:t>Jerusalem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247</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211836">
                <a:tc>
                  <a:txBody>
                    <a:bodyPr/>
                    <a:lstStyle/>
                    <a:p>
                      <a:pPr algn="ctr" fontAlgn="b"/>
                      <a:r>
                        <a:rPr lang="en-US" sz="1000" b="1" dirty="0">
                          <a:effectLst/>
                        </a:rPr>
                        <a:t>Bethlehem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240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211836">
                <a:tc>
                  <a:txBody>
                    <a:bodyPr/>
                    <a:lstStyle/>
                    <a:p>
                      <a:pPr algn="ctr" fontAlgn="b"/>
                      <a:r>
                        <a:rPr lang="en-US" sz="1000" b="1" dirty="0">
                          <a:effectLst/>
                        </a:rPr>
                        <a:t>Jericho</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260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211836">
                <a:tc>
                  <a:txBody>
                    <a:bodyPr/>
                    <a:lstStyle/>
                    <a:p>
                      <a:pPr algn="ctr" fontAlgn="b"/>
                      <a:r>
                        <a:rPr lang="en-US" sz="1000" b="1" dirty="0">
                          <a:effectLst/>
                        </a:rPr>
                        <a:t>Jenin</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325</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221464">
                <a:tc>
                  <a:txBody>
                    <a:bodyPr/>
                    <a:lstStyle/>
                    <a:p>
                      <a:pPr algn="ctr" fontAlgn="b"/>
                      <a:r>
                        <a:rPr lang="en-US" sz="1000" b="1" dirty="0">
                          <a:effectLst/>
                        </a:rPr>
                        <a:t>Jaffa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278</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211836">
                <a:tc>
                  <a:txBody>
                    <a:bodyPr/>
                    <a:lstStyle/>
                    <a:p>
                      <a:pPr algn="ctr" fontAlgn="b"/>
                      <a:r>
                        <a:rPr lang="en-US" sz="1000" b="1" dirty="0">
                          <a:effectLst/>
                        </a:rPr>
                        <a:t>Hebron</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220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211836">
                <a:tc>
                  <a:txBody>
                    <a:bodyPr/>
                    <a:lstStyle/>
                    <a:p>
                      <a:pPr algn="ctr" fontAlgn="b"/>
                      <a:r>
                        <a:rPr lang="en-US" sz="1000" b="1" dirty="0">
                          <a:effectLst/>
                        </a:rPr>
                        <a:t>Rafah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202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211836">
                <a:tc>
                  <a:txBody>
                    <a:bodyPr/>
                    <a:lstStyle/>
                    <a:p>
                      <a:pPr algn="ctr" fontAlgn="b"/>
                      <a:r>
                        <a:rPr lang="en-US" sz="1000" b="1" dirty="0">
                          <a:effectLst/>
                        </a:rPr>
                        <a:t>Gaza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222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211836">
                <a:tc>
                  <a:txBody>
                    <a:bodyPr/>
                    <a:lstStyle/>
                    <a:p>
                      <a:pPr algn="ctr" fontAlgn="b"/>
                      <a:r>
                        <a:rPr lang="en-US" sz="1000" b="1" dirty="0">
                          <a:effectLst/>
                        </a:rPr>
                        <a:t>Beersheba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189</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
        <p:nvSpPr>
          <p:cNvPr id="13" name="TextBox 12">
            <a:extLst>
              <a:ext uri="{FF2B5EF4-FFF2-40B4-BE49-F238E27FC236}">
                <a16:creationId xmlns:a16="http://schemas.microsoft.com/office/drawing/2014/main" id="{934EE6E3-ABEE-58D1-65B6-0128F9444A56}"/>
              </a:ext>
            </a:extLst>
          </p:cNvPr>
          <p:cNvSpPr txBox="1"/>
          <p:nvPr/>
        </p:nvSpPr>
        <p:spPr>
          <a:xfrm>
            <a:off x="9242759" y="254167"/>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spTree>
    <p:extLst>
      <p:ext uri="{BB962C8B-B14F-4D97-AF65-F5344CB8AC3E}">
        <p14:creationId xmlns:p14="http://schemas.microsoft.com/office/powerpoint/2010/main" val="3554710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1" y="186708"/>
            <a:ext cx="6343650" cy="806450"/>
          </a:xfrm>
        </p:spPr>
        <p:txBody>
          <a:bodyPr>
            <a:noAutofit/>
          </a:bodyPr>
          <a:lstStyle/>
          <a:p>
            <a:r>
              <a:rPr lang="en-US" sz="5000" dirty="0">
                <a:ea typeface="+mj-lt"/>
                <a:cs typeface="+mj-lt"/>
              </a:rPr>
              <a:t>A * search Example</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60286" y="6317492"/>
            <a:ext cx="445820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chemeClr val="bg1">
                    <a:lumMod val="50000"/>
                  </a:schemeClr>
                </a:solidFill>
              </a:rPr>
              <a:t>dr. Mohamed Khalil </a:t>
            </a:r>
            <a:endParaRPr lang="en-US" sz="1600" dirty="0">
              <a:solidFill>
                <a:schemeClr val="bg1">
                  <a:lumMod val="50000"/>
                </a:schemeClr>
              </a:solidFill>
              <a:cs typeface="Calibri"/>
            </a:endParaRPr>
          </a:p>
          <a:p>
            <a:pPr algn="ctr"/>
            <a:r>
              <a:rPr lang="en-US" sz="1600" dirty="0">
                <a:solidFill>
                  <a:schemeClr val="bg1">
                    <a:lumMod val="50000"/>
                  </a:schemeClr>
                </a:solidFill>
              </a:rPr>
              <a:t>Palestine Technical University </a:t>
            </a:r>
            <a:endParaRPr lang="en-US" sz="1600">
              <a:solidFill>
                <a:schemeClr val="bg1">
                  <a:lumMod val="50000"/>
                </a:schemeClr>
              </a:solidFill>
              <a:cs typeface="Calibri"/>
            </a:endParaRPr>
          </a:p>
        </p:txBody>
      </p:sp>
      <p:sp>
        <p:nvSpPr>
          <p:cNvPr id="5" name="Oval 4">
            <a:extLst>
              <a:ext uri="{FF2B5EF4-FFF2-40B4-BE49-F238E27FC236}">
                <a16:creationId xmlns:a16="http://schemas.microsoft.com/office/drawing/2014/main" id="{5F34B165-D632-0321-F8D0-DDF9959D409E}"/>
              </a:ext>
            </a:extLst>
          </p:cNvPr>
          <p:cNvSpPr/>
          <p:nvPr/>
        </p:nvSpPr>
        <p:spPr>
          <a:xfrm>
            <a:off x="5351696" y="1003173"/>
            <a:ext cx="1066799" cy="510989"/>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7" name="Oval 6">
            <a:extLst>
              <a:ext uri="{FF2B5EF4-FFF2-40B4-BE49-F238E27FC236}">
                <a16:creationId xmlns:a16="http://schemas.microsoft.com/office/drawing/2014/main" id="{5E887068-0D66-70EE-F6F9-59B11B533EE8}"/>
              </a:ext>
            </a:extLst>
          </p:cNvPr>
          <p:cNvSpPr/>
          <p:nvPr/>
        </p:nvSpPr>
        <p:spPr>
          <a:xfrm>
            <a:off x="7136371" y="1786828"/>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7" name="Oval 16">
            <a:extLst>
              <a:ext uri="{FF2B5EF4-FFF2-40B4-BE49-F238E27FC236}">
                <a16:creationId xmlns:a16="http://schemas.microsoft.com/office/drawing/2014/main" id="{0258ED4E-ADFD-D006-A0F8-4480F760B7C9}"/>
              </a:ext>
            </a:extLst>
          </p:cNvPr>
          <p:cNvSpPr/>
          <p:nvPr/>
        </p:nvSpPr>
        <p:spPr>
          <a:xfrm>
            <a:off x="5283586" y="1806620"/>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21" name="Oval 20">
            <a:extLst>
              <a:ext uri="{FF2B5EF4-FFF2-40B4-BE49-F238E27FC236}">
                <a16:creationId xmlns:a16="http://schemas.microsoft.com/office/drawing/2014/main" id="{72AB433E-63C3-6DA2-6BFF-6A9260918EA5}"/>
              </a:ext>
            </a:extLst>
          </p:cNvPr>
          <p:cNvSpPr/>
          <p:nvPr/>
        </p:nvSpPr>
        <p:spPr>
          <a:xfrm>
            <a:off x="3618828" y="1759934"/>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3" name="TextBox 22">
            <a:extLst>
              <a:ext uri="{FF2B5EF4-FFF2-40B4-BE49-F238E27FC236}">
                <a16:creationId xmlns:a16="http://schemas.microsoft.com/office/drawing/2014/main" id="{E1AEE1BA-E336-B2B8-E3E3-AE570E6AA614}"/>
              </a:ext>
            </a:extLst>
          </p:cNvPr>
          <p:cNvSpPr txBox="1"/>
          <p:nvPr/>
        </p:nvSpPr>
        <p:spPr>
          <a:xfrm>
            <a:off x="3519562" y="2075197"/>
            <a:ext cx="1245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40+375=415</a:t>
            </a:r>
            <a:endParaRPr lang="en-US" dirty="0"/>
          </a:p>
        </p:txBody>
      </p:sp>
      <p:cxnSp>
        <p:nvCxnSpPr>
          <p:cNvPr id="8" name="Straight Arrow Connector 7">
            <a:extLst>
              <a:ext uri="{FF2B5EF4-FFF2-40B4-BE49-F238E27FC236}">
                <a16:creationId xmlns:a16="http://schemas.microsoft.com/office/drawing/2014/main" id="{DE55B068-873A-14F0-0B63-FAA9705F88EB}"/>
              </a:ext>
            </a:extLst>
          </p:cNvPr>
          <p:cNvCxnSpPr/>
          <p:nvPr/>
        </p:nvCxnSpPr>
        <p:spPr>
          <a:xfrm flipV="1">
            <a:off x="4323433" y="1503101"/>
            <a:ext cx="1519459" cy="2568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C3B4F3-F5A0-6389-FDC8-98A3D41585E8}"/>
              </a:ext>
            </a:extLst>
          </p:cNvPr>
          <p:cNvCxnSpPr/>
          <p:nvPr/>
        </p:nvCxnSpPr>
        <p:spPr>
          <a:xfrm flipV="1">
            <a:off x="5871183" y="1507060"/>
            <a:ext cx="5356" cy="2865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3C7EEDB-D60E-16ED-BCB1-FD9CA559341B}"/>
              </a:ext>
            </a:extLst>
          </p:cNvPr>
          <p:cNvCxnSpPr/>
          <p:nvPr/>
        </p:nvCxnSpPr>
        <p:spPr>
          <a:xfrm flipH="1" flipV="1">
            <a:off x="5906227" y="1497164"/>
            <a:ext cx="1676982" cy="306314"/>
          </a:xfrm>
          <a:prstGeom prst="straightConnector1">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4BBB2BA-6DC9-4D42-F9C3-67AE96BE2C6F}"/>
              </a:ext>
            </a:extLst>
          </p:cNvPr>
          <p:cNvSpPr/>
          <p:nvPr/>
        </p:nvSpPr>
        <p:spPr>
          <a:xfrm>
            <a:off x="7175954" y="2499347"/>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19" name="Oval 18">
            <a:extLst>
              <a:ext uri="{FF2B5EF4-FFF2-40B4-BE49-F238E27FC236}">
                <a16:creationId xmlns:a16="http://schemas.microsoft.com/office/drawing/2014/main" id="{60D4CF27-41C7-7DF9-EAAA-B39D3BE87B95}"/>
              </a:ext>
            </a:extLst>
          </p:cNvPr>
          <p:cNvSpPr/>
          <p:nvPr/>
        </p:nvSpPr>
        <p:spPr>
          <a:xfrm>
            <a:off x="8422863" y="2499346"/>
            <a:ext cx="1000321" cy="2237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0" name="TextBox 19">
            <a:extLst>
              <a:ext uri="{FF2B5EF4-FFF2-40B4-BE49-F238E27FC236}">
                <a16:creationId xmlns:a16="http://schemas.microsoft.com/office/drawing/2014/main" id="{B846149F-40B7-B487-5133-BAE61AAF4FEF}"/>
              </a:ext>
            </a:extLst>
          </p:cNvPr>
          <p:cNvSpPr txBox="1"/>
          <p:nvPr/>
        </p:nvSpPr>
        <p:spPr>
          <a:xfrm>
            <a:off x="7138467" y="2729473"/>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62+325=387</a:t>
            </a:r>
            <a:endParaRPr lang="en-US" dirty="0"/>
          </a:p>
        </p:txBody>
      </p:sp>
      <p:sp>
        <p:nvSpPr>
          <p:cNvPr id="22" name="TextBox 21">
            <a:extLst>
              <a:ext uri="{FF2B5EF4-FFF2-40B4-BE49-F238E27FC236}">
                <a16:creationId xmlns:a16="http://schemas.microsoft.com/office/drawing/2014/main" id="{C0076E80-4B4B-B345-2CCC-E2C27BDCFCB3}"/>
              </a:ext>
            </a:extLst>
          </p:cNvPr>
          <p:cNvSpPr txBox="1"/>
          <p:nvPr/>
        </p:nvSpPr>
        <p:spPr>
          <a:xfrm>
            <a:off x="8434314" y="2812980"/>
            <a:ext cx="1255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40+382=422</a:t>
            </a:r>
            <a:endParaRPr lang="en-US" dirty="0"/>
          </a:p>
        </p:txBody>
      </p:sp>
      <p:cxnSp>
        <p:nvCxnSpPr>
          <p:cNvPr id="26" name="Straight Arrow Connector 25">
            <a:extLst>
              <a:ext uri="{FF2B5EF4-FFF2-40B4-BE49-F238E27FC236}">
                <a16:creationId xmlns:a16="http://schemas.microsoft.com/office/drawing/2014/main" id="{15FDD515-2A28-0D05-0276-F1120BED57EB}"/>
              </a:ext>
            </a:extLst>
          </p:cNvPr>
          <p:cNvCxnSpPr>
            <a:cxnSpLocks/>
          </p:cNvCxnSpPr>
          <p:nvPr/>
        </p:nvCxnSpPr>
        <p:spPr>
          <a:xfrm flipV="1">
            <a:off x="7474350" y="2090930"/>
            <a:ext cx="134006" cy="43496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2E6CDA-BE85-2E55-52FA-811A9F5FE985}"/>
              </a:ext>
            </a:extLst>
          </p:cNvPr>
          <p:cNvCxnSpPr>
            <a:cxnSpLocks/>
          </p:cNvCxnSpPr>
          <p:nvPr/>
        </p:nvCxnSpPr>
        <p:spPr>
          <a:xfrm flipH="1" flipV="1">
            <a:off x="7608356" y="2110722"/>
            <a:ext cx="1192072" cy="365691"/>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F6EF723-F2B4-4214-E0A7-34713D91DDFD}"/>
              </a:ext>
            </a:extLst>
          </p:cNvPr>
          <p:cNvSpPr/>
          <p:nvPr/>
        </p:nvSpPr>
        <p:spPr>
          <a:xfrm>
            <a:off x="3037170" y="2578515"/>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Hadera</a:t>
            </a:r>
            <a:endParaRPr lang="en-US" dirty="0"/>
          </a:p>
        </p:txBody>
      </p:sp>
      <p:sp>
        <p:nvSpPr>
          <p:cNvPr id="29" name="TextBox 28">
            <a:extLst>
              <a:ext uri="{FF2B5EF4-FFF2-40B4-BE49-F238E27FC236}">
                <a16:creationId xmlns:a16="http://schemas.microsoft.com/office/drawing/2014/main" id="{61B3DB8D-FF52-AC8B-11E2-9ADADE472EDC}"/>
              </a:ext>
            </a:extLst>
          </p:cNvPr>
          <p:cNvSpPr txBox="1"/>
          <p:nvPr/>
        </p:nvSpPr>
        <p:spPr>
          <a:xfrm>
            <a:off x="3001355" y="281298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81+320=401</a:t>
            </a:r>
            <a:endParaRPr lang="en-US" dirty="0"/>
          </a:p>
        </p:txBody>
      </p:sp>
      <p:sp>
        <p:nvSpPr>
          <p:cNvPr id="30" name="Oval 29">
            <a:extLst>
              <a:ext uri="{FF2B5EF4-FFF2-40B4-BE49-F238E27FC236}">
                <a16:creationId xmlns:a16="http://schemas.microsoft.com/office/drawing/2014/main" id="{138E6259-A5D2-1BFC-7D9C-0D8BB454D591}"/>
              </a:ext>
            </a:extLst>
          </p:cNvPr>
          <p:cNvSpPr/>
          <p:nvPr/>
        </p:nvSpPr>
        <p:spPr>
          <a:xfrm>
            <a:off x="4422624" y="2548826"/>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31" name="TextBox 30">
            <a:extLst>
              <a:ext uri="{FF2B5EF4-FFF2-40B4-BE49-F238E27FC236}">
                <a16:creationId xmlns:a16="http://schemas.microsoft.com/office/drawing/2014/main" id="{34607EB9-797B-1ACD-E443-C7CB3B32B35F}"/>
              </a:ext>
            </a:extLst>
          </p:cNvPr>
          <p:cNvSpPr txBox="1"/>
          <p:nvPr/>
        </p:nvSpPr>
        <p:spPr>
          <a:xfrm>
            <a:off x="4376913" y="280308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85+307=392</a:t>
            </a:r>
            <a:endParaRPr lang="en-US" dirty="0"/>
          </a:p>
        </p:txBody>
      </p:sp>
      <p:sp>
        <p:nvSpPr>
          <p:cNvPr id="32" name="Oval 31">
            <a:extLst>
              <a:ext uri="{FF2B5EF4-FFF2-40B4-BE49-F238E27FC236}">
                <a16:creationId xmlns:a16="http://schemas.microsoft.com/office/drawing/2014/main" id="{CAD517E6-B50D-01CD-12FA-B8607A175004}"/>
              </a:ext>
            </a:extLst>
          </p:cNvPr>
          <p:cNvSpPr/>
          <p:nvPr/>
        </p:nvSpPr>
        <p:spPr>
          <a:xfrm>
            <a:off x="5926832" y="255872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34" name="Oval 33">
            <a:extLst>
              <a:ext uri="{FF2B5EF4-FFF2-40B4-BE49-F238E27FC236}">
                <a16:creationId xmlns:a16="http://schemas.microsoft.com/office/drawing/2014/main" id="{7B88A807-D302-0AAC-DF6C-AD1C64E328B2}"/>
              </a:ext>
            </a:extLst>
          </p:cNvPr>
          <p:cNvSpPr/>
          <p:nvPr/>
        </p:nvSpPr>
        <p:spPr>
          <a:xfrm>
            <a:off x="1812266" y="25686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35" name="TextBox 34">
            <a:extLst>
              <a:ext uri="{FF2B5EF4-FFF2-40B4-BE49-F238E27FC236}">
                <a16:creationId xmlns:a16="http://schemas.microsoft.com/office/drawing/2014/main" id="{98DEF135-E97D-C6EC-8A0F-BD142715F4AD}"/>
              </a:ext>
            </a:extLst>
          </p:cNvPr>
          <p:cNvSpPr txBox="1"/>
          <p:nvPr/>
        </p:nvSpPr>
        <p:spPr>
          <a:xfrm>
            <a:off x="1774237" y="28129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70+382=452</a:t>
            </a:r>
            <a:endParaRPr lang="en-US" dirty="0"/>
          </a:p>
        </p:txBody>
      </p:sp>
      <p:sp>
        <p:nvSpPr>
          <p:cNvPr id="36" name="Oval 35">
            <a:extLst>
              <a:ext uri="{FF2B5EF4-FFF2-40B4-BE49-F238E27FC236}">
                <a16:creationId xmlns:a16="http://schemas.microsoft.com/office/drawing/2014/main" id="{D8098F7E-01BE-3B03-F097-27171865FD4F}"/>
              </a:ext>
            </a:extLst>
          </p:cNvPr>
          <p:cNvSpPr/>
          <p:nvPr/>
        </p:nvSpPr>
        <p:spPr>
          <a:xfrm>
            <a:off x="630204" y="2561517"/>
            <a:ext cx="95084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37" name="TextBox 36">
            <a:extLst>
              <a:ext uri="{FF2B5EF4-FFF2-40B4-BE49-F238E27FC236}">
                <a16:creationId xmlns:a16="http://schemas.microsoft.com/office/drawing/2014/main" id="{6EA4D8CD-7FC7-05D7-AF3E-70870E78644A}"/>
              </a:ext>
            </a:extLst>
          </p:cNvPr>
          <p:cNvSpPr txBox="1"/>
          <p:nvPr/>
        </p:nvSpPr>
        <p:spPr>
          <a:xfrm>
            <a:off x="540834" y="2797612"/>
            <a:ext cx="11363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68+375=443</a:t>
            </a:r>
            <a:endParaRPr lang="en-US" dirty="0"/>
          </a:p>
        </p:txBody>
      </p:sp>
      <p:cxnSp>
        <p:nvCxnSpPr>
          <p:cNvPr id="38" name="Straight Arrow Connector 37">
            <a:extLst>
              <a:ext uri="{FF2B5EF4-FFF2-40B4-BE49-F238E27FC236}">
                <a16:creationId xmlns:a16="http://schemas.microsoft.com/office/drawing/2014/main" id="{FEB0225C-090A-51A8-995A-366AEC925CBA}"/>
              </a:ext>
            </a:extLst>
          </p:cNvPr>
          <p:cNvCxnSpPr>
            <a:cxnSpLocks/>
          </p:cNvCxnSpPr>
          <p:nvPr/>
        </p:nvCxnSpPr>
        <p:spPr>
          <a:xfrm flipH="1" flipV="1">
            <a:off x="5767681" y="2140410"/>
            <a:ext cx="588409" cy="4250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A25DDCC-D2C7-53BE-11C8-2A9EB8446F0D}"/>
              </a:ext>
            </a:extLst>
          </p:cNvPr>
          <p:cNvCxnSpPr>
            <a:cxnSpLocks/>
          </p:cNvCxnSpPr>
          <p:nvPr/>
        </p:nvCxnSpPr>
        <p:spPr>
          <a:xfrm flipV="1">
            <a:off x="5109182" y="2110722"/>
            <a:ext cx="609016" cy="4151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2FC8E-57B2-C75E-542A-D0877C1275FF}"/>
              </a:ext>
            </a:extLst>
          </p:cNvPr>
          <p:cNvCxnSpPr>
            <a:cxnSpLocks/>
          </p:cNvCxnSpPr>
          <p:nvPr/>
        </p:nvCxnSpPr>
        <p:spPr>
          <a:xfrm flipV="1">
            <a:off x="3802895" y="2130514"/>
            <a:ext cx="1816344" cy="45475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D10DF2-08B6-AF39-8F51-86A4FFC9ECD7}"/>
              </a:ext>
            </a:extLst>
          </p:cNvPr>
          <p:cNvCxnSpPr>
            <a:cxnSpLocks/>
          </p:cNvCxnSpPr>
          <p:nvPr/>
        </p:nvCxnSpPr>
        <p:spPr>
          <a:xfrm flipV="1">
            <a:off x="2417441" y="2081034"/>
            <a:ext cx="3280967" cy="47454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AE14A5C-F38F-D59B-62E7-CA5503FCD8B8}"/>
              </a:ext>
            </a:extLst>
          </p:cNvPr>
          <p:cNvCxnSpPr>
            <a:cxnSpLocks/>
          </p:cNvCxnSpPr>
          <p:nvPr/>
        </p:nvCxnSpPr>
        <p:spPr>
          <a:xfrm flipV="1">
            <a:off x="1111155" y="2130513"/>
            <a:ext cx="4517981" cy="4250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524864D9-420C-1F80-08C8-D5279CB9DA60}"/>
              </a:ext>
            </a:extLst>
          </p:cNvPr>
          <p:cNvSpPr/>
          <p:nvPr/>
        </p:nvSpPr>
        <p:spPr>
          <a:xfrm>
            <a:off x="7648753" y="3172280"/>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44" name="TextBox 43">
            <a:extLst>
              <a:ext uri="{FF2B5EF4-FFF2-40B4-BE49-F238E27FC236}">
                <a16:creationId xmlns:a16="http://schemas.microsoft.com/office/drawing/2014/main" id="{BE5C6ADA-0F0F-1B65-0E07-CBDDCCAB95DA}"/>
              </a:ext>
            </a:extLst>
          </p:cNvPr>
          <p:cNvSpPr txBox="1"/>
          <p:nvPr/>
        </p:nvSpPr>
        <p:spPr>
          <a:xfrm>
            <a:off x="7603042" y="342653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91+307=398</a:t>
            </a:r>
          </a:p>
        </p:txBody>
      </p:sp>
      <p:sp>
        <p:nvSpPr>
          <p:cNvPr id="45" name="Oval 44">
            <a:extLst>
              <a:ext uri="{FF2B5EF4-FFF2-40B4-BE49-F238E27FC236}">
                <a16:creationId xmlns:a16="http://schemas.microsoft.com/office/drawing/2014/main" id="{E63724F8-A5F3-991A-8787-684E281FC8F6}"/>
              </a:ext>
            </a:extLst>
          </p:cNvPr>
          <p:cNvSpPr/>
          <p:nvPr/>
        </p:nvSpPr>
        <p:spPr>
          <a:xfrm>
            <a:off x="6391948" y="3172280"/>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47" name="Oval 46">
            <a:extLst>
              <a:ext uri="{FF2B5EF4-FFF2-40B4-BE49-F238E27FC236}">
                <a16:creationId xmlns:a16="http://schemas.microsoft.com/office/drawing/2014/main" id="{F0C7C89E-4CD7-DBB5-0A8F-1AF0F43FBF33}"/>
              </a:ext>
            </a:extLst>
          </p:cNvPr>
          <p:cNvSpPr/>
          <p:nvPr/>
        </p:nvSpPr>
        <p:spPr>
          <a:xfrm>
            <a:off x="5145039" y="316238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dirty="0">
              <a:solidFill>
                <a:schemeClr val="tx1"/>
              </a:solidFill>
            </a:endParaRPr>
          </a:p>
        </p:txBody>
      </p:sp>
      <p:sp>
        <p:nvSpPr>
          <p:cNvPr id="48" name="TextBox 47">
            <a:extLst>
              <a:ext uri="{FF2B5EF4-FFF2-40B4-BE49-F238E27FC236}">
                <a16:creationId xmlns:a16="http://schemas.microsoft.com/office/drawing/2014/main" id="{74AFC1CA-8BB0-3D0C-FD2E-D71E6913A2BE}"/>
              </a:ext>
            </a:extLst>
          </p:cNvPr>
          <p:cNvSpPr txBox="1"/>
          <p:nvPr/>
        </p:nvSpPr>
        <p:spPr>
          <a:xfrm>
            <a:off x="5099328" y="341664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87+351=438</a:t>
            </a:r>
            <a:endParaRPr lang="en-US" dirty="0"/>
          </a:p>
        </p:txBody>
      </p:sp>
      <p:sp>
        <p:nvSpPr>
          <p:cNvPr id="49" name="Oval 48">
            <a:extLst>
              <a:ext uri="{FF2B5EF4-FFF2-40B4-BE49-F238E27FC236}">
                <a16:creationId xmlns:a16="http://schemas.microsoft.com/office/drawing/2014/main" id="{80B9FAB9-8762-3D78-366A-264BE5EDCFE2}"/>
              </a:ext>
            </a:extLst>
          </p:cNvPr>
          <p:cNvSpPr/>
          <p:nvPr/>
        </p:nvSpPr>
        <p:spPr>
          <a:xfrm>
            <a:off x="3977298" y="3142591"/>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Tiberias</a:t>
            </a:r>
          </a:p>
        </p:txBody>
      </p:sp>
      <p:sp>
        <p:nvSpPr>
          <p:cNvPr id="50" name="TextBox 49">
            <a:extLst>
              <a:ext uri="{FF2B5EF4-FFF2-40B4-BE49-F238E27FC236}">
                <a16:creationId xmlns:a16="http://schemas.microsoft.com/office/drawing/2014/main" id="{F80F5482-BB24-0DCA-78D9-550081E33CEC}"/>
              </a:ext>
            </a:extLst>
          </p:cNvPr>
          <p:cNvSpPr txBox="1"/>
          <p:nvPr/>
        </p:nvSpPr>
        <p:spPr>
          <a:xfrm>
            <a:off x="3931587" y="339684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103+364=467</a:t>
            </a:r>
            <a:endParaRPr lang="en-US" dirty="0"/>
          </a:p>
        </p:txBody>
      </p:sp>
      <p:cxnSp>
        <p:nvCxnSpPr>
          <p:cNvPr id="51" name="Straight Arrow Connector 50">
            <a:extLst>
              <a:ext uri="{FF2B5EF4-FFF2-40B4-BE49-F238E27FC236}">
                <a16:creationId xmlns:a16="http://schemas.microsoft.com/office/drawing/2014/main" id="{3E16CE50-C542-5E5C-F432-B8ECBFDD3552}"/>
              </a:ext>
            </a:extLst>
          </p:cNvPr>
          <p:cNvCxnSpPr>
            <a:cxnSpLocks/>
          </p:cNvCxnSpPr>
          <p:nvPr/>
        </p:nvCxnSpPr>
        <p:spPr>
          <a:xfrm flipH="1" flipV="1">
            <a:off x="6549474" y="2823241"/>
            <a:ext cx="311318" cy="36569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40F1D7A-4CDE-34C2-7B0C-11B7AD34DEC5}"/>
              </a:ext>
            </a:extLst>
          </p:cNvPr>
          <p:cNvCxnSpPr>
            <a:cxnSpLocks/>
          </p:cNvCxnSpPr>
          <p:nvPr/>
        </p:nvCxnSpPr>
        <p:spPr>
          <a:xfrm flipH="1">
            <a:off x="5737992" y="2802984"/>
            <a:ext cx="776435" cy="37651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5EB193F-6AC5-BAD0-5EBD-93B3C7720AEB}"/>
              </a:ext>
            </a:extLst>
          </p:cNvPr>
          <p:cNvCxnSpPr>
            <a:cxnSpLocks/>
          </p:cNvCxnSpPr>
          <p:nvPr/>
        </p:nvCxnSpPr>
        <p:spPr>
          <a:xfrm flipH="1" flipV="1">
            <a:off x="6539576" y="2813344"/>
            <a:ext cx="1597812" cy="34589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C60E89C-4207-E31D-F8A0-E8344983AD97}"/>
              </a:ext>
            </a:extLst>
          </p:cNvPr>
          <p:cNvCxnSpPr>
            <a:cxnSpLocks/>
          </p:cNvCxnSpPr>
          <p:nvPr/>
        </p:nvCxnSpPr>
        <p:spPr>
          <a:xfrm flipV="1">
            <a:off x="4594583" y="2813344"/>
            <a:ext cx="1925200" cy="326107"/>
          </a:xfrm>
          <a:prstGeom prst="straightConnector1">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C8AAC035-211F-1BBB-CD65-1CB100BD60D1}"/>
              </a:ext>
            </a:extLst>
          </p:cNvPr>
          <p:cNvSpPr/>
          <p:nvPr/>
        </p:nvSpPr>
        <p:spPr>
          <a:xfrm>
            <a:off x="6437903" y="3788142"/>
            <a:ext cx="1030591"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p>
        </p:txBody>
      </p:sp>
      <p:sp>
        <p:nvSpPr>
          <p:cNvPr id="58" name="Oval 57">
            <a:extLst>
              <a:ext uri="{FF2B5EF4-FFF2-40B4-BE49-F238E27FC236}">
                <a16:creationId xmlns:a16="http://schemas.microsoft.com/office/drawing/2014/main" id="{6F25B1CB-02DA-320E-371B-02150EA8C6F5}"/>
              </a:ext>
            </a:extLst>
          </p:cNvPr>
          <p:cNvSpPr/>
          <p:nvPr/>
        </p:nvSpPr>
        <p:spPr>
          <a:xfrm>
            <a:off x="5227053" y="3777704"/>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Tulkarm</a:t>
            </a:r>
            <a:endParaRPr lang="en-US" dirty="0">
              <a:solidFill>
                <a:schemeClr val="tx1"/>
              </a:solidFill>
            </a:endParaRPr>
          </a:p>
        </p:txBody>
      </p:sp>
      <p:sp>
        <p:nvSpPr>
          <p:cNvPr id="59" name="TextBox 58">
            <a:extLst>
              <a:ext uri="{FF2B5EF4-FFF2-40B4-BE49-F238E27FC236}">
                <a16:creationId xmlns:a16="http://schemas.microsoft.com/office/drawing/2014/main" id="{9F17E7FB-3ADB-F522-2132-3128BADEF4A2}"/>
              </a:ext>
            </a:extLst>
          </p:cNvPr>
          <p:cNvSpPr txBox="1"/>
          <p:nvPr/>
        </p:nvSpPr>
        <p:spPr>
          <a:xfrm>
            <a:off x="5181342" y="4031961"/>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112+307=419</a:t>
            </a:r>
          </a:p>
        </p:txBody>
      </p:sp>
      <p:sp>
        <p:nvSpPr>
          <p:cNvPr id="60" name="Oval 59">
            <a:extLst>
              <a:ext uri="{FF2B5EF4-FFF2-40B4-BE49-F238E27FC236}">
                <a16:creationId xmlns:a16="http://schemas.microsoft.com/office/drawing/2014/main" id="{8D3A6617-B8AA-955F-49D3-34ACBCC244C4}"/>
              </a:ext>
            </a:extLst>
          </p:cNvPr>
          <p:cNvSpPr/>
          <p:nvPr/>
        </p:nvSpPr>
        <p:spPr>
          <a:xfrm>
            <a:off x="7826204" y="375682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Jenin</a:t>
            </a:r>
            <a:endParaRPr lang="en-US" dirty="0"/>
          </a:p>
        </p:txBody>
      </p:sp>
      <p:sp>
        <p:nvSpPr>
          <p:cNvPr id="61" name="TextBox 60">
            <a:extLst>
              <a:ext uri="{FF2B5EF4-FFF2-40B4-BE49-F238E27FC236}">
                <a16:creationId xmlns:a16="http://schemas.microsoft.com/office/drawing/2014/main" id="{2C101365-FF7A-B0E3-0DB5-F9568CE98E6E}"/>
              </a:ext>
            </a:extLst>
          </p:cNvPr>
          <p:cNvSpPr txBox="1"/>
          <p:nvPr/>
        </p:nvSpPr>
        <p:spPr>
          <a:xfrm>
            <a:off x="7780493" y="401108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115+325=440</a:t>
            </a:r>
            <a:endParaRPr lang="en-US" sz="1400" dirty="0">
              <a:cs typeface="Calibri"/>
            </a:endParaRPr>
          </a:p>
        </p:txBody>
      </p:sp>
      <p:cxnSp>
        <p:nvCxnSpPr>
          <p:cNvPr id="62" name="Straight Arrow Connector 61">
            <a:extLst>
              <a:ext uri="{FF2B5EF4-FFF2-40B4-BE49-F238E27FC236}">
                <a16:creationId xmlns:a16="http://schemas.microsoft.com/office/drawing/2014/main" id="{26ABED69-79F5-1034-EF50-C15A1E6AB25C}"/>
              </a:ext>
            </a:extLst>
          </p:cNvPr>
          <p:cNvCxnSpPr>
            <a:cxnSpLocks/>
          </p:cNvCxnSpPr>
          <p:nvPr/>
        </p:nvCxnSpPr>
        <p:spPr>
          <a:xfrm flipV="1">
            <a:off x="5753238" y="3397891"/>
            <a:ext cx="1152762" cy="36786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DEF251-E064-6DDE-BDEB-5E6C48A7D339}"/>
              </a:ext>
            </a:extLst>
          </p:cNvPr>
          <p:cNvCxnSpPr>
            <a:cxnSpLocks/>
          </p:cNvCxnSpPr>
          <p:nvPr/>
        </p:nvCxnSpPr>
        <p:spPr>
          <a:xfrm flipH="1" flipV="1">
            <a:off x="6874685" y="3387453"/>
            <a:ext cx="26773" cy="388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38571B5-CC55-9723-6775-1A63A1AE1126}"/>
              </a:ext>
            </a:extLst>
          </p:cNvPr>
          <p:cNvCxnSpPr>
            <a:cxnSpLocks/>
          </p:cNvCxnSpPr>
          <p:nvPr/>
        </p:nvCxnSpPr>
        <p:spPr>
          <a:xfrm flipH="1" flipV="1">
            <a:off x="6812057" y="3387453"/>
            <a:ext cx="1404635" cy="388737"/>
          </a:xfrm>
          <a:prstGeom prst="straightConnector1">
            <a:avLst/>
          </a:prstGeom>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3A3E2400-5220-7777-E0BC-EA9A11B0D9FF}"/>
              </a:ext>
            </a:extLst>
          </p:cNvPr>
          <p:cNvSpPr/>
          <p:nvPr/>
        </p:nvSpPr>
        <p:spPr>
          <a:xfrm>
            <a:off x="5289682" y="4330937"/>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Nablus</a:t>
            </a:r>
            <a:endParaRPr lang="en-US" dirty="0">
              <a:solidFill>
                <a:schemeClr val="tx1"/>
              </a:solidFill>
            </a:endParaRPr>
          </a:p>
        </p:txBody>
      </p:sp>
      <p:sp>
        <p:nvSpPr>
          <p:cNvPr id="67" name="TextBox 66">
            <a:extLst>
              <a:ext uri="{FF2B5EF4-FFF2-40B4-BE49-F238E27FC236}">
                <a16:creationId xmlns:a16="http://schemas.microsoft.com/office/drawing/2014/main" id="{E426F5F1-2DF2-1519-4823-457ED7B31655}"/>
              </a:ext>
            </a:extLst>
          </p:cNvPr>
          <p:cNvSpPr txBox="1"/>
          <p:nvPr/>
        </p:nvSpPr>
        <p:spPr>
          <a:xfrm>
            <a:off x="5243971" y="4585193"/>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160+307=467</a:t>
            </a:r>
          </a:p>
        </p:txBody>
      </p:sp>
      <p:sp>
        <p:nvSpPr>
          <p:cNvPr id="68" name="Oval 67">
            <a:extLst>
              <a:ext uri="{FF2B5EF4-FFF2-40B4-BE49-F238E27FC236}">
                <a16:creationId xmlns:a16="http://schemas.microsoft.com/office/drawing/2014/main" id="{16EE57B4-F6A1-A797-3CF1-EADD9C2877AD}"/>
              </a:ext>
            </a:extLst>
          </p:cNvPr>
          <p:cNvSpPr/>
          <p:nvPr/>
        </p:nvSpPr>
        <p:spPr>
          <a:xfrm>
            <a:off x="6479655" y="4299622"/>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solidFill>
                <a:schemeClr val="tx1"/>
              </a:solidFill>
            </a:endParaRPr>
          </a:p>
        </p:txBody>
      </p:sp>
      <p:sp>
        <p:nvSpPr>
          <p:cNvPr id="69" name="TextBox 68">
            <a:extLst>
              <a:ext uri="{FF2B5EF4-FFF2-40B4-BE49-F238E27FC236}">
                <a16:creationId xmlns:a16="http://schemas.microsoft.com/office/drawing/2014/main" id="{DC16D2A5-5A71-761D-D177-ED11FCA235DF}"/>
              </a:ext>
            </a:extLst>
          </p:cNvPr>
          <p:cNvSpPr txBox="1"/>
          <p:nvPr/>
        </p:nvSpPr>
        <p:spPr>
          <a:xfrm>
            <a:off x="6433944" y="4553878"/>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133+260=393</a:t>
            </a:r>
            <a:endParaRPr lang="en-US" dirty="0"/>
          </a:p>
        </p:txBody>
      </p:sp>
      <p:sp>
        <p:nvSpPr>
          <p:cNvPr id="72" name="Oval 71">
            <a:extLst>
              <a:ext uri="{FF2B5EF4-FFF2-40B4-BE49-F238E27FC236}">
                <a16:creationId xmlns:a16="http://schemas.microsoft.com/office/drawing/2014/main" id="{A24057C6-8278-051F-4B4B-3AF2ADA35B1A}"/>
              </a:ext>
            </a:extLst>
          </p:cNvPr>
          <p:cNvSpPr/>
          <p:nvPr/>
        </p:nvSpPr>
        <p:spPr>
          <a:xfrm>
            <a:off x="7627874" y="4299621"/>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73" name="TextBox 72">
            <a:extLst>
              <a:ext uri="{FF2B5EF4-FFF2-40B4-BE49-F238E27FC236}">
                <a16:creationId xmlns:a16="http://schemas.microsoft.com/office/drawing/2014/main" id="{60AF3848-D887-97AF-CF5D-202E87CCB554}"/>
              </a:ext>
            </a:extLst>
          </p:cNvPr>
          <p:cNvSpPr txBox="1"/>
          <p:nvPr/>
        </p:nvSpPr>
        <p:spPr>
          <a:xfrm>
            <a:off x="7571725" y="45434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138+247=385</a:t>
            </a:r>
            <a:endParaRPr lang="en-US" dirty="0"/>
          </a:p>
        </p:txBody>
      </p:sp>
      <p:sp>
        <p:nvSpPr>
          <p:cNvPr id="74" name="Oval 73">
            <a:extLst>
              <a:ext uri="{FF2B5EF4-FFF2-40B4-BE49-F238E27FC236}">
                <a16:creationId xmlns:a16="http://schemas.microsoft.com/office/drawing/2014/main" id="{C50E5213-6424-A4A5-5F3F-AFB96B944FA3}"/>
              </a:ext>
            </a:extLst>
          </p:cNvPr>
          <p:cNvSpPr/>
          <p:nvPr/>
        </p:nvSpPr>
        <p:spPr>
          <a:xfrm>
            <a:off x="4172778" y="4310059"/>
            <a:ext cx="1030591"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p>
        </p:txBody>
      </p:sp>
      <p:sp>
        <p:nvSpPr>
          <p:cNvPr id="75" name="TextBox 74">
            <a:extLst>
              <a:ext uri="{FF2B5EF4-FFF2-40B4-BE49-F238E27FC236}">
                <a16:creationId xmlns:a16="http://schemas.microsoft.com/office/drawing/2014/main" id="{75B3BE7F-C220-4EED-7AD5-7FE044B4625C}"/>
              </a:ext>
            </a:extLst>
          </p:cNvPr>
          <p:cNvSpPr txBox="1"/>
          <p:nvPr/>
        </p:nvSpPr>
        <p:spPr>
          <a:xfrm>
            <a:off x="4127067" y="456431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168+278=446</a:t>
            </a:r>
            <a:endParaRPr lang="en-US" dirty="0"/>
          </a:p>
        </p:txBody>
      </p:sp>
      <p:cxnSp>
        <p:nvCxnSpPr>
          <p:cNvPr id="76" name="Straight Arrow Connector 75">
            <a:extLst>
              <a:ext uri="{FF2B5EF4-FFF2-40B4-BE49-F238E27FC236}">
                <a16:creationId xmlns:a16="http://schemas.microsoft.com/office/drawing/2014/main" id="{C6C8581E-9EE7-79C2-251D-DF18B6D365B8}"/>
              </a:ext>
            </a:extLst>
          </p:cNvPr>
          <p:cNvCxnSpPr>
            <a:cxnSpLocks/>
          </p:cNvCxnSpPr>
          <p:nvPr/>
        </p:nvCxnSpPr>
        <p:spPr>
          <a:xfrm flipH="1" flipV="1">
            <a:off x="6937314" y="3992877"/>
            <a:ext cx="26773"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66E91FC2-F664-4682-B86B-640E3635B0D1}"/>
              </a:ext>
            </a:extLst>
          </p:cNvPr>
          <p:cNvCxnSpPr>
            <a:cxnSpLocks/>
          </p:cNvCxnSpPr>
          <p:nvPr/>
        </p:nvCxnSpPr>
        <p:spPr>
          <a:xfrm flipH="1" flipV="1">
            <a:off x="6947753" y="4013754"/>
            <a:ext cx="1091485" cy="2947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C40F9D8-F52D-8EAD-F9F2-CF63069416D7}"/>
              </a:ext>
            </a:extLst>
          </p:cNvPr>
          <p:cNvCxnSpPr>
            <a:cxnSpLocks/>
          </p:cNvCxnSpPr>
          <p:nvPr/>
        </p:nvCxnSpPr>
        <p:spPr>
          <a:xfrm flipV="1">
            <a:off x="5711485" y="3982440"/>
            <a:ext cx="1204953" cy="357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ED6B0F72-0984-A56E-F679-0F4A9F247DFF}"/>
              </a:ext>
            </a:extLst>
          </p:cNvPr>
          <p:cNvCxnSpPr>
            <a:cxnSpLocks/>
          </p:cNvCxnSpPr>
          <p:nvPr/>
        </p:nvCxnSpPr>
        <p:spPr>
          <a:xfrm flipV="1">
            <a:off x="4813786" y="4034630"/>
            <a:ext cx="2144405" cy="273914"/>
          </a:xfrm>
          <a:prstGeom prst="straightConnector1">
            <a:avLst/>
          </a:prstGeom>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230793C7-CC0F-5A65-623F-ED15C9AF896A}"/>
              </a:ext>
            </a:extLst>
          </p:cNvPr>
          <p:cNvSpPr/>
          <p:nvPr/>
        </p:nvSpPr>
        <p:spPr>
          <a:xfrm>
            <a:off x="8817846" y="4894606"/>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Bethlehem</a:t>
            </a:r>
            <a:endParaRPr lang="en-US" dirty="0"/>
          </a:p>
        </p:txBody>
      </p:sp>
      <p:sp>
        <p:nvSpPr>
          <p:cNvPr id="80" name="Oval 79">
            <a:extLst>
              <a:ext uri="{FF2B5EF4-FFF2-40B4-BE49-F238E27FC236}">
                <a16:creationId xmlns:a16="http://schemas.microsoft.com/office/drawing/2014/main" id="{33C7FA94-06E1-15C4-67A9-E0257272C269}"/>
              </a:ext>
            </a:extLst>
          </p:cNvPr>
          <p:cNvSpPr/>
          <p:nvPr/>
        </p:nvSpPr>
        <p:spPr>
          <a:xfrm>
            <a:off x="7481736"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Jaffa</a:t>
            </a:r>
            <a:endParaRPr lang="en-US" dirty="0">
              <a:solidFill>
                <a:schemeClr val="tx1"/>
              </a:solidFill>
            </a:endParaRPr>
          </a:p>
        </p:txBody>
      </p:sp>
      <p:sp>
        <p:nvSpPr>
          <p:cNvPr id="81" name="TextBox 80">
            <a:extLst>
              <a:ext uri="{FF2B5EF4-FFF2-40B4-BE49-F238E27FC236}">
                <a16:creationId xmlns:a16="http://schemas.microsoft.com/office/drawing/2014/main" id="{0C51AA88-8E38-15F4-37F5-4F8F98529B9C}"/>
              </a:ext>
            </a:extLst>
          </p:cNvPr>
          <p:cNvSpPr txBox="1"/>
          <p:nvPr/>
        </p:nvSpPr>
        <p:spPr>
          <a:xfrm>
            <a:off x="7415561" y="506783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192+278=470</a:t>
            </a:r>
            <a:endParaRPr lang="en-US" dirty="0"/>
          </a:p>
        </p:txBody>
      </p:sp>
      <p:sp>
        <p:nvSpPr>
          <p:cNvPr id="82" name="Oval 81">
            <a:extLst>
              <a:ext uri="{FF2B5EF4-FFF2-40B4-BE49-F238E27FC236}">
                <a16:creationId xmlns:a16="http://schemas.microsoft.com/office/drawing/2014/main" id="{E801567E-6218-1F67-8DD0-2CE219EC8F26}"/>
              </a:ext>
            </a:extLst>
          </p:cNvPr>
          <p:cNvSpPr/>
          <p:nvPr/>
        </p:nvSpPr>
        <p:spPr>
          <a:xfrm>
            <a:off x="6166503" y="4884168"/>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Ramallah</a:t>
            </a:r>
            <a:endParaRPr lang="en-US" dirty="0">
              <a:solidFill>
                <a:schemeClr val="tx1"/>
              </a:solidFill>
            </a:endParaRPr>
          </a:p>
        </p:txBody>
      </p:sp>
      <p:sp>
        <p:nvSpPr>
          <p:cNvPr id="83" name="TextBox 82">
            <a:extLst>
              <a:ext uri="{FF2B5EF4-FFF2-40B4-BE49-F238E27FC236}">
                <a16:creationId xmlns:a16="http://schemas.microsoft.com/office/drawing/2014/main" id="{799D0160-F78A-C20B-8DEC-264B6ED2F326}"/>
              </a:ext>
            </a:extLst>
          </p:cNvPr>
          <p:cNvSpPr txBox="1"/>
          <p:nvPr/>
        </p:nvSpPr>
        <p:spPr>
          <a:xfrm>
            <a:off x="6110354" y="512798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152+262=414</a:t>
            </a:r>
            <a:endParaRPr lang="en-US" dirty="0"/>
          </a:p>
        </p:txBody>
      </p:sp>
      <p:sp>
        <p:nvSpPr>
          <p:cNvPr id="84" name="Oval 83">
            <a:extLst>
              <a:ext uri="{FF2B5EF4-FFF2-40B4-BE49-F238E27FC236}">
                <a16:creationId xmlns:a16="http://schemas.microsoft.com/office/drawing/2014/main" id="{240C867B-4261-983A-323A-A4C4BCA44531}"/>
              </a:ext>
            </a:extLst>
          </p:cNvPr>
          <p:cNvSpPr/>
          <p:nvPr/>
        </p:nvSpPr>
        <p:spPr>
          <a:xfrm>
            <a:off x="4882585" y="490504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Jericho</a:t>
            </a:r>
            <a:endParaRPr lang="en-US" dirty="0"/>
          </a:p>
        </p:txBody>
      </p:sp>
      <p:sp>
        <p:nvSpPr>
          <p:cNvPr id="85" name="TextBox 84">
            <a:extLst>
              <a:ext uri="{FF2B5EF4-FFF2-40B4-BE49-F238E27FC236}">
                <a16:creationId xmlns:a16="http://schemas.microsoft.com/office/drawing/2014/main" id="{3C7D94C3-E578-A454-9A6A-7C145F57589E}"/>
              </a:ext>
            </a:extLst>
          </p:cNvPr>
          <p:cNvSpPr txBox="1"/>
          <p:nvPr/>
        </p:nvSpPr>
        <p:spPr>
          <a:xfrm>
            <a:off x="4826436" y="514886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161+260=421</a:t>
            </a:r>
            <a:endParaRPr lang="en-US" dirty="0"/>
          </a:p>
        </p:txBody>
      </p:sp>
      <p:cxnSp>
        <p:nvCxnSpPr>
          <p:cNvPr id="86" name="Straight Arrow Connector 85">
            <a:extLst>
              <a:ext uri="{FF2B5EF4-FFF2-40B4-BE49-F238E27FC236}">
                <a16:creationId xmlns:a16="http://schemas.microsoft.com/office/drawing/2014/main" id="{173A7E50-C082-63D6-584B-428269A6DF8A}"/>
              </a:ext>
            </a:extLst>
          </p:cNvPr>
          <p:cNvCxnSpPr>
            <a:cxnSpLocks/>
          </p:cNvCxnSpPr>
          <p:nvPr/>
        </p:nvCxnSpPr>
        <p:spPr>
          <a:xfrm flipH="1">
            <a:off x="5392439" y="4548625"/>
            <a:ext cx="2730307" cy="35238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03E9FB3-1B23-9C65-0C81-79B8CAB9C554}"/>
              </a:ext>
            </a:extLst>
          </p:cNvPr>
          <p:cNvCxnSpPr>
            <a:cxnSpLocks/>
          </p:cNvCxnSpPr>
          <p:nvPr/>
        </p:nvCxnSpPr>
        <p:spPr>
          <a:xfrm flipV="1">
            <a:off x="6765758" y="4525231"/>
            <a:ext cx="1340652" cy="35742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07A603D-8C09-3C5C-DF34-C228B50186AC}"/>
              </a:ext>
            </a:extLst>
          </p:cNvPr>
          <p:cNvCxnSpPr>
            <a:cxnSpLocks/>
          </p:cNvCxnSpPr>
          <p:nvPr/>
        </p:nvCxnSpPr>
        <p:spPr>
          <a:xfrm flipV="1">
            <a:off x="8070553" y="4556546"/>
            <a:ext cx="46295" cy="31566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23917F0-A0D7-AAA9-7D84-B8084C4F4B7D}"/>
              </a:ext>
            </a:extLst>
          </p:cNvPr>
          <p:cNvCxnSpPr>
            <a:cxnSpLocks/>
          </p:cNvCxnSpPr>
          <p:nvPr/>
        </p:nvCxnSpPr>
        <p:spPr>
          <a:xfrm flipH="1" flipV="1">
            <a:off x="8095970" y="4546109"/>
            <a:ext cx="1362883" cy="336544"/>
          </a:xfrm>
          <a:prstGeom prst="straightConnector1">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3C2A07B-4897-F6D6-707C-62BE7C6B832B}"/>
              </a:ext>
            </a:extLst>
          </p:cNvPr>
          <p:cNvSpPr txBox="1"/>
          <p:nvPr/>
        </p:nvSpPr>
        <p:spPr>
          <a:xfrm>
            <a:off x="192918" y="5368007"/>
            <a:ext cx="53280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Now it looks like Eilat is at the top of the open list… </a:t>
            </a:r>
          </a:p>
          <a:p>
            <a:r>
              <a:rPr lang="en-US" dirty="0">
                <a:ea typeface="+mn-lt"/>
                <a:cs typeface="+mn-lt"/>
              </a:rPr>
              <a:t>Now we “expand” the node for Eilat . We’re done!</a:t>
            </a:r>
          </a:p>
          <a:p>
            <a:r>
              <a:rPr lang="en-US" dirty="0">
                <a:ea typeface="+mn-lt"/>
                <a:cs typeface="+mn-lt"/>
              </a:rPr>
              <a:t> (And we know the path that we’ve found is optimal.)</a:t>
            </a:r>
            <a:endParaRPr lang="en-US">
              <a:cs typeface="Calibri"/>
            </a:endParaRPr>
          </a:p>
        </p:txBody>
      </p:sp>
      <p:sp>
        <p:nvSpPr>
          <p:cNvPr id="90" name="Oval 89">
            <a:extLst>
              <a:ext uri="{FF2B5EF4-FFF2-40B4-BE49-F238E27FC236}">
                <a16:creationId xmlns:a16="http://schemas.microsoft.com/office/drawing/2014/main" id="{15704BCB-2693-791B-54E8-72EA79D6DBD9}"/>
              </a:ext>
            </a:extLst>
          </p:cNvPr>
          <p:cNvSpPr/>
          <p:nvPr/>
        </p:nvSpPr>
        <p:spPr>
          <a:xfrm>
            <a:off x="9888051" y="5255141"/>
            <a:ext cx="1145413" cy="243563"/>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Hebron</a:t>
            </a:r>
            <a:endParaRPr lang="en-US" dirty="0">
              <a:solidFill>
                <a:schemeClr val="tx1"/>
              </a:solidFill>
            </a:endParaRPr>
          </a:p>
        </p:txBody>
      </p:sp>
      <p:sp>
        <p:nvSpPr>
          <p:cNvPr id="92" name="Oval 91">
            <a:extLst>
              <a:ext uri="{FF2B5EF4-FFF2-40B4-BE49-F238E27FC236}">
                <a16:creationId xmlns:a16="http://schemas.microsoft.com/office/drawing/2014/main" id="{F580F0AC-48E7-EAD0-867A-0EE7D6A8DCE7}"/>
              </a:ext>
            </a:extLst>
          </p:cNvPr>
          <p:cNvSpPr/>
          <p:nvPr/>
        </p:nvSpPr>
        <p:spPr>
          <a:xfrm>
            <a:off x="8644788" y="5285220"/>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Gaza</a:t>
            </a:r>
            <a:endParaRPr lang="en-US" dirty="0">
              <a:solidFill>
                <a:schemeClr val="tx1"/>
              </a:solidFill>
            </a:endParaRPr>
          </a:p>
        </p:txBody>
      </p:sp>
      <p:sp>
        <p:nvSpPr>
          <p:cNvPr id="93" name="TextBox 92">
            <a:extLst>
              <a:ext uri="{FF2B5EF4-FFF2-40B4-BE49-F238E27FC236}">
                <a16:creationId xmlns:a16="http://schemas.microsoft.com/office/drawing/2014/main" id="{131D83F4-CA47-2331-6A92-93257E1EA67D}"/>
              </a:ext>
            </a:extLst>
          </p:cNvPr>
          <p:cNvSpPr txBox="1"/>
          <p:nvPr/>
        </p:nvSpPr>
        <p:spPr>
          <a:xfrm>
            <a:off x="8588639" y="5529040"/>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219+222=441</a:t>
            </a:r>
            <a:endParaRPr lang="en-US" dirty="0"/>
          </a:p>
        </p:txBody>
      </p:sp>
      <p:sp>
        <p:nvSpPr>
          <p:cNvPr id="94" name="Oval 93">
            <a:extLst>
              <a:ext uri="{FF2B5EF4-FFF2-40B4-BE49-F238E27FC236}">
                <a16:creationId xmlns:a16="http://schemas.microsoft.com/office/drawing/2014/main" id="{98928377-62DE-6E11-7F58-6833CB93ABD9}"/>
              </a:ext>
            </a:extLst>
          </p:cNvPr>
          <p:cNvSpPr/>
          <p:nvPr/>
        </p:nvSpPr>
        <p:spPr>
          <a:xfrm>
            <a:off x="7401525" y="5325326"/>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Jerusalem</a:t>
            </a:r>
            <a:endParaRPr lang="en-US" dirty="0">
              <a:solidFill>
                <a:schemeClr val="tx1"/>
              </a:solidFill>
            </a:endParaRPr>
          </a:p>
        </p:txBody>
      </p:sp>
      <p:sp>
        <p:nvSpPr>
          <p:cNvPr id="95" name="TextBox 94">
            <a:extLst>
              <a:ext uri="{FF2B5EF4-FFF2-40B4-BE49-F238E27FC236}">
                <a16:creationId xmlns:a16="http://schemas.microsoft.com/office/drawing/2014/main" id="{B7C5BF0C-B096-90FC-65A3-6837E9633DD9}"/>
              </a:ext>
            </a:extLst>
          </p:cNvPr>
          <p:cNvSpPr txBox="1"/>
          <p:nvPr/>
        </p:nvSpPr>
        <p:spPr>
          <a:xfrm>
            <a:off x="7345376" y="5569146"/>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cs typeface="Calibri"/>
              </a:rPr>
              <a:t>152+247=399</a:t>
            </a:r>
          </a:p>
        </p:txBody>
      </p:sp>
      <p:cxnSp>
        <p:nvCxnSpPr>
          <p:cNvPr id="96" name="Straight Arrow Connector 95">
            <a:extLst>
              <a:ext uri="{FF2B5EF4-FFF2-40B4-BE49-F238E27FC236}">
                <a16:creationId xmlns:a16="http://schemas.microsoft.com/office/drawing/2014/main" id="{ECB1173C-B071-0D9E-18CF-088FA0E4BA2D}"/>
              </a:ext>
            </a:extLst>
          </p:cNvPr>
          <p:cNvCxnSpPr>
            <a:cxnSpLocks/>
          </p:cNvCxnSpPr>
          <p:nvPr/>
        </p:nvCxnSpPr>
        <p:spPr>
          <a:xfrm flipH="1" flipV="1">
            <a:off x="9599917" y="5137661"/>
            <a:ext cx="911699" cy="11596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35CAEC5D-1F27-CFBE-69CC-84BB8208E6E3}"/>
              </a:ext>
            </a:extLst>
          </p:cNvPr>
          <p:cNvCxnSpPr>
            <a:cxnSpLocks/>
          </p:cNvCxnSpPr>
          <p:nvPr/>
        </p:nvCxnSpPr>
        <p:spPr>
          <a:xfrm flipH="1">
            <a:off x="9238968" y="5113258"/>
            <a:ext cx="360253" cy="1647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470DCFF9-B29F-CEC6-3484-1E60662EAE17}"/>
              </a:ext>
            </a:extLst>
          </p:cNvPr>
          <p:cNvCxnSpPr>
            <a:cxnSpLocks/>
          </p:cNvCxnSpPr>
          <p:nvPr/>
        </p:nvCxnSpPr>
        <p:spPr>
          <a:xfrm flipH="1">
            <a:off x="8005733" y="5113259"/>
            <a:ext cx="1553384" cy="204875"/>
          </a:xfrm>
          <a:prstGeom prst="straightConnector1">
            <a:avLst/>
          </a:prstGeom>
        </p:spPr>
        <p:style>
          <a:lnRef idx="1">
            <a:schemeClr val="dk1"/>
          </a:lnRef>
          <a:fillRef idx="0">
            <a:schemeClr val="dk1"/>
          </a:fillRef>
          <a:effectRef idx="0">
            <a:schemeClr val="dk1"/>
          </a:effectRef>
          <a:fontRef idx="minor">
            <a:schemeClr val="tx1"/>
          </a:fontRef>
        </p:style>
      </p:cxnSp>
      <p:sp>
        <p:nvSpPr>
          <p:cNvPr id="99" name="Oval 98">
            <a:extLst>
              <a:ext uri="{FF2B5EF4-FFF2-40B4-BE49-F238E27FC236}">
                <a16:creationId xmlns:a16="http://schemas.microsoft.com/office/drawing/2014/main" id="{671895D6-82D1-6303-F730-2408EAD0C015}"/>
              </a:ext>
            </a:extLst>
          </p:cNvPr>
          <p:cNvSpPr/>
          <p:nvPr/>
        </p:nvSpPr>
        <p:spPr>
          <a:xfrm>
            <a:off x="10700182" y="589682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Eilat</a:t>
            </a:r>
            <a:endParaRPr lang="en-US" dirty="0"/>
          </a:p>
        </p:txBody>
      </p:sp>
      <p:sp>
        <p:nvSpPr>
          <p:cNvPr id="100" name="TextBox 99">
            <a:extLst>
              <a:ext uri="{FF2B5EF4-FFF2-40B4-BE49-F238E27FC236}">
                <a16:creationId xmlns:a16="http://schemas.microsoft.com/office/drawing/2014/main" id="{7E57A192-F383-74B0-CB2C-7B0665A0CF8B}"/>
              </a:ext>
            </a:extLst>
          </p:cNvPr>
          <p:cNvSpPr txBox="1"/>
          <p:nvPr/>
        </p:nvSpPr>
        <p:spPr>
          <a:xfrm>
            <a:off x="10784401" y="6140645"/>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0+220=220</a:t>
            </a:r>
            <a:endParaRPr lang="en-US" dirty="0"/>
          </a:p>
        </p:txBody>
      </p:sp>
      <p:sp>
        <p:nvSpPr>
          <p:cNvPr id="14" name="Arrow: Right 13">
            <a:extLst>
              <a:ext uri="{FF2B5EF4-FFF2-40B4-BE49-F238E27FC236}">
                <a16:creationId xmlns:a16="http://schemas.microsoft.com/office/drawing/2014/main" id="{9DAB72F7-FFF9-5EC9-E3E4-69F43D051447}"/>
              </a:ext>
            </a:extLst>
          </p:cNvPr>
          <p:cNvSpPr/>
          <p:nvPr/>
        </p:nvSpPr>
        <p:spPr>
          <a:xfrm>
            <a:off x="10559726" y="5933539"/>
            <a:ext cx="258113" cy="1656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2AB347-3D86-47D9-F5DD-A65178A400EE}"/>
              </a:ext>
            </a:extLst>
          </p:cNvPr>
          <p:cNvSpPr/>
          <p:nvPr/>
        </p:nvSpPr>
        <p:spPr>
          <a:xfrm>
            <a:off x="9336603" y="5896824"/>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Beersheba</a:t>
            </a:r>
            <a:endParaRPr lang="en-US" dirty="0">
              <a:solidFill>
                <a:schemeClr val="tx1"/>
              </a:solidFill>
            </a:endParaRPr>
          </a:p>
        </p:txBody>
      </p:sp>
      <p:sp>
        <p:nvSpPr>
          <p:cNvPr id="102" name="TextBox 101">
            <a:extLst>
              <a:ext uri="{FF2B5EF4-FFF2-40B4-BE49-F238E27FC236}">
                <a16:creationId xmlns:a16="http://schemas.microsoft.com/office/drawing/2014/main" id="{3E105F88-B304-2B9D-05E2-6C184C8CF745}"/>
              </a:ext>
            </a:extLst>
          </p:cNvPr>
          <p:cNvSpPr txBox="1"/>
          <p:nvPr/>
        </p:nvSpPr>
        <p:spPr>
          <a:xfrm>
            <a:off x="9280454" y="6140644"/>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189+209=398</a:t>
            </a:r>
            <a:endParaRPr lang="en-US" dirty="0"/>
          </a:p>
        </p:txBody>
      </p:sp>
      <p:sp>
        <p:nvSpPr>
          <p:cNvPr id="103" name="Oval 102">
            <a:extLst>
              <a:ext uri="{FF2B5EF4-FFF2-40B4-BE49-F238E27FC236}">
                <a16:creationId xmlns:a16="http://schemas.microsoft.com/office/drawing/2014/main" id="{DCF09373-63B1-4B2D-FE4D-484F6A3167DD}"/>
              </a:ext>
            </a:extLst>
          </p:cNvPr>
          <p:cNvSpPr/>
          <p:nvPr/>
        </p:nvSpPr>
        <p:spPr>
          <a:xfrm>
            <a:off x="8083314" y="5896825"/>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Rafah</a:t>
            </a:r>
            <a:endParaRPr lang="en-US" dirty="0">
              <a:solidFill>
                <a:schemeClr val="tx1"/>
              </a:solidFill>
            </a:endParaRPr>
          </a:p>
        </p:txBody>
      </p:sp>
      <p:sp>
        <p:nvSpPr>
          <p:cNvPr id="104" name="TextBox 103">
            <a:extLst>
              <a:ext uri="{FF2B5EF4-FFF2-40B4-BE49-F238E27FC236}">
                <a16:creationId xmlns:a16="http://schemas.microsoft.com/office/drawing/2014/main" id="{67F08F5C-60A5-29BF-04BB-FF01BB24DFB4}"/>
              </a:ext>
            </a:extLst>
          </p:cNvPr>
          <p:cNvSpPr txBox="1"/>
          <p:nvPr/>
        </p:nvSpPr>
        <p:spPr>
          <a:xfrm>
            <a:off x="8027165" y="6140645"/>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251+202=453</a:t>
            </a:r>
            <a:endParaRPr lang="en-US" dirty="0"/>
          </a:p>
        </p:txBody>
      </p:sp>
      <p:sp>
        <p:nvSpPr>
          <p:cNvPr id="105" name="Oval 104">
            <a:extLst>
              <a:ext uri="{FF2B5EF4-FFF2-40B4-BE49-F238E27FC236}">
                <a16:creationId xmlns:a16="http://schemas.microsoft.com/office/drawing/2014/main" id="{57B7170A-88C2-704A-65D7-23796F9F8884}"/>
              </a:ext>
            </a:extLst>
          </p:cNvPr>
          <p:cNvSpPr/>
          <p:nvPr/>
        </p:nvSpPr>
        <p:spPr>
          <a:xfrm>
            <a:off x="6789919" y="5916877"/>
            <a:ext cx="1145413" cy="243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Bethlehem</a:t>
            </a:r>
            <a:endParaRPr lang="en-US" dirty="0">
              <a:solidFill>
                <a:schemeClr val="tx1"/>
              </a:solidFill>
            </a:endParaRPr>
          </a:p>
        </p:txBody>
      </p:sp>
      <p:sp>
        <p:nvSpPr>
          <p:cNvPr id="106" name="TextBox 105">
            <a:extLst>
              <a:ext uri="{FF2B5EF4-FFF2-40B4-BE49-F238E27FC236}">
                <a16:creationId xmlns:a16="http://schemas.microsoft.com/office/drawing/2014/main" id="{920CD792-9618-4ED9-FFAB-340CCCEE8673}"/>
              </a:ext>
            </a:extLst>
          </p:cNvPr>
          <p:cNvSpPr txBox="1"/>
          <p:nvPr/>
        </p:nvSpPr>
        <p:spPr>
          <a:xfrm>
            <a:off x="6733770" y="6160697"/>
            <a:ext cx="1185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189+240=429</a:t>
            </a:r>
            <a:endParaRPr lang="en-US" dirty="0"/>
          </a:p>
        </p:txBody>
      </p:sp>
      <p:cxnSp>
        <p:nvCxnSpPr>
          <p:cNvPr id="107" name="Straight Arrow Connector 106">
            <a:extLst>
              <a:ext uri="{FF2B5EF4-FFF2-40B4-BE49-F238E27FC236}">
                <a16:creationId xmlns:a16="http://schemas.microsoft.com/office/drawing/2014/main" id="{6D20FA05-EDE2-56AA-4B4F-BB043D6147AA}"/>
              </a:ext>
            </a:extLst>
          </p:cNvPr>
          <p:cNvCxnSpPr>
            <a:cxnSpLocks/>
          </p:cNvCxnSpPr>
          <p:nvPr/>
        </p:nvCxnSpPr>
        <p:spPr>
          <a:xfrm flipH="1">
            <a:off x="10010993" y="5484231"/>
            <a:ext cx="340201" cy="39537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C86B97DA-BB08-3628-FC64-69F951101040}"/>
              </a:ext>
            </a:extLst>
          </p:cNvPr>
          <p:cNvCxnSpPr>
            <a:cxnSpLocks/>
          </p:cNvCxnSpPr>
          <p:nvPr/>
        </p:nvCxnSpPr>
        <p:spPr>
          <a:xfrm>
            <a:off x="10341168" y="5494257"/>
            <a:ext cx="712561" cy="39537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F24429ED-DB96-7EBF-95FB-410B0DD07B63}"/>
              </a:ext>
            </a:extLst>
          </p:cNvPr>
          <p:cNvCxnSpPr>
            <a:cxnSpLocks/>
          </p:cNvCxnSpPr>
          <p:nvPr/>
        </p:nvCxnSpPr>
        <p:spPr>
          <a:xfrm flipH="1">
            <a:off x="8707574" y="5504285"/>
            <a:ext cx="1653646" cy="38534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997F9813-32C2-6BD7-74F1-B2BB3E85A96E}"/>
              </a:ext>
            </a:extLst>
          </p:cNvPr>
          <p:cNvCxnSpPr>
            <a:cxnSpLocks/>
          </p:cNvCxnSpPr>
          <p:nvPr/>
        </p:nvCxnSpPr>
        <p:spPr>
          <a:xfrm flipH="1">
            <a:off x="7454284" y="5484231"/>
            <a:ext cx="2926988" cy="435481"/>
          </a:xfrm>
          <a:prstGeom prst="straightConnector1">
            <a:avLst/>
          </a:prstGeom>
        </p:spPr>
        <p:style>
          <a:lnRef idx="1">
            <a:schemeClr val="dk1"/>
          </a:lnRef>
          <a:fillRef idx="0">
            <a:schemeClr val="dk1"/>
          </a:fillRef>
          <a:effectRef idx="0">
            <a:schemeClr val="dk1"/>
          </a:effectRef>
          <a:fontRef idx="minor">
            <a:schemeClr val="tx1"/>
          </a:fontRef>
        </p:style>
      </p:cxnSp>
      <p:graphicFrame>
        <p:nvGraphicFramePr>
          <p:cNvPr id="12" name="Table 11">
            <a:extLst>
              <a:ext uri="{FF2B5EF4-FFF2-40B4-BE49-F238E27FC236}">
                <a16:creationId xmlns:a16="http://schemas.microsoft.com/office/drawing/2014/main" id="{610C2606-BE49-A8E0-0721-4909011966B8}"/>
              </a:ext>
            </a:extLst>
          </p:cNvPr>
          <p:cNvGraphicFramePr>
            <a:graphicFrameLocks noGrp="1"/>
          </p:cNvGraphicFramePr>
          <p:nvPr>
            <p:extLst>
              <p:ext uri="{D42A27DB-BD31-4B8C-83A1-F6EECF244321}">
                <p14:modId xmlns:p14="http://schemas.microsoft.com/office/powerpoint/2010/main" val="1958680531"/>
              </p:ext>
            </p:extLst>
          </p:nvPr>
        </p:nvGraphicFramePr>
        <p:xfrm>
          <a:off x="9996236" y="611605"/>
          <a:ext cx="1975816" cy="4053768"/>
        </p:xfrm>
        <a:graphic>
          <a:graphicData uri="http://schemas.openxmlformats.org/drawingml/2006/table">
            <a:tbl>
              <a:tblPr firstRow="1" bandRow="1">
                <a:tableStyleId>{5C22544A-7EE6-4342-B048-85BDC9FD1C3A}</a:tableStyleId>
              </a:tblPr>
              <a:tblGrid>
                <a:gridCol w="1359980">
                  <a:extLst>
                    <a:ext uri="{9D8B030D-6E8A-4147-A177-3AD203B41FA5}">
                      <a16:colId xmlns:a16="http://schemas.microsoft.com/office/drawing/2014/main" val="261749435"/>
                    </a:ext>
                  </a:extLst>
                </a:gridCol>
                <a:gridCol w="615836">
                  <a:extLst>
                    <a:ext uri="{9D8B030D-6E8A-4147-A177-3AD203B41FA5}">
                      <a16:colId xmlns:a16="http://schemas.microsoft.com/office/drawing/2014/main" val="1446855046"/>
                    </a:ext>
                  </a:extLst>
                </a:gridCol>
              </a:tblGrid>
              <a:tr h="211836">
                <a:tc>
                  <a:txBody>
                    <a:bodyPr/>
                    <a:lstStyle/>
                    <a:p>
                      <a:pPr algn="ctr" fontAlgn="b"/>
                      <a:r>
                        <a:rPr lang="en-US" sz="1000" b="1" dirty="0">
                          <a:solidFill>
                            <a:schemeClr val="tx1"/>
                          </a:solidFill>
                          <a:effectLst/>
                        </a:rPr>
                        <a:t>Safed</a:t>
                      </a:r>
                      <a:endParaRPr lang="en-US" sz="1000" b="1">
                        <a:solidFill>
                          <a:schemeClr val="tx1"/>
                        </a:solidFill>
                        <a:effectLst/>
                        <a:latin typeface="Calibri"/>
                      </a:endParaRPr>
                    </a:p>
                  </a:txBody>
                  <a:tcPr marL="9525" marR="9525" marT="9525" anchor="b">
                    <a:solidFill>
                      <a:schemeClr val="bg1"/>
                    </a:solidFill>
                  </a:tcPr>
                </a:tc>
                <a:tc>
                  <a:txBody>
                    <a:bodyPr/>
                    <a:lstStyle/>
                    <a:p>
                      <a:pPr algn="ctr" fontAlgn="b"/>
                      <a:r>
                        <a:rPr lang="en-US" sz="1000" b="1" dirty="0">
                          <a:solidFill>
                            <a:schemeClr val="tx1"/>
                          </a:solidFill>
                          <a:effectLst/>
                        </a:rPr>
                        <a:t>382</a:t>
                      </a:r>
                      <a:endParaRPr lang="en-US" sz="10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211836">
                <a:tc>
                  <a:txBody>
                    <a:bodyPr/>
                    <a:lstStyle/>
                    <a:p>
                      <a:pPr algn="ctr" fontAlgn="b"/>
                      <a:r>
                        <a:rPr lang="en-US" sz="1000" b="1" dirty="0">
                          <a:effectLst/>
                        </a:rPr>
                        <a:t>Eilat</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221464">
                <a:tc>
                  <a:txBody>
                    <a:bodyPr/>
                    <a:lstStyle/>
                    <a:p>
                      <a:pPr algn="ctr" fontAlgn="b"/>
                      <a:r>
                        <a:rPr lang="en-US" sz="1000" b="1" dirty="0">
                          <a:effectLst/>
                        </a:rPr>
                        <a:t>Acre</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375</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211836">
                <a:tc>
                  <a:txBody>
                    <a:bodyPr/>
                    <a:lstStyle/>
                    <a:p>
                      <a:pPr algn="ctr" fontAlgn="b"/>
                      <a:r>
                        <a:rPr lang="en-US" sz="1000" b="1" dirty="0">
                          <a:effectLst/>
                        </a:rPr>
                        <a:t>Nazareth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351</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211836">
                <a:tc>
                  <a:txBody>
                    <a:bodyPr/>
                    <a:lstStyle/>
                    <a:p>
                      <a:pPr algn="ctr" fontAlgn="b"/>
                      <a:r>
                        <a:rPr lang="en-US" sz="1000" b="1" dirty="0">
                          <a:effectLst/>
                        </a:rPr>
                        <a:t>Tiberias</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364</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211836">
                <a:tc>
                  <a:txBody>
                    <a:bodyPr/>
                    <a:lstStyle/>
                    <a:p>
                      <a:pPr algn="ctr" fontAlgn="b"/>
                      <a:r>
                        <a:rPr lang="en-US" sz="1000" b="1" dirty="0">
                          <a:effectLst/>
                        </a:rPr>
                        <a:t>Tulkarm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307</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211836">
                <a:tc>
                  <a:txBody>
                    <a:bodyPr/>
                    <a:lstStyle/>
                    <a:p>
                      <a:pPr algn="ctr" fontAlgn="b"/>
                      <a:r>
                        <a:rPr lang="en-US" sz="1000" b="1" dirty="0">
                          <a:effectLst/>
                        </a:rPr>
                        <a:t>Haifa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360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211836">
                <a:tc>
                  <a:txBody>
                    <a:bodyPr/>
                    <a:lstStyle/>
                    <a:p>
                      <a:pPr algn="ctr" fontAlgn="b"/>
                      <a:r>
                        <a:rPr lang="en-US" sz="1000" b="1" dirty="0">
                          <a:effectLst/>
                        </a:rPr>
                        <a:t>Hadera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320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221464">
                <a:tc>
                  <a:txBody>
                    <a:bodyPr/>
                    <a:lstStyle/>
                    <a:p>
                      <a:pPr algn="ctr" fontAlgn="b"/>
                      <a:r>
                        <a:rPr lang="en-US" sz="1000" b="1" dirty="0">
                          <a:effectLst/>
                        </a:rPr>
                        <a:t>Nablus</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298</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211836">
                <a:tc>
                  <a:txBody>
                    <a:bodyPr/>
                    <a:lstStyle/>
                    <a:p>
                      <a:pPr algn="ctr" fontAlgn="b"/>
                      <a:r>
                        <a:rPr lang="en-US" sz="1000" b="1" dirty="0">
                          <a:effectLst/>
                        </a:rPr>
                        <a:t>Ramallah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262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211836">
                <a:tc>
                  <a:txBody>
                    <a:bodyPr/>
                    <a:lstStyle/>
                    <a:p>
                      <a:pPr algn="ctr" fontAlgn="b"/>
                      <a:r>
                        <a:rPr lang="en-US" sz="1000" b="1" dirty="0">
                          <a:effectLst/>
                        </a:rPr>
                        <a:t>Jerusalem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247</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211836">
                <a:tc>
                  <a:txBody>
                    <a:bodyPr/>
                    <a:lstStyle/>
                    <a:p>
                      <a:pPr algn="ctr" fontAlgn="b"/>
                      <a:r>
                        <a:rPr lang="en-US" sz="1000" b="1" dirty="0">
                          <a:effectLst/>
                        </a:rPr>
                        <a:t>Bethlehem</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240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211836">
                <a:tc>
                  <a:txBody>
                    <a:bodyPr/>
                    <a:lstStyle/>
                    <a:p>
                      <a:pPr algn="ctr" fontAlgn="b"/>
                      <a:r>
                        <a:rPr lang="en-US" sz="1000" b="1" dirty="0">
                          <a:effectLst/>
                        </a:rPr>
                        <a:t>Jericho</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260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211836">
                <a:tc>
                  <a:txBody>
                    <a:bodyPr/>
                    <a:lstStyle/>
                    <a:p>
                      <a:pPr algn="ctr" fontAlgn="b"/>
                      <a:r>
                        <a:rPr lang="en-US" sz="1000" b="1" dirty="0">
                          <a:effectLst/>
                        </a:rPr>
                        <a:t>Jenin</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325</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221464">
                <a:tc>
                  <a:txBody>
                    <a:bodyPr/>
                    <a:lstStyle/>
                    <a:p>
                      <a:pPr algn="ctr" fontAlgn="b"/>
                      <a:r>
                        <a:rPr lang="en-US" sz="1000" b="1" dirty="0">
                          <a:effectLst/>
                        </a:rPr>
                        <a:t>Jaffa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278</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211836">
                <a:tc>
                  <a:txBody>
                    <a:bodyPr/>
                    <a:lstStyle/>
                    <a:p>
                      <a:pPr algn="ctr" fontAlgn="b"/>
                      <a:r>
                        <a:rPr lang="en-US" sz="1000" b="1" dirty="0">
                          <a:effectLst/>
                        </a:rPr>
                        <a:t>Hebron</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220</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211836">
                <a:tc>
                  <a:txBody>
                    <a:bodyPr/>
                    <a:lstStyle/>
                    <a:p>
                      <a:pPr algn="ctr" fontAlgn="b"/>
                      <a:r>
                        <a:rPr lang="en-US" sz="1000" b="1" dirty="0">
                          <a:effectLst/>
                        </a:rPr>
                        <a:t>Rafah</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202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211836">
                <a:tc>
                  <a:txBody>
                    <a:bodyPr/>
                    <a:lstStyle/>
                    <a:p>
                      <a:pPr algn="ctr" fontAlgn="b"/>
                      <a:r>
                        <a:rPr lang="en-US" sz="1000" b="1" dirty="0">
                          <a:effectLst/>
                        </a:rPr>
                        <a:t>Gaza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222</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211836">
                <a:tc>
                  <a:txBody>
                    <a:bodyPr/>
                    <a:lstStyle/>
                    <a:p>
                      <a:pPr algn="ctr" fontAlgn="b"/>
                      <a:r>
                        <a:rPr lang="en-US" sz="1000" b="1" dirty="0">
                          <a:effectLst/>
                        </a:rPr>
                        <a:t>Beersheba</a:t>
                      </a:r>
                      <a:endParaRPr lang="en-US" sz="1000" b="1">
                        <a:effectLst/>
                        <a:latin typeface="Calibri"/>
                      </a:endParaRPr>
                    </a:p>
                  </a:txBody>
                  <a:tcPr marL="9525" marR="9525" marT="9525" anchor="b">
                    <a:solidFill>
                      <a:schemeClr val="bg1"/>
                    </a:solidFill>
                  </a:tcPr>
                </a:tc>
                <a:tc>
                  <a:txBody>
                    <a:bodyPr/>
                    <a:lstStyle/>
                    <a:p>
                      <a:pPr algn="ctr" fontAlgn="b"/>
                      <a:r>
                        <a:rPr lang="en-US" sz="1000" b="1" dirty="0">
                          <a:effectLst/>
                        </a:rPr>
                        <a:t>189</a:t>
                      </a:r>
                      <a:endParaRPr lang="en-US" sz="10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
        <p:nvSpPr>
          <p:cNvPr id="13" name="TextBox 12">
            <a:extLst>
              <a:ext uri="{FF2B5EF4-FFF2-40B4-BE49-F238E27FC236}">
                <a16:creationId xmlns:a16="http://schemas.microsoft.com/office/drawing/2014/main" id="{77E07838-79FD-CA5D-410A-9FFC2F3270BA}"/>
              </a:ext>
            </a:extLst>
          </p:cNvPr>
          <p:cNvSpPr txBox="1"/>
          <p:nvPr/>
        </p:nvSpPr>
        <p:spPr>
          <a:xfrm>
            <a:off x="9332996" y="183983"/>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sp>
        <p:nvSpPr>
          <p:cNvPr id="15" name="TextBox 14">
            <a:extLst>
              <a:ext uri="{FF2B5EF4-FFF2-40B4-BE49-F238E27FC236}">
                <a16:creationId xmlns:a16="http://schemas.microsoft.com/office/drawing/2014/main" id="{73560EF4-D62E-7FB3-F2E3-EA684C90AE00}"/>
              </a:ext>
            </a:extLst>
          </p:cNvPr>
          <p:cNvSpPr txBox="1"/>
          <p:nvPr/>
        </p:nvSpPr>
        <p:spPr>
          <a:xfrm>
            <a:off x="163320" y="13034"/>
            <a:ext cx="245243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List:</a:t>
            </a:r>
          </a:p>
          <a:p>
            <a:r>
              <a:rPr lang="en-US" dirty="0">
                <a:cs typeface="Calibri"/>
              </a:rPr>
              <a:t>Eilat</a:t>
            </a:r>
          </a:p>
          <a:p>
            <a:r>
              <a:rPr lang="en-US" dirty="0" err="1">
                <a:ea typeface="+mn-lt"/>
                <a:cs typeface="+mn-lt"/>
              </a:rPr>
              <a:t>Tulkarm</a:t>
            </a:r>
            <a:endParaRPr lang="en-US" dirty="0" err="1"/>
          </a:p>
          <a:p>
            <a:r>
              <a:rPr lang="en-US" dirty="0">
                <a:cs typeface="Calibri"/>
              </a:rPr>
              <a:t>Jericho</a:t>
            </a:r>
          </a:p>
          <a:p>
            <a:r>
              <a:rPr lang="en-US" dirty="0">
                <a:cs typeface="Calibri"/>
              </a:rPr>
              <a:t>Beersheba</a:t>
            </a:r>
          </a:p>
          <a:p>
            <a:r>
              <a:rPr lang="en-US" dirty="0">
                <a:ea typeface="+mn-lt"/>
                <a:cs typeface="+mn-lt"/>
              </a:rPr>
              <a:t>Hadera</a:t>
            </a:r>
            <a:endParaRPr lang="en-US" dirty="0"/>
          </a:p>
          <a:p>
            <a:r>
              <a:rPr lang="en-US" dirty="0">
                <a:cs typeface="Calibri"/>
              </a:rPr>
              <a:t>Gaza</a:t>
            </a:r>
          </a:p>
          <a:p>
            <a:r>
              <a:rPr lang="en-US" dirty="0">
                <a:cs typeface="Calibri"/>
              </a:rPr>
              <a:t>Acre</a:t>
            </a:r>
          </a:p>
          <a:p>
            <a:r>
              <a:rPr lang="en-US" dirty="0">
                <a:cs typeface="Calibri"/>
              </a:rPr>
              <a:t>Jaffa</a:t>
            </a:r>
          </a:p>
        </p:txBody>
      </p:sp>
    </p:spTree>
    <p:extLst>
      <p:ext uri="{BB962C8B-B14F-4D97-AF65-F5344CB8AC3E}">
        <p14:creationId xmlns:p14="http://schemas.microsoft.com/office/powerpoint/2010/main" val="2467334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imeline&#10;&#10;Description automatically generated">
            <a:extLst>
              <a:ext uri="{FF2B5EF4-FFF2-40B4-BE49-F238E27FC236}">
                <a16:creationId xmlns:a16="http://schemas.microsoft.com/office/drawing/2014/main" id="{2B990E19-7053-CC60-9ED5-125D4E104590}"/>
              </a:ext>
            </a:extLst>
          </p:cNvPr>
          <p:cNvPicPr>
            <a:picLocks noChangeAspect="1"/>
          </p:cNvPicPr>
          <p:nvPr/>
        </p:nvPicPr>
        <p:blipFill>
          <a:blip r:embed="rId2"/>
          <a:stretch>
            <a:fillRect/>
          </a:stretch>
        </p:blipFill>
        <p:spPr>
          <a:xfrm>
            <a:off x="1415716" y="-1478"/>
            <a:ext cx="8880678" cy="6861641"/>
          </a:xfrm>
          <a:prstGeom prst="rect">
            <a:avLst/>
          </a:prstGeom>
        </p:spPr>
      </p:pic>
    </p:spTree>
    <p:extLst>
      <p:ext uri="{BB962C8B-B14F-4D97-AF65-F5344CB8AC3E}">
        <p14:creationId xmlns:p14="http://schemas.microsoft.com/office/powerpoint/2010/main" val="402960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319" y="335150"/>
            <a:ext cx="8997084" cy="806450"/>
          </a:xfrm>
        </p:spPr>
        <p:txBody>
          <a:bodyPr>
            <a:noAutofit/>
          </a:bodyPr>
          <a:lstStyle/>
          <a:p>
            <a:r>
              <a:rPr lang="en-US" sz="5000" dirty="0">
                <a:ea typeface="+mj-lt"/>
                <a:cs typeface="+mj-lt"/>
              </a:rPr>
              <a:t>Properties of Best First Search(A*)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7030A0"/>
                </a:solidFill>
                <a:ea typeface="+mn-lt"/>
                <a:cs typeface="+mn-lt"/>
              </a:rPr>
              <a:t>• Complete?</a:t>
            </a:r>
            <a:r>
              <a:rPr lang="en-US" sz="3000" dirty="0">
                <a:ea typeface="+mn-lt"/>
                <a:cs typeface="+mn-lt"/>
              </a:rPr>
              <a:t> Yes</a:t>
            </a:r>
            <a:r>
              <a:rPr lang="en-US" sz="3000" dirty="0">
                <a:solidFill>
                  <a:srgbClr val="000000"/>
                </a:solidFill>
                <a:ea typeface="+mn-lt"/>
                <a:cs typeface="+mn-lt"/>
              </a:rPr>
              <a:t> </a:t>
            </a:r>
            <a:r>
              <a:rPr lang="en-US" sz="3000" dirty="0">
                <a:solidFill>
                  <a:schemeClr val="bg1">
                    <a:lumMod val="50000"/>
                  </a:schemeClr>
                </a:solidFill>
                <a:ea typeface="+mn-lt"/>
                <a:cs typeface="+mn-lt"/>
              </a:rPr>
              <a:t>– as long as the memory supports the depth and branching factor of the tree.</a:t>
            </a:r>
            <a:endParaRPr lang="en-US" dirty="0">
              <a:solidFill>
                <a:schemeClr val="bg1">
                  <a:lumMod val="50000"/>
                </a:schemeClr>
              </a:solidFill>
              <a:ea typeface="+mn-lt"/>
              <a:cs typeface="+mn-lt"/>
            </a:endParaRPr>
          </a:p>
          <a:p>
            <a:endParaRPr lang="en-US" sz="3000" dirty="0">
              <a:ea typeface="+mn-lt"/>
              <a:cs typeface="+mn-lt"/>
            </a:endParaRPr>
          </a:p>
          <a:p>
            <a:r>
              <a:rPr lang="en-US" sz="3000" dirty="0">
                <a:solidFill>
                  <a:srgbClr val="7030A0"/>
                </a:solidFill>
                <a:ea typeface="+mn-lt"/>
                <a:cs typeface="+mn-lt"/>
              </a:rPr>
              <a:t>•  Time?</a:t>
            </a:r>
            <a:r>
              <a:rPr lang="en-US" sz="3000" dirty="0">
                <a:ea typeface="+mn-lt"/>
                <a:cs typeface="+mn-lt"/>
              </a:rPr>
              <a:t> O(b</a:t>
            </a:r>
            <a:r>
              <a:rPr lang="en-US" sz="3000" baseline="30000" dirty="0">
                <a:ea typeface="+mn-lt"/>
                <a:cs typeface="+mn-lt"/>
              </a:rPr>
              <a:t>d</a:t>
            </a:r>
            <a:r>
              <a:rPr lang="en-US" sz="3000" dirty="0">
                <a:ea typeface="+mn-lt"/>
                <a:cs typeface="+mn-lt"/>
              </a:rPr>
              <a:t>), </a:t>
            </a:r>
            <a:r>
              <a:rPr lang="en-US" sz="3000" dirty="0">
                <a:solidFill>
                  <a:schemeClr val="bg1">
                    <a:lumMod val="50000"/>
                  </a:schemeClr>
                </a:solidFill>
                <a:ea typeface="+mn-lt"/>
                <a:cs typeface="+mn-lt"/>
              </a:rPr>
              <a:t>but a good heuristic can give dramatic improvement.</a:t>
            </a:r>
            <a:endParaRPr lang="en-US" dirty="0">
              <a:solidFill>
                <a:schemeClr val="bg1">
                  <a:lumMod val="50000"/>
                </a:schemeClr>
              </a:solidFill>
              <a:ea typeface="+mn-lt"/>
              <a:cs typeface="+mn-lt"/>
            </a:endParaRPr>
          </a:p>
          <a:p>
            <a:endParaRPr lang="en-US" sz="3000" dirty="0">
              <a:solidFill>
                <a:schemeClr val="bg1">
                  <a:lumMod val="50000"/>
                </a:schemeClr>
              </a:solidFill>
              <a:ea typeface="+mn-lt"/>
              <a:cs typeface="+mn-lt"/>
            </a:endParaRPr>
          </a:p>
          <a:p>
            <a:r>
              <a:rPr lang="en-US" sz="3000" dirty="0">
                <a:solidFill>
                  <a:srgbClr val="7030A0"/>
                </a:solidFill>
                <a:ea typeface="+mn-lt"/>
                <a:cs typeface="+mn-lt"/>
              </a:rPr>
              <a:t>• Space?</a:t>
            </a:r>
            <a:r>
              <a:rPr lang="en-US" sz="3000" dirty="0">
                <a:ea typeface="+mn-lt"/>
                <a:cs typeface="+mn-lt"/>
              </a:rPr>
              <a:t> O(b</a:t>
            </a:r>
            <a:r>
              <a:rPr lang="en-US" sz="2800" baseline="30000" dirty="0">
                <a:ea typeface="+mn-lt"/>
                <a:cs typeface="+mn-lt"/>
              </a:rPr>
              <a:t>d</a:t>
            </a:r>
            <a:r>
              <a:rPr lang="en-US" sz="3000" dirty="0">
                <a:ea typeface="+mn-lt"/>
                <a:cs typeface="+mn-lt"/>
              </a:rPr>
              <a:t>) -- </a:t>
            </a:r>
            <a:r>
              <a:rPr lang="en-US" sz="3000" dirty="0">
                <a:solidFill>
                  <a:schemeClr val="bg1">
                    <a:lumMod val="50000"/>
                  </a:schemeClr>
                </a:solidFill>
                <a:ea typeface="+mn-lt"/>
                <a:cs typeface="+mn-lt"/>
              </a:rPr>
              <a:t>keeps all nodes in memory.</a:t>
            </a:r>
            <a:endParaRPr lang="en-US" dirty="0">
              <a:solidFill>
                <a:schemeClr val="bg1">
                  <a:lumMod val="50000"/>
                </a:schemeClr>
              </a:solidFill>
              <a:ea typeface="+mn-lt"/>
              <a:cs typeface="+mn-lt"/>
            </a:endParaRPr>
          </a:p>
          <a:p>
            <a:endParaRPr lang="en-US" sz="3000" dirty="0">
              <a:solidFill>
                <a:schemeClr val="bg1">
                  <a:lumMod val="50000"/>
                </a:schemeClr>
              </a:solidFill>
              <a:ea typeface="+mn-lt"/>
              <a:cs typeface="+mn-lt"/>
            </a:endParaRPr>
          </a:p>
          <a:p>
            <a:r>
              <a:rPr lang="en-US" sz="3000" dirty="0">
                <a:solidFill>
                  <a:srgbClr val="7030A0"/>
                </a:solidFill>
                <a:ea typeface="+mn-lt"/>
                <a:cs typeface="+mn-lt"/>
              </a:rPr>
              <a:t>• Optimal?</a:t>
            </a:r>
            <a:r>
              <a:rPr lang="en-US" sz="3000" dirty="0">
                <a:ea typeface="+mn-lt"/>
                <a:cs typeface="+mn-lt"/>
              </a:rPr>
              <a:t> Yes</a:t>
            </a:r>
            <a:endParaRPr lang="en-US" dirty="0">
              <a:ea typeface="+mn-lt"/>
              <a:cs typeface="+mn-lt"/>
            </a:endParaRPr>
          </a:p>
          <a:p>
            <a:r>
              <a:rPr lang="en-US" sz="3000" dirty="0">
                <a:solidFill>
                  <a:schemeClr val="bg1">
                    <a:lumMod val="50000"/>
                  </a:schemeClr>
                </a:solidFill>
                <a:ea typeface="+mn-lt"/>
                <a:cs typeface="+mn-lt"/>
              </a:rPr>
              <a:t>If h is admissible, A* will always find a least cost path to the goal</a:t>
            </a:r>
            <a:endParaRPr lang="en-US" dirty="0">
              <a:solidFill>
                <a:schemeClr val="bg1">
                  <a:lumMod val="50000"/>
                </a:schemeClr>
              </a:solidFill>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758383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1FF6-7F3B-7B94-77AE-3E70D5C131EB}"/>
              </a:ext>
            </a:extLst>
          </p:cNvPr>
          <p:cNvSpPr>
            <a:spLocks noGrp="1"/>
          </p:cNvSpPr>
          <p:nvPr>
            <p:ph type="title"/>
          </p:nvPr>
        </p:nvSpPr>
        <p:spPr/>
        <p:txBody>
          <a:bodyPr/>
          <a:lstStyle/>
          <a:p>
            <a:r>
              <a:rPr lang="en-US" dirty="0">
                <a:cs typeface="Calibri Light"/>
              </a:rPr>
              <a:t>Resources</a:t>
            </a:r>
            <a:endParaRPr lang="en-US" dirty="0"/>
          </a:p>
        </p:txBody>
      </p:sp>
      <p:sp>
        <p:nvSpPr>
          <p:cNvPr id="3" name="Content Placeholder 2">
            <a:extLst>
              <a:ext uri="{FF2B5EF4-FFF2-40B4-BE49-F238E27FC236}">
                <a16:creationId xmlns:a16="http://schemas.microsoft.com/office/drawing/2014/main" id="{BCA7F0C5-BE6B-7708-CC89-985E5A326FE5}"/>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Distance to</a:t>
            </a:r>
          </a:p>
          <a:p>
            <a:r>
              <a:rPr lang="en-US" dirty="0">
                <a:ea typeface="+mn-lt"/>
                <a:cs typeface="+mn-lt"/>
                <a:hlinkClick r:id="rId3"/>
              </a:rPr>
              <a:t>Wikipedia</a:t>
            </a:r>
          </a:p>
          <a:p>
            <a:r>
              <a:rPr lang="en-US" dirty="0">
                <a:ea typeface="+mn-lt"/>
                <a:cs typeface="+mn-lt"/>
                <a:hlinkClick r:id="rId4"/>
              </a:rPr>
              <a:t>Utc.city</a:t>
            </a:r>
          </a:p>
          <a:p>
            <a:r>
              <a:rPr lang="en-US" dirty="0">
                <a:ea typeface="+mn-lt"/>
                <a:cs typeface="+mn-lt"/>
                <a:hlinkClick r:id="rId5"/>
              </a:rPr>
              <a:t>Google Maps</a:t>
            </a:r>
            <a:endParaRPr lang="en-US"/>
          </a:p>
        </p:txBody>
      </p:sp>
      <p:sp>
        <p:nvSpPr>
          <p:cNvPr id="6" name="Title 1">
            <a:extLst>
              <a:ext uri="{FF2B5EF4-FFF2-40B4-BE49-F238E27FC236}">
                <a16:creationId xmlns:a16="http://schemas.microsoft.com/office/drawing/2014/main" id="{24E48F90-1998-4EAE-EFAD-FFEF8FC91201}"/>
              </a:ext>
            </a:extLst>
          </p:cNvPr>
          <p:cNvSpPr txBox="1">
            <a:spLocks/>
          </p:cNvSpPr>
          <p:nvPr/>
        </p:nvSpPr>
        <p:spPr>
          <a:xfrm>
            <a:off x="840205" y="3856288"/>
            <a:ext cx="4148889" cy="7139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cs typeface="Calibri Light"/>
              </a:rPr>
              <a:t>Palestinian Cities in Arabic </a:t>
            </a:r>
          </a:p>
        </p:txBody>
      </p:sp>
      <p:sp>
        <p:nvSpPr>
          <p:cNvPr id="7" name="TextBox 6">
            <a:extLst>
              <a:ext uri="{FF2B5EF4-FFF2-40B4-BE49-F238E27FC236}">
                <a16:creationId xmlns:a16="http://schemas.microsoft.com/office/drawing/2014/main" id="{1BB0D049-7C7A-C9D2-D740-7F88153D712F}"/>
              </a:ext>
            </a:extLst>
          </p:cNvPr>
          <p:cNvSpPr txBox="1"/>
          <p:nvPr/>
        </p:nvSpPr>
        <p:spPr>
          <a:xfrm>
            <a:off x="1104900" y="4754479"/>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Acre-</a:t>
            </a:r>
            <a:r>
              <a:rPr lang="en-US" dirty="0" err="1">
                <a:ea typeface="+mn-lt"/>
                <a:cs typeface="+mn-lt"/>
              </a:rPr>
              <a:t>عكا</a:t>
            </a:r>
            <a:endParaRPr lang="en-US" dirty="0">
              <a:ea typeface="+mn-lt"/>
              <a:cs typeface="+mn-lt"/>
            </a:endParaRPr>
          </a:p>
          <a:p>
            <a:pPr algn="ctr"/>
            <a:r>
              <a:rPr lang="en-US" dirty="0">
                <a:ea typeface="+mn-lt"/>
                <a:cs typeface="+mn-lt"/>
              </a:rPr>
              <a:t>Eilat - </a:t>
            </a:r>
            <a:r>
              <a:rPr lang="en-US" dirty="0" err="1">
                <a:ea typeface="+mn-lt"/>
                <a:cs typeface="+mn-lt"/>
              </a:rPr>
              <a:t>ام</a:t>
            </a:r>
            <a:r>
              <a:rPr lang="en-US" dirty="0">
                <a:ea typeface="+mn-lt"/>
                <a:cs typeface="+mn-lt"/>
              </a:rPr>
              <a:t> </a:t>
            </a:r>
            <a:r>
              <a:rPr lang="en-US" dirty="0" err="1">
                <a:ea typeface="+mn-lt"/>
                <a:cs typeface="+mn-lt"/>
              </a:rPr>
              <a:t>الرشراش</a:t>
            </a:r>
            <a:endParaRPr lang="en-US">
              <a:ea typeface="+mn-lt"/>
              <a:cs typeface="+mn-lt"/>
            </a:endParaRPr>
          </a:p>
          <a:p>
            <a:pPr algn="ctr"/>
            <a:r>
              <a:rPr lang="en-US" dirty="0">
                <a:ea typeface="+mn-lt"/>
                <a:cs typeface="+mn-lt"/>
              </a:rPr>
              <a:t>Nablus - </a:t>
            </a:r>
            <a:r>
              <a:rPr lang="en-US" dirty="0" err="1">
                <a:ea typeface="+mn-lt"/>
                <a:cs typeface="+mn-lt"/>
              </a:rPr>
              <a:t>نابلس</a:t>
            </a:r>
            <a:endParaRPr lang="en-US" dirty="0">
              <a:ea typeface="+mn-lt"/>
              <a:cs typeface="+mn-lt"/>
            </a:endParaRPr>
          </a:p>
          <a:p>
            <a:pPr algn="ctr"/>
            <a:r>
              <a:rPr lang="en-US" dirty="0">
                <a:ea typeface="+mn-lt"/>
                <a:cs typeface="+mn-lt"/>
              </a:rPr>
              <a:t>Jenin - </a:t>
            </a:r>
            <a:r>
              <a:rPr lang="en-US" dirty="0" err="1">
                <a:ea typeface="+mn-lt"/>
                <a:cs typeface="+mn-lt"/>
              </a:rPr>
              <a:t>جنين</a:t>
            </a:r>
            <a:endParaRPr lang="en-US" dirty="0">
              <a:ea typeface="+mn-lt"/>
              <a:cs typeface="+mn-lt"/>
            </a:endParaRPr>
          </a:p>
          <a:p>
            <a:pPr algn="ctr"/>
            <a:r>
              <a:rPr lang="en-US" dirty="0" err="1">
                <a:ea typeface="+mn-lt"/>
                <a:cs typeface="+mn-lt"/>
              </a:rPr>
              <a:t>Tulakrm</a:t>
            </a:r>
            <a:r>
              <a:rPr lang="en-US" dirty="0">
                <a:ea typeface="+mn-lt"/>
                <a:cs typeface="+mn-lt"/>
              </a:rPr>
              <a:t> - </a:t>
            </a:r>
            <a:r>
              <a:rPr lang="en-US" dirty="0" err="1">
                <a:ea typeface="+mn-lt"/>
                <a:cs typeface="+mn-lt"/>
              </a:rPr>
              <a:t>طولكرم</a:t>
            </a:r>
            <a:endParaRPr lang="en-US">
              <a:ea typeface="+mn-lt"/>
              <a:cs typeface="+mn-lt"/>
            </a:endParaRPr>
          </a:p>
          <a:p>
            <a:pPr algn="ctr"/>
            <a:r>
              <a:rPr lang="en-US" dirty="0">
                <a:ea typeface="+mn-lt"/>
                <a:cs typeface="+mn-lt"/>
              </a:rPr>
              <a:t>Jerusalem - </a:t>
            </a:r>
            <a:r>
              <a:rPr lang="en-US" dirty="0" err="1">
                <a:ea typeface="+mn-lt"/>
                <a:cs typeface="+mn-lt"/>
              </a:rPr>
              <a:t>القدس</a:t>
            </a:r>
            <a:endParaRPr lang="en-US" dirty="0">
              <a:ea typeface="+mn-lt"/>
              <a:cs typeface="+mn-lt"/>
            </a:endParaRPr>
          </a:p>
          <a:p>
            <a:pPr algn="ctr"/>
            <a:endParaRPr lang="en-US" dirty="0">
              <a:cs typeface="Calibri"/>
            </a:endParaRPr>
          </a:p>
        </p:txBody>
      </p:sp>
      <p:sp>
        <p:nvSpPr>
          <p:cNvPr id="8" name="TextBox 7">
            <a:extLst>
              <a:ext uri="{FF2B5EF4-FFF2-40B4-BE49-F238E27FC236}">
                <a16:creationId xmlns:a16="http://schemas.microsoft.com/office/drawing/2014/main" id="{E410AB9B-B29A-4DF7-FB7F-C654B0684B1B}"/>
              </a:ext>
            </a:extLst>
          </p:cNvPr>
          <p:cNvSpPr txBox="1"/>
          <p:nvPr/>
        </p:nvSpPr>
        <p:spPr>
          <a:xfrm>
            <a:off x="4443663" y="4734426"/>
            <a:ext cx="277327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Segoe UI"/>
              </a:rPr>
              <a:t>Safed - </a:t>
            </a:r>
            <a:r>
              <a:rPr lang="en-US" dirty="0" err="1">
                <a:cs typeface="Segoe UI"/>
              </a:rPr>
              <a:t>صفد</a:t>
            </a:r>
            <a:endParaRPr lang="en-US">
              <a:cs typeface="Segoe UI"/>
            </a:endParaRPr>
          </a:p>
          <a:p>
            <a:pPr algn="ctr"/>
            <a:r>
              <a:rPr lang="en-US" dirty="0">
                <a:cs typeface="Segoe UI"/>
              </a:rPr>
              <a:t>Haifa - </a:t>
            </a:r>
            <a:r>
              <a:rPr lang="en-US" dirty="0" err="1">
                <a:cs typeface="Segoe UI"/>
              </a:rPr>
              <a:t>حيفا</a:t>
            </a:r>
            <a:endParaRPr lang="en-US">
              <a:cs typeface="Segoe UI"/>
            </a:endParaRPr>
          </a:p>
          <a:p>
            <a:pPr algn="ctr"/>
            <a:r>
              <a:rPr lang="en-US" dirty="0">
                <a:cs typeface="Segoe UI"/>
              </a:rPr>
              <a:t>Tiberias - </a:t>
            </a:r>
            <a:r>
              <a:rPr lang="en-US" dirty="0" err="1">
                <a:cs typeface="Segoe UI"/>
              </a:rPr>
              <a:t>طبريا</a:t>
            </a:r>
            <a:endParaRPr lang="en-US">
              <a:cs typeface="Segoe UI"/>
            </a:endParaRPr>
          </a:p>
          <a:p>
            <a:pPr algn="ctr"/>
            <a:r>
              <a:rPr lang="en-US" dirty="0">
                <a:cs typeface="Segoe UI"/>
              </a:rPr>
              <a:t>Hadera - </a:t>
            </a:r>
            <a:r>
              <a:rPr lang="en-US" dirty="0" err="1">
                <a:cs typeface="Segoe UI"/>
              </a:rPr>
              <a:t>الخضيرة</a:t>
            </a:r>
            <a:endParaRPr lang="en-US">
              <a:cs typeface="Segoe UI"/>
            </a:endParaRPr>
          </a:p>
          <a:p>
            <a:pPr algn="ctr"/>
            <a:r>
              <a:rPr lang="en-US" dirty="0">
                <a:ea typeface="+mn-lt"/>
                <a:cs typeface="+mn-lt"/>
              </a:rPr>
              <a:t>Nazareth - </a:t>
            </a:r>
            <a:r>
              <a:rPr lang="en-US" dirty="0" err="1">
                <a:ea typeface="+mn-lt"/>
                <a:cs typeface="+mn-lt"/>
              </a:rPr>
              <a:t>الناصرة</a:t>
            </a:r>
            <a:endParaRPr lang="en-US">
              <a:ea typeface="+mn-lt"/>
              <a:cs typeface="+mn-lt"/>
            </a:endParaRPr>
          </a:p>
          <a:p>
            <a:pPr algn="ctr"/>
            <a:r>
              <a:rPr lang="en-US" dirty="0">
                <a:ea typeface="+mn-lt"/>
                <a:cs typeface="+mn-lt"/>
              </a:rPr>
              <a:t>Jaffa - </a:t>
            </a:r>
            <a:r>
              <a:rPr lang="en-US" dirty="0" err="1">
                <a:ea typeface="+mn-lt"/>
                <a:cs typeface="+mn-lt"/>
              </a:rPr>
              <a:t>يافا</a:t>
            </a:r>
          </a:p>
          <a:p>
            <a:pPr algn="ctr"/>
            <a:r>
              <a:rPr lang="en-US" dirty="0">
                <a:ea typeface="+mn-lt"/>
                <a:cs typeface="+mn-lt"/>
              </a:rPr>
              <a:t>Hebron - </a:t>
            </a:r>
            <a:r>
              <a:rPr lang="en-US" dirty="0" err="1">
                <a:ea typeface="+mn-lt"/>
                <a:cs typeface="+mn-lt"/>
              </a:rPr>
              <a:t>الخليل</a:t>
            </a:r>
          </a:p>
        </p:txBody>
      </p:sp>
      <p:sp>
        <p:nvSpPr>
          <p:cNvPr id="9" name="TextBox 8">
            <a:extLst>
              <a:ext uri="{FF2B5EF4-FFF2-40B4-BE49-F238E27FC236}">
                <a16:creationId xmlns:a16="http://schemas.microsoft.com/office/drawing/2014/main" id="{DD8F6BFE-1F9E-BE12-6C12-7D21E8DD8E28}"/>
              </a:ext>
            </a:extLst>
          </p:cNvPr>
          <p:cNvSpPr txBox="1"/>
          <p:nvPr/>
        </p:nvSpPr>
        <p:spPr>
          <a:xfrm>
            <a:off x="8023058" y="4734426"/>
            <a:ext cx="27732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Segoe UI"/>
              </a:rPr>
              <a:t>Ramallah - </a:t>
            </a:r>
            <a:r>
              <a:rPr lang="en-US" dirty="0" err="1">
                <a:cs typeface="Segoe UI"/>
              </a:rPr>
              <a:t>رام</a:t>
            </a:r>
            <a:r>
              <a:rPr lang="en-US" dirty="0">
                <a:cs typeface="Segoe UI"/>
              </a:rPr>
              <a:t> </a:t>
            </a:r>
            <a:r>
              <a:rPr lang="en-US" dirty="0" err="1">
                <a:cs typeface="Segoe UI"/>
              </a:rPr>
              <a:t>الله</a:t>
            </a:r>
            <a:endParaRPr lang="en-US">
              <a:cs typeface="Segoe UI"/>
            </a:endParaRPr>
          </a:p>
          <a:p>
            <a:pPr algn="ctr"/>
            <a:r>
              <a:rPr lang="en-US" dirty="0">
                <a:cs typeface="Segoe UI"/>
              </a:rPr>
              <a:t>Jericho - </a:t>
            </a:r>
            <a:r>
              <a:rPr lang="en-US" dirty="0" err="1">
                <a:cs typeface="Segoe UI"/>
              </a:rPr>
              <a:t>أريحا</a:t>
            </a:r>
            <a:endParaRPr lang="en-US">
              <a:cs typeface="Segoe UI"/>
            </a:endParaRPr>
          </a:p>
          <a:p>
            <a:pPr algn="ctr"/>
            <a:r>
              <a:rPr lang="en-US" dirty="0">
                <a:cs typeface="Segoe UI"/>
              </a:rPr>
              <a:t>Bethlehem - </a:t>
            </a:r>
            <a:r>
              <a:rPr lang="en-US" dirty="0" err="1">
                <a:cs typeface="Segoe UI"/>
              </a:rPr>
              <a:t>بيت</a:t>
            </a:r>
            <a:r>
              <a:rPr lang="en-US" dirty="0">
                <a:cs typeface="Segoe UI"/>
              </a:rPr>
              <a:t> </a:t>
            </a:r>
            <a:r>
              <a:rPr lang="en-US" dirty="0" err="1">
                <a:cs typeface="Segoe UI"/>
              </a:rPr>
              <a:t>لحم</a:t>
            </a:r>
            <a:endParaRPr lang="en-US">
              <a:cs typeface="Segoe UI"/>
            </a:endParaRPr>
          </a:p>
          <a:p>
            <a:pPr algn="ctr"/>
            <a:r>
              <a:rPr lang="en-US" dirty="0">
                <a:cs typeface="Segoe UI"/>
              </a:rPr>
              <a:t>Gaza - </a:t>
            </a:r>
            <a:r>
              <a:rPr lang="en-US" dirty="0" err="1">
                <a:cs typeface="Segoe UI"/>
              </a:rPr>
              <a:t>غزة</a:t>
            </a:r>
            <a:endParaRPr lang="en-US">
              <a:cs typeface="Segoe UI"/>
            </a:endParaRPr>
          </a:p>
          <a:p>
            <a:pPr algn="ctr"/>
            <a:r>
              <a:rPr lang="en-US" dirty="0">
                <a:cs typeface="Segoe UI"/>
              </a:rPr>
              <a:t>Beersheba - </a:t>
            </a:r>
            <a:r>
              <a:rPr lang="en-US" dirty="0" err="1">
                <a:cs typeface="Segoe UI"/>
              </a:rPr>
              <a:t>بئر</a:t>
            </a:r>
            <a:r>
              <a:rPr lang="en-US" dirty="0">
                <a:cs typeface="Segoe UI"/>
              </a:rPr>
              <a:t> </a:t>
            </a:r>
            <a:r>
              <a:rPr lang="en-US" dirty="0" err="1">
                <a:cs typeface="Segoe UI"/>
              </a:rPr>
              <a:t>السبع</a:t>
            </a:r>
            <a:endParaRPr lang="en-US">
              <a:cs typeface="Segoe UI"/>
            </a:endParaRPr>
          </a:p>
          <a:p>
            <a:pPr algn="ctr"/>
            <a:r>
              <a:rPr lang="en-US" dirty="0">
                <a:cs typeface="Segoe UI"/>
              </a:rPr>
              <a:t>Rafah - </a:t>
            </a:r>
            <a:r>
              <a:rPr lang="en-US" dirty="0" err="1">
                <a:cs typeface="Segoe UI"/>
              </a:rPr>
              <a:t>رفح</a:t>
            </a:r>
            <a:endParaRPr lang="en-US">
              <a:cs typeface="Segoe UI"/>
            </a:endParaRPr>
          </a:p>
        </p:txBody>
      </p:sp>
      <p:sp>
        <p:nvSpPr>
          <p:cNvPr id="4" name="TextBox 3">
            <a:extLst>
              <a:ext uri="{FF2B5EF4-FFF2-40B4-BE49-F238E27FC236}">
                <a16:creationId xmlns:a16="http://schemas.microsoft.com/office/drawing/2014/main" id="{1AC99AE0-D475-EFF6-7AA0-153F12A2118F}"/>
              </a:ext>
            </a:extLst>
          </p:cNvPr>
          <p:cNvSpPr txBox="1"/>
          <p:nvPr/>
        </p:nvSpPr>
        <p:spPr>
          <a:xfrm>
            <a:off x="10590882" y="6487098"/>
            <a:ext cx="1604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By . Asad </a:t>
            </a:r>
            <a:r>
              <a:rPr lang="en-US" dirty="0" err="1"/>
              <a:t>Asad</a:t>
            </a:r>
          </a:p>
        </p:txBody>
      </p:sp>
    </p:spTree>
    <p:extLst>
      <p:ext uri="{BB962C8B-B14F-4D97-AF65-F5344CB8AC3E}">
        <p14:creationId xmlns:p14="http://schemas.microsoft.com/office/powerpoint/2010/main" val="140166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055" y="335150"/>
            <a:ext cx="8405532" cy="806450"/>
          </a:xfrm>
        </p:spPr>
        <p:txBody>
          <a:bodyPr>
            <a:noAutofit/>
          </a:bodyPr>
          <a:lstStyle/>
          <a:p>
            <a:r>
              <a:rPr lang="en-US" sz="5000" dirty="0">
                <a:ea typeface="+mj-lt"/>
                <a:cs typeface="+mj-lt"/>
              </a:rPr>
              <a:t>Properties of best-first search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7030A0"/>
                </a:solidFill>
                <a:ea typeface="+mn-lt"/>
                <a:cs typeface="+mn-lt"/>
              </a:rPr>
              <a:t>• Complete?</a:t>
            </a:r>
            <a:r>
              <a:rPr lang="en-US" sz="3000" dirty="0">
                <a:ea typeface="+mn-lt"/>
                <a:cs typeface="+mn-lt"/>
              </a:rPr>
              <a:t> No </a:t>
            </a:r>
            <a:r>
              <a:rPr lang="en-US" sz="3000" dirty="0">
                <a:solidFill>
                  <a:schemeClr val="bg1">
                    <a:lumMod val="50000"/>
                  </a:schemeClr>
                </a:solidFill>
                <a:ea typeface="+mn-lt"/>
                <a:cs typeface="+mn-lt"/>
              </a:rPr>
              <a:t>– can get stuck in loops.</a:t>
            </a:r>
            <a:endParaRPr lang="en-US" dirty="0">
              <a:solidFill>
                <a:schemeClr val="bg1">
                  <a:lumMod val="50000"/>
                </a:schemeClr>
              </a:solidFill>
              <a:ea typeface="+mn-lt"/>
              <a:cs typeface="+mn-lt"/>
            </a:endParaRPr>
          </a:p>
          <a:p>
            <a:endParaRPr lang="en-US" sz="3000" dirty="0">
              <a:ea typeface="+mn-lt"/>
              <a:cs typeface="+mn-lt"/>
            </a:endParaRPr>
          </a:p>
          <a:p>
            <a:r>
              <a:rPr lang="en-US" sz="3000" dirty="0">
                <a:solidFill>
                  <a:srgbClr val="7030A0"/>
                </a:solidFill>
                <a:ea typeface="+mn-lt"/>
                <a:cs typeface="+mn-lt"/>
              </a:rPr>
              <a:t>•  Time?</a:t>
            </a:r>
            <a:r>
              <a:rPr lang="en-US" sz="3000" dirty="0">
                <a:ea typeface="+mn-lt"/>
                <a:cs typeface="+mn-lt"/>
              </a:rPr>
              <a:t> O(b</a:t>
            </a:r>
            <a:r>
              <a:rPr lang="en-US" sz="3000" baseline="30000" dirty="0">
                <a:ea typeface="+mn-lt"/>
                <a:cs typeface="+mn-lt"/>
              </a:rPr>
              <a:t>m</a:t>
            </a:r>
            <a:r>
              <a:rPr lang="en-US" sz="3000" dirty="0">
                <a:ea typeface="+mn-lt"/>
                <a:cs typeface="+mn-lt"/>
              </a:rPr>
              <a:t>), </a:t>
            </a:r>
            <a:r>
              <a:rPr lang="en-US" sz="3000" dirty="0">
                <a:solidFill>
                  <a:schemeClr val="bg1">
                    <a:lumMod val="50000"/>
                  </a:schemeClr>
                </a:solidFill>
                <a:ea typeface="+mn-lt"/>
                <a:cs typeface="+mn-lt"/>
              </a:rPr>
              <a:t>but a good heuristic can give dramatic improvement</a:t>
            </a:r>
            <a:endParaRPr lang="en-US" dirty="0">
              <a:solidFill>
                <a:schemeClr val="bg1">
                  <a:lumMod val="50000"/>
                </a:schemeClr>
              </a:solidFill>
              <a:ea typeface="+mn-lt"/>
              <a:cs typeface="+mn-lt"/>
            </a:endParaRPr>
          </a:p>
          <a:p>
            <a:endParaRPr lang="en-US" sz="3000" dirty="0">
              <a:solidFill>
                <a:schemeClr val="bg1">
                  <a:lumMod val="50000"/>
                </a:schemeClr>
              </a:solidFill>
              <a:ea typeface="+mn-lt"/>
              <a:cs typeface="+mn-lt"/>
            </a:endParaRPr>
          </a:p>
          <a:p>
            <a:r>
              <a:rPr lang="en-US" sz="3000" dirty="0">
                <a:solidFill>
                  <a:srgbClr val="7030A0"/>
                </a:solidFill>
                <a:ea typeface="+mn-lt"/>
                <a:cs typeface="+mn-lt"/>
              </a:rPr>
              <a:t>• Space?</a:t>
            </a:r>
            <a:r>
              <a:rPr lang="en-US" sz="3000" dirty="0">
                <a:ea typeface="+mn-lt"/>
                <a:cs typeface="+mn-lt"/>
              </a:rPr>
              <a:t> O(b</a:t>
            </a:r>
            <a:r>
              <a:rPr lang="en-US" sz="2800" baseline="30000" dirty="0">
                <a:ea typeface="+mn-lt"/>
                <a:cs typeface="+mn-lt"/>
              </a:rPr>
              <a:t>m</a:t>
            </a:r>
            <a:r>
              <a:rPr lang="en-US" sz="3000" dirty="0">
                <a:ea typeface="+mn-lt"/>
                <a:cs typeface="+mn-lt"/>
              </a:rPr>
              <a:t>) -- </a:t>
            </a:r>
            <a:r>
              <a:rPr lang="en-US" sz="3000" dirty="0">
                <a:solidFill>
                  <a:schemeClr val="bg1">
                    <a:lumMod val="50000"/>
                  </a:schemeClr>
                </a:solidFill>
                <a:ea typeface="+mn-lt"/>
                <a:cs typeface="+mn-lt"/>
              </a:rPr>
              <a:t>keeps all nodes in memory</a:t>
            </a:r>
            <a:endParaRPr lang="en-US" dirty="0">
              <a:solidFill>
                <a:schemeClr val="bg1">
                  <a:lumMod val="50000"/>
                </a:schemeClr>
              </a:solidFill>
              <a:ea typeface="+mn-lt"/>
              <a:cs typeface="+mn-lt"/>
            </a:endParaRPr>
          </a:p>
          <a:p>
            <a:endParaRPr lang="en-US" sz="3000" dirty="0">
              <a:solidFill>
                <a:schemeClr val="bg1">
                  <a:lumMod val="50000"/>
                </a:schemeClr>
              </a:solidFill>
              <a:ea typeface="+mn-lt"/>
              <a:cs typeface="+mn-lt"/>
            </a:endParaRPr>
          </a:p>
          <a:p>
            <a:r>
              <a:rPr lang="en-US" sz="3000" dirty="0">
                <a:solidFill>
                  <a:srgbClr val="7030A0"/>
                </a:solidFill>
                <a:ea typeface="+mn-lt"/>
                <a:cs typeface="+mn-lt"/>
              </a:rPr>
              <a:t>• Optimal?</a:t>
            </a:r>
            <a:r>
              <a:rPr lang="en-US" sz="3000" dirty="0">
                <a:ea typeface="+mn-lt"/>
                <a:cs typeface="+mn-lt"/>
              </a:rPr>
              <a:t> No </a:t>
            </a:r>
            <a:endParaRPr lang="en-US" dirty="0">
              <a:ea typeface="+mn-lt"/>
              <a:cs typeface="+mn-lt"/>
            </a:endParaRPr>
          </a:p>
          <a:p>
            <a:r>
              <a:rPr lang="en-US" sz="3000" dirty="0">
                <a:solidFill>
                  <a:schemeClr val="bg1">
                    <a:lumMod val="50000"/>
                  </a:schemeClr>
                </a:solidFill>
                <a:ea typeface="+mn-lt"/>
                <a:cs typeface="+mn-lt"/>
              </a:rPr>
              <a:t>a solution can be found in a longer path (higher h(n) with a lower g(n) value.</a:t>
            </a:r>
            <a:endParaRPr lang="en-US">
              <a:solidFill>
                <a:schemeClr val="bg1">
                  <a:lumMod val="50000"/>
                </a:schemeClr>
              </a:solidFill>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270415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5405" y="268475"/>
            <a:ext cx="5319432" cy="1244600"/>
          </a:xfrm>
        </p:spPr>
        <p:txBody>
          <a:bodyPr>
            <a:noAutofit/>
          </a:bodyPr>
          <a:lstStyle/>
          <a:p>
            <a:r>
              <a:rPr lang="en-US" sz="5000" dirty="0">
                <a:ea typeface="+mj-lt"/>
                <a:cs typeface="+mj-lt"/>
              </a:rPr>
              <a:t>Palestine with step costs in km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5" name="TextBox 4">
            <a:extLst>
              <a:ext uri="{FF2B5EF4-FFF2-40B4-BE49-F238E27FC236}">
                <a16:creationId xmlns:a16="http://schemas.microsoft.com/office/drawing/2014/main" id="{AAB98F73-7707-1640-EE1F-1EA2A0779839}"/>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2" name="Table 11">
            <a:extLst>
              <a:ext uri="{FF2B5EF4-FFF2-40B4-BE49-F238E27FC236}">
                <a16:creationId xmlns:a16="http://schemas.microsoft.com/office/drawing/2014/main" id="{073E5D57-A160-9EAF-6A19-DACEEA92E9A8}"/>
              </a:ext>
            </a:extLst>
          </p:cNvPr>
          <p:cNvGraphicFramePr>
            <a:graphicFrameLocks noGrp="1"/>
          </p:cNvGraphicFramePr>
          <p:nvPr>
            <p:extLst>
              <p:ext uri="{D42A27DB-BD31-4B8C-83A1-F6EECF244321}">
                <p14:modId xmlns:p14="http://schemas.microsoft.com/office/powerpoint/2010/main" val="2715366540"/>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pic>
        <p:nvPicPr>
          <p:cNvPr id="4" name="Picture 4" descr="Radar chart&#10;&#10;Description automatically generated">
            <a:extLst>
              <a:ext uri="{FF2B5EF4-FFF2-40B4-BE49-F238E27FC236}">
                <a16:creationId xmlns:a16="http://schemas.microsoft.com/office/drawing/2014/main" id="{EE2135AF-6C02-231C-A92B-D9192348BEEE}"/>
              </a:ext>
            </a:extLst>
          </p:cNvPr>
          <p:cNvPicPr>
            <a:picLocks noChangeAspect="1"/>
          </p:cNvPicPr>
          <p:nvPr/>
        </p:nvPicPr>
        <p:blipFill>
          <a:blip r:embed="rId2"/>
          <a:stretch>
            <a:fillRect/>
          </a:stretch>
        </p:blipFill>
        <p:spPr>
          <a:xfrm>
            <a:off x="726312" y="152400"/>
            <a:ext cx="4347540" cy="6589058"/>
          </a:xfrm>
          <a:prstGeom prst="rect">
            <a:avLst/>
          </a:prstGeom>
        </p:spPr>
      </p:pic>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411619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055" y="335150"/>
            <a:ext cx="8405532" cy="806450"/>
          </a:xfrm>
        </p:spPr>
        <p:txBody>
          <a:bodyPr>
            <a:noAutofit/>
          </a:bodyPr>
          <a:lstStyle/>
          <a:p>
            <a:r>
              <a:rPr lang="en-US" sz="5000" dirty="0">
                <a:ea typeface="+mj-lt"/>
                <a:cs typeface="+mj-lt"/>
              </a:rPr>
              <a:t>Best-first search </a:t>
            </a:r>
            <a:endParaRPr lang="en-US"/>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7" name="TextBox 6">
            <a:extLst>
              <a:ext uri="{FF2B5EF4-FFF2-40B4-BE49-F238E27FC236}">
                <a16:creationId xmlns:a16="http://schemas.microsoft.com/office/drawing/2014/main" id="{1900DDDA-5C82-56C0-060E-E6C7B00CDC04}"/>
              </a:ext>
            </a:extLst>
          </p:cNvPr>
          <p:cNvSpPr txBox="1"/>
          <p:nvPr/>
        </p:nvSpPr>
        <p:spPr>
          <a:xfrm>
            <a:off x="608480" y="1329018"/>
            <a:ext cx="1078117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ea typeface="+mn-lt"/>
                <a:cs typeface="+mn-lt"/>
              </a:rPr>
              <a:t>• Evaluation function </a:t>
            </a:r>
            <a:r>
              <a:rPr lang="en-US" sz="3000" dirty="0">
                <a:solidFill>
                  <a:srgbClr val="FF0000"/>
                </a:solidFill>
                <a:ea typeface="+mn-lt"/>
                <a:cs typeface="+mn-lt"/>
              </a:rPr>
              <a:t>f(n) = h(n)</a:t>
            </a:r>
            <a:r>
              <a:rPr lang="en-US" sz="3000" dirty="0">
                <a:solidFill>
                  <a:schemeClr val="tx1">
                    <a:lumMod val="95000"/>
                    <a:lumOff val="5000"/>
                  </a:schemeClr>
                </a:solidFill>
                <a:ea typeface="+mn-lt"/>
                <a:cs typeface="+mn-lt"/>
              </a:rPr>
              <a:t> (</a:t>
            </a:r>
            <a:r>
              <a:rPr lang="en-US" sz="3000" dirty="0">
                <a:solidFill>
                  <a:srgbClr val="FF0000"/>
                </a:solidFill>
                <a:ea typeface="+mn-lt"/>
                <a:cs typeface="+mn-lt"/>
              </a:rPr>
              <a:t>h</a:t>
            </a:r>
            <a:r>
              <a:rPr lang="en-US" sz="3000" dirty="0">
                <a:ea typeface="+mn-lt"/>
                <a:cs typeface="+mn-lt"/>
              </a:rPr>
              <a:t>euristic) </a:t>
            </a:r>
            <a:endParaRPr lang="en-US">
              <a:ea typeface="+mn-lt"/>
              <a:cs typeface="+mn-lt"/>
            </a:endParaRPr>
          </a:p>
          <a:p>
            <a:r>
              <a:rPr lang="en-US" sz="3000" dirty="0">
                <a:ea typeface="+mn-lt"/>
                <a:cs typeface="+mn-lt"/>
              </a:rPr>
              <a:t> = estimate of cost from n to goal </a:t>
            </a:r>
            <a:endParaRPr lang="en-US">
              <a:ea typeface="+mn-lt"/>
              <a:cs typeface="+mn-lt"/>
            </a:endParaRPr>
          </a:p>
          <a:p>
            <a:endParaRPr lang="en-US" sz="3000" dirty="0">
              <a:ea typeface="+mn-lt"/>
              <a:cs typeface="+mn-lt"/>
            </a:endParaRPr>
          </a:p>
          <a:p>
            <a:r>
              <a:rPr lang="en-US" sz="3000" dirty="0">
                <a:ea typeface="+mn-lt"/>
                <a:cs typeface="+mn-lt"/>
              </a:rPr>
              <a:t>• e.g., </a:t>
            </a:r>
            <a:r>
              <a:rPr lang="en-US" sz="3000" dirty="0" err="1">
                <a:ea typeface="+mn-lt"/>
                <a:cs typeface="+mn-lt"/>
              </a:rPr>
              <a:t>h</a:t>
            </a:r>
            <a:r>
              <a:rPr lang="en-US" sz="3000" baseline="-25000" dirty="0" err="1">
                <a:ea typeface="+mn-lt"/>
                <a:cs typeface="+mn-lt"/>
              </a:rPr>
              <a:t>SLD</a:t>
            </a:r>
            <a:r>
              <a:rPr lang="en-US" sz="3000" dirty="0">
                <a:ea typeface="+mn-lt"/>
                <a:cs typeface="+mn-lt"/>
              </a:rPr>
              <a:t>(n) = straight-line distance from n to Bucharest</a:t>
            </a:r>
            <a:endParaRPr lang="en-US" dirty="0">
              <a:ea typeface="+mn-lt"/>
              <a:cs typeface="+mn-lt"/>
            </a:endParaRPr>
          </a:p>
          <a:p>
            <a:endParaRPr lang="en-US" dirty="0">
              <a:ea typeface="+mn-lt"/>
              <a:cs typeface="+mn-lt"/>
            </a:endParaRPr>
          </a:p>
          <a:p>
            <a:r>
              <a:rPr lang="en-US" sz="3000" dirty="0">
                <a:ea typeface="+mn-lt"/>
                <a:cs typeface="+mn-lt"/>
              </a:rPr>
              <a:t>• Greedy best-first search expands the node that </a:t>
            </a:r>
            <a:r>
              <a:rPr lang="en-US" sz="3000" dirty="0">
                <a:solidFill>
                  <a:srgbClr val="C00000"/>
                </a:solidFill>
                <a:ea typeface="+mn-lt"/>
                <a:cs typeface="+mn-lt"/>
              </a:rPr>
              <a:t>appears </a:t>
            </a:r>
            <a:r>
              <a:rPr lang="en-US" sz="3000" dirty="0">
                <a:ea typeface="+mn-lt"/>
                <a:cs typeface="+mn-lt"/>
              </a:rPr>
              <a:t>to be</a:t>
            </a:r>
            <a:r>
              <a:rPr lang="en-US" sz="3000" dirty="0">
                <a:solidFill>
                  <a:srgbClr val="C00000"/>
                </a:solidFill>
                <a:ea typeface="+mn-lt"/>
                <a:cs typeface="+mn-lt"/>
              </a:rPr>
              <a:t> closest to goal</a:t>
            </a:r>
            <a:endParaRPr lang="en-US">
              <a:solidFill>
                <a:srgbClr val="C00000"/>
              </a:solidFill>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Tree>
    <p:extLst>
      <p:ext uri="{BB962C8B-B14F-4D97-AF65-F5344CB8AC3E}">
        <p14:creationId xmlns:p14="http://schemas.microsoft.com/office/powerpoint/2010/main" val="360020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66799" cy="5109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Safed</a:t>
            </a:r>
            <a:endParaRPr lang="en-US">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4754588" y="1393182"/>
            <a:ext cx="349623" cy="2420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479505-889F-0377-53FA-D4FBFE9CB264}"/>
              </a:ext>
            </a:extLst>
          </p:cNvPr>
          <p:cNvSpPr txBox="1"/>
          <p:nvPr/>
        </p:nvSpPr>
        <p:spPr>
          <a:xfrm>
            <a:off x="5485279" y="1773891"/>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8" name="TextBox 7">
            <a:extLst>
              <a:ext uri="{FF2B5EF4-FFF2-40B4-BE49-F238E27FC236}">
                <a16:creationId xmlns:a16="http://schemas.microsoft.com/office/drawing/2014/main" id="{A3F687B5-F62F-8481-BE38-BA5A038CE554}"/>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2" name="Table 11">
            <a:extLst>
              <a:ext uri="{FF2B5EF4-FFF2-40B4-BE49-F238E27FC236}">
                <a16:creationId xmlns:a16="http://schemas.microsoft.com/office/drawing/2014/main" id="{739F9767-FDC3-2950-4116-8C40F9493885}"/>
              </a:ext>
            </a:extLst>
          </p:cNvPr>
          <p:cNvGraphicFramePr>
            <a:graphicFrameLocks noGrp="1"/>
          </p:cNvGraphicFramePr>
          <p:nvPr>
            <p:extLst>
              <p:ext uri="{D42A27DB-BD31-4B8C-83A1-F6EECF244321}">
                <p14:modId xmlns:p14="http://schemas.microsoft.com/office/powerpoint/2010/main" val="122167970"/>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142457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sz="1000">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5023528" y="2056570"/>
            <a:ext cx="277905"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479505-889F-0377-53FA-D4FBFE9CB264}"/>
              </a:ext>
            </a:extLst>
          </p:cNvPr>
          <p:cNvSpPr txBox="1"/>
          <p:nvPr/>
        </p:nvSpPr>
        <p:spPr>
          <a:xfrm>
            <a:off x="5440455" y="158563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13" name="Oval 12">
            <a:extLst>
              <a:ext uri="{FF2B5EF4-FFF2-40B4-BE49-F238E27FC236}">
                <a16:creationId xmlns:a16="http://schemas.microsoft.com/office/drawing/2014/main" id="{DBF7788E-FA64-8F40-BA09-71EA5750F5BC}"/>
              </a:ext>
            </a:extLst>
          </p:cNvPr>
          <p:cNvSpPr/>
          <p:nvPr/>
        </p:nvSpPr>
        <p:spPr>
          <a:xfrm>
            <a:off x="6750423" y="199464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4" name="TextBox 13">
            <a:extLst>
              <a:ext uri="{FF2B5EF4-FFF2-40B4-BE49-F238E27FC236}">
                <a16:creationId xmlns:a16="http://schemas.microsoft.com/office/drawing/2014/main" id="{2CAE6DC8-617C-FFB2-3C06-75538EC0793F}"/>
              </a:ext>
            </a:extLst>
          </p:cNvPr>
          <p:cNvSpPr txBox="1"/>
          <p:nvPr/>
        </p:nvSpPr>
        <p:spPr>
          <a:xfrm>
            <a:off x="7027208"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364</a:t>
            </a:r>
          </a:p>
        </p:txBody>
      </p:sp>
      <p:sp>
        <p:nvSpPr>
          <p:cNvPr id="15" name="Oval 14">
            <a:extLst>
              <a:ext uri="{FF2B5EF4-FFF2-40B4-BE49-F238E27FC236}">
                <a16:creationId xmlns:a16="http://schemas.microsoft.com/office/drawing/2014/main" id="{925CED98-4237-3E66-56AA-1647F7C36F06}"/>
              </a:ext>
            </a:extLst>
          </p:cNvPr>
          <p:cNvSpPr/>
          <p:nvPr/>
        </p:nvSpPr>
        <p:spPr>
          <a:xfrm>
            <a:off x="5342963" y="1994646"/>
            <a:ext cx="1129552"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16" name="TextBox 15">
            <a:extLst>
              <a:ext uri="{FF2B5EF4-FFF2-40B4-BE49-F238E27FC236}">
                <a16:creationId xmlns:a16="http://schemas.microsoft.com/office/drawing/2014/main" id="{BC04C758-B93C-1845-8F72-E3969D12707E}"/>
              </a:ext>
            </a:extLst>
          </p:cNvPr>
          <p:cNvSpPr txBox="1"/>
          <p:nvPr/>
        </p:nvSpPr>
        <p:spPr>
          <a:xfrm>
            <a:off x="5664572"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p>
        </p:txBody>
      </p:sp>
      <p:sp>
        <p:nvSpPr>
          <p:cNvPr id="17" name="Oval 16">
            <a:extLst>
              <a:ext uri="{FF2B5EF4-FFF2-40B4-BE49-F238E27FC236}">
                <a16:creationId xmlns:a16="http://schemas.microsoft.com/office/drawing/2014/main" id="{E75FCDA1-096E-3FC8-D2FF-1D10446723FC}"/>
              </a:ext>
            </a:extLst>
          </p:cNvPr>
          <p:cNvSpPr/>
          <p:nvPr/>
        </p:nvSpPr>
        <p:spPr>
          <a:xfrm>
            <a:off x="3935504" y="196775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18" name="TextBox 17">
            <a:extLst>
              <a:ext uri="{FF2B5EF4-FFF2-40B4-BE49-F238E27FC236}">
                <a16:creationId xmlns:a16="http://schemas.microsoft.com/office/drawing/2014/main" id="{1617B79A-FF31-027E-85C2-FC59337EBBD5}"/>
              </a:ext>
            </a:extLst>
          </p:cNvPr>
          <p:cNvSpPr txBox="1"/>
          <p:nvPr/>
        </p:nvSpPr>
        <p:spPr>
          <a:xfrm>
            <a:off x="4212289" y="230280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cxnSp>
        <p:nvCxnSpPr>
          <p:cNvPr id="7" name="Straight Arrow Connector 6">
            <a:extLst>
              <a:ext uri="{FF2B5EF4-FFF2-40B4-BE49-F238E27FC236}">
                <a16:creationId xmlns:a16="http://schemas.microsoft.com/office/drawing/2014/main" id="{81D757A6-6D59-9930-3977-A238C5A85092}"/>
              </a:ext>
            </a:extLst>
          </p:cNvPr>
          <p:cNvCxnSpPr/>
          <p:nvPr/>
        </p:nvCxnSpPr>
        <p:spPr>
          <a:xfrm flipV="1">
            <a:off x="4392706" y="1582270"/>
            <a:ext cx="1281953" cy="3854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48691-B328-F83A-9505-56E21563BAD9}"/>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5B6B1C8-210F-CC67-F25B-C5491BBB5A4A}"/>
              </a:ext>
            </a:extLst>
          </p:cNvPr>
          <p:cNvCxnSpPr>
            <a:cxnSpLocks/>
          </p:cNvCxnSpPr>
          <p:nvPr/>
        </p:nvCxnSpPr>
        <p:spPr>
          <a:xfrm flipH="1" flipV="1">
            <a:off x="5683624" y="1573306"/>
            <a:ext cx="1335740" cy="421341"/>
          </a:xfrm>
          <a:prstGeom prst="straightConnector1">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A0BED3A-D5B1-A909-1DFB-6046FB0BBD12}"/>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24" name="Table 23">
            <a:extLst>
              <a:ext uri="{FF2B5EF4-FFF2-40B4-BE49-F238E27FC236}">
                <a16:creationId xmlns:a16="http://schemas.microsoft.com/office/drawing/2014/main" id="{B6E81EA0-85FB-B127-001A-EEC6B072DD66}"/>
              </a:ext>
            </a:extLst>
          </p:cNvPr>
          <p:cNvGraphicFramePr>
            <a:graphicFrameLocks noGrp="1"/>
          </p:cNvGraphicFramePr>
          <p:nvPr>
            <p:extLst>
              <p:ext uri="{D42A27DB-BD31-4B8C-83A1-F6EECF244321}">
                <p14:modId xmlns:p14="http://schemas.microsoft.com/office/powerpoint/2010/main" val="2862284911"/>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329243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605" y="335150"/>
            <a:ext cx="8948457" cy="806450"/>
          </a:xfrm>
        </p:spPr>
        <p:txBody>
          <a:bodyPr>
            <a:noAutofit/>
          </a:bodyPr>
          <a:lstStyle/>
          <a:p>
            <a:r>
              <a:rPr lang="en-US" sz="5000" dirty="0">
                <a:solidFill>
                  <a:schemeClr val="bg1">
                    <a:lumMod val="50000"/>
                  </a:schemeClr>
                </a:solidFill>
                <a:ea typeface="+mj-lt"/>
                <a:cs typeface="+mj-lt"/>
              </a:rPr>
              <a:t>Greedy </a:t>
            </a:r>
            <a:r>
              <a:rPr lang="en-US" sz="5000" dirty="0">
                <a:ea typeface="+mj-lt"/>
                <a:cs typeface="+mj-lt"/>
              </a:rPr>
              <a:t>Best-first search example </a:t>
            </a:r>
            <a:endParaRPr lang="en-US" dirty="0"/>
          </a:p>
        </p:txBody>
      </p:sp>
      <p:sp>
        <p:nvSpPr>
          <p:cNvPr id="6" name="TextBox 5">
            <a:extLst>
              <a:ext uri="{FF2B5EF4-FFF2-40B4-BE49-F238E27FC236}">
                <a16:creationId xmlns:a16="http://schemas.microsoft.com/office/drawing/2014/main" id="{B8B84B46-57E8-FB3F-D7B7-A437ED8FD7A4}"/>
              </a:ext>
            </a:extLst>
          </p:cNvPr>
          <p:cNvSpPr txBox="1"/>
          <p:nvPr/>
        </p:nvSpPr>
        <p:spPr>
          <a:xfrm>
            <a:off x="7810500" y="1143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70F56520-77BD-9ADD-C92D-32FC5A31E9DD}"/>
              </a:ext>
            </a:extLst>
          </p:cNvPr>
          <p:cNvSpPr txBox="1"/>
          <p:nvPr/>
        </p:nvSpPr>
        <p:spPr>
          <a:xfrm>
            <a:off x="3590365" y="6157072"/>
            <a:ext cx="5019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lumMod val="50000"/>
                  </a:schemeClr>
                </a:solidFill>
              </a:rPr>
              <a:t>dr. Mohamed Khalil </a:t>
            </a:r>
          </a:p>
          <a:p>
            <a:pPr algn="ctr"/>
            <a:r>
              <a:rPr lang="en-US" dirty="0">
                <a:solidFill>
                  <a:schemeClr val="bg1">
                    <a:lumMod val="50000"/>
                  </a:schemeClr>
                </a:solidFill>
              </a:rPr>
              <a:t>Palestine Technical University </a:t>
            </a:r>
            <a:endParaRPr lang="en-US" dirty="0">
              <a:solidFill>
                <a:schemeClr val="bg1">
                  <a:lumMod val="50000"/>
                </a:schemeClr>
              </a:solidFill>
              <a:cs typeface="Calibri"/>
            </a:endParaRPr>
          </a:p>
        </p:txBody>
      </p:sp>
      <p:sp>
        <p:nvSpPr>
          <p:cNvPr id="3" name="Oval 2">
            <a:extLst>
              <a:ext uri="{FF2B5EF4-FFF2-40B4-BE49-F238E27FC236}">
                <a16:creationId xmlns:a16="http://schemas.microsoft.com/office/drawing/2014/main" id="{FF8393A8-AF33-70AD-9DF7-8111A872B4BD}"/>
              </a:ext>
            </a:extLst>
          </p:cNvPr>
          <p:cNvSpPr/>
          <p:nvPr/>
        </p:nvSpPr>
        <p:spPr>
          <a:xfrm>
            <a:off x="5163670" y="1250576"/>
            <a:ext cx="1039905"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sz="1000">
              <a:solidFill>
                <a:schemeClr val="tx1"/>
              </a:solidFill>
              <a:cs typeface="Calibri"/>
            </a:endParaRPr>
          </a:p>
        </p:txBody>
      </p:sp>
      <p:sp>
        <p:nvSpPr>
          <p:cNvPr id="4" name="Arrow: Right 3">
            <a:extLst>
              <a:ext uri="{FF2B5EF4-FFF2-40B4-BE49-F238E27FC236}">
                <a16:creationId xmlns:a16="http://schemas.microsoft.com/office/drawing/2014/main" id="{0E110AAE-2ABF-FBE1-38EE-3B7688722798}"/>
              </a:ext>
            </a:extLst>
          </p:cNvPr>
          <p:cNvSpPr/>
          <p:nvPr/>
        </p:nvSpPr>
        <p:spPr>
          <a:xfrm>
            <a:off x="801151" y="3033723"/>
            <a:ext cx="277905" cy="2151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479505-889F-0377-53FA-D4FBFE9CB264}"/>
              </a:ext>
            </a:extLst>
          </p:cNvPr>
          <p:cNvSpPr txBox="1"/>
          <p:nvPr/>
        </p:nvSpPr>
        <p:spPr>
          <a:xfrm>
            <a:off x="5440455" y="158563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13" name="Oval 12">
            <a:extLst>
              <a:ext uri="{FF2B5EF4-FFF2-40B4-BE49-F238E27FC236}">
                <a16:creationId xmlns:a16="http://schemas.microsoft.com/office/drawing/2014/main" id="{DBF7788E-FA64-8F40-BA09-71EA5750F5BC}"/>
              </a:ext>
            </a:extLst>
          </p:cNvPr>
          <p:cNvSpPr/>
          <p:nvPr/>
        </p:nvSpPr>
        <p:spPr>
          <a:xfrm>
            <a:off x="6750423" y="1994646"/>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Tiberias</a:t>
            </a:r>
          </a:p>
        </p:txBody>
      </p:sp>
      <p:sp>
        <p:nvSpPr>
          <p:cNvPr id="14" name="TextBox 13">
            <a:extLst>
              <a:ext uri="{FF2B5EF4-FFF2-40B4-BE49-F238E27FC236}">
                <a16:creationId xmlns:a16="http://schemas.microsoft.com/office/drawing/2014/main" id="{2CAE6DC8-617C-FFB2-3C06-75538EC0793F}"/>
              </a:ext>
            </a:extLst>
          </p:cNvPr>
          <p:cNvSpPr txBox="1"/>
          <p:nvPr/>
        </p:nvSpPr>
        <p:spPr>
          <a:xfrm>
            <a:off x="7027208"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364</a:t>
            </a:r>
          </a:p>
        </p:txBody>
      </p:sp>
      <p:sp>
        <p:nvSpPr>
          <p:cNvPr id="15" name="Oval 14">
            <a:extLst>
              <a:ext uri="{FF2B5EF4-FFF2-40B4-BE49-F238E27FC236}">
                <a16:creationId xmlns:a16="http://schemas.microsoft.com/office/drawing/2014/main" id="{925CED98-4237-3E66-56AA-1647F7C36F06}"/>
              </a:ext>
            </a:extLst>
          </p:cNvPr>
          <p:cNvSpPr/>
          <p:nvPr/>
        </p:nvSpPr>
        <p:spPr>
          <a:xfrm>
            <a:off x="5342963" y="1994646"/>
            <a:ext cx="1129552" cy="322731"/>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mn-lt"/>
                <a:cs typeface="+mn-lt"/>
              </a:rPr>
              <a:t>Nazareth</a:t>
            </a:r>
            <a:endParaRPr lang="en-US" sz="1100" dirty="0" err="1">
              <a:solidFill>
                <a:schemeClr val="tx1"/>
              </a:solidFill>
              <a:cs typeface="Calibri"/>
            </a:endParaRPr>
          </a:p>
        </p:txBody>
      </p:sp>
      <p:sp>
        <p:nvSpPr>
          <p:cNvPr id="16" name="TextBox 15">
            <a:extLst>
              <a:ext uri="{FF2B5EF4-FFF2-40B4-BE49-F238E27FC236}">
                <a16:creationId xmlns:a16="http://schemas.microsoft.com/office/drawing/2014/main" id="{BC04C758-B93C-1845-8F72-E3969D12707E}"/>
              </a:ext>
            </a:extLst>
          </p:cNvPr>
          <p:cNvSpPr txBox="1"/>
          <p:nvPr/>
        </p:nvSpPr>
        <p:spPr>
          <a:xfrm>
            <a:off x="5664572" y="2329702"/>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351</a:t>
            </a:r>
          </a:p>
        </p:txBody>
      </p:sp>
      <p:sp>
        <p:nvSpPr>
          <p:cNvPr id="17" name="Oval 16">
            <a:extLst>
              <a:ext uri="{FF2B5EF4-FFF2-40B4-BE49-F238E27FC236}">
                <a16:creationId xmlns:a16="http://schemas.microsoft.com/office/drawing/2014/main" id="{E75FCDA1-096E-3FC8-D2FF-1D10446723FC}"/>
              </a:ext>
            </a:extLst>
          </p:cNvPr>
          <p:cNvSpPr/>
          <p:nvPr/>
        </p:nvSpPr>
        <p:spPr>
          <a:xfrm>
            <a:off x="3935504" y="196775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18" name="TextBox 17">
            <a:extLst>
              <a:ext uri="{FF2B5EF4-FFF2-40B4-BE49-F238E27FC236}">
                <a16:creationId xmlns:a16="http://schemas.microsoft.com/office/drawing/2014/main" id="{1617B79A-FF31-027E-85C2-FC59337EBBD5}"/>
              </a:ext>
            </a:extLst>
          </p:cNvPr>
          <p:cNvSpPr txBox="1"/>
          <p:nvPr/>
        </p:nvSpPr>
        <p:spPr>
          <a:xfrm>
            <a:off x="4212289" y="230280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cxnSp>
        <p:nvCxnSpPr>
          <p:cNvPr id="7" name="Straight Arrow Connector 6">
            <a:extLst>
              <a:ext uri="{FF2B5EF4-FFF2-40B4-BE49-F238E27FC236}">
                <a16:creationId xmlns:a16="http://schemas.microsoft.com/office/drawing/2014/main" id="{81D757A6-6D59-9930-3977-A238C5A85092}"/>
              </a:ext>
            </a:extLst>
          </p:cNvPr>
          <p:cNvCxnSpPr/>
          <p:nvPr/>
        </p:nvCxnSpPr>
        <p:spPr>
          <a:xfrm flipV="1">
            <a:off x="4392706" y="1582270"/>
            <a:ext cx="1281953" cy="3854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48691-B328-F83A-9505-56E21563BAD9}"/>
              </a:ext>
            </a:extLst>
          </p:cNvPr>
          <p:cNvCxnSpPr>
            <a:cxnSpLocks/>
          </p:cNvCxnSpPr>
          <p:nvPr/>
        </p:nvCxnSpPr>
        <p:spPr>
          <a:xfrm flipH="1" flipV="1">
            <a:off x="5665694" y="1609164"/>
            <a:ext cx="143435" cy="4034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5B6B1C8-210F-CC67-F25B-C5491BBB5A4A}"/>
              </a:ext>
            </a:extLst>
          </p:cNvPr>
          <p:cNvCxnSpPr>
            <a:cxnSpLocks/>
          </p:cNvCxnSpPr>
          <p:nvPr/>
        </p:nvCxnSpPr>
        <p:spPr>
          <a:xfrm flipH="1" flipV="1">
            <a:off x="5683624" y="1573306"/>
            <a:ext cx="1335740" cy="421341"/>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783563E5-CDF0-1272-5802-4F385AC3EC0C}"/>
              </a:ext>
            </a:extLst>
          </p:cNvPr>
          <p:cNvSpPr/>
          <p:nvPr/>
        </p:nvSpPr>
        <p:spPr>
          <a:xfrm>
            <a:off x="3783105"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Safed</a:t>
            </a:r>
            <a:endParaRPr lang="en-US" dirty="0"/>
          </a:p>
        </p:txBody>
      </p:sp>
      <p:sp>
        <p:nvSpPr>
          <p:cNvPr id="24" name="TextBox 23">
            <a:extLst>
              <a:ext uri="{FF2B5EF4-FFF2-40B4-BE49-F238E27FC236}">
                <a16:creationId xmlns:a16="http://schemas.microsoft.com/office/drawing/2014/main" id="{AB5AD42B-E2D7-A0A6-22EC-6F4422A5EBDA}"/>
              </a:ext>
            </a:extLst>
          </p:cNvPr>
          <p:cNvSpPr txBox="1"/>
          <p:nvPr/>
        </p:nvSpPr>
        <p:spPr>
          <a:xfrm>
            <a:off x="4059890"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382</a:t>
            </a:r>
          </a:p>
        </p:txBody>
      </p:sp>
      <p:sp>
        <p:nvSpPr>
          <p:cNvPr id="25" name="Oval 24">
            <a:extLst>
              <a:ext uri="{FF2B5EF4-FFF2-40B4-BE49-F238E27FC236}">
                <a16:creationId xmlns:a16="http://schemas.microsoft.com/office/drawing/2014/main" id="{B25ADB9B-B136-E620-B559-8774717BED3F}"/>
              </a:ext>
            </a:extLst>
          </p:cNvPr>
          <p:cNvSpPr/>
          <p:nvPr/>
        </p:nvSpPr>
        <p:spPr>
          <a:xfrm>
            <a:off x="5047129" y="2998692"/>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Jenin</a:t>
            </a:r>
          </a:p>
        </p:txBody>
      </p:sp>
      <p:sp>
        <p:nvSpPr>
          <p:cNvPr id="26" name="TextBox 25">
            <a:extLst>
              <a:ext uri="{FF2B5EF4-FFF2-40B4-BE49-F238E27FC236}">
                <a16:creationId xmlns:a16="http://schemas.microsoft.com/office/drawing/2014/main" id="{5FE89B76-DCDF-B77F-FE5D-BB8F474FB481}"/>
              </a:ext>
            </a:extLst>
          </p:cNvPr>
          <p:cNvSpPr txBox="1"/>
          <p:nvPr/>
        </p:nvSpPr>
        <p:spPr>
          <a:xfrm>
            <a:off x="532391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325</a:t>
            </a:r>
          </a:p>
        </p:txBody>
      </p:sp>
      <p:sp>
        <p:nvSpPr>
          <p:cNvPr id="27" name="Oval 26">
            <a:extLst>
              <a:ext uri="{FF2B5EF4-FFF2-40B4-BE49-F238E27FC236}">
                <a16:creationId xmlns:a16="http://schemas.microsoft.com/office/drawing/2014/main" id="{B9F204A3-F7D1-706C-CB31-0CFAE8B64814}"/>
              </a:ext>
            </a:extLst>
          </p:cNvPr>
          <p:cNvSpPr/>
          <p:nvPr/>
        </p:nvSpPr>
        <p:spPr>
          <a:xfrm>
            <a:off x="6284257"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Acre</a:t>
            </a:r>
            <a:endParaRPr lang="en-US" dirty="0"/>
          </a:p>
        </p:txBody>
      </p:sp>
      <p:sp>
        <p:nvSpPr>
          <p:cNvPr id="28" name="TextBox 27">
            <a:extLst>
              <a:ext uri="{FF2B5EF4-FFF2-40B4-BE49-F238E27FC236}">
                <a16:creationId xmlns:a16="http://schemas.microsoft.com/office/drawing/2014/main" id="{101D3B98-9165-3403-AA29-32743DFD9FB9}"/>
              </a:ext>
            </a:extLst>
          </p:cNvPr>
          <p:cNvSpPr txBox="1"/>
          <p:nvPr/>
        </p:nvSpPr>
        <p:spPr>
          <a:xfrm>
            <a:off x="6561042"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375</a:t>
            </a:r>
          </a:p>
        </p:txBody>
      </p:sp>
      <p:sp>
        <p:nvSpPr>
          <p:cNvPr id="31" name="Oval 30">
            <a:extLst>
              <a:ext uri="{FF2B5EF4-FFF2-40B4-BE49-F238E27FC236}">
                <a16:creationId xmlns:a16="http://schemas.microsoft.com/office/drawing/2014/main" id="{434890D6-D4F4-BA50-7F09-0C54BE3B0FCD}"/>
              </a:ext>
            </a:extLst>
          </p:cNvPr>
          <p:cNvSpPr/>
          <p:nvPr/>
        </p:nvSpPr>
        <p:spPr>
          <a:xfrm>
            <a:off x="7790329" y="2989728"/>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Haifa</a:t>
            </a:r>
          </a:p>
        </p:txBody>
      </p:sp>
      <p:sp>
        <p:nvSpPr>
          <p:cNvPr id="32" name="TextBox 31">
            <a:extLst>
              <a:ext uri="{FF2B5EF4-FFF2-40B4-BE49-F238E27FC236}">
                <a16:creationId xmlns:a16="http://schemas.microsoft.com/office/drawing/2014/main" id="{042483E1-0378-4449-5BD7-0CB261D24909}"/>
              </a:ext>
            </a:extLst>
          </p:cNvPr>
          <p:cNvSpPr txBox="1"/>
          <p:nvPr/>
        </p:nvSpPr>
        <p:spPr>
          <a:xfrm>
            <a:off x="8067113" y="3324784"/>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360</a:t>
            </a:r>
          </a:p>
        </p:txBody>
      </p:sp>
      <p:sp>
        <p:nvSpPr>
          <p:cNvPr id="33" name="Oval 32">
            <a:extLst>
              <a:ext uri="{FF2B5EF4-FFF2-40B4-BE49-F238E27FC236}">
                <a16:creationId xmlns:a16="http://schemas.microsoft.com/office/drawing/2014/main" id="{82DA78E2-5697-845E-BF4D-F4288F48373E}"/>
              </a:ext>
            </a:extLst>
          </p:cNvPr>
          <p:cNvSpPr/>
          <p:nvPr/>
        </p:nvSpPr>
        <p:spPr>
          <a:xfrm>
            <a:off x="2420469" y="2980763"/>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Hadera</a:t>
            </a:r>
            <a:endParaRPr lang="en-US" dirty="0"/>
          </a:p>
        </p:txBody>
      </p:sp>
      <p:sp>
        <p:nvSpPr>
          <p:cNvPr id="34" name="TextBox 33">
            <a:extLst>
              <a:ext uri="{FF2B5EF4-FFF2-40B4-BE49-F238E27FC236}">
                <a16:creationId xmlns:a16="http://schemas.microsoft.com/office/drawing/2014/main" id="{76DF9D2E-A39D-1DDA-364B-D7EE89CCE06A}"/>
              </a:ext>
            </a:extLst>
          </p:cNvPr>
          <p:cNvSpPr txBox="1"/>
          <p:nvPr/>
        </p:nvSpPr>
        <p:spPr>
          <a:xfrm>
            <a:off x="2697254"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320</a:t>
            </a:r>
          </a:p>
        </p:txBody>
      </p:sp>
      <p:sp>
        <p:nvSpPr>
          <p:cNvPr id="35" name="Oval 34">
            <a:extLst>
              <a:ext uri="{FF2B5EF4-FFF2-40B4-BE49-F238E27FC236}">
                <a16:creationId xmlns:a16="http://schemas.microsoft.com/office/drawing/2014/main" id="{2093E993-D447-9633-6EFD-7299FD0AA9C6}"/>
              </a:ext>
            </a:extLst>
          </p:cNvPr>
          <p:cNvSpPr/>
          <p:nvPr/>
        </p:nvSpPr>
        <p:spPr>
          <a:xfrm>
            <a:off x="1228163" y="2980763"/>
            <a:ext cx="1039905" cy="322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Calibri"/>
              </a:rPr>
              <a:t>Tulkarm</a:t>
            </a:r>
            <a:endParaRPr lang="en-US" dirty="0">
              <a:solidFill>
                <a:schemeClr val="tx1"/>
              </a:solidFill>
            </a:endParaRPr>
          </a:p>
        </p:txBody>
      </p:sp>
      <p:sp>
        <p:nvSpPr>
          <p:cNvPr id="36" name="TextBox 35">
            <a:extLst>
              <a:ext uri="{FF2B5EF4-FFF2-40B4-BE49-F238E27FC236}">
                <a16:creationId xmlns:a16="http://schemas.microsoft.com/office/drawing/2014/main" id="{A3B00A23-630C-EA1C-5709-B78D35EE2FE8}"/>
              </a:ext>
            </a:extLst>
          </p:cNvPr>
          <p:cNvSpPr txBox="1"/>
          <p:nvPr/>
        </p:nvSpPr>
        <p:spPr>
          <a:xfrm>
            <a:off x="1504948" y="3333748"/>
            <a:ext cx="4930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307</a:t>
            </a:r>
            <a:endParaRPr lang="en-US" dirty="0"/>
          </a:p>
        </p:txBody>
      </p:sp>
      <p:cxnSp>
        <p:nvCxnSpPr>
          <p:cNvPr id="37" name="Straight Arrow Connector 36">
            <a:extLst>
              <a:ext uri="{FF2B5EF4-FFF2-40B4-BE49-F238E27FC236}">
                <a16:creationId xmlns:a16="http://schemas.microsoft.com/office/drawing/2014/main" id="{BC71B304-EDDA-C1DC-31F1-0AAC50C38F5B}"/>
              </a:ext>
            </a:extLst>
          </p:cNvPr>
          <p:cNvCxnSpPr>
            <a:cxnSpLocks/>
          </p:cNvCxnSpPr>
          <p:nvPr/>
        </p:nvCxnSpPr>
        <p:spPr>
          <a:xfrm flipV="1">
            <a:off x="1757082" y="2335305"/>
            <a:ext cx="4141694" cy="65442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4ADB4C9-4030-88F4-4758-DD9A26A1181A}"/>
              </a:ext>
            </a:extLst>
          </p:cNvPr>
          <p:cNvCxnSpPr>
            <a:cxnSpLocks/>
          </p:cNvCxnSpPr>
          <p:nvPr/>
        </p:nvCxnSpPr>
        <p:spPr>
          <a:xfrm flipH="1">
            <a:off x="3137648" y="2344271"/>
            <a:ext cx="2716304" cy="65442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B30A3B6-7B85-E6A2-0AD4-389FD4AB5845}"/>
              </a:ext>
            </a:extLst>
          </p:cNvPr>
          <p:cNvCxnSpPr>
            <a:cxnSpLocks/>
          </p:cNvCxnSpPr>
          <p:nvPr/>
        </p:nvCxnSpPr>
        <p:spPr>
          <a:xfrm flipV="1">
            <a:off x="4320987" y="2326340"/>
            <a:ext cx="1568823" cy="68131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E5CC6B-F665-4D2E-EE0A-6486F04B87B7}"/>
              </a:ext>
            </a:extLst>
          </p:cNvPr>
          <p:cNvCxnSpPr>
            <a:cxnSpLocks/>
          </p:cNvCxnSpPr>
          <p:nvPr/>
        </p:nvCxnSpPr>
        <p:spPr>
          <a:xfrm flipV="1">
            <a:off x="5611906" y="2380129"/>
            <a:ext cx="251011" cy="62753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5F615C-5678-1A67-0147-99B8D12F998E}"/>
              </a:ext>
            </a:extLst>
          </p:cNvPr>
          <p:cNvCxnSpPr>
            <a:cxnSpLocks/>
          </p:cNvCxnSpPr>
          <p:nvPr/>
        </p:nvCxnSpPr>
        <p:spPr>
          <a:xfrm flipH="1" flipV="1">
            <a:off x="5853954" y="2344271"/>
            <a:ext cx="896469" cy="64545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745112F-764E-FE9F-F5A8-B856A11C7D31}"/>
              </a:ext>
            </a:extLst>
          </p:cNvPr>
          <p:cNvCxnSpPr>
            <a:cxnSpLocks/>
          </p:cNvCxnSpPr>
          <p:nvPr/>
        </p:nvCxnSpPr>
        <p:spPr>
          <a:xfrm flipH="1" flipV="1">
            <a:off x="5889812" y="2380129"/>
            <a:ext cx="2438399" cy="627528"/>
          </a:xfrm>
          <a:prstGeom prst="straightConnector1">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E5BC5E9-781F-5870-060F-95B0C19753D7}"/>
              </a:ext>
            </a:extLst>
          </p:cNvPr>
          <p:cNvSpPr txBox="1"/>
          <p:nvPr/>
        </p:nvSpPr>
        <p:spPr>
          <a:xfrm>
            <a:off x="8791575" y="1647825"/>
            <a:ext cx="3009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Straight-line Distance to Eilat</a:t>
            </a:r>
          </a:p>
        </p:txBody>
      </p:sp>
      <p:graphicFrame>
        <p:nvGraphicFramePr>
          <p:cNvPr id="10" name="Table 9">
            <a:extLst>
              <a:ext uri="{FF2B5EF4-FFF2-40B4-BE49-F238E27FC236}">
                <a16:creationId xmlns:a16="http://schemas.microsoft.com/office/drawing/2014/main" id="{5480701A-8516-E918-80A9-54522B4DED1D}"/>
              </a:ext>
            </a:extLst>
          </p:cNvPr>
          <p:cNvGraphicFramePr>
            <a:graphicFrameLocks noGrp="1"/>
          </p:cNvGraphicFramePr>
          <p:nvPr>
            <p:extLst>
              <p:ext uri="{D42A27DB-BD31-4B8C-83A1-F6EECF244321}">
                <p14:modId xmlns:p14="http://schemas.microsoft.com/office/powerpoint/2010/main" val="1348217385"/>
              </p:ext>
            </p:extLst>
          </p:nvPr>
        </p:nvGraphicFramePr>
        <p:xfrm>
          <a:off x="9067800" y="2076450"/>
          <a:ext cx="2317752" cy="4524375"/>
        </p:xfrm>
        <a:graphic>
          <a:graphicData uri="http://schemas.openxmlformats.org/drawingml/2006/table">
            <a:tbl>
              <a:tblPr firstRow="1" bandRow="1">
                <a:tableStyleId>{5C22544A-7EE6-4342-B048-85BDC9FD1C3A}</a:tableStyleId>
              </a:tblPr>
              <a:tblGrid>
                <a:gridCol w="1595338">
                  <a:extLst>
                    <a:ext uri="{9D8B030D-6E8A-4147-A177-3AD203B41FA5}">
                      <a16:colId xmlns:a16="http://schemas.microsoft.com/office/drawing/2014/main" val="261749435"/>
                    </a:ext>
                  </a:extLst>
                </a:gridCol>
                <a:gridCol w="722414">
                  <a:extLst>
                    <a:ext uri="{9D8B030D-6E8A-4147-A177-3AD203B41FA5}">
                      <a16:colId xmlns:a16="http://schemas.microsoft.com/office/drawing/2014/main" val="1446855046"/>
                    </a:ext>
                  </a:extLst>
                </a:gridCol>
              </a:tblGrid>
              <a:tr h="238125">
                <a:tc>
                  <a:txBody>
                    <a:bodyPr/>
                    <a:lstStyle/>
                    <a:p>
                      <a:pPr algn="ctr" fontAlgn="b"/>
                      <a:r>
                        <a:rPr lang="en-US" sz="1200" b="1" dirty="0">
                          <a:solidFill>
                            <a:schemeClr val="tx1"/>
                          </a:solidFill>
                          <a:effectLst/>
                        </a:rPr>
                        <a:t>Safed</a:t>
                      </a:r>
                      <a:endParaRPr lang="en-US" sz="1200" b="1">
                        <a:solidFill>
                          <a:schemeClr val="tx1"/>
                        </a:solidFill>
                        <a:effectLst/>
                        <a:latin typeface="Calibri"/>
                      </a:endParaRPr>
                    </a:p>
                  </a:txBody>
                  <a:tcPr marL="9525" marR="9525" marT="9525" anchor="b">
                    <a:solidFill>
                      <a:schemeClr val="bg1"/>
                    </a:solidFill>
                  </a:tcPr>
                </a:tc>
                <a:tc>
                  <a:txBody>
                    <a:bodyPr/>
                    <a:lstStyle/>
                    <a:p>
                      <a:pPr algn="ctr" fontAlgn="b"/>
                      <a:r>
                        <a:rPr lang="en-US" sz="1200" b="1" dirty="0">
                          <a:solidFill>
                            <a:schemeClr val="tx1"/>
                          </a:solidFill>
                          <a:effectLst/>
                        </a:rPr>
                        <a:t>382</a:t>
                      </a:r>
                      <a:endParaRPr lang="en-US" sz="1200" b="1">
                        <a:solidFill>
                          <a:schemeClr val="tx1"/>
                        </a:solidFill>
                        <a:effectLst/>
                        <a:latin typeface="Calibri"/>
                      </a:endParaRPr>
                    </a:p>
                  </a:txBody>
                  <a:tcPr marL="9525" marR="9525" marT="9525" anchor="b">
                    <a:solidFill>
                      <a:schemeClr val="bg1"/>
                    </a:solidFill>
                  </a:tcPr>
                </a:tc>
                <a:extLst>
                  <a:ext uri="{0D108BD9-81ED-4DB2-BD59-A6C34878D82A}">
                    <a16:rowId xmlns:a16="http://schemas.microsoft.com/office/drawing/2014/main" val="3253286255"/>
                  </a:ext>
                </a:extLst>
              </a:tr>
              <a:tr h="190680">
                <a:tc>
                  <a:txBody>
                    <a:bodyPr/>
                    <a:lstStyle/>
                    <a:p>
                      <a:pPr algn="ctr" fontAlgn="b"/>
                      <a:r>
                        <a:rPr lang="en-US" sz="1200" b="1" dirty="0">
                          <a:effectLst/>
                        </a:rPr>
                        <a:t>Eilat</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517317106"/>
                  </a:ext>
                </a:extLst>
              </a:tr>
              <a:tr h="182735">
                <a:tc>
                  <a:txBody>
                    <a:bodyPr/>
                    <a:lstStyle/>
                    <a:p>
                      <a:pPr algn="ctr" fontAlgn="b"/>
                      <a:r>
                        <a:rPr lang="en-US" sz="1200" b="1" dirty="0">
                          <a:effectLst/>
                        </a:rPr>
                        <a:t>Acre</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375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789592466"/>
                  </a:ext>
                </a:extLst>
              </a:tr>
              <a:tr h="190680">
                <a:tc>
                  <a:txBody>
                    <a:bodyPr/>
                    <a:lstStyle/>
                    <a:p>
                      <a:pPr algn="ctr" fontAlgn="b"/>
                      <a:r>
                        <a:rPr lang="en-US" sz="1200" b="1" dirty="0">
                          <a:effectLst/>
                        </a:rPr>
                        <a:t>Nazareth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351</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9616383"/>
                  </a:ext>
                </a:extLst>
              </a:tr>
              <a:tr h="190680">
                <a:tc>
                  <a:txBody>
                    <a:bodyPr/>
                    <a:lstStyle/>
                    <a:p>
                      <a:pPr algn="ctr" fontAlgn="b"/>
                      <a:r>
                        <a:rPr lang="en-US" sz="1200" b="1" dirty="0">
                          <a:effectLst/>
                        </a:rPr>
                        <a:t>Tiberias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364</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7168735"/>
                  </a:ext>
                </a:extLst>
              </a:tr>
              <a:tr h="190680">
                <a:tc>
                  <a:txBody>
                    <a:bodyPr/>
                    <a:lstStyle/>
                    <a:p>
                      <a:pPr algn="ctr" fontAlgn="b"/>
                      <a:r>
                        <a:rPr lang="en-US" sz="1200" b="1" dirty="0" err="1">
                          <a:effectLst/>
                        </a:rPr>
                        <a:t>Tulkarm</a:t>
                      </a:r>
                      <a:endParaRPr lang="en-US" sz="1200" b="1" dirty="0">
                        <a:effectLst/>
                        <a:latin typeface="Calibri"/>
                      </a:endParaRPr>
                    </a:p>
                  </a:txBody>
                  <a:tcPr marL="9525" marR="9525" marT="9525" anchor="b">
                    <a:solidFill>
                      <a:schemeClr val="bg1"/>
                    </a:solidFill>
                  </a:tcPr>
                </a:tc>
                <a:tc>
                  <a:txBody>
                    <a:bodyPr/>
                    <a:lstStyle/>
                    <a:p>
                      <a:pPr algn="ctr" fontAlgn="b"/>
                      <a:r>
                        <a:rPr lang="en-US" sz="1200" b="1" dirty="0">
                          <a:effectLst/>
                        </a:rPr>
                        <a:t>307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45654805"/>
                  </a:ext>
                </a:extLst>
              </a:tr>
              <a:tr h="190680">
                <a:tc>
                  <a:txBody>
                    <a:bodyPr/>
                    <a:lstStyle/>
                    <a:p>
                      <a:pPr algn="ctr" fontAlgn="b"/>
                      <a:r>
                        <a:rPr lang="en-US" sz="1200" b="1" dirty="0">
                          <a:effectLst/>
                        </a:rPr>
                        <a:t>Haifa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601024118"/>
                  </a:ext>
                </a:extLst>
              </a:tr>
              <a:tr h="182735">
                <a:tc>
                  <a:txBody>
                    <a:bodyPr/>
                    <a:lstStyle/>
                    <a:p>
                      <a:pPr algn="ctr" fontAlgn="b"/>
                      <a:r>
                        <a:rPr lang="en-US" sz="1200" b="1" dirty="0">
                          <a:effectLst/>
                        </a:rPr>
                        <a:t>Hadera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42546709"/>
                  </a:ext>
                </a:extLst>
              </a:tr>
              <a:tr h="190680">
                <a:tc>
                  <a:txBody>
                    <a:bodyPr/>
                    <a:lstStyle/>
                    <a:p>
                      <a:pPr algn="ctr" fontAlgn="b"/>
                      <a:r>
                        <a:rPr lang="en-US" sz="1200" b="1" dirty="0">
                          <a:effectLst/>
                        </a:rPr>
                        <a:t>Nablus</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298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824083935"/>
                  </a:ext>
                </a:extLst>
              </a:tr>
              <a:tr h="190680">
                <a:tc>
                  <a:txBody>
                    <a:bodyPr/>
                    <a:lstStyle/>
                    <a:p>
                      <a:pPr algn="ctr" fontAlgn="b"/>
                      <a:r>
                        <a:rPr lang="en-US" sz="1200" b="1" dirty="0">
                          <a:effectLst/>
                        </a:rPr>
                        <a:t>Ramallah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266693137"/>
                  </a:ext>
                </a:extLst>
              </a:tr>
              <a:tr h="190680">
                <a:tc>
                  <a:txBody>
                    <a:bodyPr/>
                    <a:lstStyle/>
                    <a:p>
                      <a:pPr algn="ctr" fontAlgn="b"/>
                      <a:r>
                        <a:rPr lang="en-US" sz="1200" b="1" dirty="0">
                          <a:effectLst/>
                        </a:rPr>
                        <a:t>Jerusalem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247</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91846110"/>
                  </a:ext>
                </a:extLst>
              </a:tr>
              <a:tr h="190680">
                <a:tc>
                  <a:txBody>
                    <a:bodyPr/>
                    <a:lstStyle/>
                    <a:p>
                      <a:pPr algn="ctr" fontAlgn="b"/>
                      <a:r>
                        <a:rPr lang="en-US" sz="1200" b="1" dirty="0">
                          <a:effectLst/>
                        </a:rPr>
                        <a:t>Bethlehem</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240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243233795"/>
                  </a:ext>
                </a:extLst>
              </a:tr>
              <a:tr h="182735">
                <a:tc>
                  <a:txBody>
                    <a:bodyPr/>
                    <a:lstStyle/>
                    <a:p>
                      <a:pPr algn="ctr" fontAlgn="b"/>
                      <a:r>
                        <a:rPr lang="en-US" sz="1200" b="1" dirty="0">
                          <a:effectLst/>
                        </a:rPr>
                        <a:t>Jericho</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260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222372904"/>
                  </a:ext>
                </a:extLst>
              </a:tr>
              <a:tr h="190680">
                <a:tc>
                  <a:txBody>
                    <a:bodyPr/>
                    <a:lstStyle/>
                    <a:p>
                      <a:pPr algn="ctr" fontAlgn="b"/>
                      <a:r>
                        <a:rPr lang="en-US" sz="1200" b="1" dirty="0">
                          <a:effectLst/>
                        </a:rPr>
                        <a:t>Jenin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325</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495624191"/>
                  </a:ext>
                </a:extLst>
              </a:tr>
              <a:tr h="190680">
                <a:tc>
                  <a:txBody>
                    <a:bodyPr/>
                    <a:lstStyle/>
                    <a:p>
                      <a:pPr algn="ctr" fontAlgn="b"/>
                      <a:r>
                        <a:rPr lang="en-US" sz="1200" b="1" dirty="0">
                          <a:effectLst/>
                        </a:rPr>
                        <a:t>Jaffa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278</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12805980"/>
                  </a:ext>
                </a:extLst>
              </a:tr>
              <a:tr h="190680">
                <a:tc>
                  <a:txBody>
                    <a:bodyPr/>
                    <a:lstStyle/>
                    <a:p>
                      <a:pPr algn="ctr" fontAlgn="b"/>
                      <a:r>
                        <a:rPr lang="en-US" sz="1200" b="1" dirty="0">
                          <a:effectLst/>
                        </a:rPr>
                        <a:t>Hebron</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220</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1096072427"/>
                  </a:ext>
                </a:extLst>
              </a:tr>
              <a:tr h="190680">
                <a:tc>
                  <a:txBody>
                    <a:bodyPr/>
                    <a:lstStyle/>
                    <a:p>
                      <a:pPr algn="ctr" fontAlgn="b"/>
                      <a:r>
                        <a:rPr lang="en-US" sz="1200" b="1" dirty="0">
                          <a:effectLst/>
                        </a:rPr>
                        <a:t>Rafah</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202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536886245"/>
                  </a:ext>
                </a:extLst>
              </a:tr>
              <a:tr h="182735">
                <a:tc>
                  <a:txBody>
                    <a:bodyPr/>
                    <a:lstStyle/>
                    <a:p>
                      <a:pPr algn="ctr" fontAlgn="b"/>
                      <a:r>
                        <a:rPr lang="en-US" sz="1200" b="1" dirty="0">
                          <a:effectLst/>
                        </a:rPr>
                        <a:t>Gaza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222</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2340789683"/>
                  </a:ext>
                </a:extLst>
              </a:tr>
              <a:tr h="190680">
                <a:tc>
                  <a:txBody>
                    <a:bodyPr/>
                    <a:lstStyle/>
                    <a:p>
                      <a:pPr algn="ctr" fontAlgn="b"/>
                      <a:r>
                        <a:rPr lang="en-US" sz="1200" b="1" dirty="0">
                          <a:effectLst/>
                        </a:rPr>
                        <a:t>Beersheba</a:t>
                      </a:r>
                      <a:endParaRPr lang="en-US" sz="1200" b="1">
                        <a:effectLst/>
                        <a:latin typeface="Calibri"/>
                      </a:endParaRPr>
                    </a:p>
                  </a:txBody>
                  <a:tcPr marL="9525" marR="9525" marT="9525" anchor="b">
                    <a:solidFill>
                      <a:schemeClr val="bg1"/>
                    </a:solidFill>
                  </a:tcPr>
                </a:tc>
                <a:tc>
                  <a:txBody>
                    <a:bodyPr/>
                    <a:lstStyle/>
                    <a:p>
                      <a:pPr algn="ctr" fontAlgn="b"/>
                      <a:r>
                        <a:rPr lang="en-US" sz="1200" b="1" dirty="0">
                          <a:effectLst/>
                        </a:rPr>
                        <a:t>189</a:t>
                      </a:r>
                      <a:endParaRPr lang="en-US" sz="1200" b="1">
                        <a:effectLst/>
                        <a:latin typeface="Calibri"/>
                      </a:endParaRPr>
                    </a:p>
                  </a:txBody>
                  <a:tcPr marL="9525" marR="9525" marT="9525" anchor="b">
                    <a:solidFill>
                      <a:schemeClr val="bg1"/>
                    </a:solidFill>
                  </a:tcPr>
                </a:tc>
                <a:extLst>
                  <a:ext uri="{0D108BD9-81ED-4DB2-BD59-A6C34878D82A}">
                    <a16:rowId xmlns:a16="http://schemas.microsoft.com/office/drawing/2014/main" val="3329469420"/>
                  </a:ext>
                </a:extLst>
              </a:tr>
            </a:tbl>
          </a:graphicData>
        </a:graphic>
      </p:graphicFrame>
    </p:spTree>
    <p:extLst>
      <p:ext uri="{BB962C8B-B14F-4D97-AF65-F5344CB8AC3E}">
        <p14:creationId xmlns:p14="http://schemas.microsoft.com/office/powerpoint/2010/main" val="40231232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BEST-FIRST SEARCH (BEST-FS) </vt:lpstr>
      <vt:lpstr>Frontier</vt:lpstr>
      <vt:lpstr>Frontier</vt:lpstr>
      <vt:lpstr>Properties of best-first search </vt:lpstr>
      <vt:lpstr>Palestine with step costs in km </vt:lpstr>
      <vt:lpstr>Best-first search </vt:lpstr>
      <vt:lpstr>Greedy Best-first search example </vt:lpstr>
      <vt:lpstr>Greedy Best-first search example </vt:lpstr>
      <vt:lpstr>Greedy Best-first search example </vt:lpstr>
      <vt:lpstr>Greedy Best-first search example </vt:lpstr>
      <vt:lpstr>Greedy Best-first search example </vt:lpstr>
      <vt:lpstr>Greedy Best-first search example </vt:lpstr>
      <vt:lpstr>Greedy Best-first search example </vt:lpstr>
      <vt:lpstr>PowerPoint Presentation</vt:lpstr>
      <vt:lpstr>A * search</vt:lpstr>
      <vt:lpstr>PowerPoint Presentation</vt:lpstr>
      <vt:lpstr>Admissible heuristic </vt:lpstr>
      <vt:lpstr>PowerPoint Presentation</vt:lpstr>
      <vt:lpstr>A * search</vt:lpstr>
      <vt:lpstr>PowerPoint Presentation</vt:lpstr>
      <vt:lpstr>Palestine with step costs in km </vt:lpstr>
      <vt:lpstr>A * search Example</vt:lpstr>
      <vt:lpstr>A * search Example</vt:lpstr>
      <vt:lpstr>A * search Example</vt:lpstr>
      <vt:lpstr>A * search Example</vt:lpstr>
      <vt:lpstr>A * search Example</vt:lpstr>
      <vt:lpstr>A * search Example</vt:lpstr>
      <vt:lpstr>A * search Example</vt:lpstr>
      <vt:lpstr>A * search Example</vt:lpstr>
      <vt:lpstr>A * search Example</vt:lpstr>
      <vt:lpstr>A * search Example</vt:lpstr>
      <vt:lpstr>A * search Example</vt:lpstr>
      <vt:lpstr>PowerPoint Presentation</vt:lpstr>
      <vt:lpstr>Properties of Best First Search(A*)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872</cp:revision>
  <dcterms:created xsi:type="dcterms:W3CDTF">2022-04-01T10:51:04Z</dcterms:created>
  <dcterms:modified xsi:type="dcterms:W3CDTF">2022-04-01T17:02:24Z</dcterms:modified>
</cp:coreProperties>
</file>