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2" name="Нижний колонтитул 1"/>
          <p:cNvSpPr>
            <a:spLocks noGrp="1"/>
          </p:cNvSpPr>
          <p:nvPr>
            <p:ph type="ftr" sz="quarter" idx="11"/>
          </p:nvPr>
        </p:nvSpPr>
        <p:spPr/>
        <p:txBody>
          <a:bodyPr/>
          <a:lstStyle/>
          <a:p>
            <a:endParaRPr lang="ru-RU" dirty="0"/>
          </a:p>
        </p:txBody>
      </p:sp>
      <p:sp>
        <p:nvSpPr>
          <p:cNvPr id="15" name="Номер слайда 14"/>
          <p:cNvSpPr>
            <a:spLocks noGrp="1"/>
          </p:cNvSpPr>
          <p:nvPr>
            <p:ph type="sldNum" sz="quarter" idx="12"/>
          </p:nvPr>
        </p:nvSpPr>
        <p:spPr>
          <a:xfrm>
            <a:off x="8229600" y="6473952"/>
            <a:ext cx="758952" cy="246888"/>
          </a:xfrm>
        </p:spPr>
        <p:txBody>
          <a:bodyPr/>
          <a:lstStyle/>
          <a:p>
            <a:fld id="{B19B0651-EE4F-4900-A07F-96A6BFA9D0F0}"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dirty="0"/>
          </a:p>
        </p:txBody>
      </p:sp>
      <p:sp>
        <p:nvSpPr>
          <p:cNvPr id="16" name="Номер слайда 15"/>
          <p:cNvSpPr>
            <a:spLocks noGrp="1"/>
          </p:cNvSpPr>
          <p:nvPr>
            <p:ph type="sldNum" sz="quarter" idx="12"/>
          </p:nvPr>
        </p:nvSpPr>
        <p:spPr>
          <a:xfrm>
            <a:off x="8229600" y="6473952"/>
            <a:ext cx="758952" cy="246888"/>
          </a:xfrm>
        </p:spPr>
        <p:txBody>
          <a:bodyPr/>
          <a:lstStyle/>
          <a:p>
            <a:fld id="{B19B0651-EE4F-4900-A07F-96A6BFA9D0F0}"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11" name="Нижний колонтитул 10"/>
          <p:cNvSpPr>
            <a:spLocks noGrp="1"/>
          </p:cNvSpPr>
          <p:nvPr>
            <p:ph type="ftr" sz="quarter" idx="11"/>
          </p:nvPr>
        </p:nvSpPr>
        <p:spPr/>
        <p:txBody>
          <a:bodyPr/>
          <a:lstStyle/>
          <a:p>
            <a:endParaRPr lang="ru-RU" dirty="0"/>
          </a:p>
        </p:txBody>
      </p:sp>
      <p:sp>
        <p:nvSpPr>
          <p:cNvPr id="16" name="Номер слайда 15"/>
          <p:cNvSpPr>
            <a:spLocks noGrp="1"/>
          </p:cNvSpPr>
          <p:nvPr>
            <p:ph type="sldNum" sz="quarter" idx="12"/>
          </p:nvPr>
        </p:nvSpPr>
        <p:spPr/>
        <p:txBody>
          <a:bodyPr/>
          <a:lstStyle/>
          <a:p>
            <a:fld id="{B19B0651-EE4F-4900-A07F-96A6BFA9D0F0}" type="slidenum">
              <a:rPr lang="ru-RU" smtClean="0"/>
              <a:t>‹#›</a:t>
            </a:fld>
            <a:endParaRPr lang="ru-RU" dirty="0"/>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10" name="Нижний колонтитул 9"/>
          <p:cNvSpPr>
            <a:spLocks noGrp="1"/>
          </p:cNvSpPr>
          <p:nvPr>
            <p:ph type="ftr" sz="quarter" idx="11"/>
          </p:nvPr>
        </p:nvSpPr>
        <p:spPr/>
        <p:txBody>
          <a:bodyPr/>
          <a:lstStyle/>
          <a:p>
            <a:endParaRPr lang="ru-RU" dirty="0"/>
          </a:p>
        </p:txBody>
      </p:sp>
      <p:sp>
        <p:nvSpPr>
          <p:cNvPr id="31" name="Номер слайда 30"/>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a:xfrm>
            <a:off x="8229600" y="6477000"/>
            <a:ext cx="762000" cy="246888"/>
          </a:xfrm>
        </p:spPr>
        <p:txBody>
          <a:bodyPr/>
          <a:lstStyle/>
          <a:p>
            <a:fld id="{B19B0651-EE4F-4900-A07F-96A6BFA9D0F0}" type="slidenum">
              <a:rPr lang="ru-RU" smtClean="0"/>
              <a:t>‹#›</a:t>
            </a:fld>
            <a:endParaRPr lang="ru-RU" dirty="0"/>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21" name="Нижний колонтитул 20"/>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24" name="Нижний колонтитул 23"/>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29" name="Нижний колонтитул 28"/>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dirty="0" smtClean="0"/>
              <a:t>Вставка рисунка</a:t>
            </a:r>
            <a:endParaRPr kumimoji="0" lang="en-US" dirty="0"/>
          </a:p>
        </p:txBody>
      </p:sp>
      <p:sp>
        <p:nvSpPr>
          <p:cNvPr id="7" name="Дата 6"/>
          <p:cNvSpPr>
            <a:spLocks noGrp="1"/>
          </p:cNvSpPr>
          <p:nvPr>
            <p:ph type="dt" sz="half" idx="10"/>
          </p:nvPr>
        </p:nvSpPr>
        <p:spPr/>
        <p:txBody>
          <a:bodyPr/>
          <a:lstStyle/>
          <a:p>
            <a:fld id="{B4C71EC6-210F-42DE-9C53-41977AD35B3D}" type="datetimeFigureOut">
              <a:rPr lang="ru-RU" smtClean="0"/>
              <a:t>27.05.2025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31" name="Номер слайда 30"/>
          <p:cNvSpPr>
            <a:spLocks noGrp="1"/>
          </p:cNvSpPr>
          <p:nvPr>
            <p:ph type="sldNum" sz="quarter" idx="12"/>
          </p:nvPr>
        </p:nvSpPr>
        <p:spPr/>
        <p:txBody>
          <a:bodyPr/>
          <a:lstStyle/>
          <a:p>
            <a:fld id="{B19B0651-EE4F-4900-A07F-96A6BFA9D0F0}" type="slidenum">
              <a:rPr lang="ru-RU" smtClean="0"/>
              <a:t>‹#›</a:t>
            </a:fld>
            <a:endParaRPr lang="ru-RU" dirty="0"/>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4C71EC6-210F-42DE-9C53-41977AD35B3D}" type="datetimeFigureOut">
              <a:rPr lang="ru-RU" smtClean="0"/>
              <a:t>27.05.2025</a:t>
            </a:fld>
            <a:endParaRPr lang="ru-RU" dirty="0"/>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dirty="0"/>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19B0651-EE4F-4900-A07F-96A6BFA9D0F0}" type="slidenum">
              <a:rPr lang="ru-RU" smtClean="0"/>
              <a:t>‹#›</a:t>
            </a:fld>
            <a:endParaRPr lang="ru-RU" dirty="0"/>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304800" y="260650"/>
            <a:ext cx="8686800" cy="5819477"/>
          </a:xfrm>
        </p:spPr>
        <p:txBody>
          <a:bodyPr/>
          <a:lstStyle/>
          <a:p>
            <a:r>
              <a:rPr lang="uz-Latn-UZ" dirty="0" smtClean="0"/>
              <a:t>Shahrisabz davlat </a:t>
            </a:r>
            <a:r>
              <a:rPr lang="uz-Latn-UZ" dirty="0"/>
              <a:t>pedagogika </a:t>
            </a:r>
            <a:r>
              <a:rPr lang="uz-Latn-UZ" dirty="0" smtClean="0"/>
              <a:t>instituti pedagogika fakeltituti matematika va informatika yunalishi 3-bosqich talabasi Azimov Asadbekning Web texnalogiya fanidan taxlagan taqdimoti</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780928"/>
            <a:ext cx="6858000" cy="3600400"/>
          </a:xfrm>
          <a:prstGeom prst="rect">
            <a:avLst/>
          </a:prstGeom>
        </p:spPr>
      </p:pic>
    </p:spTree>
    <p:extLst>
      <p:ext uri="{BB962C8B-B14F-4D97-AF65-F5344CB8AC3E}">
        <p14:creationId xmlns:p14="http://schemas.microsoft.com/office/powerpoint/2010/main" val="2471668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8686800" cy="273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541" y="3645024"/>
            <a:ext cx="4680520" cy="2016224"/>
          </a:xfrm>
          <a:prstGeom prst="rect">
            <a:avLst/>
          </a:prstGeom>
        </p:spPr>
      </p:pic>
    </p:spTree>
    <p:extLst>
      <p:ext uri="{BB962C8B-B14F-4D97-AF65-F5344CB8AC3E}">
        <p14:creationId xmlns:p14="http://schemas.microsoft.com/office/powerpoint/2010/main" val="309119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923" y="980728"/>
            <a:ext cx="868680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19" y="3622253"/>
            <a:ext cx="8640961" cy="220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07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8686800" cy="232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3018217"/>
            <a:ext cx="5173166" cy="2896973"/>
          </a:xfrm>
          <a:prstGeom prst="rect">
            <a:avLst/>
          </a:prstGeom>
        </p:spPr>
      </p:pic>
    </p:spTree>
    <p:extLst>
      <p:ext uri="{BB962C8B-B14F-4D97-AF65-F5344CB8AC3E}">
        <p14:creationId xmlns:p14="http://schemas.microsoft.com/office/powerpoint/2010/main" val="3380619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686800" cy="228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88" y="3501008"/>
            <a:ext cx="871296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67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68680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06" y="3284984"/>
            <a:ext cx="874784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31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686800" cy="2604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12976"/>
            <a:ext cx="864096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56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68680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068960"/>
            <a:ext cx="871614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58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8686800"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3356992"/>
            <a:ext cx="5786357" cy="3240360"/>
          </a:xfrm>
          <a:prstGeom prst="rect">
            <a:avLst/>
          </a:prstGeom>
        </p:spPr>
      </p:pic>
    </p:spTree>
    <p:extLst>
      <p:ext uri="{BB962C8B-B14F-4D97-AF65-F5344CB8AC3E}">
        <p14:creationId xmlns:p14="http://schemas.microsoft.com/office/powerpoint/2010/main" val="371608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16632"/>
            <a:ext cx="8686800" cy="5963493"/>
          </a:xfrm>
        </p:spPr>
        <p:txBody>
          <a:bodyPr>
            <a:normAutofit/>
          </a:bodyPr>
          <a:lstStyle/>
          <a:p>
            <a:r>
              <a:rPr lang="uz-Latn-UZ" sz="4800" dirty="0" smtClean="0"/>
              <a:t>E’TIBORINGIZ UCHUN RAHMAT</a:t>
            </a:r>
            <a:endParaRPr lang="ru-RU" sz="4800" dirty="0"/>
          </a:p>
        </p:txBody>
      </p:sp>
    </p:spTree>
    <p:extLst>
      <p:ext uri="{BB962C8B-B14F-4D97-AF65-F5344CB8AC3E}">
        <p14:creationId xmlns:p14="http://schemas.microsoft.com/office/powerpoint/2010/main" val="282867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8"/>
            <a:ext cx="8686800" cy="6048672"/>
          </a:xfrm>
        </p:spPr>
        <p:txBody>
          <a:bodyPr/>
          <a:lstStyle/>
          <a:p>
            <a:r>
              <a:rPr lang="uz-Latn-UZ" dirty="0" smtClean="0"/>
              <a:t>Mavzu:Web dasturlash asoslari, PHP Web dasturlash tili, uning asosiy tushunchalari va sintaksisi, o’zgaruvchi, o’zgarmas va ularning turlari, matematik standart funksiyalar, turli jarayonlarni dasturlash, funksiyalar, massivlar,forma ma’lumotlarini qabul qilish va qayta ishlash, cookie’lar va sessiyalar, web sahifani ma’lumotlar bazasi bilan bog’lash</a:t>
            </a:r>
            <a:endParaRPr lang="ru-RU" dirty="0"/>
          </a:p>
        </p:txBody>
      </p:sp>
    </p:spTree>
    <p:extLst>
      <p:ext uri="{BB962C8B-B14F-4D97-AF65-F5344CB8AC3E}">
        <p14:creationId xmlns:p14="http://schemas.microsoft.com/office/powerpoint/2010/main" val="30926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260648"/>
            <a:ext cx="8668072" cy="6192688"/>
          </a:xfrm>
        </p:spPr>
        <p:txBody>
          <a:bodyPr>
            <a:normAutofit fontScale="85000" lnSpcReduction="10000"/>
          </a:bodyPr>
          <a:lstStyle/>
          <a:p>
            <a:r>
              <a:rPr lang="uz-Latn-UZ" dirty="0" smtClean="0"/>
              <a:t>                            Reja:</a:t>
            </a:r>
          </a:p>
          <a:p>
            <a:r>
              <a:rPr lang="uz-Latn-UZ" dirty="0"/>
              <a:t>1. Web dasturlash </a:t>
            </a:r>
            <a:r>
              <a:rPr lang="uz-Latn-UZ" dirty="0" smtClean="0"/>
              <a:t>asoslari</a:t>
            </a:r>
          </a:p>
          <a:p>
            <a:r>
              <a:rPr lang="en-US" dirty="0"/>
              <a:t>2. PHP Web </a:t>
            </a:r>
            <a:r>
              <a:rPr lang="en-US" dirty="0" err="1"/>
              <a:t>dasturlash</a:t>
            </a:r>
            <a:r>
              <a:rPr lang="en-US" dirty="0"/>
              <a:t> </a:t>
            </a:r>
            <a:r>
              <a:rPr lang="en-US" dirty="0" err="1" smtClean="0"/>
              <a:t>tili</a:t>
            </a:r>
            <a:endParaRPr lang="uz-Latn-UZ" dirty="0" smtClean="0"/>
          </a:p>
          <a:p>
            <a:r>
              <a:rPr lang="fi-FI" dirty="0"/>
              <a:t>3. Asosiy tushunchalari va </a:t>
            </a:r>
            <a:r>
              <a:rPr lang="fi-FI" dirty="0" smtClean="0"/>
              <a:t>sintaksisi</a:t>
            </a:r>
            <a:endParaRPr lang="uz-Latn-UZ" dirty="0" smtClean="0"/>
          </a:p>
          <a:p>
            <a:r>
              <a:rPr lang="uz-Latn-UZ" b="1" dirty="0"/>
              <a:t>4. O'zgaruvchi va o'zgarmas turlari</a:t>
            </a:r>
          </a:p>
          <a:p>
            <a:r>
              <a:rPr lang="uz-Latn-UZ" b="1" dirty="0"/>
              <a:t>5. Matematik standart funksiyalar</a:t>
            </a:r>
          </a:p>
          <a:p>
            <a:r>
              <a:rPr lang="uz-Latn-UZ" dirty="0"/>
              <a:t>6. </a:t>
            </a:r>
            <a:r>
              <a:rPr lang="uz-Latn-UZ" dirty="0" smtClean="0"/>
              <a:t>Turli </a:t>
            </a:r>
            <a:r>
              <a:rPr lang="uz-Latn-UZ" dirty="0"/>
              <a:t>jarayonlarni </a:t>
            </a:r>
            <a:r>
              <a:rPr lang="uz-Latn-UZ" dirty="0" smtClean="0"/>
              <a:t>dasturlash</a:t>
            </a:r>
          </a:p>
          <a:p>
            <a:r>
              <a:rPr lang="uz-Latn-UZ" b="1" dirty="0"/>
              <a:t>7. </a:t>
            </a:r>
            <a:r>
              <a:rPr lang="uz-Latn-UZ" b="1" dirty="0" smtClean="0"/>
              <a:t>Funksiyalar</a:t>
            </a:r>
          </a:p>
          <a:p>
            <a:r>
              <a:rPr lang="uz-Latn-UZ" dirty="0"/>
              <a:t>8. </a:t>
            </a:r>
            <a:r>
              <a:rPr lang="uz-Latn-UZ" dirty="0" smtClean="0"/>
              <a:t>Massivlar</a:t>
            </a:r>
          </a:p>
          <a:p>
            <a:r>
              <a:rPr lang="uz-Latn-UZ" dirty="0"/>
              <a:t>9. Forma ma’lumotlarini qabul qilish va qayta </a:t>
            </a:r>
            <a:r>
              <a:rPr lang="uz-Latn-UZ" dirty="0" smtClean="0"/>
              <a:t>ishlash</a:t>
            </a:r>
          </a:p>
          <a:p>
            <a:r>
              <a:rPr lang="uz-Latn-UZ" dirty="0"/>
              <a:t>10. Cookie’lar va </a:t>
            </a:r>
            <a:r>
              <a:rPr lang="uz-Latn-UZ" dirty="0" smtClean="0"/>
              <a:t>sessiyalar</a:t>
            </a:r>
          </a:p>
          <a:p>
            <a:r>
              <a:rPr lang="uz-Latn-UZ" dirty="0"/>
              <a:t>11. Web sahifani ma’lumotlar bazasi bilan bog‘lash (MySQL)</a:t>
            </a:r>
            <a:endParaRPr lang="ru-RU" dirty="0"/>
          </a:p>
          <a:p>
            <a:endParaRPr lang="ru-RU" dirty="0"/>
          </a:p>
        </p:txBody>
      </p:sp>
    </p:spTree>
    <p:extLst>
      <p:ext uri="{BB962C8B-B14F-4D97-AF65-F5344CB8AC3E}">
        <p14:creationId xmlns:p14="http://schemas.microsoft.com/office/powerpoint/2010/main" val="394395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8"/>
            <a:ext cx="8686800" cy="6408712"/>
          </a:xfrm>
        </p:spPr>
        <p:txBody>
          <a:bodyPr/>
          <a:lstStyle/>
          <a:p>
            <a:r>
              <a:rPr lang="uz-Latn-UZ" dirty="0"/>
              <a:t>Web dasturlash — bu internet orqali ishlovchi (web) dasturlarni yaratish jarayoni. Asosiy texnologiyalar quyidagilardan iborat:</a:t>
            </a:r>
          </a:p>
          <a:p>
            <a:r>
              <a:rPr lang="uz-Latn-UZ" b="1" dirty="0"/>
              <a:t>HTML</a:t>
            </a:r>
            <a:r>
              <a:rPr lang="uz-Latn-UZ" dirty="0"/>
              <a:t> – sahifa strukturasi.</a:t>
            </a:r>
          </a:p>
          <a:p>
            <a:r>
              <a:rPr lang="uz-Latn-UZ" b="1" dirty="0"/>
              <a:t>CSS</a:t>
            </a:r>
            <a:r>
              <a:rPr lang="uz-Latn-UZ" dirty="0"/>
              <a:t> – sahifa dizayni (uslubi).</a:t>
            </a:r>
          </a:p>
          <a:p>
            <a:r>
              <a:rPr lang="uz-Latn-UZ" b="1" dirty="0"/>
              <a:t>JavaScript</a:t>
            </a:r>
            <a:r>
              <a:rPr lang="uz-Latn-UZ" dirty="0"/>
              <a:t> – mijoz tomonidagi interaktivlik.</a:t>
            </a:r>
          </a:p>
          <a:p>
            <a:r>
              <a:rPr lang="uz-Latn-UZ" b="1" dirty="0"/>
              <a:t>PHP</a:t>
            </a:r>
            <a:r>
              <a:rPr lang="uz-Latn-UZ" dirty="0"/>
              <a:t> – server tomonidagi dasturlash.</a:t>
            </a:r>
          </a:p>
          <a:p>
            <a:r>
              <a:rPr lang="uz-Latn-UZ" b="1" dirty="0"/>
              <a:t>MySQL</a:t>
            </a:r>
            <a:r>
              <a:rPr lang="uz-Latn-UZ" dirty="0"/>
              <a:t> – ma’lumotlar bazasi.</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4725144"/>
            <a:ext cx="2857500" cy="1600200"/>
          </a:xfrm>
          <a:prstGeom prst="rect">
            <a:avLst/>
          </a:prstGeom>
        </p:spPr>
      </p:pic>
    </p:spTree>
    <p:extLst>
      <p:ext uri="{BB962C8B-B14F-4D97-AF65-F5344CB8AC3E}">
        <p14:creationId xmlns:p14="http://schemas.microsoft.com/office/powerpoint/2010/main" val="270070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8"/>
            <a:ext cx="8686800" cy="6408712"/>
          </a:xfrm>
        </p:spPr>
        <p:txBody>
          <a:bodyPr/>
          <a:lstStyle/>
          <a:p>
            <a:r>
              <a:rPr lang="uz-Latn-UZ" dirty="0"/>
              <a:t>PHP (Hypertext Preprocessor) — bu server tomonida ishlaydigan dasturlash tili bo‘lib, dinamik web sahifalarni yaratish uchun qo‘llaniladi</a:t>
            </a:r>
            <a:r>
              <a:rPr lang="uz-Latn-UZ" dirty="0" smtClean="0"/>
              <a:t>.</a:t>
            </a:r>
          </a:p>
          <a:p>
            <a:endParaRPr lang="uz-Latn-UZ" dirty="0"/>
          </a:p>
          <a:p>
            <a:endParaRPr lang="uz-Latn-UZ" dirty="0" smtClean="0"/>
          </a:p>
          <a:p>
            <a:endParaRPr lang="uz-Latn-UZ" dirty="0"/>
          </a:p>
          <a:p>
            <a:endParaRPr lang="uz-Latn-UZ" dirty="0" smtClean="0"/>
          </a:p>
          <a:p>
            <a:endParaRPr lang="uz-Latn-UZ" dirty="0"/>
          </a:p>
          <a:p>
            <a:r>
              <a:rPr lang="uz-Latn-UZ" dirty="0"/>
              <a:t>PHP fayllari .php kengaytmali bo‘ladi</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447924"/>
            <a:ext cx="7421563" cy="2277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76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332656"/>
            <a:ext cx="8686800" cy="6264696"/>
          </a:xfrm>
        </p:spPr>
        <p:txBody>
          <a:bodyPr/>
          <a:lstStyle/>
          <a:p>
            <a:r>
              <a:rPr lang="uz-Latn-UZ" dirty="0"/>
              <a:t>- </a:t>
            </a:r>
            <a:r>
              <a:rPr lang="uz-Latn-UZ" b="1" dirty="0"/>
              <a:t>O'zgaruvchilar</a:t>
            </a:r>
            <a:r>
              <a:rPr lang="uz-Latn-UZ" dirty="0" smtClean="0"/>
              <a:t>:</a:t>
            </a:r>
          </a:p>
          <a:p>
            <a:endParaRPr lang="uz-Latn-UZ" dirty="0"/>
          </a:p>
          <a:p>
            <a:endParaRPr lang="uz-Latn-UZ" dirty="0" smtClean="0"/>
          </a:p>
          <a:p>
            <a:endParaRPr lang="uz-Latn-UZ" dirty="0"/>
          </a:p>
          <a:p>
            <a:endParaRPr lang="uz-Latn-UZ" dirty="0" smtClean="0"/>
          </a:p>
          <a:p>
            <a:r>
              <a:rPr lang="uz-Latn-UZ" dirty="0"/>
              <a:t>- </a:t>
            </a:r>
            <a:r>
              <a:rPr lang="uz-Latn-UZ" b="1" dirty="0"/>
              <a:t>O‘zgarmaslar (konstantalar)</a:t>
            </a:r>
            <a:r>
              <a:rPr lang="uz-Latn-UZ" dirty="0"/>
              <a:t>:</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1"/>
            <a:ext cx="86409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6" y="4149080"/>
            <a:ext cx="8640961"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16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8"/>
            <a:ext cx="8686800" cy="6336704"/>
          </a:xfrm>
        </p:spPr>
        <p:txBody>
          <a:bodyPr/>
          <a:lstStyle/>
          <a:p>
            <a:r>
              <a:rPr lang="uz-Latn-UZ" b="1" dirty="0"/>
              <a:t>String</a:t>
            </a:r>
            <a:r>
              <a:rPr lang="uz-Latn-UZ" dirty="0"/>
              <a:t> (matn): $ism = "Ali";</a:t>
            </a:r>
          </a:p>
          <a:p>
            <a:r>
              <a:rPr lang="uz-Latn-UZ" b="1" dirty="0"/>
              <a:t>Integer</a:t>
            </a:r>
            <a:r>
              <a:rPr lang="uz-Latn-UZ" dirty="0"/>
              <a:t> (butun son): $yosh = 25;</a:t>
            </a:r>
          </a:p>
          <a:p>
            <a:r>
              <a:rPr lang="uz-Latn-UZ" b="1" dirty="0"/>
              <a:t>Float</a:t>
            </a:r>
            <a:r>
              <a:rPr lang="uz-Latn-UZ" dirty="0"/>
              <a:t> (kasr son): $narx = 12.5;</a:t>
            </a:r>
          </a:p>
          <a:p>
            <a:r>
              <a:rPr lang="uz-Latn-UZ" b="1" dirty="0"/>
              <a:t>Boolean</a:t>
            </a:r>
            <a:r>
              <a:rPr lang="uz-Latn-UZ" dirty="0"/>
              <a:t> (mantiqiy): $holat = true;</a:t>
            </a:r>
          </a:p>
          <a:p>
            <a:r>
              <a:rPr lang="uz-Latn-UZ" b="1" dirty="0"/>
              <a:t>Array</a:t>
            </a:r>
            <a:r>
              <a:rPr lang="uz-Latn-UZ" dirty="0"/>
              <a:t> (massiv)</a:t>
            </a:r>
          </a:p>
          <a:p>
            <a:r>
              <a:rPr lang="uz-Latn-UZ" b="1" dirty="0"/>
              <a:t>Object</a:t>
            </a:r>
            <a:r>
              <a:rPr lang="uz-Latn-UZ" dirty="0"/>
              <a:t>, </a:t>
            </a:r>
            <a:r>
              <a:rPr lang="uz-Latn-UZ" b="1" dirty="0"/>
              <a:t>NULL</a:t>
            </a:r>
            <a:endParaRPr lang="uz-Latn-UZ" dirty="0"/>
          </a:p>
          <a:p>
            <a:endParaRPr lang="ru-RU" dirty="0"/>
          </a:p>
        </p:txBody>
      </p:sp>
    </p:spTree>
    <p:extLst>
      <p:ext uri="{BB962C8B-B14F-4D97-AF65-F5344CB8AC3E}">
        <p14:creationId xmlns:p14="http://schemas.microsoft.com/office/powerpoint/2010/main" val="57373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88640"/>
            <a:ext cx="8686800" cy="6480720"/>
          </a:xfrm>
        </p:spPr>
        <p:txBody>
          <a:bodyPr/>
          <a:lstStyle/>
          <a:p>
            <a:r>
              <a:rPr lang="uz-Latn-UZ" b="1" dirty="0" smtClean="0"/>
              <a:t>Matematik </a:t>
            </a:r>
            <a:r>
              <a:rPr lang="uz-Latn-UZ" b="1" dirty="0"/>
              <a:t>standart funksiyalar</a:t>
            </a:r>
          </a:p>
          <a:p>
            <a:r>
              <a:rPr lang="uz-Latn-UZ" dirty="0"/>
              <a:t>abs(-5) – 5</a:t>
            </a:r>
          </a:p>
          <a:p>
            <a:r>
              <a:rPr lang="uz-Latn-UZ" dirty="0"/>
              <a:t>pow(2, 3) – 8</a:t>
            </a:r>
          </a:p>
          <a:p>
            <a:r>
              <a:rPr lang="uz-Latn-UZ" dirty="0"/>
              <a:t>sqrt(16) – 4</a:t>
            </a:r>
          </a:p>
          <a:p>
            <a:r>
              <a:rPr lang="uz-Latn-UZ" dirty="0"/>
              <a:t>round(4.7) – 5</a:t>
            </a:r>
          </a:p>
          <a:p>
            <a:r>
              <a:rPr lang="uz-Latn-UZ" dirty="0"/>
              <a:t>rand(1, 10) – 1 dan 10 gacha tasodifiy son</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861048"/>
            <a:ext cx="3653107" cy="2736304"/>
          </a:xfrm>
          <a:prstGeom prst="rect">
            <a:avLst/>
          </a:prstGeom>
        </p:spPr>
      </p:pic>
    </p:spTree>
    <p:extLst>
      <p:ext uri="{BB962C8B-B14F-4D97-AF65-F5344CB8AC3E}">
        <p14:creationId xmlns:p14="http://schemas.microsoft.com/office/powerpoint/2010/main" val="310030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8686800" cy="251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12976"/>
            <a:ext cx="871296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7080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52</TotalTime>
  <Words>302</Words>
  <Application>Microsoft Office PowerPoint</Application>
  <PresentationFormat>Экран (4:3)</PresentationFormat>
  <Paragraphs>46</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acer</dc:creator>
  <cp:lastModifiedBy>acer</cp:lastModifiedBy>
  <cp:revision>6</cp:revision>
  <dcterms:created xsi:type="dcterms:W3CDTF">2025-05-27T14:02:52Z</dcterms:created>
  <dcterms:modified xsi:type="dcterms:W3CDTF">2025-05-27T15:06:36Z</dcterms:modified>
</cp:coreProperties>
</file>