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8" r:id="rId2"/>
    <p:sldId id="256" r:id="rId3"/>
    <p:sldId id="257" r:id="rId4"/>
    <p:sldId id="258" r:id="rId5"/>
    <p:sldId id="259" r:id="rId6"/>
    <p:sldId id="260" r:id="rId7"/>
    <p:sldId id="261" r:id="rId8"/>
    <p:sldId id="262" r:id="rId9"/>
    <p:sldId id="263" r:id="rId10"/>
    <p:sldId id="264" r:id="rId11"/>
    <p:sldId id="267"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Заголовок 28"/>
          <p:cNvSpPr>
            <a:spLocks noGrp="1"/>
          </p:cNvSpPr>
          <p:nvPr>
            <p:ph type="ctrTitle"/>
          </p:nvPr>
        </p:nvSpPr>
        <p:spPr>
          <a:xfrm>
            <a:off x="381000" y="4853411"/>
            <a:ext cx="8458200" cy="1222375"/>
          </a:xfrm>
        </p:spPr>
        <p:txBody>
          <a:bodyPr anchor="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16" name="Дата 15"/>
          <p:cNvSpPr>
            <a:spLocks noGrp="1"/>
          </p:cNvSpPr>
          <p:nvPr>
            <p:ph type="dt" sz="half" idx="10"/>
          </p:nvPr>
        </p:nvSpPr>
        <p:spPr/>
        <p:txBody>
          <a:bodyPr/>
          <a:lstStyle/>
          <a:p>
            <a:fld id="{B4C71EC6-210F-42DE-9C53-41977AD35B3D}" type="datetimeFigureOut">
              <a:rPr lang="ru-RU" smtClean="0"/>
              <a:t>25.05.2025</a:t>
            </a:fld>
            <a:endParaRPr lang="ru-RU"/>
          </a:p>
        </p:txBody>
      </p:sp>
      <p:sp>
        <p:nvSpPr>
          <p:cNvPr id="2" name="Нижний колонтитул 1"/>
          <p:cNvSpPr>
            <a:spLocks noGrp="1"/>
          </p:cNvSpPr>
          <p:nvPr>
            <p:ph type="ftr" sz="quarter" idx="11"/>
          </p:nvPr>
        </p:nvSpPr>
        <p:spPr/>
        <p:txBody>
          <a:bodyPr/>
          <a:lstStyle/>
          <a:p>
            <a:endParaRPr lang="ru-RU"/>
          </a:p>
        </p:txBody>
      </p:sp>
      <p:sp>
        <p:nvSpPr>
          <p:cNvPr id="15" name="Номер слайда 14"/>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25.05.2025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549276"/>
            <a:ext cx="18288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549276"/>
            <a:ext cx="6248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25.05.2025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2" name="Заголовок 21"/>
          <p:cNvSpPr>
            <a:spLocks noGrp="1"/>
          </p:cNvSpPr>
          <p:nvPr>
            <p:ph type="title"/>
          </p:nvPr>
        </p:nvSpPr>
        <p:spPr/>
        <p:txBody>
          <a:bodyPr/>
          <a:lstStyle/>
          <a:p>
            <a:r>
              <a:rPr kumimoji="0" lang="ru-RU" smtClean="0"/>
              <a:t>Образец заголовка</a:t>
            </a:r>
            <a:endParaRPr kumimoji="0" lang="en-US"/>
          </a:p>
        </p:txBody>
      </p:sp>
      <p:sp>
        <p:nvSpPr>
          <p:cNvPr id="27" name="Объект 26"/>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25.05.2025</a:t>
            </a:fld>
            <a:endParaRPr lang="ru-RU"/>
          </a:p>
        </p:txBody>
      </p:sp>
      <p:sp>
        <p:nvSpPr>
          <p:cNvPr id="19" name="Нижний колонтитул 18"/>
          <p:cNvSpPr>
            <a:spLocks noGrp="1"/>
          </p:cNvSpPr>
          <p:nvPr>
            <p:ph type="ftr" sz="quarter" idx="11"/>
          </p:nvPr>
        </p:nvSpPr>
        <p:spPr>
          <a:xfrm>
            <a:off x="3581400" y="76200"/>
            <a:ext cx="2895600" cy="288925"/>
          </a:xfrm>
        </p:spPr>
        <p:txBody>
          <a:bodyPr/>
          <a:lstStyle/>
          <a:p>
            <a:endParaRPr lang="ru-RU"/>
          </a:p>
        </p:txBody>
      </p:sp>
      <p:sp>
        <p:nvSpPr>
          <p:cNvPr id="16" name="Номер слайда 15"/>
          <p:cNvSpPr>
            <a:spLocks noGrp="1"/>
          </p:cNvSpPr>
          <p:nvPr>
            <p:ph type="sldNum" sz="quarter" idx="12"/>
          </p:nvPr>
        </p:nvSpPr>
        <p:spPr>
          <a:xfrm>
            <a:off x="8229600" y="6473952"/>
            <a:ext cx="758952" cy="246888"/>
          </a:xfrm>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Текст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19" name="Дата 18"/>
          <p:cNvSpPr>
            <a:spLocks noGrp="1"/>
          </p:cNvSpPr>
          <p:nvPr>
            <p:ph type="dt" sz="half" idx="10"/>
          </p:nvPr>
        </p:nvSpPr>
        <p:spPr/>
        <p:txBody>
          <a:bodyPr/>
          <a:lstStyle/>
          <a:p>
            <a:fld id="{B4C71EC6-210F-42DE-9C53-41977AD35B3D}" type="datetimeFigureOut">
              <a:rPr lang="ru-RU" smtClean="0"/>
              <a:t>25.05.2025</a:t>
            </a:fld>
            <a:endParaRPr lang="ru-RU"/>
          </a:p>
        </p:txBody>
      </p:sp>
      <p:sp>
        <p:nvSpPr>
          <p:cNvPr id="11" name="Нижний колонтитул 10"/>
          <p:cNvSpPr>
            <a:spLocks noGrp="1"/>
          </p:cNvSpPr>
          <p:nvPr>
            <p:ph type="ftr" sz="quarter" idx="11"/>
          </p:nvPr>
        </p:nvSpPr>
        <p:spPr/>
        <p:txBody>
          <a:bodyPr/>
          <a:lstStyle/>
          <a:p>
            <a:endParaRPr lang="ru-RU"/>
          </a:p>
        </p:txBody>
      </p:sp>
      <p:sp>
        <p:nvSpPr>
          <p:cNvPr id="16" name="Номер слайда 15"/>
          <p:cNvSpPr>
            <a:spLocks noGrp="1"/>
          </p:cNvSpPr>
          <p:nvPr>
            <p:ph type="sldNum" sz="quarter" idx="12"/>
          </p:nvPr>
        </p:nvSpPr>
        <p:spPr/>
        <p:txBody>
          <a:bodyPr/>
          <a:lstStyle/>
          <a:p>
            <a:fld id="{B19B0651-EE4F-4900-A07F-96A6BFA9D0F0}" type="slidenum">
              <a:rPr lang="ru-RU" smtClean="0"/>
              <a:t>‹#›</a:t>
            </a:fld>
            <a:endParaRPr lang="ru-RU"/>
          </a:p>
        </p:txBody>
      </p:sp>
      <p:sp>
        <p:nvSpPr>
          <p:cNvPr id="8" name="Заголовок 7"/>
          <p:cNvSpPr>
            <a:spLocks noGrp="1"/>
          </p:cNvSpPr>
          <p:nvPr>
            <p:ph type="title"/>
          </p:nvPr>
        </p:nvSpPr>
        <p:spPr>
          <a:xfrm>
            <a:off x="180475" y="2947085"/>
            <a:ext cx="8686800" cy="1184825"/>
          </a:xfrm>
        </p:spPr>
        <p:txBody>
          <a:bodyPr rtlCol="0" anchor="t"/>
          <a:lstStyle>
            <a:lvl1pPr algn="r">
              <a:defRPr/>
            </a:lvl1pPr>
          </a:lstStyle>
          <a:p>
            <a:r>
              <a:rPr kumimoji="0" lang="ru-RU" smtClean="0"/>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0" name="Заголовок 1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4" name="Объект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0"/>
          </p:nvPr>
        </p:nvSpPr>
        <p:spPr/>
        <p:txBody>
          <a:bodyPr/>
          <a:lstStyle/>
          <a:p>
            <a:fld id="{B4C71EC6-210F-42DE-9C53-41977AD35B3D}" type="datetimeFigureOut">
              <a:rPr lang="ru-RU" smtClean="0"/>
              <a:t>25.05.2025</a:t>
            </a:fld>
            <a:endParaRPr lang="ru-RU"/>
          </a:p>
        </p:txBody>
      </p:sp>
      <p:sp>
        <p:nvSpPr>
          <p:cNvPr id="10" name="Нижний колонтитул 9"/>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9" name="Заголовок 28"/>
          <p:cNvSpPr>
            <a:spLocks noGrp="1"/>
          </p:cNvSpPr>
          <p:nvPr>
            <p:ph type="title"/>
          </p:nvPr>
        </p:nvSpPr>
        <p:spPr>
          <a:xfrm>
            <a:off x="304800" y="5410200"/>
            <a:ext cx="8610600" cy="882650"/>
          </a:xfrm>
        </p:spPr>
        <p:txBody>
          <a:bodyPr anchor="ctr"/>
          <a:lstStyle>
            <a:lvl1pPr>
              <a:defRPr/>
            </a:lvl1pPr>
          </a:lstStyle>
          <a:p>
            <a:r>
              <a:rPr kumimoji="0" lang="ru-RU" smtClean="0"/>
              <a:t>Образец заголовка</a:t>
            </a:r>
            <a:endParaRPr kumimoji="0" lang="en-US"/>
          </a:p>
        </p:txBody>
      </p:sp>
      <p:sp>
        <p:nvSpPr>
          <p:cNvPr id="13" name="Текст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25" name="Текст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Объект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8" name="Объект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0" name="Дата 9"/>
          <p:cNvSpPr>
            <a:spLocks noGrp="1"/>
          </p:cNvSpPr>
          <p:nvPr>
            <p:ph type="dt" sz="half" idx="10"/>
          </p:nvPr>
        </p:nvSpPr>
        <p:spPr/>
        <p:txBody>
          <a:bodyPr/>
          <a:lstStyle/>
          <a:p>
            <a:fld id="{B4C71EC6-210F-42DE-9C53-41977AD35B3D}" type="datetimeFigureOut">
              <a:rPr lang="ru-RU" smtClean="0"/>
              <a:t>25.05.2025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229600" y="6477000"/>
            <a:ext cx="762000" cy="246888"/>
          </a:xfrm>
        </p:spPr>
        <p:txBody>
          <a:bodyPr/>
          <a:lstStyle/>
          <a:p>
            <a:fld id="{B19B0651-EE4F-4900-A07F-96A6BFA9D0F0}" type="slidenum">
              <a:rPr lang="ru-RU" smtClean="0"/>
              <a:t>‹#›</a:t>
            </a:fld>
            <a:endParaRPr lang="ru-RU"/>
          </a:p>
        </p:txBody>
      </p:sp>
      <p:sp>
        <p:nvSpPr>
          <p:cNvPr id="11" name="Прямая соединительная линия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0" name="Заголовок 29"/>
          <p:cNvSpPr>
            <a:spLocks noGrp="1"/>
          </p:cNvSpPr>
          <p:nvPr>
            <p:ph type="title"/>
          </p:nvPr>
        </p:nvSpPr>
        <p:spPr>
          <a:xfrm>
            <a:off x="301752" y="457200"/>
            <a:ext cx="8686800" cy="841248"/>
          </a:xfrm>
        </p:spPr>
        <p:txBody>
          <a:bodyPr/>
          <a:lstStyle/>
          <a:p>
            <a:r>
              <a:rPr kumimoji="0" lang="ru-RU" smtClean="0"/>
              <a:t>Образец заголовка</a:t>
            </a:r>
            <a:endParaRPr kumimoji="0" lang="en-US"/>
          </a:p>
        </p:txBody>
      </p:sp>
      <p:sp>
        <p:nvSpPr>
          <p:cNvPr id="12" name="Дата 11"/>
          <p:cNvSpPr>
            <a:spLocks noGrp="1"/>
          </p:cNvSpPr>
          <p:nvPr>
            <p:ph type="dt" sz="half" idx="10"/>
          </p:nvPr>
        </p:nvSpPr>
        <p:spPr/>
        <p:txBody>
          <a:bodyPr/>
          <a:lstStyle/>
          <a:p>
            <a:fld id="{B4C71EC6-210F-42DE-9C53-41977AD35B3D}" type="datetimeFigureOut">
              <a:rPr lang="ru-RU" smtClean="0"/>
              <a:t>25.05.2025</a:t>
            </a:fld>
            <a:endParaRPr lang="ru-RU"/>
          </a:p>
        </p:txBody>
      </p:sp>
      <p:sp>
        <p:nvSpPr>
          <p:cNvPr id="21" name="Нижний колонтитул 20"/>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t>25.05.2025</a:t>
            </a:fld>
            <a:endParaRPr lang="ru-RU"/>
          </a:p>
        </p:txBody>
      </p:sp>
      <p:sp>
        <p:nvSpPr>
          <p:cNvPr id="24" name="Нижний колонтитул 23"/>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ая соединительная линия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Заголовок 11"/>
          <p:cNvSpPr>
            <a:spLocks noGrp="1"/>
          </p:cNvSpPr>
          <p:nvPr>
            <p:ph type="title"/>
          </p:nvPr>
        </p:nvSpPr>
        <p:spPr>
          <a:xfrm>
            <a:off x="457200" y="5486400"/>
            <a:ext cx="8458200" cy="520700"/>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14" name="Объект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5" name="Дата 24"/>
          <p:cNvSpPr>
            <a:spLocks noGrp="1"/>
          </p:cNvSpPr>
          <p:nvPr>
            <p:ph type="dt" sz="half" idx="10"/>
          </p:nvPr>
        </p:nvSpPr>
        <p:spPr/>
        <p:txBody>
          <a:bodyPr/>
          <a:lstStyle/>
          <a:p>
            <a:fld id="{B4C71EC6-210F-42DE-9C53-41977AD35B3D}" type="datetimeFigureOut">
              <a:rPr lang="ru-RU" smtClean="0"/>
              <a:t>25.05.2025</a:t>
            </a:fld>
            <a:endParaRPr lang="ru-RU"/>
          </a:p>
        </p:txBody>
      </p:sp>
      <p:sp>
        <p:nvSpPr>
          <p:cNvPr id="29" name="Нижний колонтитул 28"/>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3" name="Рисунок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ru-RU" smtClean="0"/>
              <a:t>Вставка рисунка</a:t>
            </a:r>
            <a:endParaRPr kumimoji="0" lang="en-US" dirty="0"/>
          </a:p>
        </p:txBody>
      </p:sp>
      <p:sp>
        <p:nvSpPr>
          <p:cNvPr id="7" name="Дата 6"/>
          <p:cNvSpPr>
            <a:spLocks noGrp="1"/>
          </p:cNvSpPr>
          <p:nvPr>
            <p:ph type="dt" sz="half" idx="10"/>
          </p:nvPr>
        </p:nvSpPr>
        <p:spPr/>
        <p:txBody>
          <a:bodyPr/>
          <a:lstStyle/>
          <a:p>
            <a:fld id="{B4C71EC6-210F-42DE-9C53-41977AD35B3D}" type="datetimeFigureOut">
              <a:rPr lang="ru-RU" smtClean="0"/>
              <a:t>25.05.2025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31" name="Номер слайда 30"/>
          <p:cNvSpPr>
            <a:spLocks noGrp="1"/>
          </p:cNvSpPr>
          <p:nvPr>
            <p:ph type="sldNum" sz="quarter" idx="12"/>
          </p:nvPr>
        </p:nvSpPr>
        <p:spPr/>
        <p:txBody>
          <a:bodyPr/>
          <a:lstStyle/>
          <a:p>
            <a:fld id="{B19B0651-EE4F-4900-A07F-96A6BFA9D0F0}" type="slidenum">
              <a:rPr lang="ru-RU" smtClean="0"/>
              <a:t>‹#›</a:t>
            </a:fld>
            <a:endParaRPr lang="ru-RU"/>
          </a:p>
        </p:txBody>
      </p:sp>
      <p:sp>
        <p:nvSpPr>
          <p:cNvPr id="17" name="Заголовок 16"/>
          <p:cNvSpPr>
            <a:spLocks noGrp="1"/>
          </p:cNvSpPr>
          <p:nvPr>
            <p:ph type="title"/>
          </p:nvPr>
        </p:nvSpPr>
        <p:spPr>
          <a:xfrm>
            <a:off x="381000" y="4993760"/>
            <a:ext cx="5867400" cy="522288"/>
          </a:xfrm>
        </p:spPr>
        <p:txBody>
          <a:bodyPr anchor="ctr"/>
          <a:lstStyle>
            <a:lvl1pPr algn="l">
              <a:buNone/>
              <a:defRPr sz="2000" b="1"/>
            </a:lvl1pPr>
          </a:lstStyle>
          <a:p>
            <a:r>
              <a:rPr kumimoji="0" lang="ru-RU" smtClean="0"/>
              <a:t>Образец заголовка</a:t>
            </a:r>
            <a:endParaRPr kumimoji="0" lang="en-US"/>
          </a:p>
        </p:txBody>
      </p:sp>
      <p:sp>
        <p:nvSpPr>
          <p:cNvPr id="26" name="Текст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ая соединительная линия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Текст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1" name="Дата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4C71EC6-210F-42DE-9C53-41977AD35B3D}" type="datetimeFigureOut">
              <a:rPr lang="ru-RU" smtClean="0"/>
              <a:t>25.05.2025</a:t>
            </a:fld>
            <a:endParaRPr lang="ru-RU"/>
          </a:p>
        </p:txBody>
      </p:sp>
      <p:sp>
        <p:nvSpPr>
          <p:cNvPr id="28" name="Нижний колонтитул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ru-RU"/>
          </a:p>
        </p:txBody>
      </p:sp>
      <p:sp>
        <p:nvSpPr>
          <p:cNvPr id="5" name="Номер слайда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19B0651-EE4F-4900-A07F-96A6BFA9D0F0}" type="slidenum">
              <a:rPr lang="ru-RU" smtClean="0"/>
              <a:t>‹#›</a:t>
            </a:fld>
            <a:endParaRPr lang="ru-RU"/>
          </a:p>
        </p:txBody>
      </p:sp>
      <p:sp>
        <p:nvSpPr>
          <p:cNvPr id="10" name="Заголовок 9"/>
          <p:cNvSpPr>
            <a:spLocks noGrp="1"/>
          </p:cNvSpPr>
          <p:nvPr>
            <p:ph type="title"/>
          </p:nvPr>
        </p:nvSpPr>
        <p:spPr>
          <a:xfrm>
            <a:off x="304800" y="457200"/>
            <a:ext cx="8686800" cy="838200"/>
          </a:xfrm>
          <a:prstGeom prst="rect">
            <a:avLst/>
          </a:prstGeom>
        </p:spPr>
        <p:txBody>
          <a:bodyPr vert="horz" anchor="ctr">
            <a:normAutofit/>
          </a:bodyPr>
          <a:lstStyle/>
          <a:p>
            <a:r>
              <a:rPr kumimoji="0" lang="ru-RU" smtClean="0"/>
              <a:t>Образец заголовка</a:t>
            </a:r>
            <a:endParaRPr kumimoji="0" lang="en-US"/>
          </a:p>
        </p:txBody>
      </p:sp>
      <p:sp>
        <p:nvSpPr>
          <p:cNvPr id="9" name="Прямая соединительная линия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ая соединительная линия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304800" y="260648"/>
            <a:ext cx="8686800" cy="5819477"/>
          </a:xfrm>
        </p:spPr>
        <p:txBody>
          <a:bodyPr/>
          <a:lstStyle/>
          <a:p>
            <a:r>
              <a:rPr lang="uz-Latn-UZ" dirty="0" smtClean="0"/>
              <a:t>Shahrisabz davlat </a:t>
            </a:r>
            <a:r>
              <a:rPr lang="uz-Latn-UZ" dirty="0"/>
              <a:t>pedagogika </a:t>
            </a:r>
            <a:r>
              <a:rPr lang="uz-Latn-UZ" dirty="0" smtClean="0"/>
              <a:t>instituti pedagogika fakeltituti matematika va informatika yunalishi 3-bosqich talabasi Azimov Asadbekning Web texnalogiya fanidan taxlagan taqdimoti</a:t>
            </a:r>
            <a:endParaRPr lang="ru-RU"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80928"/>
            <a:ext cx="6858000" cy="3600400"/>
          </a:xfrm>
          <a:prstGeom prst="rect">
            <a:avLst/>
          </a:prstGeom>
        </p:spPr>
      </p:pic>
    </p:spTree>
    <p:extLst>
      <p:ext uri="{BB962C8B-B14F-4D97-AF65-F5344CB8AC3E}">
        <p14:creationId xmlns:p14="http://schemas.microsoft.com/office/powerpoint/2010/main" val="329949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a:spLocks noGrp="1"/>
          </p:cNvSpPr>
          <p:nvPr>
            <p:ph idx="1"/>
          </p:nvPr>
        </p:nvSpPr>
        <p:spPr>
          <a:xfrm>
            <a:off x="304800" y="260648"/>
            <a:ext cx="8686800" cy="5819477"/>
          </a:xfrm>
        </p:spPr>
        <p:txBody>
          <a:bodyPr>
            <a:normAutofit fontScale="77500" lnSpcReduction="20000"/>
          </a:bodyPr>
          <a:lstStyle/>
          <a:p>
            <a:r>
              <a:rPr lang="uz-Latn-UZ" b="1" dirty="0"/>
              <a:t>Imkoniyatlar:</a:t>
            </a:r>
            <a:endParaRPr lang="uz-Latn-UZ" dirty="0"/>
          </a:p>
          <a:p>
            <a:r>
              <a:rPr lang="uz-Latn-UZ" b="1" dirty="0"/>
              <a:t>Foydalanuvchi interfeysi</a:t>
            </a:r>
            <a:r>
              <a:rPr lang="uz-Latn-UZ" dirty="0"/>
              <a:t>: Joomla foydalanuvchilarga qulay interfeys va boshqaruvni taqdim etadi, ammo WordPress'ga nisbatan biroz murakkabroqdir.</a:t>
            </a:r>
          </a:p>
          <a:p>
            <a:r>
              <a:rPr lang="uz-Latn-UZ" b="1" dirty="0"/>
              <a:t>Modullar va plaginlar</a:t>
            </a:r>
            <a:r>
              <a:rPr lang="uz-Latn-UZ" dirty="0"/>
              <a:t>: Joomla-da saytingizning imkoniyatlarini kengaytirish uchun ko'plab modullar va plaginlar mavjud.</a:t>
            </a:r>
          </a:p>
          <a:p>
            <a:r>
              <a:rPr lang="uz-Latn-UZ" b="1" dirty="0"/>
              <a:t>Kengaytirilgan foydalanuvchi boshqaruvi</a:t>
            </a:r>
            <a:r>
              <a:rPr lang="uz-Latn-UZ" dirty="0"/>
              <a:t>: Joomla ko'plab foydalanuvchi rollari va ruxsatlar tizimiga ega bo'lib, murakkab foydalanuvchi boshqaruv tizimlarini yaratish imkonini beradi.</a:t>
            </a:r>
          </a:p>
          <a:p>
            <a:r>
              <a:rPr lang="uz-Latn-UZ" b="1" dirty="0"/>
              <a:t>SEO imkoniyatlari</a:t>
            </a:r>
            <a:r>
              <a:rPr lang="uz-Latn-UZ" dirty="0"/>
              <a:t>: Joomla SEO uchun sozlamalar va plaginlar bilan ishlashda qulay.</a:t>
            </a:r>
          </a:p>
          <a:p>
            <a:r>
              <a:rPr lang="uz-Latn-UZ" b="1" dirty="0"/>
              <a:t>Jamoa va qo'llab-quvvatlash</a:t>
            </a:r>
            <a:r>
              <a:rPr lang="uz-Latn-UZ" dirty="0"/>
              <a:t>: Joomla ham katta jamoaga va kengaytirilgan hujjatlarni taqdim etadi, lekin uning qo'llab-quvvatlashi WordPress bilan solishtirganda kamroq bo'lishi mumkin.</a:t>
            </a:r>
          </a:p>
          <a:p>
            <a:endParaRPr lang="ru-RU" dirty="0"/>
          </a:p>
        </p:txBody>
      </p:sp>
    </p:spTree>
    <p:extLst>
      <p:ext uri="{BB962C8B-B14F-4D97-AF65-F5344CB8AC3E}">
        <p14:creationId xmlns:p14="http://schemas.microsoft.com/office/powerpoint/2010/main" val="191960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dirty="0" smtClean="0"/>
              <a:t>E’tiboringiz uchun rahmat</a:t>
            </a:r>
            <a:endParaRPr lang="ru-RU" dirty="0"/>
          </a:p>
        </p:txBody>
      </p:sp>
    </p:spTree>
    <p:extLst>
      <p:ext uri="{BB962C8B-B14F-4D97-AF65-F5344CB8AC3E}">
        <p14:creationId xmlns:p14="http://schemas.microsoft.com/office/powerpoint/2010/main" val="166237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323528" y="116632"/>
            <a:ext cx="8686800" cy="5678091"/>
          </a:xfrm>
        </p:spPr>
        <p:txBody>
          <a:bodyPr/>
          <a:lstStyle/>
          <a:p>
            <a:r>
              <a:rPr lang="uz-Latn-UZ" dirty="0" smtClean="0"/>
              <a:t>Mavzu:Kengaytirilgan belgilash tili (xml) va uning imkoniyatlari. Vordpress va uning imkoniyatlari. Drupal va uning imkoniyatlari. Joomla va uning imkoniyatlari</a:t>
            </a:r>
          </a:p>
          <a:p>
            <a:r>
              <a:rPr lang="uz-Latn-UZ" dirty="0"/>
              <a:t> </a:t>
            </a:r>
            <a:r>
              <a:rPr lang="uz-Latn-UZ" dirty="0" smtClean="0"/>
              <a:t>                                </a:t>
            </a:r>
            <a:r>
              <a:rPr lang="uz-Latn-UZ" dirty="0"/>
              <a:t>Reja</a:t>
            </a:r>
            <a:r>
              <a:rPr lang="uz-Latn-UZ" dirty="0" smtClean="0"/>
              <a:t>:</a:t>
            </a:r>
          </a:p>
          <a:p>
            <a:r>
              <a:rPr lang="uz-Latn-UZ" dirty="0"/>
              <a:t>1. </a:t>
            </a:r>
            <a:r>
              <a:rPr lang="uz-Latn-UZ" b="1" dirty="0"/>
              <a:t>Kengaytirilgan Belgilash Tili (XML) va Uning </a:t>
            </a:r>
            <a:r>
              <a:rPr lang="uz-Latn-UZ" b="1" dirty="0" smtClean="0"/>
              <a:t>Imkoniyatlari</a:t>
            </a:r>
          </a:p>
          <a:p>
            <a:r>
              <a:rPr lang="uz-Latn-UZ" dirty="0" smtClean="0"/>
              <a:t>2</a:t>
            </a:r>
            <a:r>
              <a:rPr lang="uz-Latn-UZ" dirty="0"/>
              <a:t>. </a:t>
            </a:r>
            <a:r>
              <a:rPr lang="uz-Latn-UZ" b="1" dirty="0"/>
              <a:t>WordPress va Uning </a:t>
            </a:r>
            <a:r>
              <a:rPr lang="uz-Latn-UZ" b="1" dirty="0" smtClean="0"/>
              <a:t>Imkoniyatlari</a:t>
            </a:r>
          </a:p>
          <a:p>
            <a:r>
              <a:rPr lang="uz-Latn-UZ" dirty="0"/>
              <a:t>3. </a:t>
            </a:r>
            <a:r>
              <a:rPr lang="uz-Latn-UZ" b="1" dirty="0"/>
              <a:t>Drupal va Uning </a:t>
            </a:r>
            <a:r>
              <a:rPr lang="uz-Latn-UZ" b="1" dirty="0" smtClean="0"/>
              <a:t>Imkoniyatlari</a:t>
            </a:r>
          </a:p>
          <a:p>
            <a:r>
              <a:rPr lang="uz-Latn-UZ" dirty="0"/>
              <a:t>4. </a:t>
            </a:r>
            <a:r>
              <a:rPr lang="uz-Latn-UZ" b="1" dirty="0"/>
              <a:t>Joomla va Uning Imkoniyatlari</a:t>
            </a:r>
            <a:endParaRPr lang="ru-RU" dirty="0"/>
          </a:p>
        </p:txBody>
      </p:sp>
    </p:spTree>
    <p:extLst>
      <p:ext uri="{BB962C8B-B14F-4D97-AF65-F5344CB8AC3E}">
        <p14:creationId xmlns:p14="http://schemas.microsoft.com/office/powerpoint/2010/main" val="66635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656"/>
            <a:ext cx="8686800" cy="5747469"/>
          </a:xfrm>
        </p:spPr>
        <p:txBody>
          <a:bodyPr/>
          <a:lstStyle/>
          <a:p>
            <a:r>
              <a:rPr lang="uz-Latn-UZ" b="1" dirty="0"/>
              <a:t>XML</a:t>
            </a:r>
            <a:r>
              <a:rPr lang="uz-Latn-UZ" dirty="0"/>
              <a:t> (Extensible Markup Language) — bu ma'lumotlarni saqlash va uzatish uchun ishlatiladigan kengaytirilgan belgilash tilidir. XML ma'lumotlarni inson o'qishi uchun mos va kompyuterlar tomonidan ham osongina tahlil qilinadigan shaklda saqlash imkonini beradi. XML faqat ma'lumotni tashkil etish uchun ishlatiladi, o'zida ma'lumotni qanday ko'rsatish yoki formatlash haqida qarorlar qabul qilmaydi.</a:t>
            </a:r>
            <a:endParaRPr lang="ru-RU" dirty="0"/>
          </a:p>
        </p:txBody>
      </p:sp>
    </p:spTree>
    <p:extLst>
      <p:ext uri="{BB962C8B-B14F-4D97-AF65-F5344CB8AC3E}">
        <p14:creationId xmlns:p14="http://schemas.microsoft.com/office/powerpoint/2010/main" val="195141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656"/>
            <a:ext cx="8686800" cy="5747469"/>
          </a:xfrm>
        </p:spPr>
        <p:txBody>
          <a:bodyPr>
            <a:normAutofit fontScale="85000" lnSpcReduction="10000"/>
          </a:bodyPr>
          <a:lstStyle/>
          <a:p>
            <a:r>
              <a:rPr lang="uz-Latn-UZ" b="1" dirty="0"/>
              <a:t>Imkoniyatlar:</a:t>
            </a:r>
            <a:endParaRPr lang="uz-Latn-UZ" dirty="0"/>
          </a:p>
          <a:p>
            <a:r>
              <a:rPr lang="uz-Latn-UZ" b="1" dirty="0"/>
              <a:t>Moslashuvchanlik</a:t>
            </a:r>
            <a:r>
              <a:rPr lang="uz-Latn-UZ" dirty="0"/>
              <a:t>: XML yasalishi mumkin bo'lgan o'zgaruvchan elementlar bilan ishlashga imkon beradi. Har qanday turdagi ma'lumotni o'z ichiga olishi mumkin.</a:t>
            </a:r>
          </a:p>
          <a:p>
            <a:r>
              <a:rPr lang="uz-Latn-UZ" b="1" dirty="0"/>
              <a:t>Platformalararo ishlash</a:t>
            </a:r>
            <a:r>
              <a:rPr lang="uz-Latn-UZ" dirty="0"/>
              <a:t>: XML har xil operatsion tizimlar va platformalar o'rtasida ma'lumotlarni uzatish uchun ishlatilishi mumkin.</a:t>
            </a:r>
          </a:p>
          <a:p>
            <a:r>
              <a:rPr lang="uz-Latn-UZ" b="1" dirty="0"/>
              <a:t>Ma'lumotlar almashinuvi</a:t>
            </a:r>
            <a:r>
              <a:rPr lang="uz-Latn-UZ" dirty="0"/>
              <a:t>: XML internetda ma'lumotlar almashishining muhim vositasiga aylandi. Web servislar va API'lar XML formatini ishlatishadi.</a:t>
            </a:r>
          </a:p>
          <a:p>
            <a:r>
              <a:rPr lang="uz-Latn-UZ" b="1" dirty="0"/>
              <a:t>Xato aniqlash</a:t>
            </a:r>
            <a:r>
              <a:rPr lang="uz-Latn-UZ" dirty="0"/>
              <a:t>: XML tarkibida xatolarni aniqlash va tuzatish uchun maxsus vositalar mavjud, bu esa ma'lumotlar uzatishda ishonchlilikni oshiradi.</a:t>
            </a:r>
          </a:p>
          <a:p>
            <a:endParaRPr lang="ru-RU" dirty="0"/>
          </a:p>
        </p:txBody>
      </p:sp>
    </p:spTree>
    <p:extLst>
      <p:ext uri="{BB962C8B-B14F-4D97-AF65-F5344CB8AC3E}">
        <p14:creationId xmlns:p14="http://schemas.microsoft.com/office/powerpoint/2010/main" val="163984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5819477"/>
          </a:xfrm>
        </p:spPr>
        <p:txBody>
          <a:bodyPr/>
          <a:lstStyle/>
          <a:p>
            <a:r>
              <a:rPr lang="uz-Latn-UZ" b="1" dirty="0"/>
              <a:t>WordPress</a:t>
            </a:r>
            <a:r>
              <a:rPr lang="uz-Latn-UZ" dirty="0"/>
              <a:t> — bu ochiq manba asosida ishlab chiqilgan va dunyodagi eng mashhur kontent boshqaruv tizimidir (CMS). WordPress asosan bloglar va veb-saytlar yaratish uchun mo'ljallangan, ammo u kengaytirilgan funksiyalarni qo'llab-quvvatlaydi va kompleks saytlar yaratish uchun ham ishlatilishi mumkin.</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66813"/>
            <a:ext cx="86868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870" y="3861048"/>
            <a:ext cx="4742259" cy="2701984"/>
          </a:xfrm>
          <a:prstGeom prst="rect">
            <a:avLst/>
          </a:prstGeom>
        </p:spPr>
      </p:pic>
    </p:spTree>
    <p:extLst>
      <p:ext uri="{BB962C8B-B14F-4D97-AF65-F5344CB8AC3E}">
        <p14:creationId xmlns:p14="http://schemas.microsoft.com/office/powerpoint/2010/main" val="3027871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332656"/>
            <a:ext cx="8686800" cy="5747469"/>
          </a:xfrm>
        </p:spPr>
        <p:txBody>
          <a:bodyPr>
            <a:normAutofit fontScale="77500" lnSpcReduction="20000"/>
          </a:bodyPr>
          <a:lstStyle/>
          <a:p>
            <a:r>
              <a:rPr lang="uz-Latn-UZ" b="1" dirty="0"/>
              <a:t>Imkoniyatlar:</a:t>
            </a:r>
            <a:endParaRPr lang="uz-Latn-UZ" dirty="0"/>
          </a:p>
          <a:p>
            <a:r>
              <a:rPr lang="uz-Latn-UZ" b="1" dirty="0"/>
              <a:t>Foydalanuvchi do'stligi</a:t>
            </a:r>
            <a:r>
              <a:rPr lang="uz-Latn-UZ" dirty="0"/>
              <a:t>: WordPress interfeysi intuitiv va foydalanuvchi uchun qulay, bu esa yangi foydalanuvchilarni jalb qiladi.</a:t>
            </a:r>
          </a:p>
          <a:p>
            <a:r>
              <a:rPr lang="uz-Latn-UZ" b="1" dirty="0"/>
              <a:t>Ko'plab plaginlar</a:t>
            </a:r>
            <a:r>
              <a:rPr lang="uz-Latn-UZ" dirty="0"/>
              <a:t>: WordPress tizimida kengaytirilgan plaginlar mavjud, bu esa saytingizga qo'shimcha imkoniyatlar qo'shish imkonini beradi (SEO, xavfsizlik, tahlil qilish va hokazo).</a:t>
            </a:r>
          </a:p>
          <a:p>
            <a:r>
              <a:rPr lang="uz-Latn-UZ" b="1" dirty="0"/>
              <a:t>Temalar</a:t>
            </a:r>
            <a:r>
              <a:rPr lang="uz-Latn-UZ" dirty="0"/>
              <a:t>: Sayt dizaynini o'zgartirish uchun ko'plab bepul va pullik temalar mavjud.</a:t>
            </a:r>
          </a:p>
          <a:p>
            <a:r>
              <a:rPr lang="uz-Latn-UZ" b="1" dirty="0"/>
              <a:t>SEO uchun optimallashtirish</a:t>
            </a:r>
            <a:r>
              <a:rPr lang="uz-Latn-UZ" dirty="0"/>
              <a:t>: WordPress SEO (Search Engine Optimization) uchun maxsus plaginlar va sozlamalar taklif qiladi, bu saytning qidiruv tizimlarida yuqori o'rin olishiga yordam beradi.</a:t>
            </a:r>
          </a:p>
          <a:p>
            <a:r>
              <a:rPr lang="uz-Latn-UZ" b="1" dirty="0"/>
              <a:t>Jamoa va qo'llab-quvvatlash</a:t>
            </a:r>
            <a:r>
              <a:rPr lang="uz-Latn-UZ" dirty="0"/>
              <a:t>: WordPress o'zining katta jamoasi va dokumentatsiyasi bilan foydalanuvchilarni qo'llab-quvvatlaydi.</a:t>
            </a:r>
          </a:p>
          <a:p>
            <a:endParaRPr lang="ru-RU" dirty="0"/>
          </a:p>
        </p:txBody>
      </p:sp>
    </p:spTree>
    <p:extLst>
      <p:ext uri="{BB962C8B-B14F-4D97-AF65-F5344CB8AC3E}">
        <p14:creationId xmlns:p14="http://schemas.microsoft.com/office/powerpoint/2010/main" val="175222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260648"/>
            <a:ext cx="8686800" cy="5819477"/>
          </a:xfrm>
        </p:spPr>
        <p:txBody>
          <a:bodyPr/>
          <a:lstStyle/>
          <a:p>
            <a:r>
              <a:rPr lang="uz-Latn-UZ" b="1" dirty="0"/>
              <a:t>Drupal</a:t>
            </a:r>
            <a:r>
              <a:rPr lang="uz-Latn-UZ" dirty="0"/>
              <a:t> — bu ochiq manba asosidagi kontent boshqaruv tizimi (CMS) bo'lib, odatda murakkab va keng ko'lamli veb-saytlar yaratish uchun ishlatiladi. Drupal katta va murakkab tizimlar uchun qulayroq va yuqori darajadagi moslashuvchanlikni taqdim etadi.</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3572597"/>
            <a:ext cx="4886275" cy="2520280"/>
          </a:xfrm>
          <a:prstGeom prst="rect">
            <a:avLst/>
          </a:prstGeom>
        </p:spPr>
      </p:pic>
    </p:spTree>
    <p:extLst>
      <p:ext uri="{BB962C8B-B14F-4D97-AF65-F5344CB8AC3E}">
        <p14:creationId xmlns:p14="http://schemas.microsoft.com/office/powerpoint/2010/main" val="266479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88640"/>
            <a:ext cx="8686800" cy="5891485"/>
          </a:xfrm>
        </p:spPr>
        <p:txBody>
          <a:bodyPr>
            <a:normAutofit fontScale="85000" lnSpcReduction="20000"/>
          </a:bodyPr>
          <a:lstStyle/>
          <a:p>
            <a:r>
              <a:rPr lang="uz-Latn-UZ" b="1" dirty="0"/>
              <a:t>Imkoniyatlar:</a:t>
            </a:r>
            <a:endParaRPr lang="uz-Latn-UZ" dirty="0"/>
          </a:p>
          <a:p>
            <a:r>
              <a:rPr lang="uz-Latn-UZ" b="1" dirty="0"/>
              <a:t>Moslashuvchanlik</a:t>
            </a:r>
            <a:r>
              <a:rPr lang="uz-Latn-UZ" dirty="0"/>
              <a:t>: Drupal juda moslashuvchan va murakkab tuzilmalarga ega saytlarni yaratishga imkon beradi. Uning modullar tizimi yordamida saytni istalgan tarzda sozlash mumkin.</a:t>
            </a:r>
          </a:p>
          <a:p>
            <a:r>
              <a:rPr lang="uz-Latn-UZ" b="1" dirty="0"/>
              <a:t>Kengaytirilgan imkoniyatlar</a:t>
            </a:r>
            <a:r>
              <a:rPr lang="uz-Latn-UZ" dirty="0"/>
              <a:t>: Drupal foydalanuvchilarni boshqarish, kontentni boshqarish, SEO, xavfsizlik va ko'plab boshqa funktsiyalar uchun kengaytirilgan plaginlar va modullarni taqdim etadi.</a:t>
            </a:r>
          </a:p>
          <a:p>
            <a:r>
              <a:rPr lang="uz-Latn-UZ" b="1" dirty="0"/>
              <a:t>Xavfsizlik</a:t>
            </a:r>
            <a:r>
              <a:rPr lang="uz-Latn-UZ" dirty="0"/>
              <a:t>: Drupal xavfsizlikni ta'minlashga katta e'tibor beradi, shuning uchun u ko'plab katta korporatsiyalar tomonidan ishlatiladi.</a:t>
            </a:r>
          </a:p>
          <a:p>
            <a:r>
              <a:rPr lang="uz-Latn-UZ" b="1" dirty="0"/>
              <a:t>Kengaytirilgan ma'lumotlar boshqaruvi</a:t>
            </a:r>
            <a:r>
              <a:rPr lang="uz-Latn-UZ" dirty="0"/>
              <a:t>: Drupal maxsus kontent turlari, taxminiy ma'lumotlar va o'zaro bog'liq ma'lumotlarni boshqarish imkonini beradi.</a:t>
            </a:r>
          </a:p>
          <a:p>
            <a:endParaRPr lang="ru-RU" dirty="0"/>
          </a:p>
        </p:txBody>
      </p:sp>
    </p:spTree>
    <p:extLst>
      <p:ext uri="{BB962C8B-B14F-4D97-AF65-F5344CB8AC3E}">
        <p14:creationId xmlns:p14="http://schemas.microsoft.com/office/powerpoint/2010/main" val="57516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04800" y="188640"/>
            <a:ext cx="8686800" cy="5891485"/>
          </a:xfrm>
        </p:spPr>
        <p:txBody>
          <a:bodyPr/>
          <a:lstStyle/>
          <a:p>
            <a:r>
              <a:rPr lang="uz-Latn-UZ" b="1" dirty="0"/>
              <a:t>Joomla</a:t>
            </a:r>
            <a:r>
              <a:rPr lang="uz-Latn-UZ" dirty="0"/>
              <a:t> — bu ochiq manba asosidagi kontent boshqaruv tizimi bo'lib, u oddiy veb-saytlar yaratishdan tortib, murakkab veb-ilovalar va portallarga qadar keng imkoniyatlarni taqdim etadi.</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539727"/>
            <a:ext cx="5030291" cy="3770908"/>
          </a:xfrm>
          <a:prstGeom prst="rect">
            <a:avLst/>
          </a:prstGeom>
        </p:spPr>
      </p:pic>
    </p:spTree>
    <p:extLst>
      <p:ext uri="{BB962C8B-B14F-4D97-AF65-F5344CB8AC3E}">
        <p14:creationId xmlns:p14="http://schemas.microsoft.com/office/powerpoint/2010/main" val="26515925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рек">
  <a:themeElements>
    <a:clrScheme name="Трек">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Трек">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рек">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62</TotalTime>
  <Words>605</Words>
  <Application>Microsoft Office PowerPoint</Application>
  <PresentationFormat>Экран (4:3)</PresentationFormat>
  <Paragraphs>34</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Трек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E’tiboringiz uchun rahmat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acer</dc:creator>
  <cp:lastModifiedBy>acer</cp:lastModifiedBy>
  <cp:revision>6</cp:revision>
  <dcterms:created xsi:type="dcterms:W3CDTF">2025-05-18T09:17:45Z</dcterms:created>
  <dcterms:modified xsi:type="dcterms:W3CDTF">2025-05-25T17:23:37Z</dcterms:modified>
</cp:coreProperties>
</file>