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Заголовок 28"/>
          <p:cNvSpPr>
            <a:spLocks noGrp="1"/>
          </p:cNvSpPr>
          <p:nvPr>
            <p:ph type="ctrTitle"/>
          </p:nvPr>
        </p:nvSpPr>
        <p:spPr>
          <a:xfrm>
            <a:off x="381000" y="4853411"/>
            <a:ext cx="8458200" cy="1222375"/>
          </a:xfrm>
        </p:spPr>
        <p:txBody>
          <a:bodyPr anchor="t"/>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16" name="Дата 15"/>
          <p:cNvSpPr>
            <a:spLocks noGrp="1"/>
          </p:cNvSpPr>
          <p:nvPr>
            <p:ph type="dt" sz="half" idx="10"/>
          </p:nvPr>
        </p:nvSpPr>
        <p:spPr/>
        <p:txBody>
          <a:bodyPr/>
          <a:lstStyle/>
          <a:p>
            <a:fld id="{B4C71EC6-210F-42DE-9C53-41977AD35B3D}" type="datetimeFigureOut">
              <a:rPr lang="ru-RU" smtClean="0"/>
              <a:t>18.05.2025</a:t>
            </a:fld>
            <a:endParaRPr lang="ru-RU"/>
          </a:p>
        </p:txBody>
      </p:sp>
      <p:sp>
        <p:nvSpPr>
          <p:cNvPr id="2" name="Нижний колонтитул 1"/>
          <p:cNvSpPr>
            <a:spLocks noGrp="1"/>
          </p:cNvSpPr>
          <p:nvPr>
            <p:ph type="ftr" sz="quarter" idx="11"/>
          </p:nvPr>
        </p:nvSpPr>
        <p:spPr/>
        <p:txBody>
          <a:bodyPr/>
          <a:lstStyle/>
          <a:p>
            <a:endParaRPr lang="ru-RU"/>
          </a:p>
        </p:txBody>
      </p:sp>
      <p:sp>
        <p:nvSpPr>
          <p:cNvPr id="15" name="Номер слайда 14"/>
          <p:cNvSpPr>
            <a:spLocks noGrp="1"/>
          </p:cNvSpPr>
          <p:nvPr>
            <p:ph type="sldNum" sz="quarter" idx="12"/>
          </p:nvPr>
        </p:nvSpPr>
        <p:spPr>
          <a:xfrm>
            <a:off x="8229600" y="6473952"/>
            <a:ext cx="758952" cy="246888"/>
          </a:xfrm>
        </p:spPr>
        <p:txBody>
          <a:body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18.05.2025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58000" y="549276"/>
            <a:ext cx="18288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549276"/>
            <a:ext cx="62484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18.05.2025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2" name="Заголовок 21"/>
          <p:cNvSpPr>
            <a:spLocks noGrp="1"/>
          </p:cNvSpPr>
          <p:nvPr>
            <p:ph type="title"/>
          </p:nvPr>
        </p:nvSpPr>
        <p:spPr/>
        <p:txBody>
          <a:bodyPr/>
          <a:lstStyle/>
          <a:p>
            <a:r>
              <a:rPr kumimoji="0" lang="ru-RU" smtClean="0"/>
              <a:t>Образец заголовка</a:t>
            </a:r>
            <a:endParaRPr kumimoji="0" lang="en-US"/>
          </a:p>
        </p:txBody>
      </p:sp>
      <p:sp>
        <p:nvSpPr>
          <p:cNvPr id="27" name="Объект 26"/>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5" name="Дата 24"/>
          <p:cNvSpPr>
            <a:spLocks noGrp="1"/>
          </p:cNvSpPr>
          <p:nvPr>
            <p:ph type="dt" sz="half" idx="10"/>
          </p:nvPr>
        </p:nvSpPr>
        <p:spPr/>
        <p:txBody>
          <a:bodyPr/>
          <a:lstStyle/>
          <a:p>
            <a:fld id="{B4C71EC6-210F-42DE-9C53-41977AD35B3D}" type="datetimeFigureOut">
              <a:rPr lang="ru-RU" smtClean="0"/>
              <a:t>18.05.2025</a:t>
            </a:fld>
            <a:endParaRPr lang="ru-RU"/>
          </a:p>
        </p:txBody>
      </p:sp>
      <p:sp>
        <p:nvSpPr>
          <p:cNvPr id="19" name="Нижний колонтитул 18"/>
          <p:cNvSpPr>
            <a:spLocks noGrp="1"/>
          </p:cNvSpPr>
          <p:nvPr>
            <p:ph type="ftr" sz="quarter" idx="11"/>
          </p:nvPr>
        </p:nvSpPr>
        <p:spPr>
          <a:xfrm>
            <a:off x="3581400" y="76200"/>
            <a:ext cx="2895600" cy="288925"/>
          </a:xfrm>
        </p:spPr>
        <p:txBody>
          <a:bodyPr/>
          <a:lstStyle/>
          <a:p>
            <a:endParaRPr lang="ru-RU"/>
          </a:p>
        </p:txBody>
      </p:sp>
      <p:sp>
        <p:nvSpPr>
          <p:cNvPr id="16" name="Номер слайда 15"/>
          <p:cNvSpPr>
            <a:spLocks noGrp="1"/>
          </p:cNvSpPr>
          <p:nvPr>
            <p:ph type="sldNum" sz="quarter" idx="12"/>
          </p:nvPr>
        </p:nvSpPr>
        <p:spPr>
          <a:xfrm>
            <a:off x="8229600" y="6473952"/>
            <a:ext cx="758952" cy="246888"/>
          </a:xfrm>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3">
        <a:schemeClr val="bg2"/>
      </p:bgRef>
    </p:bg>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Текст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19" name="Дата 18"/>
          <p:cNvSpPr>
            <a:spLocks noGrp="1"/>
          </p:cNvSpPr>
          <p:nvPr>
            <p:ph type="dt" sz="half" idx="10"/>
          </p:nvPr>
        </p:nvSpPr>
        <p:spPr/>
        <p:txBody>
          <a:bodyPr/>
          <a:lstStyle/>
          <a:p>
            <a:fld id="{B4C71EC6-210F-42DE-9C53-41977AD35B3D}" type="datetimeFigureOut">
              <a:rPr lang="ru-RU" smtClean="0"/>
              <a:t>18.05.2025</a:t>
            </a:fld>
            <a:endParaRPr lang="ru-RU"/>
          </a:p>
        </p:txBody>
      </p:sp>
      <p:sp>
        <p:nvSpPr>
          <p:cNvPr id="11" name="Нижний колонтитул 10"/>
          <p:cNvSpPr>
            <a:spLocks noGrp="1"/>
          </p:cNvSpPr>
          <p:nvPr>
            <p:ph type="ftr" sz="quarter" idx="11"/>
          </p:nvPr>
        </p:nvSpPr>
        <p:spPr/>
        <p:txBody>
          <a:bodyPr/>
          <a:lstStyle/>
          <a:p>
            <a:endParaRPr lang="ru-RU"/>
          </a:p>
        </p:txBody>
      </p:sp>
      <p:sp>
        <p:nvSpPr>
          <p:cNvPr id="16" name="Номер слайда 15"/>
          <p:cNvSpPr>
            <a:spLocks noGrp="1"/>
          </p:cNvSpPr>
          <p:nvPr>
            <p:ph type="sldNum" sz="quarter" idx="12"/>
          </p:nvPr>
        </p:nvSpPr>
        <p:spPr/>
        <p:txBody>
          <a:bodyPr/>
          <a:lstStyle/>
          <a:p>
            <a:fld id="{B19B0651-EE4F-4900-A07F-96A6BFA9D0F0}" type="slidenum">
              <a:rPr lang="ru-RU" smtClean="0"/>
              <a:t>‹#›</a:t>
            </a:fld>
            <a:endParaRPr lang="ru-RU"/>
          </a:p>
        </p:txBody>
      </p:sp>
      <p:sp>
        <p:nvSpPr>
          <p:cNvPr id="8" name="Заголовок 7"/>
          <p:cNvSpPr>
            <a:spLocks noGrp="1"/>
          </p:cNvSpPr>
          <p:nvPr>
            <p:ph type="title"/>
          </p:nvPr>
        </p:nvSpPr>
        <p:spPr>
          <a:xfrm>
            <a:off x="180475" y="2947085"/>
            <a:ext cx="8686800" cy="1184825"/>
          </a:xfrm>
        </p:spPr>
        <p:txBody>
          <a:bodyPr rtlCol="0" anchor="t"/>
          <a:lstStyle>
            <a:lvl1pPr algn="r">
              <a:defRPr/>
            </a:lvl1pPr>
          </a:lstStyle>
          <a:p>
            <a:r>
              <a:rPr kumimoji="0" lang="ru-RU" smtClean="0"/>
              <a:t>Образец заголовка</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0" name="Заголовок 19"/>
          <p:cNvSpPr>
            <a:spLocks noGrp="1"/>
          </p:cNvSpPr>
          <p:nvPr>
            <p:ph type="title"/>
          </p:nvPr>
        </p:nvSpPr>
        <p:spPr>
          <a:xfrm>
            <a:off x="301752" y="457200"/>
            <a:ext cx="8686800" cy="841248"/>
          </a:xfrm>
        </p:spPr>
        <p:txBody>
          <a:bodyPr/>
          <a:lstStyle/>
          <a:p>
            <a:r>
              <a:rPr kumimoji="0" lang="ru-RU" smtClean="0"/>
              <a:t>Образец заголовка</a:t>
            </a:r>
            <a:endParaRPr kumimoji="0" lang="en-US"/>
          </a:p>
        </p:txBody>
      </p:sp>
      <p:sp>
        <p:nvSpPr>
          <p:cNvPr id="14" name="Объект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Объект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1" name="Дата 20"/>
          <p:cNvSpPr>
            <a:spLocks noGrp="1"/>
          </p:cNvSpPr>
          <p:nvPr>
            <p:ph type="dt" sz="half" idx="10"/>
          </p:nvPr>
        </p:nvSpPr>
        <p:spPr/>
        <p:txBody>
          <a:bodyPr/>
          <a:lstStyle/>
          <a:p>
            <a:fld id="{B4C71EC6-210F-42DE-9C53-41977AD35B3D}" type="datetimeFigureOut">
              <a:rPr lang="ru-RU" smtClean="0"/>
              <a:t>18.05.2025</a:t>
            </a:fld>
            <a:endParaRPr lang="ru-RU"/>
          </a:p>
        </p:txBody>
      </p:sp>
      <p:sp>
        <p:nvSpPr>
          <p:cNvPr id="10" name="Нижний колонтитул 9"/>
          <p:cNvSpPr>
            <a:spLocks noGrp="1"/>
          </p:cNvSpPr>
          <p:nvPr>
            <p:ph type="ftr" sz="quarter" idx="11"/>
          </p:nvPr>
        </p:nvSpPr>
        <p:spPr/>
        <p:txBody>
          <a:bodyPr/>
          <a:lstStyle/>
          <a:p>
            <a:endParaRPr lang="ru-RU"/>
          </a:p>
        </p:txBody>
      </p:sp>
      <p:sp>
        <p:nvSpPr>
          <p:cNvPr id="31" name="Номер слайда 30"/>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9" name="Заголовок 28"/>
          <p:cNvSpPr>
            <a:spLocks noGrp="1"/>
          </p:cNvSpPr>
          <p:nvPr>
            <p:ph type="title"/>
          </p:nvPr>
        </p:nvSpPr>
        <p:spPr>
          <a:xfrm>
            <a:off x="304800" y="5410200"/>
            <a:ext cx="8610600" cy="882650"/>
          </a:xfrm>
        </p:spPr>
        <p:txBody>
          <a:bodyPr anchor="ctr"/>
          <a:lstStyle>
            <a:lvl1pPr>
              <a:defRPr/>
            </a:lvl1pPr>
          </a:lstStyle>
          <a:p>
            <a:r>
              <a:rPr kumimoji="0" lang="ru-RU" smtClean="0"/>
              <a:t>Образец заголовка</a:t>
            </a:r>
            <a:endParaRPr kumimoji="0" lang="en-US"/>
          </a:p>
        </p:txBody>
      </p:sp>
      <p:sp>
        <p:nvSpPr>
          <p:cNvPr id="13" name="Текст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25" name="Текст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Объект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8" name="Объект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0" name="Дата 9"/>
          <p:cNvSpPr>
            <a:spLocks noGrp="1"/>
          </p:cNvSpPr>
          <p:nvPr>
            <p:ph type="dt" sz="half" idx="10"/>
          </p:nvPr>
        </p:nvSpPr>
        <p:spPr/>
        <p:txBody>
          <a:bodyPr/>
          <a:lstStyle/>
          <a:p>
            <a:fld id="{B4C71EC6-210F-42DE-9C53-41977AD35B3D}" type="datetimeFigureOut">
              <a:rPr lang="ru-RU" smtClean="0"/>
              <a:t>18.05.2025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a:xfrm>
            <a:off x="8229600" y="6477000"/>
            <a:ext cx="762000" cy="246888"/>
          </a:xfrm>
        </p:spPr>
        <p:txBody>
          <a:bodyPr/>
          <a:lstStyle/>
          <a:p>
            <a:fld id="{B19B0651-EE4F-4900-A07F-96A6BFA9D0F0}" type="slidenum">
              <a:rPr lang="ru-RU" smtClean="0"/>
              <a:t>‹#›</a:t>
            </a:fld>
            <a:endParaRPr lang="ru-RU"/>
          </a:p>
        </p:txBody>
      </p:sp>
      <p:sp>
        <p:nvSpPr>
          <p:cNvPr id="11" name="Прямая соединительная линия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30" name="Заголовок 29"/>
          <p:cNvSpPr>
            <a:spLocks noGrp="1"/>
          </p:cNvSpPr>
          <p:nvPr>
            <p:ph type="title"/>
          </p:nvPr>
        </p:nvSpPr>
        <p:spPr>
          <a:xfrm>
            <a:off x="301752" y="457200"/>
            <a:ext cx="8686800" cy="841248"/>
          </a:xfrm>
        </p:spPr>
        <p:txBody>
          <a:bodyPr/>
          <a:lstStyle/>
          <a:p>
            <a:r>
              <a:rPr kumimoji="0" lang="ru-RU" smtClean="0"/>
              <a:t>Образец заголовка</a:t>
            </a:r>
            <a:endParaRPr kumimoji="0" lang="en-US"/>
          </a:p>
        </p:txBody>
      </p:sp>
      <p:sp>
        <p:nvSpPr>
          <p:cNvPr id="12" name="Дата 11"/>
          <p:cNvSpPr>
            <a:spLocks noGrp="1"/>
          </p:cNvSpPr>
          <p:nvPr>
            <p:ph type="dt" sz="half" idx="10"/>
          </p:nvPr>
        </p:nvSpPr>
        <p:spPr/>
        <p:txBody>
          <a:bodyPr/>
          <a:lstStyle/>
          <a:p>
            <a:fld id="{B4C71EC6-210F-42DE-9C53-41977AD35B3D}" type="datetimeFigureOut">
              <a:rPr lang="ru-RU" smtClean="0"/>
              <a:t>18.05.2025</a:t>
            </a:fld>
            <a:endParaRPr lang="ru-RU"/>
          </a:p>
        </p:txBody>
      </p:sp>
      <p:sp>
        <p:nvSpPr>
          <p:cNvPr id="21" name="Нижний колонтитул 20"/>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a:lstStyle/>
          <a:p>
            <a:fld id="{B4C71EC6-210F-42DE-9C53-41977AD35B3D}" type="datetimeFigureOut">
              <a:rPr lang="ru-RU" smtClean="0"/>
              <a:t>18.05.2025</a:t>
            </a:fld>
            <a:endParaRPr lang="ru-RU"/>
          </a:p>
        </p:txBody>
      </p:sp>
      <p:sp>
        <p:nvSpPr>
          <p:cNvPr id="24" name="Нижний колонтитул 23"/>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Прямая соединительная линия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Заголовок 11"/>
          <p:cNvSpPr>
            <a:spLocks noGrp="1"/>
          </p:cNvSpPr>
          <p:nvPr>
            <p:ph type="title"/>
          </p:nvPr>
        </p:nvSpPr>
        <p:spPr>
          <a:xfrm>
            <a:off x="457200" y="5486400"/>
            <a:ext cx="8458200" cy="520700"/>
          </a:xfrm>
        </p:spPr>
        <p:txBody>
          <a:bodyPr anchor="ctr"/>
          <a:lstStyle>
            <a:lvl1pPr algn="l">
              <a:buNone/>
              <a:defRPr sz="2000" b="1"/>
            </a:lvl1pPr>
          </a:lstStyle>
          <a:p>
            <a:r>
              <a:rPr kumimoji="0" lang="ru-RU" smtClean="0"/>
              <a:t>Образец заголовка</a:t>
            </a:r>
            <a:endParaRPr kumimoji="0" lang="en-US"/>
          </a:p>
        </p:txBody>
      </p:sp>
      <p:sp>
        <p:nvSpPr>
          <p:cNvPr id="26" name="Текст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14" name="Объект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5" name="Дата 24"/>
          <p:cNvSpPr>
            <a:spLocks noGrp="1"/>
          </p:cNvSpPr>
          <p:nvPr>
            <p:ph type="dt" sz="half" idx="10"/>
          </p:nvPr>
        </p:nvSpPr>
        <p:spPr/>
        <p:txBody>
          <a:bodyPr/>
          <a:lstStyle/>
          <a:p>
            <a:fld id="{B4C71EC6-210F-42DE-9C53-41977AD35B3D}" type="datetimeFigureOut">
              <a:rPr lang="ru-RU" smtClean="0"/>
              <a:t>18.05.2025</a:t>
            </a:fld>
            <a:endParaRPr lang="ru-RU"/>
          </a:p>
        </p:txBody>
      </p:sp>
      <p:sp>
        <p:nvSpPr>
          <p:cNvPr id="29" name="Нижний колонтитул 28"/>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3" name="Рисунок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ru-RU" smtClean="0"/>
              <a:t>Вставка рисунка</a:t>
            </a:r>
            <a:endParaRPr kumimoji="0" lang="en-US" dirty="0"/>
          </a:p>
        </p:txBody>
      </p:sp>
      <p:sp>
        <p:nvSpPr>
          <p:cNvPr id="7" name="Дата 6"/>
          <p:cNvSpPr>
            <a:spLocks noGrp="1"/>
          </p:cNvSpPr>
          <p:nvPr>
            <p:ph type="dt" sz="half" idx="10"/>
          </p:nvPr>
        </p:nvSpPr>
        <p:spPr/>
        <p:txBody>
          <a:bodyPr/>
          <a:lstStyle/>
          <a:p>
            <a:fld id="{B4C71EC6-210F-42DE-9C53-41977AD35B3D}" type="datetimeFigureOut">
              <a:rPr lang="ru-RU" smtClean="0"/>
              <a:t>18.05.2025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31" name="Номер слайда 30"/>
          <p:cNvSpPr>
            <a:spLocks noGrp="1"/>
          </p:cNvSpPr>
          <p:nvPr>
            <p:ph type="sldNum" sz="quarter" idx="12"/>
          </p:nvPr>
        </p:nvSpPr>
        <p:spPr/>
        <p:txBody>
          <a:bodyPr/>
          <a:lstStyle/>
          <a:p>
            <a:fld id="{B19B0651-EE4F-4900-A07F-96A6BFA9D0F0}" type="slidenum">
              <a:rPr lang="ru-RU" smtClean="0"/>
              <a:t>‹#›</a:t>
            </a:fld>
            <a:endParaRPr lang="ru-RU"/>
          </a:p>
        </p:txBody>
      </p:sp>
      <p:sp>
        <p:nvSpPr>
          <p:cNvPr id="17" name="Заголовок 16"/>
          <p:cNvSpPr>
            <a:spLocks noGrp="1"/>
          </p:cNvSpPr>
          <p:nvPr>
            <p:ph type="title"/>
          </p:nvPr>
        </p:nvSpPr>
        <p:spPr>
          <a:xfrm>
            <a:off x="381000" y="4993760"/>
            <a:ext cx="5867400" cy="522288"/>
          </a:xfrm>
        </p:spPr>
        <p:txBody>
          <a:bodyPr anchor="ctr"/>
          <a:lstStyle>
            <a:lvl1pPr algn="l">
              <a:buNone/>
              <a:defRPr sz="2000" b="1"/>
            </a:lvl1pPr>
          </a:lstStyle>
          <a:p>
            <a:r>
              <a:rPr kumimoji="0" lang="ru-RU" smtClean="0"/>
              <a:t>Образец заголовка</a:t>
            </a:r>
            <a:endParaRPr kumimoji="0" lang="en-US"/>
          </a:p>
        </p:txBody>
      </p:sp>
      <p:sp>
        <p:nvSpPr>
          <p:cNvPr id="26" name="Текст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Текст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1" name="Дата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B4C71EC6-210F-42DE-9C53-41977AD35B3D}" type="datetimeFigureOut">
              <a:rPr lang="ru-RU" smtClean="0"/>
              <a:t>18.05.2025</a:t>
            </a:fld>
            <a:endParaRPr lang="ru-RU"/>
          </a:p>
        </p:txBody>
      </p:sp>
      <p:sp>
        <p:nvSpPr>
          <p:cNvPr id="28" name="Нижний колонтитул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ru-RU"/>
          </a:p>
        </p:txBody>
      </p:sp>
      <p:sp>
        <p:nvSpPr>
          <p:cNvPr id="5" name="Номер слайда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19B0651-EE4F-4900-A07F-96A6BFA9D0F0}" type="slidenum">
              <a:rPr lang="ru-RU" smtClean="0"/>
              <a:t>‹#›</a:t>
            </a:fld>
            <a:endParaRPr lang="ru-RU"/>
          </a:p>
        </p:txBody>
      </p:sp>
      <p:sp>
        <p:nvSpPr>
          <p:cNvPr id="10" name="Заголовок 9"/>
          <p:cNvSpPr>
            <a:spLocks noGrp="1"/>
          </p:cNvSpPr>
          <p:nvPr>
            <p:ph type="title"/>
          </p:nvPr>
        </p:nvSpPr>
        <p:spPr>
          <a:xfrm>
            <a:off x="304800" y="457200"/>
            <a:ext cx="8686800" cy="838200"/>
          </a:xfrm>
          <a:prstGeom prst="rect">
            <a:avLst/>
          </a:prstGeom>
        </p:spPr>
        <p:txBody>
          <a:bodyPr vert="horz" anchor="ctr">
            <a:normAutofit/>
          </a:bodyPr>
          <a:lstStyle/>
          <a:p>
            <a:r>
              <a:rPr kumimoji="0" lang="ru-RU" smtClean="0"/>
              <a:t>Образец заголовка</a:t>
            </a:r>
            <a:endParaRPr kumimoji="0" lang="en-US"/>
          </a:p>
        </p:txBody>
      </p:sp>
      <p:sp>
        <p:nvSpPr>
          <p:cNvPr id="9" name="Прямая соединительная линия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Прямая соединительная линия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4"/>
          <p:cNvSpPr>
            <a:spLocks noGrp="1"/>
          </p:cNvSpPr>
          <p:nvPr>
            <p:ph idx="1"/>
          </p:nvPr>
        </p:nvSpPr>
        <p:spPr>
          <a:xfrm>
            <a:off x="304800" y="260648"/>
            <a:ext cx="8686800" cy="5819477"/>
          </a:xfrm>
        </p:spPr>
        <p:txBody>
          <a:bodyPr/>
          <a:lstStyle/>
          <a:p>
            <a:r>
              <a:rPr lang="uz-Latn-UZ" dirty="0" smtClean="0"/>
              <a:t>Shahrisabz davlat </a:t>
            </a:r>
            <a:r>
              <a:rPr lang="uz-Latn-UZ" dirty="0"/>
              <a:t>pedagogika </a:t>
            </a:r>
            <a:r>
              <a:rPr lang="uz-Latn-UZ" dirty="0" smtClean="0"/>
              <a:t>instituti pedagogika fakeltituti matematika va informatika yunalishi 3-bosqich talabasi Azimov Asadbekning Web texnalogiya fanidan taxlagan taqdimoti</a:t>
            </a:r>
            <a:endParaRPr lang="ru-RU" dirty="0"/>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780928"/>
            <a:ext cx="6858000" cy="3600400"/>
          </a:xfrm>
          <a:prstGeom prst="rect">
            <a:avLst/>
          </a:prstGeom>
        </p:spPr>
      </p:pic>
    </p:spTree>
    <p:extLst>
      <p:ext uri="{BB962C8B-B14F-4D97-AF65-F5344CB8AC3E}">
        <p14:creationId xmlns:p14="http://schemas.microsoft.com/office/powerpoint/2010/main" val="5864357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04800" y="116632"/>
            <a:ext cx="8686800" cy="5963493"/>
          </a:xfrm>
        </p:spPr>
        <p:txBody>
          <a:bodyPr/>
          <a:lstStyle/>
          <a:p>
            <a:r>
              <a:rPr lang="uz-Latn-UZ" dirty="0"/>
              <a:t>Masalan:Foydalanuvchilarga bildirishnomalarni yuborish uchun electron pochta tizimi Algoritmga asoslangan generatorlar Ma’lunotlarni tahlil qilish vositalari Administrator boshqaruv panellari Fotosuratga asoslangan tekshirish va parol tizimlari Investitsion fondlarni tahlil qilish vositalari</a:t>
            </a:r>
            <a:endParaRPr lang="ru-RU"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3861048"/>
            <a:ext cx="4667225" cy="2304255"/>
          </a:xfrm>
          <a:prstGeom prst="rect">
            <a:avLst/>
          </a:prstGeom>
        </p:spPr>
      </p:pic>
    </p:spTree>
    <p:extLst>
      <p:ext uri="{BB962C8B-B14F-4D97-AF65-F5344CB8AC3E}">
        <p14:creationId xmlns:p14="http://schemas.microsoft.com/office/powerpoint/2010/main" val="2828545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04800" y="116632"/>
            <a:ext cx="8686800" cy="5963493"/>
          </a:xfrm>
        </p:spPr>
        <p:txBody>
          <a:bodyPr>
            <a:normAutofit fontScale="92500"/>
          </a:bodyPr>
          <a:lstStyle/>
          <a:p>
            <a:r>
              <a:rPr lang="uz-Latn-UZ" dirty="0"/>
              <a:t>Django frameworkidan foydalanadigan mashhur kompaniyalar </a:t>
            </a:r>
            <a:endParaRPr lang="uz-Latn-UZ" dirty="0" smtClean="0"/>
          </a:p>
          <a:p>
            <a:r>
              <a:rPr lang="uz-Latn-UZ" dirty="0" smtClean="0"/>
              <a:t>Instagram</a:t>
            </a:r>
            <a:r>
              <a:rPr lang="uz-Latn-UZ" dirty="0"/>
              <a:t>: Media ma’lumotlari va foydalanuvchilarning o’zaro aloqalari bilan shug’ullanadigan yana bir ijtimoiy tarmoq. Spoftify: Foydalanuvchilarga musiqani bepul yoki reklamasiz obuna asosida tinglash imkonini beradigan juda katta miqdordagi ma’lumotlarga ega bo’lgan yirik media kutubxonasi. </a:t>
            </a:r>
            <a:endParaRPr lang="uz-Latn-UZ" dirty="0" smtClean="0"/>
          </a:p>
          <a:p>
            <a:r>
              <a:rPr lang="uz-Latn-UZ" dirty="0" smtClean="0"/>
              <a:t>Mozilla</a:t>
            </a:r>
            <a:r>
              <a:rPr lang="uz-Latn-UZ" dirty="0"/>
              <a:t>: Eng mashhur web-brauzerlardan biri va PHP dan Pythonga Django sababli o’tgan yana bir web-dastur.</a:t>
            </a:r>
            <a:endParaRPr lang="ru-RU" dirty="0"/>
          </a:p>
        </p:txBody>
      </p:sp>
    </p:spTree>
    <p:extLst>
      <p:ext uri="{BB962C8B-B14F-4D97-AF65-F5344CB8AC3E}">
        <p14:creationId xmlns:p14="http://schemas.microsoft.com/office/powerpoint/2010/main" val="3652110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z-Latn-UZ" dirty="0" smtClean="0"/>
              <a:t>E’tiboringiz uchun rahmat</a:t>
            </a:r>
            <a:endParaRPr lang="ru-RU" dirty="0"/>
          </a:p>
        </p:txBody>
      </p:sp>
    </p:spTree>
    <p:extLst>
      <p:ext uri="{BB962C8B-B14F-4D97-AF65-F5344CB8AC3E}">
        <p14:creationId xmlns:p14="http://schemas.microsoft.com/office/powerpoint/2010/main" val="2142418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04800" y="260648"/>
            <a:ext cx="8686800" cy="6264696"/>
          </a:xfrm>
        </p:spPr>
        <p:txBody>
          <a:bodyPr>
            <a:normAutofit/>
          </a:bodyPr>
          <a:lstStyle/>
          <a:p>
            <a:r>
              <a:rPr lang="uz-Latn-UZ" sz="4000" dirty="0" smtClean="0"/>
              <a:t>Mavzu:Django framvorki va uning imkoniyatlaridan foydalanishlarni o’rganish</a:t>
            </a:r>
          </a:p>
          <a:p>
            <a:r>
              <a:rPr lang="uz-Latn-UZ" sz="4000" dirty="0"/>
              <a:t> </a:t>
            </a:r>
            <a:r>
              <a:rPr lang="uz-Latn-UZ" sz="4000" dirty="0" smtClean="0"/>
              <a:t>                      Reja:</a:t>
            </a:r>
          </a:p>
          <a:p>
            <a:r>
              <a:rPr lang="uz-Latn-UZ" sz="2800" dirty="0" smtClean="0"/>
              <a:t>1)</a:t>
            </a:r>
            <a:r>
              <a:rPr lang="uz-Latn-UZ" sz="2800" dirty="0"/>
              <a:t> </a:t>
            </a:r>
            <a:r>
              <a:rPr lang="uz-Latn-UZ" sz="2800" dirty="0" smtClean="0"/>
              <a:t>Django dasturlash </a:t>
            </a:r>
            <a:r>
              <a:rPr lang="uz-Latn-UZ" sz="2800" dirty="0"/>
              <a:t>kasbining hozirgi zamondagi ahamiyati </a:t>
            </a:r>
            <a:endParaRPr lang="uz-Latn-UZ" sz="2800" dirty="0" smtClean="0"/>
          </a:p>
          <a:p>
            <a:r>
              <a:rPr lang="uz-Latn-UZ" sz="2800" dirty="0"/>
              <a:t>2) Django fremworki qo’llanilishi</a:t>
            </a:r>
          </a:p>
          <a:p>
            <a:endParaRPr lang="uz-Latn-UZ" sz="2800" dirty="0" smtClean="0"/>
          </a:p>
          <a:p>
            <a:endParaRPr lang="ru-RU" sz="2800" dirty="0"/>
          </a:p>
        </p:txBody>
      </p:sp>
    </p:spTree>
    <p:extLst>
      <p:ext uri="{BB962C8B-B14F-4D97-AF65-F5344CB8AC3E}">
        <p14:creationId xmlns:p14="http://schemas.microsoft.com/office/powerpoint/2010/main" val="3974321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idx="1"/>
          </p:nvPr>
        </p:nvSpPr>
        <p:spPr>
          <a:xfrm>
            <a:off x="304800" y="260648"/>
            <a:ext cx="8686800" cy="5819477"/>
          </a:xfrm>
        </p:spPr>
        <p:txBody>
          <a:bodyPr>
            <a:normAutofit fontScale="92500" lnSpcReduction="20000"/>
          </a:bodyPr>
          <a:lstStyle/>
          <a:p>
            <a:r>
              <a:rPr lang="uz-Latn-UZ" dirty="0"/>
              <a:t>Dasturlash kasbining hozirgi zamondagi ahamiyati qanchalik yuqoriligi endi hech kimga yangilik emas.Ayniqsa web dasturchilarga talab yuqorilab bormoqda. Sababi juda ko’plab yangi biznes sektorlar,startaplar,tashkilotlar,korxonalar o’z ish faoliyatinilarini boshlab yuqori bosqichga olib chiqishmoqda.Bunda ularning ishini qulaylashtirish,yangi bosqichga olib chiqishda web ilovalarning o’rni beqiyos.Hozirgi web dasturlash sanoatida Djangoning mashhurligi tobora ortib bormoqda.Ko’pgina kompaniyalar va dasturchilar uchun hamda alohida loyihalarni amalga oshirish uchun Django framework chindan eng yaxshi tanlov bo’lib qolmoqda.</a:t>
            </a:r>
            <a:endParaRPr lang="ru-RU" dirty="0"/>
          </a:p>
        </p:txBody>
      </p:sp>
    </p:spTree>
    <p:extLst>
      <p:ext uri="{BB962C8B-B14F-4D97-AF65-F5344CB8AC3E}">
        <p14:creationId xmlns:p14="http://schemas.microsoft.com/office/powerpoint/2010/main" val="27675762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04800" y="260649"/>
            <a:ext cx="8686800" cy="4320479"/>
          </a:xfrm>
        </p:spPr>
        <p:txBody>
          <a:bodyPr>
            <a:normAutofit fontScale="92500" lnSpcReduction="20000"/>
          </a:bodyPr>
          <a:lstStyle/>
          <a:p>
            <a:r>
              <a:rPr lang="uz-Latn-UZ" dirty="0"/>
              <a:t>Django murakkab parametrlarga ega filtirlash tizimlarini yaratish uchun,mashinani o’rganish,ma’lulumotlarni tahlil qilish uchun mo’ljallangan.Djangoda web-saytlarni ishlab chiqish har qanday murakkablikdagi loyihani amalga oshirishga imkon beradi.Django websaytni yaratish-bu ishlab chiquvchi uchun yoqimli jarayon.Platforma iloji boricha qulay va tushunarli,xatolarni osongina aniqlash yoki murakkab muammolarni o’z vaqtida hal qilishga yordam beradi.</a:t>
            </a:r>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5856" y="4242552"/>
            <a:ext cx="5040560" cy="2282791"/>
          </a:xfrm>
          <a:prstGeom prst="rect">
            <a:avLst/>
          </a:prstGeom>
        </p:spPr>
      </p:pic>
    </p:spTree>
    <p:extLst>
      <p:ext uri="{BB962C8B-B14F-4D97-AF65-F5344CB8AC3E}">
        <p14:creationId xmlns:p14="http://schemas.microsoft.com/office/powerpoint/2010/main" val="3617564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04800" y="260649"/>
            <a:ext cx="8686800" cy="4968551"/>
          </a:xfrm>
        </p:spPr>
        <p:txBody>
          <a:bodyPr>
            <a:normAutofit fontScale="92500" lnSpcReduction="20000"/>
          </a:bodyPr>
          <a:lstStyle/>
          <a:p>
            <a:r>
              <a:rPr lang="uz-Latn-UZ" dirty="0"/>
              <a:t>Djangoda web-saytlarni ishlab chiqish ko’plab muammolarni hal qilishga imkon beradi.Uning imkoniyatlari va vazifalari juda ko’p.Django quyidagi vazifalarni bajaradi: platformada kuchli funksional imkoniyatlarga ega bo’lgan to’liq huquqli CRM tizimi ishlab chiqishi mumkin; Django web-resurs uchun kerakli imkoniyatlarga ega bo’lgan CMS yaratish uchun juda qulay; Aloqa platformalari yaratish uchun mo’ljallangan; Siz Djangoda xonani bronlashtirish xizmatini yaratishingiz mumkin; Hujjatlarni boshqarish platformasini yaratish uchun foydalaniladi;</a:t>
            </a:r>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4869160"/>
            <a:ext cx="4248472" cy="1724025"/>
          </a:xfrm>
          <a:prstGeom prst="rect">
            <a:avLst/>
          </a:prstGeom>
        </p:spPr>
      </p:pic>
    </p:spTree>
    <p:extLst>
      <p:ext uri="{BB962C8B-B14F-4D97-AF65-F5344CB8AC3E}">
        <p14:creationId xmlns:p14="http://schemas.microsoft.com/office/powerpoint/2010/main" val="938311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04800" y="188640"/>
            <a:ext cx="8686800" cy="5688631"/>
          </a:xfrm>
        </p:spPr>
        <p:txBody>
          <a:bodyPr>
            <a:normAutofit fontScale="92500" lnSpcReduction="20000"/>
          </a:bodyPr>
          <a:lstStyle/>
          <a:p>
            <a:r>
              <a:rPr lang="uz-Latn-UZ" dirty="0"/>
              <a:t>Django-python dasturlash tilida web ilovalar ishlab chiqish ucun ajoyib frameworkdir.Framework python dasturlash tilida yozilgan.Django frameworki birinchi bor 2005-yil 21-iyulda ishga tushirilgan va bosqichma bosqich eng yaxshi frameworklar qatoridan o’rin egalladi.Ushbu framework krossplatformalikdir(ya’ni barcha operatsion tizimlarni qo’llab-quvvatlaydi).Djangoda yaratilgan sayt bir yoki bir nechta ilovalardan tashkil topishi mumkin.Ushbu frameworkning ishlab prinsiplaridan biri bu-DRY(Don’t repeat yourself-o’z-o’zingni takrorlama) ya’ni bir kodni qaytadan yozishga hojat yo’q,bu esa web ilovaning yaratilish protsessini tezlashtoradi.Bu framework MCV loyihalashtirish shablonidan foydalanadi.</a:t>
            </a:r>
            <a:endParaRPr lang="ru-RU" dirty="0"/>
          </a:p>
        </p:txBody>
      </p:sp>
    </p:spTree>
    <p:extLst>
      <p:ext uri="{BB962C8B-B14F-4D97-AF65-F5344CB8AC3E}">
        <p14:creationId xmlns:p14="http://schemas.microsoft.com/office/powerpoint/2010/main" val="832090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04800" y="260648"/>
            <a:ext cx="8686800" cy="5819477"/>
          </a:xfrm>
        </p:spPr>
        <p:txBody>
          <a:bodyPr>
            <a:normAutofit fontScale="92500" lnSpcReduction="20000"/>
          </a:bodyPr>
          <a:lstStyle/>
          <a:p>
            <a:r>
              <a:rPr lang="uz-Latn-UZ" sz="3500" dirty="0"/>
              <a:t>Djangoning texnik xususiyatlari quyidagilardan iborat</a:t>
            </a:r>
            <a:r>
              <a:rPr lang="uz-Latn-UZ" sz="3500" dirty="0" smtClean="0"/>
              <a:t>:</a:t>
            </a:r>
          </a:p>
          <a:p>
            <a:r>
              <a:rPr lang="uz-Latn-UZ" dirty="0"/>
              <a:t>Sodda </a:t>
            </a:r>
            <a:r>
              <a:rPr lang="uz-Latn-UZ" dirty="0" smtClean="0"/>
              <a:t>sintaks</a:t>
            </a:r>
          </a:p>
          <a:p>
            <a:r>
              <a:rPr lang="uz-Latn-UZ" dirty="0" smtClean="0"/>
              <a:t> </a:t>
            </a:r>
            <a:r>
              <a:rPr lang="uz-Latn-UZ" dirty="0"/>
              <a:t>O’z shaxsiy server </a:t>
            </a:r>
            <a:endParaRPr lang="uz-Latn-UZ" dirty="0" smtClean="0"/>
          </a:p>
          <a:p>
            <a:r>
              <a:rPr lang="uz-Latn-UZ" dirty="0" smtClean="0"/>
              <a:t>MVC </a:t>
            </a:r>
            <a:r>
              <a:rPr lang="uz-Latn-UZ" dirty="0"/>
              <a:t>(Model-View-Controller</a:t>
            </a:r>
            <a:r>
              <a:rPr lang="uz-Latn-UZ" dirty="0" smtClean="0"/>
              <a:t>)</a:t>
            </a:r>
          </a:p>
          <a:p>
            <a:r>
              <a:rPr lang="uz-Latn-UZ" dirty="0" smtClean="0"/>
              <a:t>“</a:t>
            </a:r>
            <a:r>
              <a:rPr lang="uz-Latn-UZ" dirty="0"/>
              <a:t>Batteries included” ya’ni oddiy masalalarni hal qilish uchun zarur bo’lgan barcha narsalar o’zi bilan birga kelishi </a:t>
            </a:r>
            <a:endParaRPr lang="uz-Latn-UZ" dirty="0" smtClean="0"/>
          </a:p>
          <a:p>
            <a:r>
              <a:rPr lang="uz-Latn-UZ" dirty="0" smtClean="0"/>
              <a:t>ORM(Object </a:t>
            </a:r>
            <a:r>
              <a:rPr lang="uz-Latn-UZ" dirty="0"/>
              <a:t>Relational Mapper) ya’ni obyekt bilan bog’liqlik xaritasi </a:t>
            </a:r>
            <a:endParaRPr lang="uz-Latn-UZ" dirty="0" smtClean="0"/>
          </a:p>
          <a:p>
            <a:r>
              <a:rPr lang="uz-Latn-UZ" dirty="0" smtClean="0"/>
              <a:t>HTTP </a:t>
            </a:r>
            <a:r>
              <a:rPr lang="uz-Latn-UZ" dirty="0"/>
              <a:t>kutubxonlari </a:t>
            </a:r>
            <a:endParaRPr lang="uz-Latn-UZ" dirty="0" smtClean="0"/>
          </a:p>
          <a:p>
            <a:r>
              <a:rPr lang="uz-Latn-UZ" dirty="0" smtClean="0"/>
              <a:t>Middlewareni </a:t>
            </a:r>
            <a:r>
              <a:rPr lang="uz-Latn-UZ" dirty="0"/>
              <a:t>qo’llab-quvvatlash </a:t>
            </a:r>
            <a:endParaRPr lang="uz-Latn-UZ" dirty="0" smtClean="0"/>
          </a:p>
          <a:p>
            <a:r>
              <a:rPr lang="uz-Latn-UZ" dirty="0" smtClean="0"/>
              <a:t>Python </a:t>
            </a:r>
            <a:r>
              <a:rPr lang="uz-Latn-UZ" dirty="0"/>
              <a:t>blokining test framework </a:t>
            </a:r>
            <a:endParaRPr lang="ru-RU" dirty="0"/>
          </a:p>
        </p:txBody>
      </p:sp>
    </p:spTree>
    <p:extLst>
      <p:ext uri="{BB962C8B-B14F-4D97-AF65-F5344CB8AC3E}">
        <p14:creationId xmlns:p14="http://schemas.microsoft.com/office/powerpoint/2010/main" val="3693470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04800" y="188641"/>
            <a:ext cx="8686800" cy="5184575"/>
          </a:xfrm>
        </p:spPr>
        <p:txBody>
          <a:bodyPr>
            <a:normAutofit fontScale="92500" lnSpcReduction="10000"/>
          </a:bodyPr>
          <a:lstStyle/>
          <a:p>
            <a:r>
              <a:rPr lang="uz-Latn-UZ" dirty="0"/>
              <a:t>Nega web dasturlashda foydalanishimiz kerak? Tez va oson: Djangoning asosiy maqsadlarida biri dasturchilar uchun oson va tez ishlashni ta’minlash; Xavfsiz: Xavfsizlik Djangoning yuqori ustuvorlik tomoni hisoblanadi.U eng yaxshi tashqi xavfsizlik tizimlaridan biriga ega va dasturchilarga umumiy xavfsizlik muammolaridan xalos bo’lishga yordam beradi; Har qanday web dastur loyihasiga mos tushadi:Django yordamida oddiy web saytlardan tortib kata yuklamali web-ilovalargacha bo’lgan har qanday kattalikdagi va hajmdagi loyihalarni muvafaqiyatli bajarisg mumkin;</a:t>
            </a:r>
            <a:endParaRPr lang="ru-RU" dirty="0"/>
          </a:p>
        </p:txBody>
      </p:sp>
    </p:spTree>
    <p:extLst>
      <p:ext uri="{BB962C8B-B14F-4D97-AF65-F5344CB8AC3E}">
        <p14:creationId xmlns:p14="http://schemas.microsoft.com/office/powerpoint/2010/main" val="1518633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04800" y="332657"/>
            <a:ext cx="8686800" cy="4248471"/>
          </a:xfrm>
        </p:spPr>
        <p:txBody>
          <a:bodyPr>
            <a:normAutofit fontScale="92500"/>
          </a:bodyPr>
          <a:lstStyle/>
          <a:p>
            <a:r>
              <a:rPr lang="uz-Latn-UZ" dirty="0"/>
              <a:t>Django framework bilan nimalar qila olishimiz mumnik? eng ajoyib va murakkab funksiyali web ilovalar istalgan murakablikdagi dinamik web saytlar elektron tijorat web-saytlari sog’liqni saqlashga va shifoxonalarga oid web ilovalar Transport harakatlari uchun va buyumlari uchun moliyaviy ilovalar va boshqalar Djangodan shuningdek,alohida vazifalarni bajaradigan kichik tizimlarni ham ishlab chiqish mumkin</a:t>
            </a:r>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4653136"/>
            <a:ext cx="5976664" cy="1600200"/>
          </a:xfrm>
          <a:prstGeom prst="rect">
            <a:avLst/>
          </a:prstGeom>
        </p:spPr>
      </p:pic>
    </p:spTree>
    <p:extLst>
      <p:ext uri="{BB962C8B-B14F-4D97-AF65-F5344CB8AC3E}">
        <p14:creationId xmlns:p14="http://schemas.microsoft.com/office/powerpoint/2010/main" val="291426866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Трек">
  <a:themeElements>
    <a:clrScheme name="Трек">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Трек">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Трек">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99</TotalTime>
  <Words>566</Words>
  <Application>Microsoft Office PowerPoint</Application>
  <PresentationFormat>Экран (4:3)</PresentationFormat>
  <Paragraphs>25</Paragraphs>
  <Slides>12</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12</vt:i4>
      </vt:variant>
    </vt:vector>
  </HeadingPairs>
  <TitlesOfParts>
    <vt:vector size="13" baseType="lpstr">
      <vt:lpstr>Трек</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E’tiboringiz uchun rahmat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acer</dc:creator>
  <cp:lastModifiedBy>acer</cp:lastModifiedBy>
  <cp:revision>7</cp:revision>
  <dcterms:created xsi:type="dcterms:W3CDTF">2025-05-16T14:56:29Z</dcterms:created>
  <dcterms:modified xsi:type="dcterms:W3CDTF">2025-05-18T07:16:25Z</dcterms:modified>
</cp:coreProperties>
</file>