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4"/>
  </p:sldMasterIdLst>
  <p:notesMasterIdLst>
    <p:notesMasterId r:id="rId22"/>
  </p:notesMasterIdLst>
  <p:sldIdLst>
    <p:sldId id="356" r:id="rId5"/>
    <p:sldId id="368" r:id="rId6"/>
    <p:sldId id="369" r:id="rId7"/>
    <p:sldId id="257" r:id="rId8"/>
    <p:sldId id="364" r:id="rId9"/>
    <p:sldId id="362" r:id="rId10"/>
    <p:sldId id="365" r:id="rId11"/>
    <p:sldId id="367" r:id="rId12"/>
    <p:sldId id="366" r:id="rId13"/>
    <p:sldId id="371" r:id="rId14"/>
    <p:sldId id="370" r:id="rId15"/>
    <p:sldId id="372" r:id="rId16"/>
    <p:sldId id="375" r:id="rId17"/>
    <p:sldId id="373" r:id="rId18"/>
    <p:sldId id="374" r:id="rId19"/>
    <p:sldId id="347" r:id="rId20"/>
    <p:sldId id="36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5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8216" autoAdjust="0"/>
  </p:normalViewPr>
  <p:slideViewPr>
    <p:cSldViewPr snapToGrid="0">
      <p:cViewPr varScale="1">
        <p:scale>
          <a:sx n="58" d="100"/>
          <a:sy n="58" d="100"/>
        </p:scale>
        <p:origin x="1646" y="62"/>
      </p:cViewPr>
      <p:guideLst>
        <p:guide pos="3840"/>
        <p:guide orient="horz" pos="2568"/>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086365-1DE3-4206-8631-568DB8EFC2CA}" type="datetimeFigureOut">
              <a:rPr lang="en-US" smtClean="0"/>
              <a:t>12/16/2021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7E557C-9E66-43F1-9F87-179A985BA47D}" type="slidenum">
              <a:rPr lang="en-US" smtClean="0"/>
              <a:t>‹#›</a:t>
            </a:fld>
            <a:endParaRPr lang="en-US" dirty="0"/>
          </a:p>
        </p:txBody>
      </p:sp>
    </p:spTree>
    <p:extLst>
      <p:ext uri="{BB962C8B-B14F-4D97-AF65-F5344CB8AC3E}">
        <p14:creationId xmlns:p14="http://schemas.microsoft.com/office/powerpoint/2010/main" val="1293213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onkeylearn.com/natural-language-processing/"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monkeylearn.com/blog/customer-feedback-analysis/" TargetMode="External"/><Relationship Id="rId4" Type="http://schemas.openxmlformats.org/officeDocument/2006/relationships/hyperlink" Target="https://monkeylearn.com/customer-feedback/"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Aditya Kumar Singh, and this video is about my thesis. The topic of Research is Sentiment Analysis of </a:t>
            </a:r>
            <a:r>
              <a:rPr lang="en-US" dirty="0" err="1"/>
              <a:t>dota</a:t>
            </a:r>
            <a:r>
              <a:rPr lang="en-US" dirty="0"/>
              <a:t> 2 video game chat in context of cyberbullying.</a:t>
            </a:r>
            <a:endParaRPr lang="en-IN" dirty="0"/>
          </a:p>
        </p:txBody>
      </p:sp>
      <p:sp>
        <p:nvSpPr>
          <p:cNvPr id="4" name="Slide Number Placeholder 3"/>
          <p:cNvSpPr>
            <a:spLocks noGrp="1"/>
          </p:cNvSpPr>
          <p:nvPr>
            <p:ph type="sldNum" sz="quarter" idx="5"/>
          </p:nvPr>
        </p:nvSpPr>
        <p:spPr/>
        <p:txBody>
          <a:bodyPr/>
          <a:lstStyle/>
          <a:p>
            <a:fld id="{767E557C-9E66-43F1-9F87-179A985BA47D}" type="slidenum">
              <a:rPr lang="en-US" smtClean="0"/>
              <a:t>1</a:t>
            </a:fld>
            <a:endParaRPr lang="en-US" dirty="0"/>
          </a:p>
        </p:txBody>
      </p:sp>
    </p:spTree>
    <p:extLst>
      <p:ext uri="{BB962C8B-B14F-4D97-AF65-F5344CB8AC3E}">
        <p14:creationId xmlns:p14="http://schemas.microsoft.com/office/powerpoint/2010/main" val="209282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most frequently used words in gaming </a:t>
            </a:r>
            <a:r>
              <a:rPr lang="en-US" dirty="0" err="1"/>
              <a:t>envioronemtn</a:t>
            </a:r>
            <a:r>
              <a:rPr lang="en-US" dirty="0"/>
              <a:t> . </a:t>
            </a:r>
            <a:r>
              <a:rPr lang="en-US" dirty="0" err="1"/>
              <a:t>Thay</a:t>
            </a:r>
            <a:r>
              <a:rPr lang="en-US" dirty="0"/>
              <a:t> have no specific in normal discourse, but in DOTA 2 some of these terms are often used to convey negative emotions.</a:t>
            </a:r>
            <a:endParaRPr lang="en-IN" dirty="0"/>
          </a:p>
        </p:txBody>
      </p:sp>
      <p:sp>
        <p:nvSpPr>
          <p:cNvPr id="4" name="Slide Number Placeholder 3"/>
          <p:cNvSpPr>
            <a:spLocks noGrp="1"/>
          </p:cNvSpPr>
          <p:nvPr>
            <p:ph type="sldNum" sz="quarter" idx="5"/>
          </p:nvPr>
        </p:nvSpPr>
        <p:spPr/>
        <p:txBody>
          <a:bodyPr/>
          <a:lstStyle/>
          <a:p>
            <a:fld id="{767E557C-9E66-43F1-9F87-179A985BA47D}" type="slidenum">
              <a:rPr lang="en-US" smtClean="0"/>
              <a:t>10</a:t>
            </a:fld>
            <a:endParaRPr lang="en-US" dirty="0"/>
          </a:p>
        </p:txBody>
      </p:sp>
    </p:spTree>
    <p:extLst>
      <p:ext uri="{BB962C8B-B14F-4D97-AF65-F5344CB8AC3E}">
        <p14:creationId xmlns:p14="http://schemas.microsoft.com/office/powerpoint/2010/main" val="647866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a:t>
            </a:r>
            <a:r>
              <a:rPr lang="en-US" dirty="0" err="1"/>
              <a:t>compartive</a:t>
            </a:r>
            <a:r>
              <a:rPr lang="en-US" dirty="0"/>
              <a:t> predictions of different models. As can be seen only the updated </a:t>
            </a:r>
            <a:r>
              <a:rPr lang="en-US" dirty="0" err="1"/>
              <a:t>bing</a:t>
            </a:r>
            <a:r>
              <a:rPr lang="en-US" dirty="0"/>
              <a:t> lexicon is able to provide true positives.</a:t>
            </a:r>
            <a:endParaRPr lang="en-IN" dirty="0"/>
          </a:p>
        </p:txBody>
      </p:sp>
      <p:sp>
        <p:nvSpPr>
          <p:cNvPr id="4" name="Slide Number Placeholder 3"/>
          <p:cNvSpPr>
            <a:spLocks noGrp="1"/>
          </p:cNvSpPr>
          <p:nvPr>
            <p:ph type="sldNum" sz="quarter" idx="5"/>
          </p:nvPr>
        </p:nvSpPr>
        <p:spPr/>
        <p:txBody>
          <a:bodyPr/>
          <a:lstStyle/>
          <a:p>
            <a:fld id="{767E557C-9E66-43F1-9F87-179A985BA47D}" type="slidenum">
              <a:rPr lang="en-US" smtClean="0"/>
              <a:t>11</a:t>
            </a:fld>
            <a:endParaRPr lang="en-US" dirty="0"/>
          </a:p>
        </p:txBody>
      </p:sp>
    </p:spTree>
    <p:extLst>
      <p:ext uri="{BB962C8B-B14F-4D97-AF65-F5344CB8AC3E}">
        <p14:creationId xmlns:p14="http://schemas.microsoft.com/office/powerpoint/2010/main" val="3772567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a:t>
            </a:r>
            <a:r>
              <a:rPr lang="en-US" dirty="0" err="1"/>
              <a:t>evalauation</a:t>
            </a:r>
            <a:r>
              <a:rPr lang="en-US" dirty="0"/>
              <a:t> parameters. In practice there is a slight in increase across the spectrum when compared to vanilla </a:t>
            </a:r>
            <a:r>
              <a:rPr lang="en-US" dirty="0" err="1"/>
              <a:t>bing</a:t>
            </a:r>
            <a:r>
              <a:rPr lang="en-US" dirty="0"/>
              <a:t> lexicon</a:t>
            </a:r>
            <a:endParaRPr lang="en-IN" dirty="0"/>
          </a:p>
        </p:txBody>
      </p:sp>
      <p:sp>
        <p:nvSpPr>
          <p:cNvPr id="4" name="Slide Number Placeholder 3"/>
          <p:cNvSpPr>
            <a:spLocks noGrp="1"/>
          </p:cNvSpPr>
          <p:nvPr>
            <p:ph type="sldNum" sz="quarter" idx="5"/>
          </p:nvPr>
        </p:nvSpPr>
        <p:spPr/>
        <p:txBody>
          <a:bodyPr/>
          <a:lstStyle/>
          <a:p>
            <a:fld id="{767E557C-9E66-43F1-9F87-179A985BA47D}" type="slidenum">
              <a:rPr lang="en-US" smtClean="0"/>
              <a:t>12</a:t>
            </a:fld>
            <a:endParaRPr lang="en-US" dirty="0"/>
          </a:p>
        </p:txBody>
      </p:sp>
    </p:spTree>
    <p:extLst>
      <p:ext uri="{BB962C8B-B14F-4D97-AF65-F5344CB8AC3E}">
        <p14:creationId xmlns:p14="http://schemas.microsoft.com/office/powerpoint/2010/main" val="1665135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confusion matrix for the updated lexicon.</a:t>
            </a:r>
            <a:endParaRPr lang="en-IN" dirty="0"/>
          </a:p>
        </p:txBody>
      </p:sp>
      <p:sp>
        <p:nvSpPr>
          <p:cNvPr id="4" name="Slide Number Placeholder 3"/>
          <p:cNvSpPr>
            <a:spLocks noGrp="1"/>
          </p:cNvSpPr>
          <p:nvPr>
            <p:ph type="sldNum" sz="quarter" idx="5"/>
          </p:nvPr>
        </p:nvSpPr>
        <p:spPr/>
        <p:txBody>
          <a:bodyPr/>
          <a:lstStyle/>
          <a:p>
            <a:fld id="{767E557C-9E66-43F1-9F87-179A985BA47D}" type="slidenum">
              <a:rPr lang="en-US" smtClean="0"/>
              <a:t>13</a:t>
            </a:fld>
            <a:endParaRPr lang="en-US" dirty="0"/>
          </a:p>
        </p:txBody>
      </p:sp>
    </p:spTree>
    <p:extLst>
      <p:ext uri="{BB962C8B-B14F-4D97-AF65-F5344CB8AC3E}">
        <p14:creationId xmlns:p14="http://schemas.microsoft.com/office/powerpoint/2010/main" val="3763380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were able to obtain better predictions with the updated lexicon and better accuracy.</a:t>
            </a:r>
          </a:p>
          <a:p>
            <a:endParaRPr lang="en-US" dirty="0"/>
          </a:p>
          <a:p>
            <a:endParaRPr lang="en-US" dirty="0"/>
          </a:p>
          <a:p>
            <a:endParaRPr lang="en-US" dirty="0"/>
          </a:p>
          <a:p>
            <a:r>
              <a:rPr lang="en-US" dirty="0"/>
              <a:t>The research also only focuses on the English which is highly limits the application scaling of the project. Gaming is very diverse and players from all over the world enjoy.</a:t>
            </a:r>
          </a:p>
          <a:p>
            <a:endParaRPr lang="en-US" dirty="0"/>
          </a:p>
          <a:p>
            <a:r>
              <a:rPr lang="en-US" dirty="0"/>
              <a:t>Using CRISP-DM methodology may not be an appropriate approach to the research question and KDD methodology could have been a proper fit. In a scenario without time constraint, the alternate can be used a proper route to obtain results.</a:t>
            </a:r>
          </a:p>
          <a:p>
            <a:endParaRPr lang="en-US" dirty="0"/>
          </a:p>
          <a:p>
            <a:r>
              <a:rPr lang="en-US" dirty="0"/>
              <a:t>The scope of the project is small due to low number of terms that were updated in the dictionary</a:t>
            </a:r>
            <a:endParaRPr lang="en-IN" dirty="0"/>
          </a:p>
        </p:txBody>
      </p:sp>
      <p:sp>
        <p:nvSpPr>
          <p:cNvPr id="4" name="Slide Number Placeholder 3"/>
          <p:cNvSpPr>
            <a:spLocks noGrp="1"/>
          </p:cNvSpPr>
          <p:nvPr>
            <p:ph type="sldNum" sz="quarter" idx="5"/>
          </p:nvPr>
        </p:nvSpPr>
        <p:spPr/>
        <p:txBody>
          <a:bodyPr/>
          <a:lstStyle/>
          <a:p>
            <a:fld id="{767E557C-9E66-43F1-9F87-179A985BA47D}" type="slidenum">
              <a:rPr lang="en-US" smtClean="0"/>
              <a:t>14</a:t>
            </a:fld>
            <a:endParaRPr lang="en-US" dirty="0"/>
          </a:p>
        </p:txBody>
      </p:sp>
    </p:spTree>
    <p:extLst>
      <p:ext uri="{BB962C8B-B14F-4D97-AF65-F5344CB8AC3E}">
        <p14:creationId xmlns:p14="http://schemas.microsoft.com/office/powerpoint/2010/main" val="1373908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The future scope of the project can be increased potentially if multiple language can also be accounted for by the same model. This will also provide as a benchmark for cross platform and cross region server integration and map the human </a:t>
            </a:r>
            <a:r>
              <a:rPr lang="en-US" dirty="0" err="1"/>
              <a:t>behaviour</a:t>
            </a:r>
            <a:r>
              <a:rPr lang="en-US" dirty="0"/>
              <a:t> in such case.</a:t>
            </a:r>
          </a:p>
          <a:p>
            <a:endParaRPr lang="en-US" dirty="0"/>
          </a:p>
          <a:p>
            <a:r>
              <a:rPr lang="en-US" dirty="0"/>
              <a:t>Arranging an updated lexicon will also increase the project potential.</a:t>
            </a:r>
            <a:endParaRPr lang="en-IN" dirty="0"/>
          </a:p>
        </p:txBody>
      </p:sp>
      <p:sp>
        <p:nvSpPr>
          <p:cNvPr id="4" name="Slide Number Placeholder 3"/>
          <p:cNvSpPr>
            <a:spLocks noGrp="1"/>
          </p:cNvSpPr>
          <p:nvPr>
            <p:ph type="sldNum" sz="quarter" idx="5"/>
          </p:nvPr>
        </p:nvSpPr>
        <p:spPr/>
        <p:txBody>
          <a:bodyPr/>
          <a:lstStyle/>
          <a:p>
            <a:fld id="{767E557C-9E66-43F1-9F87-179A985BA47D}" type="slidenum">
              <a:rPr lang="en-US" smtClean="0"/>
              <a:t>15</a:t>
            </a:fld>
            <a:endParaRPr lang="en-US" dirty="0"/>
          </a:p>
        </p:txBody>
      </p:sp>
    </p:spTree>
    <p:extLst>
      <p:ext uri="{BB962C8B-B14F-4D97-AF65-F5344CB8AC3E}">
        <p14:creationId xmlns:p14="http://schemas.microsoft.com/office/powerpoint/2010/main" val="3052367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still enough to be done in videogaming sector in terms of human interaction study and the research project will hopefully work in the same direction. Sentiment analysis of in-game Chat to curb cyber-bullying is a step towards eradicating toxicity which highly present in competitive games. A gamer having an enjoyable experience is bound to invest more in the game, hence, the proposed project will be a milestone for videogame developers in keeping track of the players emotions and general toxicity. The proposed project have benefits for all the stakeholders involved in the videogaming sector. Thank you.</a:t>
            </a:r>
            <a:endParaRPr lang="en-IN" dirty="0"/>
          </a:p>
        </p:txBody>
      </p:sp>
      <p:sp>
        <p:nvSpPr>
          <p:cNvPr id="4" name="Slide Number Placeholder 3"/>
          <p:cNvSpPr>
            <a:spLocks noGrp="1"/>
          </p:cNvSpPr>
          <p:nvPr>
            <p:ph type="sldNum" sz="quarter" idx="5"/>
          </p:nvPr>
        </p:nvSpPr>
        <p:spPr/>
        <p:txBody>
          <a:bodyPr/>
          <a:lstStyle/>
          <a:p>
            <a:fld id="{767E557C-9E66-43F1-9F87-179A985BA47D}" type="slidenum">
              <a:rPr lang="en-US" smtClean="0"/>
              <a:t>16</a:t>
            </a:fld>
            <a:endParaRPr lang="en-US" dirty="0"/>
          </a:p>
        </p:txBody>
      </p:sp>
    </p:spTree>
    <p:extLst>
      <p:ext uri="{BB962C8B-B14F-4D97-AF65-F5344CB8AC3E}">
        <p14:creationId xmlns:p14="http://schemas.microsoft.com/office/powerpoint/2010/main" val="1407414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research question of the proposal is to find the effectiveness of Sentiment Analysis techniques in online gaming and how they can be used to combat cyberbullying. The whole process will be implemented on a dataset which is publicly available on internet. The VADER sentiment analyzer will be used as a preliminary test to obtain standard result. After Then a lexicon-based approach with an updated dictionary in line with words specific to DOTA 2 will be implemented.</a:t>
            </a:r>
            <a:endParaRPr lang="en-IN" dirty="0"/>
          </a:p>
        </p:txBody>
      </p:sp>
      <p:sp>
        <p:nvSpPr>
          <p:cNvPr id="4" name="Slide Number Placeholder 3"/>
          <p:cNvSpPr>
            <a:spLocks noGrp="1"/>
          </p:cNvSpPr>
          <p:nvPr>
            <p:ph type="sldNum" sz="quarter" idx="5"/>
          </p:nvPr>
        </p:nvSpPr>
        <p:spPr/>
        <p:txBody>
          <a:bodyPr/>
          <a:lstStyle/>
          <a:p>
            <a:fld id="{767E557C-9E66-43F1-9F87-179A985BA47D}" type="slidenum">
              <a:rPr lang="en-US" smtClean="0"/>
              <a:t>2</a:t>
            </a:fld>
            <a:endParaRPr lang="en-US" dirty="0"/>
          </a:p>
        </p:txBody>
      </p:sp>
    </p:spTree>
    <p:extLst>
      <p:ext uri="{BB962C8B-B14F-4D97-AF65-F5344CB8AC3E}">
        <p14:creationId xmlns:p14="http://schemas.microsoft.com/office/powerpoint/2010/main" val="541239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Taking note of various literature regarding sentiment analysis topic CRISP-DM methodology is chosen for this project.</a:t>
            </a:r>
            <a:endParaRPr lang="en-IN" dirty="0"/>
          </a:p>
        </p:txBody>
      </p:sp>
      <p:sp>
        <p:nvSpPr>
          <p:cNvPr id="4" name="Slide Number Placeholder 3"/>
          <p:cNvSpPr>
            <a:spLocks noGrp="1"/>
          </p:cNvSpPr>
          <p:nvPr>
            <p:ph type="sldNum" sz="quarter" idx="5"/>
          </p:nvPr>
        </p:nvSpPr>
        <p:spPr/>
        <p:txBody>
          <a:bodyPr/>
          <a:lstStyle/>
          <a:p>
            <a:fld id="{767E557C-9E66-43F1-9F87-179A985BA47D}" type="slidenum">
              <a:rPr lang="en-US" smtClean="0"/>
              <a:t>3</a:t>
            </a:fld>
            <a:endParaRPr lang="en-US" dirty="0"/>
          </a:p>
        </p:txBody>
      </p:sp>
    </p:spTree>
    <p:extLst>
      <p:ext uri="{BB962C8B-B14F-4D97-AF65-F5344CB8AC3E}">
        <p14:creationId xmlns:p14="http://schemas.microsoft.com/office/powerpoint/2010/main" val="752605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B3E51"/>
                </a:solidFill>
                <a:effectLst/>
                <a:latin typeface="Open Sans" panose="020B0604020202020204" pitchFamily="34" charset="0"/>
              </a:rPr>
              <a:t>Sentiment analysis (or opinion mining) is a </a:t>
            </a:r>
            <a:r>
              <a:rPr lang="en-US" b="0" i="0" u="none" strike="noStrike" dirty="0">
                <a:solidFill>
                  <a:srgbClr val="008BFF"/>
                </a:solidFill>
                <a:effectLst/>
                <a:latin typeface="Open Sans" panose="020B0604020202020204" pitchFamily="34" charset="0"/>
                <a:hlinkClick r:id="rId3"/>
              </a:rPr>
              <a:t>natural language processing (NLP)</a:t>
            </a:r>
            <a:r>
              <a:rPr lang="en-US" b="0" i="0" dirty="0">
                <a:solidFill>
                  <a:srgbClr val="2B3E51"/>
                </a:solidFill>
                <a:effectLst/>
                <a:latin typeface="Open Sans" panose="020B0604020202020204" pitchFamily="34" charset="0"/>
              </a:rPr>
              <a:t> technique used to determine whether a text data is positive, negative or neutral. Sentiment analysis is often performed to help businesses monitor brand and product sentiment in </a:t>
            </a:r>
            <a:r>
              <a:rPr lang="en-US" b="0" i="0" u="none" strike="noStrike" dirty="0">
                <a:solidFill>
                  <a:srgbClr val="008BFF"/>
                </a:solidFill>
                <a:effectLst/>
                <a:latin typeface="Open Sans" panose="020B0604020202020204" pitchFamily="34" charset="0"/>
                <a:hlinkClick r:id="rId4"/>
              </a:rPr>
              <a:t>customer feedback</a:t>
            </a:r>
            <a:r>
              <a:rPr lang="en-US" b="0" i="0" dirty="0">
                <a:solidFill>
                  <a:srgbClr val="2B3E51"/>
                </a:solidFill>
                <a:effectLst/>
                <a:latin typeface="Open Sans" panose="020B0604020202020204" pitchFamily="34" charset="0"/>
              </a:rPr>
              <a:t>, and understand customer needs. </a:t>
            </a:r>
            <a:r>
              <a:rPr lang="en-US" b="0" i="0" dirty="0">
                <a:solidFill>
                  <a:srgbClr val="2B3E51"/>
                </a:solidFill>
                <a:effectLst/>
                <a:latin typeface="Open Sans" panose="020B0606030504020204" pitchFamily="34" charset="0"/>
              </a:rPr>
              <a:t>Since customers express their thoughts and feelings more openly than ever before, sentiment analysis is becoming an essential tool to monitor and understand that sentiment.</a:t>
            </a:r>
          </a:p>
          <a:p>
            <a:pPr algn="l"/>
            <a:r>
              <a:rPr lang="en-US" b="0" i="0" dirty="0">
                <a:solidFill>
                  <a:srgbClr val="2B3E51"/>
                </a:solidFill>
                <a:effectLst/>
                <a:latin typeface="Open Sans" panose="020B0606030504020204" pitchFamily="34" charset="0"/>
              </a:rPr>
              <a:t>Automatically </a:t>
            </a:r>
            <a:r>
              <a:rPr lang="en-US" b="0" i="0" u="none" strike="noStrike" dirty="0">
                <a:solidFill>
                  <a:srgbClr val="008BFF"/>
                </a:solidFill>
                <a:effectLst/>
                <a:latin typeface="Open Sans" panose="020B0606030504020204" pitchFamily="34" charset="0"/>
                <a:hlinkClick r:id="rId5"/>
              </a:rPr>
              <a:t>analyzing customer feedback</a:t>
            </a:r>
            <a:r>
              <a:rPr lang="en-US" b="0" i="0" dirty="0">
                <a:solidFill>
                  <a:srgbClr val="2B3E51"/>
                </a:solidFill>
                <a:effectLst/>
                <a:latin typeface="Open Sans" panose="020B0606030504020204" pitchFamily="34" charset="0"/>
              </a:rPr>
              <a:t>, such as opinions in survey responses and social media conversations, allows brands to learn what makes customers happy or frustrated, so that they can tailor products and services to meet their customers’ needs.</a:t>
            </a:r>
          </a:p>
          <a:p>
            <a:endParaRPr lang="en-IN" dirty="0"/>
          </a:p>
        </p:txBody>
      </p:sp>
      <p:sp>
        <p:nvSpPr>
          <p:cNvPr id="4" name="Slide Number Placeholder 3"/>
          <p:cNvSpPr>
            <a:spLocks noGrp="1"/>
          </p:cNvSpPr>
          <p:nvPr>
            <p:ph type="sldNum" sz="quarter" idx="5"/>
          </p:nvPr>
        </p:nvSpPr>
        <p:spPr/>
        <p:txBody>
          <a:bodyPr/>
          <a:lstStyle/>
          <a:p>
            <a:fld id="{767E557C-9E66-43F1-9F87-179A985BA47D}" type="slidenum">
              <a:rPr lang="en-US" smtClean="0"/>
              <a:t>4</a:t>
            </a:fld>
            <a:endParaRPr lang="en-US" dirty="0"/>
          </a:p>
        </p:txBody>
      </p:sp>
    </p:spTree>
    <p:extLst>
      <p:ext uri="{BB962C8B-B14F-4D97-AF65-F5344CB8AC3E}">
        <p14:creationId xmlns:p14="http://schemas.microsoft.com/office/powerpoint/2010/main" val="67255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B1B1B"/>
                </a:solidFill>
                <a:effectLst/>
                <a:latin typeface="Source Sans Pro Web"/>
              </a:rPr>
              <a:t>Playing videogames can positively impact a players’ cognitive, emotional, and social skills.  It can also help children and teens enhance their problem-solving and strategizing skills. Multi-player team games may help youth learn how to cooperate with others. While gaming has the potential for positive benefits, it is also a place where cyberbullying can happen. If someone is not performing well in a game, other players may curse or make negative remarks that can turn into bullying, or even exclude the person from playing together.</a:t>
            </a:r>
          </a:p>
          <a:p>
            <a:pPr algn="l"/>
            <a:r>
              <a:rPr lang="en-US" b="0" i="0" dirty="0">
                <a:solidFill>
                  <a:srgbClr val="1B1B1B"/>
                </a:solidFill>
                <a:effectLst/>
                <a:latin typeface="Source Sans Pro Web"/>
              </a:rPr>
              <a:t>Anonymity of players and the use of avatars allow users to create alter-egos or fictional versions of themselves, which is part of the fun of gaming. But it also allows users to harass, bully, and sometimes gang up on other players. </a:t>
            </a:r>
          </a:p>
          <a:p>
            <a:r>
              <a:rPr lang="en-IN" dirty="0"/>
              <a:t> </a:t>
            </a:r>
          </a:p>
          <a:p>
            <a:endParaRPr lang="en-IN" dirty="0"/>
          </a:p>
          <a:p>
            <a:r>
              <a:rPr lang="en-IN" dirty="0"/>
              <a:t>From a business point of view, </a:t>
            </a:r>
            <a:r>
              <a:rPr lang="en-US" dirty="0"/>
              <a:t>A gamer who experiences a great time is more likely to invest more within the entertainment source, hence the sentiment analysis may become a important tool for videogame developers in terms of following players’ feelings and common toxic traits.</a:t>
            </a:r>
            <a:endParaRPr lang="en-IN" dirty="0"/>
          </a:p>
        </p:txBody>
      </p:sp>
      <p:sp>
        <p:nvSpPr>
          <p:cNvPr id="4" name="Slide Number Placeholder 3"/>
          <p:cNvSpPr>
            <a:spLocks noGrp="1"/>
          </p:cNvSpPr>
          <p:nvPr>
            <p:ph type="sldNum" sz="quarter" idx="5"/>
          </p:nvPr>
        </p:nvSpPr>
        <p:spPr/>
        <p:txBody>
          <a:bodyPr/>
          <a:lstStyle/>
          <a:p>
            <a:fld id="{767E557C-9E66-43F1-9F87-179A985BA47D}" type="slidenum">
              <a:rPr lang="en-US" smtClean="0"/>
              <a:t>5</a:t>
            </a:fld>
            <a:endParaRPr lang="en-US" dirty="0"/>
          </a:p>
        </p:txBody>
      </p:sp>
    </p:spTree>
    <p:extLst>
      <p:ext uri="{BB962C8B-B14F-4D97-AF65-F5344CB8AC3E}">
        <p14:creationId xmlns:p14="http://schemas.microsoft.com/office/powerpoint/2010/main" val="592168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There are various approaches to sentiment analysis. </a:t>
            </a:r>
            <a:r>
              <a:rPr lang="en-US" b="0" i="0" dirty="0">
                <a:solidFill>
                  <a:srgbClr val="222222"/>
                </a:solidFill>
                <a:effectLst/>
                <a:latin typeface="Lato" panose="020F0502020204030203" pitchFamily="34" charset="0"/>
              </a:rPr>
              <a:t>This is a practical approach to analyzing text without training or using machine learning models. The result of this approach is a set of rules based on which the text is labeled as positive/negative/neutral. These rules are also known as lexicons. Hence, the Rule-based approach is called Lexicon based approach.</a:t>
            </a:r>
          </a:p>
          <a:p>
            <a:pPr algn="l"/>
            <a:r>
              <a:rPr lang="en-US" b="0" i="0" dirty="0">
                <a:solidFill>
                  <a:srgbClr val="222222"/>
                </a:solidFill>
                <a:effectLst/>
                <a:latin typeface="Lato" panose="020F0502020204030203" pitchFamily="34" charset="0"/>
              </a:rPr>
              <a:t>Widely used lexicon-based approaches are </a:t>
            </a:r>
            <a:r>
              <a:rPr lang="en-US" b="0" i="0" dirty="0" err="1">
                <a:solidFill>
                  <a:srgbClr val="222222"/>
                </a:solidFill>
                <a:effectLst/>
                <a:latin typeface="Lato" panose="020F0502020204030203" pitchFamily="34" charset="0"/>
              </a:rPr>
              <a:t>TextBlob</a:t>
            </a:r>
            <a:r>
              <a:rPr lang="en-US" b="0" i="0" dirty="0">
                <a:solidFill>
                  <a:srgbClr val="222222"/>
                </a:solidFill>
                <a:effectLst/>
                <a:latin typeface="Lato" panose="020F0502020204030203" pitchFamily="34" charset="0"/>
              </a:rPr>
              <a:t>, VADER, </a:t>
            </a:r>
            <a:r>
              <a:rPr lang="en-US" b="0" i="0" dirty="0" err="1">
                <a:solidFill>
                  <a:srgbClr val="222222"/>
                </a:solidFill>
                <a:effectLst/>
                <a:latin typeface="Lato" panose="020F0502020204030203" pitchFamily="34" charset="0"/>
              </a:rPr>
              <a:t>SentiWordNet</a:t>
            </a:r>
            <a:r>
              <a:rPr lang="en-US" b="0" i="0" dirty="0">
                <a:solidFill>
                  <a:srgbClr val="222222"/>
                </a:solidFill>
                <a:effectLst/>
                <a:latin typeface="Lato" panose="020F0502020204030203" pitchFamily="34" charset="0"/>
              </a:rPr>
              <a:t>. </a:t>
            </a:r>
          </a:p>
          <a:p>
            <a:pPr algn="l"/>
            <a:endParaRPr lang="en-US" b="0" i="0" dirty="0">
              <a:solidFill>
                <a:srgbClr val="222222"/>
              </a:solidFill>
              <a:effectLst/>
              <a:latin typeface="Lato" panose="020F0502020204030203" pitchFamily="34" charset="0"/>
            </a:endParaRPr>
          </a:p>
          <a:p>
            <a:pPr algn="l"/>
            <a:r>
              <a:rPr lang="en-US" b="0" i="0" dirty="0">
                <a:solidFill>
                  <a:srgbClr val="222222"/>
                </a:solidFill>
                <a:effectLst/>
                <a:latin typeface="Lato" panose="020F0502020204030203" pitchFamily="34" charset="0"/>
              </a:rPr>
              <a:t>Another approach is using a </a:t>
            </a:r>
            <a:r>
              <a:rPr lang="en-US" b="0" i="0" dirty="0">
                <a:solidFill>
                  <a:srgbClr val="2B3E51"/>
                </a:solidFill>
                <a:effectLst/>
                <a:latin typeface="Open Sans" panose="020B0606030504020204" pitchFamily="34" charset="0"/>
              </a:rPr>
              <a:t>tool that analyzes texts for polarity, from positive to negative. By training machine learning tools with examples of emotions in text, machines automatically learn how to detect sentiment without human input.</a:t>
            </a:r>
            <a:endParaRPr lang="en-US" b="0" i="0" dirty="0">
              <a:solidFill>
                <a:srgbClr val="222222"/>
              </a:solidFill>
              <a:effectLst/>
              <a:latin typeface="Lato" panose="020F0502020204030203" pitchFamily="34" charset="0"/>
            </a:endParaRPr>
          </a:p>
          <a:p>
            <a:endParaRPr lang="en-IN" dirty="0"/>
          </a:p>
        </p:txBody>
      </p:sp>
      <p:sp>
        <p:nvSpPr>
          <p:cNvPr id="4" name="Slide Number Placeholder 3"/>
          <p:cNvSpPr>
            <a:spLocks noGrp="1"/>
          </p:cNvSpPr>
          <p:nvPr>
            <p:ph type="sldNum" sz="quarter" idx="5"/>
          </p:nvPr>
        </p:nvSpPr>
        <p:spPr/>
        <p:txBody>
          <a:bodyPr/>
          <a:lstStyle/>
          <a:p>
            <a:fld id="{767E557C-9E66-43F1-9F87-179A985BA47D}" type="slidenum">
              <a:rPr lang="en-US" smtClean="0"/>
              <a:t>6</a:t>
            </a:fld>
            <a:endParaRPr lang="en-US" dirty="0"/>
          </a:p>
        </p:txBody>
      </p:sp>
    </p:spTree>
    <p:extLst>
      <p:ext uri="{BB962C8B-B14F-4D97-AF65-F5344CB8AC3E}">
        <p14:creationId xmlns:p14="http://schemas.microsoft.com/office/powerpoint/2010/main" val="3590772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there is no data to begin with like in this case in Machine Learning, there is a need of rule based approaches.</a:t>
            </a:r>
          </a:p>
          <a:p>
            <a:r>
              <a:rPr lang="en-US" dirty="0"/>
              <a:t>Incorporating Domain Knowledge: Rule based algorithms come in  handy even when data is available.</a:t>
            </a:r>
          </a:p>
          <a:p>
            <a:endParaRPr lang="en-US" dirty="0"/>
          </a:p>
          <a:p>
            <a:r>
              <a:rPr lang="en-US" dirty="0"/>
              <a:t>Beside this there are many inherent advantages of rule based approach like </a:t>
            </a:r>
          </a:p>
          <a:p>
            <a:r>
              <a:rPr lang="en-US" dirty="0"/>
              <a:t>Training data is not required and High precision</a:t>
            </a:r>
          </a:p>
          <a:p>
            <a:r>
              <a:rPr lang="en-US" dirty="0"/>
              <a:t>One of the important point about this approach is that it Can be a good way to collect data as one can start the system with rules and let data come by naturally as people use the system.  </a:t>
            </a:r>
          </a:p>
          <a:p>
            <a:endParaRPr lang="en-US" dirty="0"/>
          </a:p>
          <a:p>
            <a:endParaRPr lang="en-US" dirty="0"/>
          </a:p>
          <a:p>
            <a:r>
              <a:rPr lang="en-US" dirty="0"/>
              <a:t>Disadvantages of rule based approaches</a:t>
            </a:r>
          </a:p>
          <a:p>
            <a:r>
              <a:rPr lang="en-US" dirty="0"/>
              <a:t>Lower recall</a:t>
            </a:r>
          </a:p>
          <a:p>
            <a:r>
              <a:rPr lang="en-US" dirty="0"/>
              <a:t>Difficult and tedious to list all the rules</a:t>
            </a:r>
            <a:endParaRPr lang="en-IN" dirty="0"/>
          </a:p>
        </p:txBody>
      </p:sp>
      <p:sp>
        <p:nvSpPr>
          <p:cNvPr id="4" name="Slide Number Placeholder 3"/>
          <p:cNvSpPr>
            <a:spLocks noGrp="1"/>
          </p:cNvSpPr>
          <p:nvPr>
            <p:ph type="sldNum" sz="quarter" idx="5"/>
          </p:nvPr>
        </p:nvSpPr>
        <p:spPr/>
        <p:txBody>
          <a:bodyPr/>
          <a:lstStyle/>
          <a:p>
            <a:fld id="{767E557C-9E66-43F1-9F87-179A985BA47D}" type="slidenum">
              <a:rPr lang="en-US" smtClean="0"/>
              <a:t>7</a:t>
            </a:fld>
            <a:endParaRPr lang="en-US" dirty="0"/>
          </a:p>
        </p:txBody>
      </p:sp>
    </p:spTree>
    <p:extLst>
      <p:ext uri="{BB962C8B-B14F-4D97-AF65-F5344CB8AC3E}">
        <p14:creationId xmlns:p14="http://schemas.microsoft.com/office/powerpoint/2010/main" val="769975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comparative analysis,  </a:t>
            </a:r>
            <a:r>
              <a:rPr lang="en-US" dirty="0" err="1"/>
              <a:t>vader</a:t>
            </a:r>
            <a:r>
              <a:rPr lang="en-US" dirty="0"/>
              <a:t> analyzer was used. VADER is a popular an opinion examination tool that employs a lexicon and rules-based technique to </a:t>
            </a:r>
            <a:r>
              <a:rPr lang="en-US" dirty="0" err="1"/>
              <a:t>analyse</a:t>
            </a:r>
            <a:r>
              <a:rPr lang="en-US" dirty="0"/>
              <a:t> assumptions posted on informal texts. </a:t>
            </a:r>
          </a:p>
          <a:p>
            <a:endParaRPr lang="en-US" dirty="0"/>
          </a:p>
          <a:p>
            <a:r>
              <a:rPr lang="en-US" dirty="0"/>
              <a:t>For this particular instance, the use of accentuation predominantly in gaming chats was a major reason for choosing of VADER. Other tools are more suited to formal discourse and hence maybe ineffective for the present research. This </a:t>
            </a:r>
            <a:r>
              <a:rPr lang="en-US" dirty="0" err="1"/>
              <a:t>analyser</a:t>
            </a:r>
            <a:r>
              <a:rPr lang="en-US" dirty="0"/>
              <a:t> uses the VADER lexicon to </a:t>
            </a:r>
            <a:r>
              <a:rPr lang="en-US" dirty="0" err="1"/>
              <a:t>analyse</a:t>
            </a:r>
            <a:r>
              <a:rPr lang="en-US" dirty="0"/>
              <a:t> the sentiment on DOTA 2 words to convey the inability of the normal sentiment analysis tools to accurately determine even the most basics of game chats nuances.</a:t>
            </a:r>
            <a:endParaRPr lang="en-IN" dirty="0"/>
          </a:p>
        </p:txBody>
      </p:sp>
      <p:sp>
        <p:nvSpPr>
          <p:cNvPr id="4" name="Slide Number Placeholder 3"/>
          <p:cNvSpPr>
            <a:spLocks noGrp="1"/>
          </p:cNvSpPr>
          <p:nvPr>
            <p:ph type="sldNum" sz="quarter" idx="5"/>
          </p:nvPr>
        </p:nvSpPr>
        <p:spPr/>
        <p:txBody>
          <a:bodyPr/>
          <a:lstStyle/>
          <a:p>
            <a:fld id="{767E557C-9E66-43F1-9F87-179A985BA47D}" type="slidenum">
              <a:rPr lang="en-US" smtClean="0"/>
              <a:t>8</a:t>
            </a:fld>
            <a:endParaRPr lang="en-US" dirty="0"/>
          </a:p>
        </p:txBody>
      </p:sp>
    </p:spTree>
    <p:extLst>
      <p:ext uri="{BB962C8B-B14F-4D97-AF65-F5344CB8AC3E}">
        <p14:creationId xmlns:p14="http://schemas.microsoft.com/office/powerpoint/2010/main" val="2017080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rule-based approach Bing Liu dictionary is implemented to test the sentiment of game to test efficiency of the lexicon-based approach on the game terms. Finally, an updated dictionary with DOTA 2 specific lexicons will be added and the rule-based approach will be implemented again and tested. Adding the in-game common words with negative and positive sentiment to an existing dictionary is predicted to give better results as compared to normal words dictionary.</a:t>
            </a:r>
            <a:endParaRPr lang="en-IN" dirty="0"/>
          </a:p>
        </p:txBody>
      </p:sp>
      <p:sp>
        <p:nvSpPr>
          <p:cNvPr id="4" name="Slide Number Placeholder 3"/>
          <p:cNvSpPr>
            <a:spLocks noGrp="1"/>
          </p:cNvSpPr>
          <p:nvPr>
            <p:ph type="sldNum" sz="quarter" idx="5"/>
          </p:nvPr>
        </p:nvSpPr>
        <p:spPr/>
        <p:txBody>
          <a:bodyPr/>
          <a:lstStyle/>
          <a:p>
            <a:fld id="{767E557C-9E66-43F1-9F87-179A985BA47D}" type="slidenum">
              <a:rPr lang="en-US" smtClean="0"/>
              <a:t>9</a:t>
            </a:fld>
            <a:endParaRPr lang="en-US" dirty="0"/>
          </a:p>
        </p:txBody>
      </p:sp>
    </p:spTree>
    <p:extLst>
      <p:ext uri="{BB962C8B-B14F-4D97-AF65-F5344CB8AC3E}">
        <p14:creationId xmlns:p14="http://schemas.microsoft.com/office/powerpoint/2010/main" val="1575275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a:xfrm>
            <a:off x="1097280" y="2343884"/>
            <a:ext cx="10058400" cy="376089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1289304"/>
          </a:xfrm>
          <a:prstGeom prst="rect">
            <a:avLst/>
          </a:prstGeom>
        </p:spPr>
        <p:txBody>
          <a:bodyPr vert="horz" lIns="91440" tIns="45720" rIns="91440" bIns="45720" rtlCol="0" anchor="ctr">
            <a:normAutofit/>
          </a:bodyPr>
          <a:lstStyle>
            <a:lvl1pPr>
              <a:defRPr cap="all" baseline="0"/>
            </a:lvl1pPr>
          </a:lstStyle>
          <a:p>
            <a:r>
              <a:rPr lang="en-US" noProof="0" dirty="0"/>
              <a:t>CLICK TO EDIT MASTER TITLE STYLE</a:t>
            </a:r>
          </a:p>
        </p:txBody>
      </p:sp>
    </p:spTree>
    <p:extLst>
      <p:ext uri="{BB962C8B-B14F-4D97-AF65-F5344CB8AC3E}">
        <p14:creationId xmlns:p14="http://schemas.microsoft.com/office/powerpoint/2010/main" val="3432407088"/>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Vidow">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hasCustomPrompt="1"/>
          </p:nvPr>
        </p:nvSpPr>
        <p:spPr>
          <a:xfrm>
            <a:off x="1097280" y="2459736"/>
            <a:ext cx="9912096" cy="3760891"/>
          </a:xfrm>
          <a:solidFill>
            <a:schemeClr val="bg1"/>
          </a:solid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dirty="0"/>
              <a:t>Click to add video</a:t>
            </a:r>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1289304"/>
          </a:xfrm>
          <a:prstGeom prst="rect">
            <a:avLst/>
          </a:prstGeom>
        </p:spPr>
        <p:txBody>
          <a:bodyPr vert="horz" lIns="91440" tIns="45720" rIns="91440" bIns="45720" rtlCol="0" anchor="ctr">
            <a:normAutofit/>
          </a:bodyPr>
          <a:lstStyle>
            <a:lvl1pPr>
              <a:defRPr cap="all" baseline="0"/>
            </a:lvl1pPr>
          </a:lstStyle>
          <a:p>
            <a:r>
              <a:rPr lang="en-US" noProof="0" dirty="0"/>
              <a:t>CLICK TO EDIT MASTER TITLE STYLE</a:t>
            </a:r>
          </a:p>
        </p:txBody>
      </p:sp>
    </p:spTree>
    <p:extLst>
      <p:ext uri="{BB962C8B-B14F-4D97-AF65-F5344CB8AC3E}">
        <p14:creationId xmlns:p14="http://schemas.microsoft.com/office/powerpoint/2010/main" val="2664583233"/>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216333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216333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216333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1268337"/>
            <a:ext cx="10058400" cy="587584"/>
          </a:xfrm>
          <a:prstGeom prst="rect">
            <a:avLst/>
          </a:prstGeom>
        </p:spPr>
        <p:txBody>
          <a:bodyPr vert="horz" lIns="91440" tIns="45720" rIns="91440" bIns="45720" rtlCol="0" anchor="ctr">
            <a:normAutofit/>
          </a:bodyPr>
          <a:lstStyle>
            <a:lvl1pPr>
              <a:defRPr cap="all" baseline="0"/>
            </a:lvl1pPr>
          </a:lstStyle>
          <a:p>
            <a:r>
              <a:rPr lang="en-US" noProof="0" dirty="0"/>
              <a:t>CLICK TO EDIT MASTER TITLE STYLE</a:t>
            </a:r>
          </a:p>
        </p:txBody>
      </p:sp>
    </p:spTree>
    <p:extLst>
      <p:ext uri="{BB962C8B-B14F-4D97-AF65-F5344CB8AC3E}">
        <p14:creationId xmlns:p14="http://schemas.microsoft.com/office/powerpoint/2010/main" val="1418890711"/>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097280" y="942870"/>
            <a:ext cx="4157296" cy="1292750"/>
          </a:xfrm>
          <a:prstGeom prst="rect">
            <a:avLst/>
          </a:prstGeom>
        </p:spPr>
        <p:txBody>
          <a:bodyPr vert="horz" lIns="91440" tIns="45720" rIns="91440" bIns="45720" rtlCol="0" anchor="ctr">
            <a:normAutofit/>
          </a:bodyPr>
          <a:lstStyle>
            <a:lvl1pPr>
              <a:defRPr cap="all" baseline="0"/>
            </a:lvl1pPr>
          </a:lstStyle>
          <a:p>
            <a:r>
              <a:rPr lang="en-US" noProof="0" dirty="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097280"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70171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12/16/2021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dirty="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dirty="0"/>
              <a:t>Quote Goes Here</a:t>
            </a:r>
          </a:p>
        </p:txBody>
      </p:sp>
    </p:spTree>
    <p:extLst>
      <p:ext uri="{BB962C8B-B14F-4D97-AF65-F5344CB8AC3E}">
        <p14:creationId xmlns:p14="http://schemas.microsoft.com/office/powerpoint/2010/main" val="4184935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12/16/2021</a:t>
            </a:fld>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lnSpc>
                <a:spcPts val="2000"/>
              </a:lnSpc>
              <a:buClr>
                <a:schemeClr val="tx1"/>
              </a:buClr>
              <a:buFont typeface="+mj-lt"/>
              <a:buAutoNum type="arabicPeriod"/>
              <a:defRPr sz="1600">
                <a:solidFill>
                  <a:schemeClr val="tx1"/>
                </a:solidFill>
              </a:defRPr>
            </a:lvl1pPr>
            <a:lvl2pPr marL="544068" indent="-342900">
              <a:lnSpc>
                <a:spcPts val="2000"/>
              </a:lnSpc>
              <a:buClr>
                <a:schemeClr val="tx1"/>
              </a:buClr>
              <a:buFont typeface="+mj-lt"/>
              <a:buAutoNum type="arabicPeriod"/>
              <a:defRPr sz="1600">
                <a:solidFill>
                  <a:schemeClr val="tx1"/>
                </a:solidFill>
              </a:defRPr>
            </a:lvl2pPr>
            <a:lvl3pPr marL="612648" indent="-228600">
              <a:lnSpc>
                <a:spcPts val="2000"/>
              </a:lnSpc>
              <a:buClr>
                <a:schemeClr val="tx1"/>
              </a:buClr>
              <a:buFont typeface="+mj-lt"/>
              <a:buAutoNum type="arabicPeriod"/>
              <a:defRPr sz="1600">
                <a:solidFill>
                  <a:schemeClr val="tx1"/>
                </a:solidFill>
              </a:defRPr>
            </a:lvl3pPr>
            <a:lvl4pPr marL="795528" indent="-228600">
              <a:lnSpc>
                <a:spcPts val="2000"/>
              </a:lnSpc>
              <a:buClr>
                <a:schemeClr val="tx1"/>
              </a:buClr>
              <a:buFont typeface="+mj-lt"/>
              <a:buAutoNum type="arabicPeriod"/>
              <a:defRPr sz="1600">
                <a:solidFill>
                  <a:schemeClr val="tx1"/>
                </a:solidFill>
              </a:defRPr>
            </a:lvl4pPr>
            <a:lvl5pPr marL="978408" indent="-228600">
              <a:lnSpc>
                <a:spcPts val="2000"/>
              </a:lnSpc>
              <a:buClr>
                <a:schemeClr val="tx1"/>
              </a:buClr>
              <a:buFont typeface="+mj-lt"/>
              <a:buAutoNum type="arabicPeriod"/>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079185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1283833"/>
            <a:ext cx="5711810" cy="587584"/>
          </a:xfrm>
          <a:prstGeom prst="rect">
            <a:avLst/>
          </a:prstGeom>
        </p:spPr>
        <p:txBody>
          <a:bodyPr vert="horz" lIns="91440" tIns="45720" rIns="91440" bIns="45720" rtlCol="0" anchor="ctr">
            <a:normAutofit/>
          </a:bodyPr>
          <a:lstStyle/>
          <a:p>
            <a:r>
              <a:rPr lang="en-US" noProof="0" dirty="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2286000"/>
            <a:ext cx="5711810" cy="3630168"/>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30936"/>
            <a:ext cx="4589130" cy="5586984"/>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30936"/>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4046387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12/16/2021</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93" r:id="rId3"/>
    <p:sldLayoutId id="2147483688" r:id="rId4"/>
    <p:sldLayoutId id="2147483692" r:id="rId5"/>
    <p:sldLayoutId id="2147483691" r:id="rId6"/>
    <p:sldLayoutId id="2147483690" r:id="rId7"/>
    <p:sldLayoutId id="2147483689" r:id="rId8"/>
    <p:sldLayoutId id="2147483683" r:id="rId9"/>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633429" y="612603"/>
            <a:ext cx="10925141" cy="1920285"/>
          </a:xfrm>
        </p:spPr>
        <p:txBody>
          <a:bodyPr anchor="b">
            <a:normAutofit/>
          </a:bodyPr>
          <a:lstStyle/>
          <a:p>
            <a:r>
              <a:rPr lang="en-US" sz="4000" dirty="0"/>
              <a:t>Sentiment Analysis of Dota 2 video game chat in context of Cyber-bullying</a:t>
            </a:r>
          </a:p>
        </p:txBody>
      </p:sp>
      <p:pic>
        <p:nvPicPr>
          <p:cNvPr id="1026" name="Picture 2" descr="Getting started with Dota 2 esports: Gameplay, map, roles, tournaments, and  more- Technology News, Firstpost">
            <a:extLst>
              <a:ext uri="{FF2B5EF4-FFF2-40B4-BE49-F238E27FC236}">
                <a16:creationId xmlns:a16="http://schemas.microsoft.com/office/drawing/2014/main" id="{8EA2C555-4C02-4D99-9AA1-4163221631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2723" y="2532888"/>
            <a:ext cx="6095847" cy="371250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C50D886-BE0B-4604-99C3-78A7DDEF459C}"/>
              </a:ext>
            </a:extLst>
          </p:cNvPr>
          <p:cNvSpPr txBox="1"/>
          <p:nvPr/>
        </p:nvSpPr>
        <p:spPr>
          <a:xfrm>
            <a:off x="1023967" y="4202740"/>
            <a:ext cx="4048218" cy="1754326"/>
          </a:xfrm>
          <a:prstGeom prst="rect">
            <a:avLst/>
          </a:prstGeom>
          <a:noFill/>
        </p:spPr>
        <p:txBody>
          <a:bodyPr wrap="square" rtlCol="0">
            <a:spAutoFit/>
          </a:bodyPr>
          <a:lstStyle/>
          <a:p>
            <a:r>
              <a:rPr lang="en-US" b="1" dirty="0"/>
              <a:t>Student Details:</a:t>
            </a:r>
          </a:p>
          <a:p>
            <a:r>
              <a:rPr lang="en-US" dirty="0"/>
              <a:t>Aditya Kumar Singh</a:t>
            </a:r>
          </a:p>
          <a:p>
            <a:endParaRPr lang="en-US" dirty="0"/>
          </a:p>
          <a:p>
            <a:r>
              <a:rPr lang="en-US" dirty="0"/>
              <a:t>x20140410</a:t>
            </a:r>
          </a:p>
          <a:p>
            <a:endParaRPr lang="en-US" dirty="0"/>
          </a:p>
          <a:p>
            <a:r>
              <a:rPr lang="en-IN" dirty="0"/>
              <a:t>Thesis Project</a:t>
            </a:r>
          </a:p>
        </p:txBody>
      </p:sp>
      <p:sp>
        <p:nvSpPr>
          <p:cNvPr id="3" name="TextBox 2">
            <a:extLst>
              <a:ext uri="{FF2B5EF4-FFF2-40B4-BE49-F238E27FC236}">
                <a16:creationId xmlns:a16="http://schemas.microsoft.com/office/drawing/2014/main" id="{55AE6F15-D33A-4A23-8CFB-DCECBD811E2C}"/>
              </a:ext>
            </a:extLst>
          </p:cNvPr>
          <p:cNvSpPr txBox="1"/>
          <p:nvPr/>
        </p:nvSpPr>
        <p:spPr>
          <a:xfrm>
            <a:off x="874644" y="2655260"/>
            <a:ext cx="3246782" cy="1077218"/>
          </a:xfrm>
          <a:prstGeom prst="rect">
            <a:avLst/>
          </a:prstGeom>
          <a:noFill/>
        </p:spPr>
        <p:txBody>
          <a:bodyPr wrap="square" rtlCol="0">
            <a:spAutoFit/>
          </a:bodyPr>
          <a:lstStyle/>
          <a:p>
            <a:r>
              <a:rPr lang="en-US" sz="3200" b="1" dirty="0"/>
              <a:t>Supervisor : Noel Cosgrave</a:t>
            </a:r>
            <a:endParaRPr lang="en-IN" sz="3200" b="1" dirty="0"/>
          </a:p>
        </p:txBody>
      </p:sp>
    </p:spTree>
    <p:extLst>
      <p:ext uri="{BB962C8B-B14F-4D97-AF65-F5344CB8AC3E}">
        <p14:creationId xmlns:p14="http://schemas.microsoft.com/office/powerpoint/2010/main" val="3451096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8723CF-B193-4566-91C3-43C7240A92E0}"/>
              </a:ext>
            </a:extLst>
          </p:cNvPr>
          <p:cNvSpPr>
            <a:spLocks noGrp="1"/>
          </p:cNvSpPr>
          <p:nvPr>
            <p:ph type="title"/>
          </p:nvPr>
        </p:nvSpPr>
        <p:spPr/>
        <p:txBody>
          <a:bodyPr/>
          <a:lstStyle/>
          <a:p>
            <a:r>
              <a:rPr lang="en-US" dirty="0"/>
              <a:t>Most Frequent game specific terms</a:t>
            </a:r>
            <a:endParaRPr lang="en-IN" dirty="0"/>
          </a:p>
        </p:txBody>
      </p:sp>
      <p:sp>
        <p:nvSpPr>
          <p:cNvPr id="4" name="Content Placeholder 3">
            <a:extLst>
              <a:ext uri="{FF2B5EF4-FFF2-40B4-BE49-F238E27FC236}">
                <a16:creationId xmlns:a16="http://schemas.microsoft.com/office/drawing/2014/main" id="{034D4AF6-4EE7-4CC4-9A31-F13DBB62E7A9}"/>
              </a:ext>
            </a:extLst>
          </p:cNvPr>
          <p:cNvSpPr>
            <a:spLocks noGrp="1"/>
          </p:cNvSpPr>
          <p:nvPr>
            <p:ph sz="half" idx="2"/>
          </p:nvPr>
        </p:nvSpPr>
        <p:spPr/>
        <p:txBody>
          <a:bodyPr/>
          <a:lstStyle/>
          <a:p>
            <a:endParaRPr lang="en-US" dirty="0"/>
          </a:p>
          <a:p>
            <a:endParaRPr lang="en-US" dirty="0"/>
          </a:p>
          <a:p>
            <a:endParaRPr lang="en-US" dirty="0"/>
          </a:p>
          <a:p>
            <a:pPr marL="285750" indent="-285750">
              <a:buFont typeface="Arial" panose="020B0604020202020204" pitchFamily="34" charset="0"/>
              <a:buChar char="•"/>
            </a:pPr>
            <a:r>
              <a:rPr lang="en-US" sz="1800" dirty="0"/>
              <a:t>These words are added to updated Bing lexicon.</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Top 100 words with respect to count are appended. </a:t>
            </a:r>
            <a:endParaRPr lang="en-IN" sz="1800" dirty="0"/>
          </a:p>
        </p:txBody>
      </p:sp>
      <p:pic>
        <p:nvPicPr>
          <p:cNvPr id="10" name="Picture 9">
            <a:extLst>
              <a:ext uri="{FF2B5EF4-FFF2-40B4-BE49-F238E27FC236}">
                <a16:creationId xmlns:a16="http://schemas.microsoft.com/office/drawing/2014/main" id="{2E413C37-610B-461D-B27F-8F0BB3627B9E}"/>
              </a:ext>
            </a:extLst>
          </p:cNvPr>
          <p:cNvPicPr>
            <a:picLocks noChangeAspect="1"/>
          </p:cNvPicPr>
          <p:nvPr/>
        </p:nvPicPr>
        <p:blipFill>
          <a:blip r:embed="rId3"/>
          <a:stretch>
            <a:fillRect/>
          </a:stretch>
        </p:blipFill>
        <p:spPr>
          <a:xfrm>
            <a:off x="7232581" y="1171367"/>
            <a:ext cx="2841742" cy="3633471"/>
          </a:xfrm>
          <a:prstGeom prst="rect">
            <a:avLst/>
          </a:prstGeom>
        </p:spPr>
      </p:pic>
    </p:spTree>
    <p:extLst>
      <p:ext uri="{BB962C8B-B14F-4D97-AF65-F5344CB8AC3E}">
        <p14:creationId xmlns:p14="http://schemas.microsoft.com/office/powerpoint/2010/main" val="3363367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D7514AF-6E54-45C9-BBE6-18AF3B3E5A47}"/>
              </a:ext>
            </a:extLst>
          </p:cNvPr>
          <p:cNvSpPr>
            <a:spLocks noGrp="1"/>
          </p:cNvSpPr>
          <p:nvPr>
            <p:ph type="body" sz="half" idx="2"/>
          </p:nvPr>
        </p:nvSpPr>
        <p:spPr>
          <a:xfrm>
            <a:off x="7678951" y="5121095"/>
            <a:ext cx="2919413" cy="583534"/>
          </a:xfrm>
        </p:spPr>
        <p:txBody>
          <a:bodyPr/>
          <a:lstStyle/>
          <a:p>
            <a:r>
              <a:rPr lang="en-US" dirty="0"/>
              <a:t>“GGWP”</a:t>
            </a:r>
            <a:endParaRPr lang="en-IN" dirty="0"/>
          </a:p>
        </p:txBody>
      </p:sp>
      <p:sp>
        <p:nvSpPr>
          <p:cNvPr id="6" name="Text Placeholder 5">
            <a:extLst>
              <a:ext uri="{FF2B5EF4-FFF2-40B4-BE49-F238E27FC236}">
                <a16:creationId xmlns:a16="http://schemas.microsoft.com/office/drawing/2014/main" id="{880B8E0B-0A62-404A-8427-E3027DE01A63}"/>
              </a:ext>
            </a:extLst>
          </p:cNvPr>
          <p:cNvSpPr>
            <a:spLocks noGrp="1"/>
          </p:cNvSpPr>
          <p:nvPr>
            <p:ph type="body" sz="half" idx="16"/>
          </p:nvPr>
        </p:nvSpPr>
        <p:spPr>
          <a:xfrm>
            <a:off x="7586186" y="3558686"/>
            <a:ext cx="2919413" cy="583534"/>
          </a:xfrm>
        </p:spPr>
        <p:txBody>
          <a:bodyPr/>
          <a:lstStyle/>
          <a:p>
            <a:r>
              <a:rPr lang="en-US" dirty="0"/>
              <a:t>“?”</a:t>
            </a:r>
            <a:endParaRPr lang="en-IN" dirty="0"/>
          </a:p>
        </p:txBody>
      </p:sp>
      <p:sp>
        <p:nvSpPr>
          <p:cNvPr id="7" name="Text Placeholder 6">
            <a:extLst>
              <a:ext uri="{FF2B5EF4-FFF2-40B4-BE49-F238E27FC236}">
                <a16:creationId xmlns:a16="http://schemas.microsoft.com/office/drawing/2014/main" id="{70458811-BD79-42C7-8250-8D6D0D2BAA71}"/>
              </a:ext>
            </a:extLst>
          </p:cNvPr>
          <p:cNvSpPr>
            <a:spLocks noGrp="1"/>
          </p:cNvSpPr>
          <p:nvPr>
            <p:ph type="body" sz="half" idx="17"/>
          </p:nvPr>
        </p:nvSpPr>
        <p:spPr>
          <a:xfrm>
            <a:off x="7586186" y="2424014"/>
            <a:ext cx="2919413" cy="583534"/>
          </a:xfrm>
        </p:spPr>
        <p:txBody>
          <a:bodyPr/>
          <a:lstStyle/>
          <a:p>
            <a:r>
              <a:rPr lang="en-US" cap="none" dirty="0"/>
              <a:t>“gg”</a:t>
            </a:r>
            <a:endParaRPr lang="en-IN" cap="none" dirty="0"/>
          </a:p>
        </p:txBody>
      </p:sp>
      <p:sp>
        <p:nvSpPr>
          <p:cNvPr id="8" name="Title 7">
            <a:extLst>
              <a:ext uri="{FF2B5EF4-FFF2-40B4-BE49-F238E27FC236}">
                <a16:creationId xmlns:a16="http://schemas.microsoft.com/office/drawing/2014/main" id="{074490F2-7CE2-4EE7-8B23-B0166BE1502B}"/>
              </a:ext>
            </a:extLst>
          </p:cNvPr>
          <p:cNvSpPr>
            <a:spLocks noGrp="1"/>
          </p:cNvSpPr>
          <p:nvPr>
            <p:ph type="title"/>
          </p:nvPr>
        </p:nvSpPr>
        <p:spPr/>
        <p:txBody>
          <a:bodyPr/>
          <a:lstStyle/>
          <a:p>
            <a:r>
              <a:rPr lang="en-US" dirty="0"/>
              <a:t>                                               Results</a:t>
            </a:r>
            <a:endParaRPr lang="en-IN" dirty="0"/>
          </a:p>
        </p:txBody>
      </p:sp>
      <p:pic>
        <p:nvPicPr>
          <p:cNvPr id="10" name="Picture 9">
            <a:extLst>
              <a:ext uri="{FF2B5EF4-FFF2-40B4-BE49-F238E27FC236}">
                <a16:creationId xmlns:a16="http://schemas.microsoft.com/office/drawing/2014/main" id="{2DA805FC-5824-456D-B240-6AF9FCED9D20}"/>
              </a:ext>
            </a:extLst>
          </p:cNvPr>
          <p:cNvPicPr>
            <a:picLocks noChangeAspect="1"/>
          </p:cNvPicPr>
          <p:nvPr/>
        </p:nvPicPr>
        <p:blipFill>
          <a:blip r:embed="rId3"/>
          <a:stretch>
            <a:fillRect/>
          </a:stretch>
        </p:blipFill>
        <p:spPr>
          <a:xfrm>
            <a:off x="935935" y="2163331"/>
            <a:ext cx="5867400" cy="1104900"/>
          </a:xfrm>
          <a:prstGeom prst="rect">
            <a:avLst/>
          </a:prstGeom>
        </p:spPr>
      </p:pic>
      <p:pic>
        <p:nvPicPr>
          <p:cNvPr id="12" name="Picture 11">
            <a:extLst>
              <a:ext uri="{FF2B5EF4-FFF2-40B4-BE49-F238E27FC236}">
                <a16:creationId xmlns:a16="http://schemas.microsoft.com/office/drawing/2014/main" id="{F00E13AA-AD46-4CA1-A2B1-1B101D616902}"/>
              </a:ext>
            </a:extLst>
          </p:cNvPr>
          <p:cNvPicPr>
            <a:picLocks noChangeAspect="1"/>
          </p:cNvPicPr>
          <p:nvPr/>
        </p:nvPicPr>
        <p:blipFill>
          <a:blip r:embed="rId4"/>
          <a:stretch>
            <a:fillRect/>
          </a:stretch>
        </p:blipFill>
        <p:spPr>
          <a:xfrm>
            <a:off x="964510" y="3552353"/>
            <a:ext cx="5838825" cy="1057275"/>
          </a:xfrm>
          <a:prstGeom prst="rect">
            <a:avLst/>
          </a:prstGeom>
        </p:spPr>
      </p:pic>
      <p:pic>
        <p:nvPicPr>
          <p:cNvPr id="14" name="Picture 13">
            <a:extLst>
              <a:ext uri="{FF2B5EF4-FFF2-40B4-BE49-F238E27FC236}">
                <a16:creationId xmlns:a16="http://schemas.microsoft.com/office/drawing/2014/main" id="{9C9EEE62-178B-4424-B47D-0C7D46EB3AD7}"/>
              </a:ext>
            </a:extLst>
          </p:cNvPr>
          <p:cNvPicPr>
            <a:picLocks noChangeAspect="1"/>
          </p:cNvPicPr>
          <p:nvPr/>
        </p:nvPicPr>
        <p:blipFill>
          <a:blip r:embed="rId5"/>
          <a:stretch>
            <a:fillRect/>
          </a:stretch>
        </p:blipFill>
        <p:spPr>
          <a:xfrm>
            <a:off x="964510" y="4893750"/>
            <a:ext cx="5953125" cy="1038225"/>
          </a:xfrm>
          <a:prstGeom prst="rect">
            <a:avLst/>
          </a:prstGeom>
        </p:spPr>
      </p:pic>
    </p:spTree>
    <p:extLst>
      <p:ext uri="{BB962C8B-B14F-4D97-AF65-F5344CB8AC3E}">
        <p14:creationId xmlns:p14="http://schemas.microsoft.com/office/powerpoint/2010/main" val="2418541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FAE76-06FC-4D51-BAED-5122AC15B296}"/>
              </a:ext>
            </a:extLst>
          </p:cNvPr>
          <p:cNvSpPr>
            <a:spLocks noGrp="1"/>
          </p:cNvSpPr>
          <p:nvPr>
            <p:ph type="title"/>
          </p:nvPr>
        </p:nvSpPr>
        <p:spPr/>
        <p:txBody>
          <a:bodyPr/>
          <a:lstStyle/>
          <a:p>
            <a:r>
              <a:rPr lang="en-US" dirty="0"/>
              <a:t>Evaluation</a:t>
            </a:r>
            <a:endParaRPr lang="en-IN" dirty="0"/>
          </a:p>
        </p:txBody>
      </p:sp>
      <p:pic>
        <p:nvPicPr>
          <p:cNvPr id="5" name="Content Placeholder 4">
            <a:extLst>
              <a:ext uri="{FF2B5EF4-FFF2-40B4-BE49-F238E27FC236}">
                <a16:creationId xmlns:a16="http://schemas.microsoft.com/office/drawing/2014/main" id="{1B28C471-3730-4841-ACCC-A8ADAED68624}"/>
              </a:ext>
            </a:extLst>
          </p:cNvPr>
          <p:cNvPicPr>
            <a:picLocks noGrp="1" noChangeAspect="1"/>
          </p:cNvPicPr>
          <p:nvPr>
            <p:ph sz="half" idx="2"/>
          </p:nvPr>
        </p:nvPicPr>
        <p:blipFill>
          <a:blip r:embed="rId3"/>
          <a:stretch>
            <a:fillRect/>
          </a:stretch>
        </p:blipFill>
        <p:spPr>
          <a:xfrm>
            <a:off x="5908882" y="2718091"/>
            <a:ext cx="4208657" cy="1737519"/>
          </a:xfrm>
        </p:spPr>
      </p:pic>
    </p:spTree>
    <p:extLst>
      <p:ext uri="{BB962C8B-B14F-4D97-AF65-F5344CB8AC3E}">
        <p14:creationId xmlns:p14="http://schemas.microsoft.com/office/powerpoint/2010/main" val="3381891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A22F792-F29F-4D67-8606-F581C9CB719E}"/>
              </a:ext>
            </a:extLst>
          </p:cNvPr>
          <p:cNvSpPr>
            <a:spLocks noGrp="1"/>
          </p:cNvSpPr>
          <p:nvPr>
            <p:ph type="title"/>
          </p:nvPr>
        </p:nvSpPr>
        <p:spPr>
          <a:xfrm>
            <a:off x="635000" y="3135207"/>
            <a:ext cx="4886854" cy="587584"/>
          </a:xfrm>
        </p:spPr>
        <p:txBody>
          <a:bodyPr/>
          <a:lstStyle/>
          <a:p>
            <a:r>
              <a:rPr lang="en-US" dirty="0"/>
              <a:t>Confusion Matrix</a:t>
            </a:r>
          </a:p>
        </p:txBody>
      </p:sp>
      <p:pic>
        <p:nvPicPr>
          <p:cNvPr id="8" name="Picture 7">
            <a:extLst>
              <a:ext uri="{FF2B5EF4-FFF2-40B4-BE49-F238E27FC236}">
                <a16:creationId xmlns:a16="http://schemas.microsoft.com/office/drawing/2014/main" id="{B5811A83-43C7-4802-BB67-7F883AFB45C6}"/>
              </a:ext>
            </a:extLst>
          </p:cNvPr>
          <p:cNvPicPr>
            <a:picLocks noChangeAspect="1"/>
          </p:cNvPicPr>
          <p:nvPr/>
        </p:nvPicPr>
        <p:blipFill>
          <a:blip r:embed="rId3"/>
          <a:stretch>
            <a:fillRect/>
          </a:stretch>
        </p:blipFill>
        <p:spPr>
          <a:xfrm>
            <a:off x="5505494" y="1273450"/>
            <a:ext cx="6051506" cy="4311099"/>
          </a:xfrm>
          <a:prstGeom prst="rect">
            <a:avLst/>
          </a:prstGeom>
        </p:spPr>
      </p:pic>
    </p:spTree>
    <p:extLst>
      <p:ext uri="{BB962C8B-B14F-4D97-AF65-F5344CB8AC3E}">
        <p14:creationId xmlns:p14="http://schemas.microsoft.com/office/powerpoint/2010/main" val="2568821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BB9E75-7D71-486D-8B9B-328BECEDA61C}"/>
              </a:ext>
            </a:extLst>
          </p:cNvPr>
          <p:cNvSpPr>
            <a:spLocks noGrp="1"/>
          </p:cNvSpPr>
          <p:nvPr>
            <p:ph type="title"/>
          </p:nvPr>
        </p:nvSpPr>
        <p:spPr/>
        <p:txBody>
          <a:bodyPr/>
          <a:lstStyle/>
          <a:p>
            <a:r>
              <a:rPr lang="en-US" dirty="0"/>
              <a:t>                  Advantages and limitations</a:t>
            </a:r>
            <a:endParaRPr lang="en-IN" dirty="0"/>
          </a:p>
        </p:txBody>
      </p:sp>
      <p:sp>
        <p:nvSpPr>
          <p:cNvPr id="4" name="TextBox 3">
            <a:extLst>
              <a:ext uri="{FF2B5EF4-FFF2-40B4-BE49-F238E27FC236}">
                <a16:creationId xmlns:a16="http://schemas.microsoft.com/office/drawing/2014/main" id="{7F6484C7-24F0-499F-81CB-6740B4AF0B47}"/>
              </a:ext>
            </a:extLst>
          </p:cNvPr>
          <p:cNvSpPr txBox="1"/>
          <p:nvPr/>
        </p:nvSpPr>
        <p:spPr>
          <a:xfrm>
            <a:off x="874644" y="2690336"/>
            <a:ext cx="447923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Less false positives with the updated lexicon.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Higher accuracy</a:t>
            </a:r>
            <a:endParaRPr lang="en-IN" dirty="0"/>
          </a:p>
        </p:txBody>
      </p:sp>
      <p:sp>
        <p:nvSpPr>
          <p:cNvPr id="5" name="TextBox 4">
            <a:extLst>
              <a:ext uri="{FF2B5EF4-FFF2-40B4-BE49-F238E27FC236}">
                <a16:creationId xmlns:a16="http://schemas.microsoft.com/office/drawing/2014/main" id="{B11A94AA-7B66-4398-B991-9FF1679578FA}"/>
              </a:ext>
            </a:extLst>
          </p:cNvPr>
          <p:cNvSpPr txBox="1"/>
          <p:nvPr/>
        </p:nvSpPr>
        <p:spPr>
          <a:xfrm>
            <a:off x="7301948" y="2690336"/>
            <a:ext cx="3432313" cy="2585323"/>
          </a:xfrm>
          <a:prstGeom prst="rect">
            <a:avLst/>
          </a:prstGeom>
          <a:noFill/>
        </p:spPr>
        <p:txBody>
          <a:bodyPr wrap="square" rtlCol="0">
            <a:spAutoFit/>
          </a:bodyPr>
          <a:lstStyle/>
          <a:p>
            <a:pPr marL="285750" indent="-285750">
              <a:buFont typeface="Arial" panose="020B0604020202020204" pitchFamily="34" charset="0"/>
              <a:buChar char="•"/>
            </a:pPr>
            <a:r>
              <a:rPr lang="en-US" dirty="0"/>
              <a:t>Research focus only on English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KDD methodology could have been more appropriate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Limited potential due to limited words updated.</a:t>
            </a:r>
            <a:endParaRPr lang="en-IN" dirty="0"/>
          </a:p>
        </p:txBody>
      </p:sp>
    </p:spTree>
    <p:extLst>
      <p:ext uri="{BB962C8B-B14F-4D97-AF65-F5344CB8AC3E}">
        <p14:creationId xmlns:p14="http://schemas.microsoft.com/office/powerpoint/2010/main" val="2881164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C15E-DB4D-49CC-9DC8-74DB32BB7093}"/>
              </a:ext>
            </a:extLst>
          </p:cNvPr>
          <p:cNvSpPr>
            <a:spLocks noGrp="1"/>
          </p:cNvSpPr>
          <p:nvPr>
            <p:ph type="title"/>
          </p:nvPr>
        </p:nvSpPr>
        <p:spPr/>
        <p:txBody>
          <a:bodyPr/>
          <a:lstStyle/>
          <a:p>
            <a:r>
              <a:rPr lang="en-US" dirty="0"/>
              <a:t>Future works</a:t>
            </a:r>
            <a:endParaRPr lang="en-IN" dirty="0"/>
          </a:p>
        </p:txBody>
      </p:sp>
      <p:sp>
        <p:nvSpPr>
          <p:cNvPr id="3" name="Content Placeholder 2">
            <a:extLst>
              <a:ext uri="{FF2B5EF4-FFF2-40B4-BE49-F238E27FC236}">
                <a16:creationId xmlns:a16="http://schemas.microsoft.com/office/drawing/2014/main" id="{24B15BB5-0860-49BD-ADEC-1F23D08B2E8A}"/>
              </a:ext>
            </a:extLst>
          </p:cNvPr>
          <p:cNvSpPr>
            <a:spLocks noGrp="1"/>
          </p:cNvSpPr>
          <p:nvPr>
            <p:ph sz="half" idx="2"/>
          </p:nvPr>
        </p:nvSpPr>
        <p:spPr/>
        <p:txBody>
          <a:bodyPr>
            <a:normAutofit/>
          </a:bodyPr>
          <a:lstStyle/>
          <a:p>
            <a:pPr>
              <a:buFont typeface="Arial" panose="020B0604020202020204" pitchFamily="34" charset="0"/>
              <a:buChar char="•"/>
            </a:pPr>
            <a:r>
              <a:rPr lang="en-US" sz="2400" dirty="0"/>
              <a:t>More languages.</a:t>
            </a:r>
          </a:p>
          <a:p>
            <a:pPr>
              <a:buFont typeface="Arial" panose="020B0604020202020204" pitchFamily="34" charset="0"/>
              <a:buChar char="•"/>
            </a:pPr>
            <a:r>
              <a:rPr lang="en-US" sz="2400" dirty="0"/>
              <a:t>More specific terminology</a:t>
            </a:r>
          </a:p>
          <a:p>
            <a:pPr>
              <a:buFont typeface="Arial" panose="020B0604020202020204" pitchFamily="34" charset="0"/>
              <a:buChar char="•"/>
            </a:pPr>
            <a:r>
              <a:rPr lang="en-US" sz="2400" dirty="0"/>
              <a:t>Can be used for generating videogaming specific labeled data</a:t>
            </a:r>
            <a:endParaRPr lang="en-IN" sz="2400" dirty="0"/>
          </a:p>
        </p:txBody>
      </p:sp>
    </p:spTree>
    <p:extLst>
      <p:ext uri="{BB962C8B-B14F-4D97-AF65-F5344CB8AC3E}">
        <p14:creationId xmlns:p14="http://schemas.microsoft.com/office/powerpoint/2010/main" val="1929207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3100-3076-4726-B6E8-AE7CD2CCFA3F}"/>
              </a:ext>
            </a:extLst>
          </p:cNvPr>
          <p:cNvSpPr>
            <a:spLocks noGrp="1"/>
          </p:cNvSpPr>
          <p:nvPr>
            <p:ph type="title"/>
          </p:nvPr>
        </p:nvSpPr>
        <p:spPr>
          <a:xfrm>
            <a:off x="1917411" y="2780363"/>
            <a:ext cx="10113645" cy="743682"/>
          </a:xfrm>
        </p:spPr>
        <p:txBody>
          <a:bodyPr/>
          <a:lstStyle/>
          <a:p>
            <a:r>
              <a:rPr lang="en-US" sz="6600" dirty="0"/>
              <a:t>CONCLUSION</a:t>
            </a:r>
          </a:p>
        </p:txBody>
      </p:sp>
    </p:spTree>
    <p:extLst>
      <p:ext uri="{BB962C8B-B14F-4D97-AF65-F5344CB8AC3E}">
        <p14:creationId xmlns:p14="http://schemas.microsoft.com/office/powerpoint/2010/main" val="3512217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3100-3076-4726-B6E8-AE7CD2CCFA3F}"/>
              </a:ext>
            </a:extLst>
          </p:cNvPr>
          <p:cNvSpPr>
            <a:spLocks noGrp="1"/>
          </p:cNvSpPr>
          <p:nvPr>
            <p:ph type="title"/>
          </p:nvPr>
        </p:nvSpPr>
        <p:spPr>
          <a:xfrm>
            <a:off x="1917411" y="2780363"/>
            <a:ext cx="10113645" cy="743682"/>
          </a:xfrm>
        </p:spPr>
        <p:txBody>
          <a:bodyPr/>
          <a:lstStyle/>
          <a:p>
            <a:r>
              <a:rPr lang="en-US" sz="6600" dirty="0"/>
              <a:t>THANK YOU</a:t>
            </a:r>
          </a:p>
        </p:txBody>
      </p:sp>
    </p:spTree>
    <p:extLst>
      <p:ext uri="{BB962C8B-B14F-4D97-AF65-F5344CB8AC3E}">
        <p14:creationId xmlns:p14="http://schemas.microsoft.com/office/powerpoint/2010/main" val="3897878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a:xfrm>
            <a:off x="635000" y="633875"/>
            <a:ext cx="4886854" cy="3088916"/>
          </a:xfrm>
        </p:spPr>
        <p:txBody>
          <a:bodyPr>
            <a:normAutofit/>
          </a:bodyPr>
          <a:lstStyle/>
          <a:p>
            <a:r>
              <a:rPr lang="en-US" sz="5400" dirty="0">
                <a:solidFill>
                  <a:schemeClr val="tx1"/>
                </a:solidFill>
              </a:rPr>
              <a:t>Research Question</a:t>
            </a:r>
          </a:p>
        </p:txBody>
      </p:sp>
      <p:sp>
        <p:nvSpPr>
          <p:cNvPr id="2" name="TextBox 1">
            <a:extLst>
              <a:ext uri="{FF2B5EF4-FFF2-40B4-BE49-F238E27FC236}">
                <a16:creationId xmlns:a16="http://schemas.microsoft.com/office/drawing/2014/main" id="{DFE4DACD-4C45-46FF-AADF-FAAA6C4E99D2}"/>
              </a:ext>
            </a:extLst>
          </p:cNvPr>
          <p:cNvSpPr txBox="1"/>
          <p:nvPr/>
        </p:nvSpPr>
        <p:spPr>
          <a:xfrm>
            <a:off x="4876799" y="1524000"/>
            <a:ext cx="6453809"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The research question of this research is to determine the effectiveness of sentiment analysis in DOTA 2 videogame and how it can be used to identify cyberbullying after incorporating specific word and nuances common to the game. </a:t>
            </a:r>
            <a:endParaRPr lang="en-IN" sz="2800" dirty="0"/>
          </a:p>
        </p:txBody>
      </p:sp>
    </p:spTree>
    <p:extLst>
      <p:ext uri="{BB962C8B-B14F-4D97-AF65-F5344CB8AC3E}">
        <p14:creationId xmlns:p14="http://schemas.microsoft.com/office/powerpoint/2010/main" val="2594089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Diagram&#10;&#10;Description automatically generated">
            <a:extLst>
              <a:ext uri="{FF2B5EF4-FFF2-40B4-BE49-F238E27FC236}">
                <a16:creationId xmlns:a16="http://schemas.microsoft.com/office/drawing/2014/main" id="{3A7BE421-DB49-4795-8951-03A3C843E3EC}"/>
              </a:ext>
            </a:extLst>
          </p:cNvPr>
          <p:cNvPicPr>
            <a:picLocks noGrp="1" noChangeAspect="1"/>
          </p:cNvPicPr>
          <p:nvPr>
            <p:ph type="pic" sz="quarter" idx="13"/>
          </p:nvPr>
        </p:nvPicPr>
        <p:blipFill>
          <a:blip r:embed="rId3"/>
          <a:srcRect t="941" b="941"/>
          <a:stretch>
            <a:fillRect/>
          </a:stretch>
        </p:blipFill>
        <p:spPr/>
      </p:pic>
      <p:sp>
        <p:nvSpPr>
          <p:cNvPr id="3" name="Title 2">
            <a:extLst>
              <a:ext uri="{FF2B5EF4-FFF2-40B4-BE49-F238E27FC236}">
                <a16:creationId xmlns:a16="http://schemas.microsoft.com/office/drawing/2014/main" id="{43977464-142F-4450-86ED-5B22CBA78C24}"/>
              </a:ext>
            </a:extLst>
          </p:cNvPr>
          <p:cNvSpPr>
            <a:spLocks noGrp="1"/>
          </p:cNvSpPr>
          <p:nvPr>
            <p:ph type="title"/>
          </p:nvPr>
        </p:nvSpPr>
        <p:spPr>
          <a:xfrm>
            <a:off x="1335819" y="2782625"/>
            <a:ext cx="4157296" cy="1292750"/>
          </a:xfrm>
        </p:spPr>
        <p:txBody>
          <a:bodyPr/>
          <a:lstStyle/>
          <a:p>
            <a:r>
              <a:rPr lang="en-US" dirty="0"/>
              <a:t>Research Methodology</a:t>
            </a:r>
            <a:endParaRPr lang="en-IN" dirty="0"/>
          </a:p>
        </p:txBody>
      </p:sp>
    </p:spTree>
    <p:extLst>
      <p:ext uri="{BB962C8B-B14F-4D97-AF65-F5344CB8AC3E}">
        <p14:creationId xmlns:p14="http://schemas.microsoft.com/office/powerpoint/2010/main" val="3781849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a:xfrm>
            <a:off x="635000" y="633875"/>
            <a:ext cx="4886854" cy="3088916"/>
          </a:xfrm>
        </p:spPr>
        <p:txBody>
          <a:bodyPr>
            <a:normAutofit/>
          </a:bodyPr>
          <a:lstStyle/>
          <a:p>
            <a:r>
              <a:rPr lang="en-US" sz="5400" dirty="0">
                <a:solidFill>
                  <a:schemeClr val="tx1"/>
                </a:solidFill>
              </a:rPr>
              <a:t>Sentimental Analysis</a:t>
            </a:r>
            <a:br>
              <a:rPr lang="en-US" sz="5400" dirty="0">
                <a:solidFill>
                  <a:schemeClr val="tx1"/>
                </a:solidFill>
              </a:rPr>
            </a:br>
            <a:br>
              <a:rPr lang="en-US" sz="5400" dirty="0">
                <a:solidFill>
                  <a:schemeClr val="tx1"/>
                </a:solidFill>
              </a:rPr>
            </a:br>
            <a:r>
              <a:rPr lang="en-US" sz="4400" dirty="0">
                <a:solidFill>
                  <a:schemeClr val="tx1"/>
                </a:solidFill>
              </a:rPr>
              <a:t>What and Why?</a:t>
            </a:r>
            <a:endParaRPr lang="en-US" sz="5400" dirty="0">
              <a:solidFill>
                <a:schemeClr val="tx1"/>
              </a:solidFill>
            </a:endParaRP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normAutofit/>
          </a:bodyPr>
          <a:lstStyle/>
          <a:p>
            <a:pPr marL="457200" indent="-457200">
              <a:lnSpc>
                <a:spcPts val="2000"/>
              </a:lnSpc>
              <a:buFont typeface="Arial" panose="020B0604020202020204" pitchFamily="34" charset="0"/>
              <a:buChar char="•"/>
            </a:pPr>
            <a:endParaRPr lang="en-US" sz="2800" dirty="0"/>
          </a:p>
          <a:p>
            <a:pPr marL="457200" indent="-457200">
              <a:lnSpc>
                <a:spcPts val="2000"/>
              </a:lnSpc>
              <a:buFont typeface="Arial" panose="020B0604020202020204" pitchFamily="34" charset="0"/>
              <a:buChar char="•"/>
            </a:pPr>
            <a:endParaRPr lang="en-US" sz="2800" dirty="0"/>
          </a:p>
          <a:p>
            <a:pPr marL="457200" indent="-457200">
              <a:lnSpc>
                <a:spcPts val="2000"/>
              </a:lnSpc>
              <a:buFont typeface="Arial" panose="020B0604020202020204" pitchFamily="34" charset="0"/>
              <a:buChar char="•"/>
            </a:pPr>
            <a:endParaRPr lang="en-US" sz="2800" dirty="0"/>
          </a:p>
          <a:p>
            <a:pPr marL="457200" indent="-457200">
              <a:lnSpc>
                <a:spcPts val="2000"/>
              </a:lnSpc>
              <a:buFont typeface="Arial" panose="020B0604020202020204" pitchFamily="34" charset="0"/>
              <a:buChar char="•"/>
            </a:pPr>
            <a:r>
              <a:rPr lang="en-US" sz="2800" dirty="0"/>
              <a:t>Opinion Mining of Text</a:t>
            </a:r>
          </a:p>
          <a:p>
            <a:pPr marL="457200" indent="-457200">
              <a:lnSpc>
                <a:spcPts val="2000"/>
              </a:lnSpc>
              <a:buFont typeface="Arial" panose="020B0604020202020204" pitchFamily="34" charset="0"/>
              <a:buChar char="•"/>
            </a:pPr>
            <a:endParaRPr lang="en-US" sz="2800" dirty="0"/>
          </a:p>
          <a:p>
            <a:pPr marL="457200" indent="-457200">
              <a:lnSpc>
                <a:spcPts val="2000"/>
              </a:lnSpc>
              <a:buFont typeface="Arial" panose="020B0604020202020204" pitchFamily="34" charset="0"/>
              <a:buChar char="•"/>
            </a:pPr>
            <a:endParaRPr lang="en-US" sz="2800" dirty="0"/>
          </a:p>
          <a:p>
            <a:pPr marL="457200" indent="-457200">
              <a:lnSpc>
                <a:spcPts val="2000"/>
              </a:lnSpc>
              <a:buFont typeface="Arial" panose="020B0604020202020204" pitchFamily="34" charset="0"/>
              <a:buChar char="•"/>
            </a:pPr>
            <a:endParaRPr lang="en-US" sz="2800" dirty="0"/>
          </a:p>
          <a:p>
            <a:pPr marL="457200" indent="-457200">
              <a:lnSpc>
                <a:spcPts val="2000"/>
              </a:lnSpc>
              <a:buFont typeface="Arial" panose="020B0604020202020204" pitchFamily="34" charset="0"/>
              <a:buChar char="•"/>
            </a:pPr>
            <a:r>
              <a:rPr lang="en-US" sz="2800" dirty="0"/>
              <a:t>Mostly used in Social Media and Customer Product Review</a:t>
            </a:r>
          </a:p>
          <a:p>
            <a:pPr marL="457200" indent="-457200">
              <a:lnSpc>
                <a:spcPts val="2000"/>
              </a:lnSpc>
              <a:buFont typeface="Arial" panose="020B0604020202020204" pitchFamily="34" charset="0"/>
              <a:buChar char="•"/>
            </a:pPr>
            <a:endParaRPr lang="en-US" sz="2800" dirty="0"/>
          </a:p>
          <a:p>
            <a:pPr marL="457200" indent="-457200">
              <a:lnSpc>
                <a:spcPts val="2000"/>
              </a:lnSpc>
              <a:buFont typeface="Arial" panose="020B0604020202020204" pitchFamily="34" charset="0"/>
              <a:buChar char="•"/>
            </a:pPr>
            <a:endParaRPr lang="en-US" sz="2800" dirty="0"/>
          </a:p>
          <a:p>
            <a:pPr marL="285750" indent="-285750">
              <a:lnSpc>
                <a:spcPts val="2000"/>
              </a:lnSpc>
              <a:buFont typeface="Arial" panose="020B0604020202020204" pitchFamily="34" charset="0"/>
              <a:buChar char="•"/>
            </a:pPr>
            <a:endParaRPr lang="en-US" sz="2800" dirty="0"/>
          </a:p>
          <a:p>
            <a:pPr marL="0" indent="0">
              <a:lnSpc>
                <a:spcPts val="2000"/>
              </a:lnSpc>
              <a:buNone/>
            </a:pPr>
            <a:endParaRPr lang="en-US" sz="2800" dirty="0"/>
          </a:p>
        </p:txBody>
      </p:sp>
    </p:spTree>
    <p:extLst>
      <p:ext uri="{BB962C8B-B14F-4D97-AF65-F5344CB8AC3E}">
        <p14:creationId xmlns:p14="http://schemas.microsoft.com/office/powerpoint/2010/main" val="2276898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50A0E1-C763-49D3-A6B7-0462C0BE77F7}"/>
              </a:ext>
            </a:extLst>
          </p:cNvPr>
          <p:cNvSpPr>
            <a:spLocks noGrp="1"/>
          </p:cNvSpPr>
          <p:nvPr>
            <p:ph type="title"/>
          </p:nvPr>
        </p:nvSpPr>
        <p:spPr/>
        <p:txBody>
          <a:bodyPr/>
          <a:lstStyle/>
          <a:p>
            <a:r>
              <a:rPr lang="en-US" dirty="0"/>
              <a:t>Sentiment Analysis in Online videogames</a:t>
            </a:r>
            <a:endParaRPr lang="en-IN" dirty="0"/>
          </a:p>
        </p:txBody>
      </p:sp>
      <p:sp>
        <p:nvSpPr>
          <p:cNvPr id="4" name="Content Placeholder 3">
            <a:extLst>
              <a:ext uri="{FF2B5EF4-FFF2-40B4-BE49-F238E27FC236}">
                <a16:creationId xmlns:a16="http://schemas.microsoft.com/office/drawing/2014/main" id="{8AAA1CF7-F288-487D-BA67-B49E67F44EB6}"/>
              </a:ext>
            </a:extLst>
          </p:cNvPr>
          <p:cNvSpPr>
            <a:spLocks noGrp="1"/>
          </p:cNvSpPr>
          <p:nvPr>
            <p:ph sz="half" idx="2"/>
          </p:nvPr>
        </p:nvSpPr>
        <p:spPr/>
        <p:txBody>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pic>
        <p:nvPicPr>
          <p:cNvPr id="5" name="Content Placeholder 4" descr="A picture containing graphical user interface&#10;&#10;Description automatically generated">
            <a:extLst>
              <a:ext uri="{FF2B5EF4-FFF2-40B4-BE49-F238E27FC236}">
                <a16:creationId xmlns:a16="http://schemas.microsoft.com/office/drawing/2014/main" id="{79D4A87F-BAF2-4CC2-A6C7-99CFD8946AEC}"/>
              </a:ext>
            </a:extLst>
          </p:cNvPr>
          <p:cNvPicPr>
            <a:picLocks noGrp="1" noChangeAspect="1"/>
          </p:cNvPicPr>
          <p:nvPr>
            <p:ph type="pic" sz="quarter" idx="13"/>
          </p:nvPr>
        </p:nvPicPr>
        <p:blipFill>
          <a:blip r:embed="rId3"/>
          <a:srcRect l="22813" r="22813"/>
          <a:stretch>
            <a:fillRect/>
          </a:stretch>
        </p:blipFill>
        <p:spPr>
          <a:xfrm>
            <a:off x="5924550" y="633413"/>
            <a:ext cx="5632450" cy="5591175"/>
          </a:xfrm>
        </p:spPr>
      </p:pic>
      <p:sp>
        <p:nvSpPr>
          <p:cNvPr id="6" name="TextBox 5">
            <a:extLst>
              <a:ext uri="{FF2B5EF4-FFF2-40B4-BE49-F238E27FC236}">
                <a16:creationId xmlns:a16="http://schemas.microsoft.com/office/drawing/2014/main" id="{A8206416-196D-4FF8-8FBF-445CDE9423FE}"/>
              </a:ext>
            </a:extLst>
          </p:cNvPr>
          <p:cNvSpPr txBox="1"/>
          <p:nvPr/>
        </p:nvSpPr>
        <p:spPr>
          <a:xfrm>
            <a:off x="1311965" y="3154016"/>
            <a:ext cx="3591339" cy="1015663"/>
          </a:xfrm>
          <a:prstGeom prst="rect">
            <a:avLst/>
          </a:prstGeom>
          <a:noFill/>
        </p:spPr>
        <p:txBody>
          <a:bodyPr wrap="square" rtlCol="0">
            <a:spAutoFit/>
          </a:bodyPr>
          <a:lstStyle/>
          <a:p>
            <a:r>
              <a:rPr lang="en-US" sz="4000" b="1" dirty="0"/>
              <a:t>      </a:t>
            </a:r>
            <a:r>
              <a:rPr lang="en-US" sz="6000" b="1" dirty="0"/>
              <a:t>WHY?</a:t>
            </a:r>
            <a:endParaRPr lang="en-IN" sz="6000" b="1" dirty="0"/>
          </a:p>
        </p:txBody>
      </p:sp>
      <p:sp>
        <p:nvSpPr>
          <p:cNvPr id="7" name="TextBox 6">
            <a:extLst>
              <a:ext uri="{FF2B5EF4-FFF2-40B4-BE49-F238E27FC236}">
                <a16:creationId xmlns:a16="http://schemas.microsoft.com/office/drawing/2014/main" id="{8AAC6A47-38AA-4383-8DB8-EADF53FF3F49}"/>
              </a:ext>
            </a:extLst>
          </p:cNvPr>
          <p:cNvSpPr txBox="1"/>
          <p:nvPr/>
        </p:nvSpPr>
        <p:spPr>
          <a:xfrm>
            <a:off x="1669774" y="4457263"/>
            <a:ext cx="3803374" cy="584775"/>
          </a:xfrm>
          <a:prstGeom prst="rect">
            <a:avLst/>
          </a:prstGeom>
          <a:noFill/>
        </p:spPr>
        <p:txBody>
          <a:bodyPr wrap="square" rtlCol="0">
            <a:spAutoFit/>
          </a:bodyPr>
          <a:lstStyle/>
          <a:p>
            <a:r>
              <a:rPr lang="en-US" sz="3200" b="1" dirty="0"/>
              <a:t>Cyberbullying</a:t>
            </a:r>
            <a:endParaRPr lang="en-IN" sz="3200" b="1" dirty="0"/>
          </a:p>
        </p:txBody>
      </p:sp>
    </p:spTree>
    <p:extLst>
      <p:ext uri="{BB962C8B-B14F-4D97-AF65-F5344CB8AC3E}">
        <p14:creationId xmlns:p14="http://schemas.microsoft.com/office/powerpoint/2010/main" val="3849395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a:xfrm>
            <a:off x="635000" y="633875"/>
            <a:ext cx="4886854" cy="3088916"/>
          </a:xfrm>
        </p:spPr>
        <p:txBody>
          <a:bodyPr>
            <a:normAutofit/>
          </a:bodyPr>
          <a:lstStyle/>
          <a:p>
            <a:r>
              <a:rPr lang="en-US" sz="5400" dirty="0">
                <a:solidFill>
                  <a:schemeClr val="tx1"/>
                </a:solidFill>
              </a:rPr>
              <a:t>Sentiment Analysis </a:t>
            </a:r>
            <a:br>
              <a:rPr lang="en-US" sz="5400" dirty="0">
                <a:solidFill>
                  <a:schemeClr val="tx1"/>
                </a:solidFill>
              </a:rPr>
            </a:br>
            <a:r>
              <a:rPr lang="en-US" sz="5400" dirty="0">
                <a:solidFill>
                  <a:schemeClr val="tx1"/>
                </a:solidFill>
              </a:rPr>
              <a:t>techniques</a:t>
            </a:r>
          </a:p>
        </p:txBody>
      </p:sp>
      <p:sp>
        <p:nvSpPr>
          <p:cNvPr id="3" name="TextBox 2">
            <a:extLst>
              <a:ext uri="{FF2B5EF4-FFF2-40B4-BE49-F238E27FC236}">
                <a16:creationId xmlns:a16="http://schemas.microsoft.com/office/drawing/2014/main" id="{AC5DCFBF-90C5-4559-8D30-9CE55B7F5B14}"/>
              </a:ext>
            </a:extLst>
          </p:cNvPr>
          <p:cNvSpPr txBox="1"/>
          <p:nvPr/>
        </p:nvSpPr>
        <p:spPr>
          <a:xfrm>
            <a:off x="5845314" y="1965870"/>
            <a:ext cx="5367130" cy="2554545"/>
          </a:xfrm>
          <a:prstGeom prst="rect">
            <a:avLst/>
          </a:prstGeom>
          <a:noFill/>
        </p:spPr>
        <p:txBody>
          <a:bodyPr wrap="square" rtlCol="0">
            <a:spAutoFit/>
          </a:bodyPr>
          <a:lstStyle/>
          <a:p>
            <a:pPr marL="285750" indent="-285750">
              <a:buFont typeface="Arial" panose="020B0604020202020204" pitchFamily="34" charset="0"/>
              <a:buChar char="•"/>
            </a:pPr>
            <a:r>
              <a:rPr lang="en-US" sz="3200" b="1" dirty="0"/>
              <a:t>Rule-Based Approach</a:t>
            </a:r>
          </a:p>
          <a:p>
            <a:pPr marL="285750" indent="-285750">
              <a:buFont typeface="Arial" panose="020B0604020202020204" pitchFamily="34" charset="0"/>
              <a:buChar char="•"/>
            </a:pPr>
            <a:endParaRPr lang="en-US" sz="3200" b="1" dirty="0"/>
          </a:p>
          <a:p>
            <a:pPr marL="285750" indent="-285750">
              <a:buFont typeface="Arial" panose="020B0604020202020204" pitchFamily="34" charset="0"/>
              <a:buChar char="•"/>
            </a:pPr>
            <a:endParaRPr lang="en-US" sz="3200" b="1" dirty="0"/>
          </a:p>
          <a:p>
            <a:pPr marL="285750" indent="-285750">
              <a:buFont typeface="Arial" panose="020B0604020202020204" pitchFamily="34" charset="0"/>
              <a:buChar char="•"/>
            </a:pPr>
            <a:r>
              <a:rPr lang="en-US" sz="3200" b="1" dirty="0"/>
              <a:t>Learning-Based Approach</a:t>
            </a:r>
            <a:endParaRPr lang="en-IN" sz="3200" b="1" dirty="0"/>
          </a:p>
        </p:txBody>
      </p:sp>
    </p:spTree>
    <p:extLst>
      <p:ext uri="{BB962C8B-B14F-4D97-AF65-F5344CB8AC3E}">
        <p14:creationId xmlns:p14="http://schemas.microsoft.com/office/powerpoint/2010/main" val="1276948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CFD0B-1994-47A9-80AA-91DA5C00EFCF}"/>
              </a:ext>
            </a:extLst>
          </p:cNvPr>
          <p:cNvSpPr>
            <a:spLocks noGrp="1"/>
          </p:cNvSpPr>
          <p:nvPr>
            <p:ph type="title"/>
          </p:nvPr>
        </p:nvSpPr>
        <p:spPr>
          <a:xfrm>
            <a:off x="635000" y="826016"/>
            <a:ext cx="4886854" cy="2602984"/>
          </a:xfrm>
        </p:spPr>
        <p:txBody>
          <a:bodyPr>
            <a:normAutofit/>
          </a:bodyPr>
          <a:lstStyle/>
          <a:p>
            <a:r>
              <a:rPr lang="en-US" sz="3600" dirty="0"/>
              <a:t>Technique Chosen for this research </a:t>
            </a:r>
            <a:endParaRPr lang="en-IN" sz="3600" dirty="0"/>
          </a:p>
        </p:txBody>
      </p:sp>
      <p:sp>
        <p:nvSpPr>
          <p:cNvPr id="3" name="Content Placeholder 2">
            <a:extLst>
              <a:ext uri="{FF2B5EF4-FFF2-40B4-BE49-F238E27FC236}">
                <a16:creationId xmlns:a16="http://schemas.microsoft.com/office/drawing/2014/main" id="{40C491E2-2EAD-4100-9398-2C9209002007}"/>
              </a:ext>
            </a:extLst>
          </p:cNvPr>
          <p:cNvSpPr>
            <a:spLocks noGrp="1"/>
          </p:cNvSpPr>
          <p:nvPr>
            <p:ph sz="half" idx="2"/>
          </p:nvPr>
        </p:nvSpPr>
        <p:spPr/>
        <p:txBody>
          <a:bodyPr/>
          <a:lstStyle/>
          <a:p>
            <a:pPr>
              <a:buFont typeface="Arial" panose="020B0604020202020204" pitchFamily="34" charset="0"/>
              <a:buChar char="•"/>
            </a:pPr>
            <a:r>
              <a:rPr lang="en-US" sz="2400" dirty="0"/>
              <a:t>Rule-based approach better for unsupervised learning</a:t>
            </a:r>
          </a:p>
          <a:p>
            <a:pPr>
              <a:buFont typeface="Arial" panose="020B0604020202020204" pitchFamily="34" charset="0"/>
              <a:buChar char="•"/>
            </a:pPr>
            <a:endParaRPr lang="en-US" sz="2400" dirty="0"/>
          </a:p>
          <a:p>
            <a:pPr>
              <a:buFont typeface="Arial" panose="020B0604020202020204" pitchFamily="34" charset="0"/>
              <a:buChar char="•"/>
            </a:pPr>
            <a:r>
              <a:rPr lang="en-IN" sz="2400" dirty="0"/>
              <a:t>Easily modified and understood</a:t>
            </a:r>
          </a:p>
          <a:p>
            <a:pPr>
              <a:buFont typeface="Arial" panose="020B0604020202020204" pitchFamily="34" charset="0"/>
              <a:buChar char="•"/>
            </a:pPr>
            <a:endParaRPr lang="en-IN" sz="2400" dirty="0"/>
          </a:p>
          <a:p>
            <a:pPr>
              <a:buFont typeface="Arial" panose="020B0604020202020204" pitchFamily="34" charset="0"/>
              <a:buChar char="•"/>
            </a:pPr>
            <a:r>
              <a:rPr lang="en-IN" sz="2400" dirty="0"/>
              <a:t>Easy to generate sentiment data for specific field</a:t>
            </a:r>
          </a:p>
          <a:p>
            <a:pPr>
              <a:buFont typeface="Arial" panose="020B0604020202020204" pitchFamily="34" charset="0"/>
              <a:buChar char="•"/>
            </a:pPr>
            <a:endParaRPr lang="en-IN" sz="2400" dirty="0"/>
          </a:p>
        </p:txBody>
      </p:sp>
      <p:sp>
        <p:nvSpPr>
          <p:cNvPr id="4" name="TextBox 3">
            <a:extLst>
              <a:ext uri="{FF2B5EF4-FFF2-40B4-BE49-F238E27FC236}">
                <a16:creationId xmlns:a16="http://schemas.microsoft.com/office/drawing/2014/main" id="{B2044104-C66A-4A0A-97AC-BB6FFC9EF1DD}"/>
              </a:ext>
            </a:extLst>
          </p:cNvPr>
          <p:cNvSpPr txBox="1"/>
          <p:nvPr/>
        </p:nvSpPr>
        <p:spPr>
          <a:xfrm>
            <a:off x="2427954" y="2968487"/>
            <a:ext cx="2080592" cy="707886"/>
          </a:xfrm>
          <a:prstGeom prst="rect">
            <a:avLst/>
          </a:prstGeom>
          <a:noFill/>
        </p:spPr>
        <p:txBody>
          <a:bodyPr wrap="square" rtlCol="0">
            <a:spAutoFit/>
          </a:bodyPr>
          <a:lstStyle/>
          <a:p>
            <a:r>
              <a:rPr lang="en-US" sz="4000" b="1" dirty="0"/>
              <a:t>AND</a:t>
            </a:r>
            <a:endParaRPr lang="en-IN" sz="4000" b="1" dirty="0"/>
          </a:p>
        </p:txBody>
      </p:sp>
      <p:sp>
        <p:nvSpPr>
          <p:cNvPr id="5" name="TextBox 4">
            <a:extLst>
              <a:ext uri="{FF2B5EF4-FFF2-40B4-BE49-F238E27FC236}">
                <a16:creationId xmlns:a16="http://schemas.microsoft.com/office/drawing/2014/main" id="{AC9EB6BD-9C5E-4227-AFE1-E6CA9D78E99D}"/>
              </a:ext>
            </a:extLst>
          </p:cNvPr>
          <p:cNvSpPr txBox="1"/>
          <p:nvPr/>
        </p:nvSpPr>
        <p:spPr>
          <a:xfrm>
            <a:off x="2239617" y="3909391"/>
            <a:ext cx="3545439" cy="830997"/>
          </a:xfrm>
          <a:prstGeom prst="rect">
            <a:avLst/>
          </a:prstGeom>
          <a:noFill/>
        </p:spPr>
        <p:txBody>
          <a:bodyPr wrap="square" rtlCol="0">
            <a:spAutoFit/>
          </a:bodyPr>
          <a:lstStyle/>
          <a:p>
            <a:r>
              <a:rPr lang="en-US" sz="4800" dirty="0"/>
              <a:t>WHY?</a:t>
            </a:r>
            <a:endParaRPr lang="en-IN" sz="4800" dirty="0"/>
          </a:p>
        </p:txBody>
      </p:sp>
    </p:spTree>
    <p:extLst>
      <p:ext uri="{BB962C8B-B14F-4D97-AF65-F5344CB8AC3E}">
        <p14:creationId xmlns:p14="http://schemas.microsoft.com/office/powerpoint/2010/main" val="3630878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A9EEBB-7F23-42C4-8936-D6D81366F9E4}"/>
              </a:ext>
            </a:extLst>
          </p:cNvPr>
          <p:cNvSpPr>
            <a:spLocks noGrp="1"/>
          </p:cNvSpPr>
          <p:nvPr>
            <p:ph type="title"/>
          </p:nvPr>
        </p:nvSpPr>
        <p:spPr/>
        <p:txBody>
          <a:bodyPr>
            <a:normAutofit/>
          </a:bodyPr>
          <a:lstStyle/>
          <a:p>
            <a:r>
              <a:rPr lang="en-US" sz="3600" dirty="0"/>
              <a:t>Comparative Model :                     VADER </a:t>
            </a:r>
            <a:endParaRPr lang="en-IN" sz="3600" dirty="0"/>
          </a:p>
        </p:txBody>
      </p:sp>
      <p:sp>
        <p:nvSpPr>
          <p:cNvPr id="6" name="TextBox 5">
            <a:extLst>
              <a:ext uri="{FF2B5EF4-FFF2-40B4-BE49-F238E27FC236}">
                <a16:creationId xmlns:a16="http://schemas.microsoft.com/office/drawing/2014/main" id="{8D0BC6A9-A287-488C-B88E-A946193AF324}"/>
              </a:ext>
            </a:extLst>
          </p:cNvPr>
          <p:cNvSpPr txBox="1"/>
          <p:nvPr/>
        </p:nvSpPr>
        <p:spPr>
          <a:xfrm>
            <a:off x="2001077" y="2769704"/>
            <a:ext cx="8428383"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Decode the meaning of a content that incorporates emoticons, slang, conjunctions, capital letters, accentuation.</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Incredible for social media composing and works over a few and selected spaces.</a:t>
            </a:r>
            <a:endParaRPr lang="en-IN" sz="2400" dirty="0"/>
          </a:p>
        </p:txBody>
      </p:sp>
    </p:spTree>
    <p:extLst>
      <p:ext uri="{BB962C8B-B14F-4D97-AF65-F5344CB8AC3E}">
        <p14:creationId xmlns:p14="http://schemas.microsoft.com/office/powerpoint/2010/main" val="3926947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EBC7B44-AF29-4FC7-A3AD-A308F6D08363}"/>
              </a:ext>
            </a:extLst>
          </p:cNvPr>
          <p:cNvPicPr>
            <a:picLocks noGrp="1" noChangeAspect="1"/>
          </p:cNvPicPr>
          <p:nvPr>
            <p:ph idx="1"/>
          </p:nvPr>
        </p:nvPicPr>
        <p:blipFill>
          <a:blip r:embed="rId3"/>
          <a:stretch>
            <a:fillRect/>
          </a:stretch>
        </p:blipFill>
        <p:spPr>
          <a:xfrm>
            <a:off x="4285422" y="2232175"/>
            <a:ext cx="3565320" cy="1289304"/>
          </a:xfrm>
        </p:spPr>
      </p:pic>
      <p:sp>
        <p:nvSpPr>
          <p:cNvPr id="3" name="Title 2">
            <a:extLst>
              <a:ext uri="{FF2B5EF4-FFF2-40B4-BE49-F238E27FC236}">
                <a16:creationId xmlns:a16="http://schemas.microsoft.com/office/drawing/2014/main" id="{07300476-D89E-4778-B0B4-59FA553F9086}"/>
              </a:ext>
            </a:extLst>
          </p:cNvPr>
          <p:cNvSpPr>
            <a:spLocks noGrp="1"/>
          </p:cNvSpPr>
          <p:nvPr>
            <p:ph type="title"/>
          </p:nvPr>
        </p:nvSpPr>
        <p:spPr/>
        <p:txBody>
          <a:bodyPr>
            <a:normAutofit/>
          </a:bodyPr>
          <a:lstStyle/>
          <a:p>
            <a:r>
              <a:rPr lang="en-US" sz="4000" dirty="0"/>
              <a:t>Bing Lexicon Dictionary</a:t>
            </a:r>
            <a:endParaRPr lang="en-IN" sz="4000" dirty="0"/>
          </a:p>
        </p:txBody>
      </p:sp>
      <p:sp>
        <p:nvSpPr>
          <p:cNvPr id="6" name="TextBox 5">
            <a:extLst>
              <a:ext uri="{FF2B5EF4-FFF2-40B4-BE49-F238E27FC236}">
                <a16:creationId xmlns:a16="http://schemas.microsoft.com/office/drawing/2014/main" id="{F82B070C-52D2-4218-B520-885B565710A7}"/>
              </a:ext>
            </a:extLst>
          </p:cNvPr>
          <p:cNvSpPr txBox="1"/>
          <p:nvPr/>
        </p:nvSpPr>
        <p:spPr>
          <a:xfrm>
            <a:off x="1097280" y="3702495"/>
            <a:ext cx="9557468"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a:t>There are 6800 sentiment terms.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Incorrect spellings, morphological fluctuations, slang, and social-media mark-up</a:t>
            </a:r>
            <a:endParaRPr lang="en-IN" sz="2800" dirty="0"/>
          </a:p>
        </p:txBody>
      </p:sp>
    </p:spTree>
    <p:extLst>
      <p:ext uri="{BB962C8B-B14F-4D97-AF65-F5344CB8AC3E}">
        <p14:creationId xmlns:p14="http://schemas.microsoft.com/office/powerpoint/2010/main" val="4117670186"/>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Powerpoint Party_Win32_JB_v2" id="{38882D8F-135B-4B53-8430-4B694BF79376}" vid="{B574F3CD-D47E-461D-A68F-3273AD4105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96C458A-6CC1-4FEE-AC7F-D0ABFD0DD393}">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47902AF-9AD5-48A3-AD68-95C39B09F3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74EDC3-6C87-4699-93BC-02BA54C8E071}">
  <ds:schemaRefs>
    <ds:schemaRef ds:uri="http://schemas.microsoft.com/sharepoint/v3/contenttype/forms"/>
  </ds:schemaRefs>
</ds:datastoreItem>
</file>

<file path=customXml/itemProps3.xml><?xml version="1.0" encoding="utf-8"?>
<ds:datastoreItem xmlns:ds="http://schemas.openxmlformats.org/officeDocument/2006/customXml" ds:itemID="{6F000AB2-1957-427C-B872-176ABC83E73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PowerPoint party</Template>
  <TotalTime>604</TotalTime>
  <Words>1521</Words>
  <Application>Microsoft Office PowerPoint</Application>
  <PresentationFormat>Widescreen</PresentationFormat>
  <Paragraphs>142</Paragraphs>
  <Slides>17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Gothic</vt:lpstr>
      <vt:lpstr>Lato</vt:lpstr>
      <vt:lpstr>Open Sans</vt:lpstr>
      <vt:lpstr>Source Sans Pro Web</vt:lpstr>
      <vt:lpstr>RetrospectVTI</vt:lpstr>
      <vt:lpstr>Sentiment Analysis of Dota 2 video game chat in context of Cyber-bullying</vt:lpstr>
      <vt:lpstr>Research Question</vt:lpstr>
      <vt:lpstr>Research Methodology</vt:lpstr>
      <vt:lpstr>Sentimental Analysis  What and Why?</vt:lpstr>
      <vt:lpstr>Sentiment Analysis in Online videogames</vt:lpstr>
      <vt:lpstr>Sentiment Analysis  techniques</vt:lpstr>
      <vt:lpstr>Technique Chosen for this research </vt:lpstr>
      <vt:lpstr>Comparative Model :                     VADER </vt:lpstr>
      <vt:lpstr>Bing Lexicon Dictionary</vt:lpstr>
      <vt:lpstr>Most Frequent game specific terms</vt:lpstr>
      <vt:lpstr>                                               Results</vt:lpstr>
      <vt:lpstr>Evaluation</vt:lpstr>
      <vt:lpstr>Confusion Matrix</vt:lpstr>
      <vt:lpstr>                  Advantages and limitations</vt:lpstr>
      <vt:lpstr>Future works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Dota 2 video game chat in context of Cyber-bullying</dc:title>
  <dc:creator>Aditya Kumar Singh</dc:creator>
  <cp:lastModifiedBy>Aditya Kumar Singh</cp:lastModifiedBy>
  <cp:revision>11</cp:revision>
  <dcterms:created xsi:type="dcterms:W3CDTF">2021-08-17T12:57:14Z</dcterms:created>
  <dcterms:modified xsi:type="dcterms:W3CDTF">2021-12-16T13:23:02Z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