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59" r:id="rId9"/>
    <p:sldId id="274" r:id="rId10"/>
    <p:sldId id="273" r:id="rId11"/>
    <p:sldId id="267" r:id="rId12"/>
    <p:sldId id="264" r:id="rId13"/>
    <p:sldId id="265" r:id="rId14"/>
    <p:sldId id="266" r:id="rId15"/>
    <p:sldId id="268" r:id="rId16"/>
    <p:sldId id="271"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1" autoAdjust="0"/>
    <p:restoredTop sz="94660"/>
  </p:normalViewPr>
  <p:slideViewPr>
    <p:cSldViewPr snapToGrid="0">
      <p:cViewPr>
        <p:scale>
          <a:sx n="75" d="100"/>
          <a:sy n="75" d="100"/>
        </p:scale>
        <p:origin x="-4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11DA87-A35A-49CF-9D13-533FFF78E800}"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529190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1DA87-A35A-49CF-9D13-533FFF78E800}"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267378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1DA87-A35A-49CF-9D13-533FFF78E800}"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334836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11DA87-A35A-49CF-9D13-533FFF78E800}"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429197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1DA87-A35A-49CF-9D13-533FFF78E800}" type="datetimeFigureOut">
              <a:rPr lang="en-US" smtClean="0"/>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2702919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11DA87-A35A-49CF-9D13-533FFF78E800}"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126105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11DA87-A35A-49CF-9D13-533FFF78E800}" type="datetimeFigureOut">
              <a:rPr lang="en-US" smtClean="0"/>
              <a:t>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87344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11DA87-A35A-49CF-9D13-533FFF78E800}" type="datetimeFigureOut">
              <a:rPr lang="en-US" smtClean="0"/>
              <a:t>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407599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1DA87-A35A-49CF-9D13-533FFF78E800}" type="datetimeFigureOut">
              <a:rPr lang="en-US" smtClean="0"/>
              <a:t>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378658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1DA87-A35A-49CF-9D13-533FFF78E800}"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348626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1DA87-A35A-49CF-9D13-533FFF78E800}" type="datetimeFigureOut">
              <a:rPr lang="en-US" smtClean="0"/>
              <a:t>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99E6-3824-46D1-99B3-D8C6A5B2FED6}" type="slidenum">
              <a:rPr lang="en-US" smtClean="0"/>
              <a:t>‹#›</a:t>
            </a:fld>
            <a:endParaRPr lang="en-US"/>
          </a:p>
        </p:txBody>
      </p:sp>
    </p:spTree>
    <p:extLst>
      <p:ext uri="{BB962C8B-B14F-4D97-AF65-F5344CB8AC3E}">
        <p14:creationId xmlns:p14="http://schemas.microsoft.com/office/powerpoint/2010/main" val="146597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1DA87-A35A-49CF-9D13-533FFF78E800}" type="datetimeFigureOut">
              <a:rPr lang="en-US" smtClean="0"/>
              <a:t>1/3/2018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699E6-3824-46D1-99B3-D8C6A5B2FED6}" type="slidenum">
              <a:rPr lang="en-US" smtClean="0"/>
              <a:t>‹#›</a:t>
            </a:fld>
            <a:endParaRPr lang="en-US"/>
          </a:p>
        </p:txBody>
      </p:sp>
    </p:spTree>
    <p:extLst>
      <p:ext uri="{BB962C8B-B14F-4D97-AF65-F5344CB8AC3E}">
        <p14:creationId xmlns:p14="http://schemas.microsoft.com/office/powerpoint/2010/main" val="1502870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01146"/>
            <a:ext cx="9144000" cy="2387600"/>
          </a:xfrm>
        </p:spPr>
        <p:txBody>
          <a:bodyPr>
            <a:normAutofit fontScale="90000"/>
          </a:bodyPr>
          <a:lstStyle/>
          <a:p>
            <a:r>
              <a:rPr lang="en-US" dirty="0" smtClean="0">
                <a:latin typeface="Times New Roman" panose="02020603050405020304" pitchFamily="18" charset="0"/>
                <a:cs typeface="Times New Roman" panose="02020603050405020304" pitchFamily="18" charset="0"/>
              </a:rPr>
              <a:t>PASSWORDLESS AUTHENTICATION SCHEME USING SMARTPHONE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4547" y="4271740"/>
            <a:ext cx="10985678" cy="2038908"/>
          </a:xfrm>
        </p:spPr>
        <p:txBody>
          <a:bodyPr>
            <a:normAutofit/>
          </a:bodyPr>
          <a:lstStyle/>
          <a:p>
            <a:pPr algn="l"/>
            <a:r>
              <a:rPr lang="en-US" i="1" dirty="0" smtClean="0">
                <a:latin typeface="Times New Roman" panose="02020603050405020304" pitchFamily="18" charset="0"/>
                <a:cs typeface="Times New Roman" panose="02020603050405020304" pitchFamily="18" charset="0"/>
              </a:rPr>
              <a:t>Under the Guidance of</a:t>
            </a:r>
            <a:r>
              <a:rPr lang="en-US"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Presented by</a:t>
            </a:r>
          </a:p>
          <a:p>
            <a:pPr algn="l"/>
            <a:r>
              <a:rPr lang="en-US" dirty="0" smtClean="0">
                <a:latin typeface="Times New Roman" panose="02020603050405020304" pitchFamily="18" charset="0"/>
                <a:cs typeface="Times New Roman" panose="02020603050405020304" pitchFamily="18" charset="0"/>
              </a:rPr>
              <a:t>R.DEVI, AP	                                                  J.VIGNESWARAN -1418152</a:t>
            </a:r>
          </a:p>
          <a:p>
            <a:pPr algn="l"/>
            <a:r>
              <a:rPr lang="en-US" dirty="0" smtClean="0">
                <a:latin typeface="Times New Roman" panose="02020603050405020304" pitchFamily="18" charset="0"/>
                <a:cs typeface="Times New Roman" panose="02020603050405020304" pitchFamily="18" charset="0"/>
              </a:rPr>
              <a:t>DEPARTMENT OF IT			  L.ASADNABI-1418L01</a:t>
            </a:r>
          </a:p>
          <a:p>
            <a:pPr algn="l"/>
            <a:r>
              <a:rPr lang="en-US" dirty="0" smtClean="0">
                <a:latin typeface="Times New Roman" panose="02020603050405020304" pitchFamily="18" charset="0"/>
                <a:cs typeface="Times New Roman" panose="02020603050405020304" pitchFamily="18" charset="0"/>
              </a:rPr>
              <a:t> 					              V.SATHEESH-1418L07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276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670" y="139839"/>
            <a:ext cx="10515600" cy="456510"/>
          </a:xfrm>
        </p:spPr>
        <p:txBody>
          <a:bodyPr>
            <a:noAutofit/>
          </a:bodyPr>
          <a:lstStyle/>
          <a:p>
            <a:r>
              <a:rPr lang="en-US" b="1" dirty="0" smtClean="0">
                <a:latin typeface="Times New Roman" panose="02020603050405020304" pitchFamily="18" charset="0"/>
                <a:cs typeface="Times New Roman" panose="02020603050405020304" pitchFamily="18" charset="0"/>
              </a:rPr>
              <a:t>SEQUENCE</a:t>
            </a:r>
            <a:r>
              <a:rPr lang="en-US" b="1" dirty="0" smtClean="0">
                <a:latin typeface="Times New Roman" panose="02020603050405020304" pitchFamily="18" charset="0"/>
                <a:cs typeface="Times New Roman" panose="02020603050405020304" pitchFamily="18" charset="0"/>
              </a:rPr>
              <a:t> DIAGRAM</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209484" y="768626"/>
            <a:ext cx="11690967" cy="5791201"/>
          </a:xfrm>
          <a:prstGeom prst="rect">
            <a:avLst/>
          </a:prstGeom>
        </p:spPr>
      </p:pic>
    </p:spTree>
    <p:extLst>
      <p:ext uri="{BB962C8B-B14F-4D97-AF65-F5344CB8AC3E}">
        <p14:creationId xmlns:p14="http://schemas.microsoft.com/office/powerpoint/2010/main" val="495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2687" y="259107"/>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DIFFERENT PHASES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The proposed scheme consist of totally six phases</a:t>
            </a:r>
          </a:p>
          <a:p>
            <a:pPr marL="0" indent="0">
              <a:buNone/>
            </a:pPr>
            <a:endParaRPr lang="en-US" dirty="0" smtClean="0"/>
          </a:p>
          <a:p>
            <a:pPr lvl="1"/>
            <a:r>
              <a:rPr lang="en-US" sz="2800" dirty="0" smtClean="0">
                <a:latin typeface="Times New Roman" panose="02020603050405020304" pitchFamily="18" charset="0"/>
                <a:cs typeface="Times New Roman" panose="02020603050405020304" pitchFamily="18" charset="0"/>
              </a:rPr>
              <a:t>User Registration phase</a:t>
            </a:r>
          </a:p>
          <a:p>
            <a:pPr lvl="1"/>
            <a:r>
              <a:rPr lang="en-US" sz="2800" dirty="0" smtClean="0">
                <a:latin typeface="Times New Roman" panose="02020603050405020304" pitchFamily="18" charset="0"/>
                <a:cs typeface="Times New Roman" panose="02020603050405020304" pitchFamily="18" charset="0"/>
              </a:rPr>
              <a:t>Pre computing phase</a:t>
            </a:r>
          </a:p>
          <a:p>
            <a:pPr lvl="1"/>
            <a:r>
              <a:rPr lang="en-US" sz="2800" dirty="0" smtClean="0">
                <a:latin typeface="Times New Roman" panose="02020603050405020304" pitchFamily="18" charset="0"/>
                <a:cs typeface="Times New Roman" panose="02020603050405020304" pitchFamily="18" charset="0"/>
              </a:rPr>
              <a:t>Login phase</a:t>
            </a:r>
          </a:p>
          <a:p>
            <a:pPr lvl="1"/>
            <a:r>
              <a:rPr lang="en-US" sz="2800" dirty="0" smtClean="0">
                <a:latin typeface="Times New Roman" panose="02020603050405020304" pitchFamily="18" charset="0"/>
                <a:cs typeface="Times New Roman" panose="02020603050405020304" pitchFamily="18" charset="0"/>
              </a:rPr>
              <a:t>Device changing phase</a:t>
            </a:r>
          </a:p>
          <a:p>
            <a:pPr lvl="1"/>
            <a:r>
              <a:rPr lang="en-US" sz="2800" dirty="0" smtClean="0">
                <a:latin typeface="Times New Roman" panose="02020603050405020304" pitchFamily="18" charset="0"/>
                <a:cs typeface="Times New Roman" panose="02020603050405020304" pitchFamily="18" charset="0"/>
              </a:rPr>
              <a:t>User </a:t>
            </a:r>
            <a:r>
              <a:rPr lang="en-US" sz="2800" dirty="0">
                <a:latin typeface="Times New Roman" panose="02020603050405020304" pitchFamily="18" charset="0"/>
                <a:cs typeface="Times New Roman" panose="02020603050405020304" pitchFamily="18" charset="0"/>
              </a:rPr>
              <a:t>eviction phase. </a:t>
            </a:r>
            <a:endParaRPr lang="en-US" sz="2800" dirty="0" smtClean="0">
              <a:latin typeface="Times New Roman" panose="02020603050405020304" pitchFamily="18" charset="0"/>
              <a:cs typeface="Times New Roman" panose="02020603050405020304" pitchFamily="18" charset="0"/>
            </a:endParaRPr>
          </a:p>
          <a:p>
            <a:pPr lvl="1"/>
            <a:r>
              <a:rPr lang="en-US" sz="2800" dirty="0">
                <a:latin typeface="Times New Roman" panose="02020603050405020304" pitchFamily="18" charset="0"/>
                <a:cs typeface="Times New Roman" panose="02020603050405020304" pitchFamily="18" charset="0"/>
              </a:rPr>
              <a:t>W</a:t>
            </a:r>
            <a:r>
              <a:rPr lang="en-US" sz="2800" dirty="0" smtClean="0">
                <a:latin typeface="Times New Roman" panose="02020603050405020304" pitchFamily="18" charset="0"/>
                <a:cs typeface="Times New Roman" panose="02020603050405020304" pitchFamily="18" charset="0"/>
              </a:rPr>
              <a:t>ebsite phase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0934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USER REGISTRATION PHASE</a:t>
            </a:r>
            <a:endParaRPr lang="en-US" b="1" dirty="0">
              <a:latin typeface="Times New Roman" panose="02020603050405020304" pitchFamily="18" charset="0"/>
              <a:cs typeface="Times New Roman" panose="02020603050405020304" pitchFamily="18" charset="0"/>
            </a:endParaRPr>
          </a:p>
        </p:txBody>
      </p:sp>
      <p:pic>
        <p:nvPicPr>
          <p:cNvPr id="17"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4437" y="2397443"/>
            <a:ext cx="2143125" cy="2857137"/>
          </a:xfrm>
        </p:spPr>
      </p:pic>
      <p:sp>
        <p:nvSpPr>
          <p:cNvPr id="4" name="Rounded Rectangle 3"/>
          <p:cNvSpPr/>
          <p:nvPr/>
        </p:nvSpPr>
        <p:spPr>
          <a:xfrm>
            <a:off x="1262130" y="2743201"/>
            <a:ext cx="1210614" cy="19447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1171978" y="2607971"/>
            <a:ext cx="1390918" cy="243410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7626" y="4747257"/>
            <a:ext cx="199622" cy="2477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2724541" y="2826302"/>
            <a:ext cx="2060620"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TextBox 15"/>
          <p:cNvSpPr txBox="1"/>
          <p:nvPr/>
        </p:nvSpPr>
        <p:spPr>
          <a:xfrm rot="10800000" flipV="1">
            <a:off x="2768421" y="2423305"/>
            <a:ext cx="1906073" cy="369332"/>
          </a:xfrm>
          <a:prstGeom prst="rect">
            <a:avLst/>
          </a:prstGeom>
          <a:noFill/>
        </p:spPr>
        <p:txBody>
          <a:bodyPr wrap="square" rtlCol="0">
            <a:spAutoFit/>
          </a:bodyPr>
          <a:lstStyle/>
          <a:p>
            <a:r>
              <a:rPr lang="en-US" dirty="0" smtClean="0"/>
              <a:t>User </a:t>
            </a:r>
            <a:r>
              <a:rPr lang="en-US" dirty="0" smtClean="0"/>
              <a:t>name</a:t>
            </a:r>
            <a:r>
              <a:rPr lang="en-US" dirty="0" smtClean="0"/>
              <a:t> </a:t>
            </a:r>
            <a:r>
              <a:rPr lang="en-US" dirty="0" smtClean="0"/>
              <a:t>&amp; IMEI</a:t>
            </a:r>
            <a:endParaRPr lang="en-US" dirty="0"/>
          </a:p>
        </p:txBody>
      </p:sp>
      <p:sp>
        <p:nvSpPr>
          <p:cNvPr id="18" name="TextBox 17"/>
          <p:cNvSpPr txBox="1"/>
          <p:nvPr/>
        </p:nvSpPr>
        <p:spPr>
          <a:xfrm>
            <a:off x="4880018" y="5447763"/>
            <a:ext cx="2241999" cy="369332"/>
          </a:xfrm>
          <a:prstGeom prst="rect">
            <a:avLst/>
          </a:prstGeom>
          <a:noFill/>
        </p:spPr>
        <p:txBody>
          <a:bodyPr wrap="square" rtlCol="0">
            <a:spAutoFit/>
          </a:bodyPr>
          <a:lstStyle/>
          <a:p>
            <a:r>
              <a:rPr lang="en-US" dirty="0" smtClean="0"/>
              <a:t>           Server</a:t>
            </a:r>
            <a:endParaRPr lang="en-US" dirty="0"/>
          </a:p>
        </p:txBody>
      </p:sp>
      <p:sp>
        <p:nvSpPr>
          <p:cNvPr id="19" name="TextBox 18"/>
          <p:cNvSpPr txBox="1"/>
          <p:nvPr/>
        </p:nvSpPr>
        <p:spPr>
          <a:xfrm>
            <a:off x="1171978" y="5254580"/>
            <a:ext cx="1519169" cy="369332"/>
          </a:xfrm>
          <a:prstGeom prst="rect">
            <a:avLst/>
          </a:prstGeom>
          <a:noFill/>
        </p:spPr>
        <p:txBody>
          <a:bodyPr wrap="square" rtlCol="0">
            <a:spAutoFit/>
          </a:bodyPr>
          <a:lstStyle/>
          <a:p>
            <a:r>
              <a:rPr lang="en-US" dirty="0" smtClean="0"/>
              <a:t>Smart Phone</a:t>
            </a:r>
            <a:endParaRPr lang="en-US"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926" y="2624897"/>
            <a:ext cx="2822866" cy="2822866"/>
          </a:xfrm>
          <a:prstGeom prst="rect">
            <a:avLst/>
          </a:prstGeom>
        </p:spPr>
      </p:pic>
      <p:sp>
        <p:nvSpPr>
          <p:cNvPr id="28" name="Right Arrow 27"/>
          <p:cNvSpPr/>
          <p:nvPr/>
        </p:nvSpPr>
        <p:spPr>
          <a:xfrm>
            <a:off x="7440231" y="3260132"/>
            <a:ext cx="2060620"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TextBox 28"/>
          <p:cNvSpPr txBox="1"/>
          <p:nvPr/>
        </p:nvSpPr>
        <p:spPr>
          <a:xfrm rot="10800000" flipV="1">
            <a:off x="7517505" y="2503137"/>
            <a:ext cx="1906073" cy="646331"/>
          </a:xfrm>
          <a:prstGeom prst="rect">
            <a:avLst/>
          </a:prstGeom>
          <a:noFill/>
        </p:spPr>
        <p:txBody>
          <a:bodyPr wrap="square" rtlCol="0">
            <a:spAutoFit/>
          </a:bodyPr>
          <a:lstStyle/>
          <a:p>
            <a:r>
              <a:rPr lang="en-US" dirty="0" smtClean="0"/>
              <a:t>Verify User </a:t>
            </a:r>
            <a:r>
              <a:rPr lang="en-US" dirty="0" smtClean="0"/>
              <a:t>name</a:t>
            </a:r>
            <a:r>
              <a:rPr lang="en-US" dirty="0" smtClean="0"/>
              <a:t> </a:t>
            </a:r>
            <a:r>
              <a:rPr lang="en-US" dirty="0" smtClean="0"/>
              <a:t>&amp; IMEI</a:t>
            </a:r>
            <a:endParaRPr lang="en-US" dirty="0"/>
          </a:p>
        </p:txBody>
      </p:sp>
      <p:sp>
        <p:nvSpPr>
          <p:cNvPr id="14" name="Right Arrow 13"/>
          <p:cNvSpPr/>
          <p:nvPr/>
        </p:nvSpPr>
        <p:spPr>
          <a:xfrm rot="10800000">
            <a:off x="7440231" y="3807370"/>
            <a:ext cx="2060620"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p:cNvSpPr txBox="1"/>
          <p:nvPr/>
        </p:nvSpPr>
        <p:spPr>
          <a:xfrm>
            <a:off x="9629103" y="2134193"/>
            <a:ext cx="20736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chemeClr val="tx1"/>
                </a:solidFill>
              </a:rPr>
              <a:t>       Database</a:t>
            </a:r>
            <a:endParaRPr lang="en-US" dirty="0">
              <a:solidFill>
                <a:schemeClr val="tx1"/>
              </a:solidFill>
            </a:endParaRPr>
          </a:p>
        </p:txBody>
      </p:sp>
      <p:sp>
        <p:nvSpPr>
          <p:cNvPr id="7" name="TextBox 6"/>
          <p:cNvSpPr txBox="1"/>
          <p:nvPr/>
        </p:nvSpPr>
        <p:spPr>
          <a:xfrm>
            <a:off x="9436768" y="5254580"/>
            <a:ext cx="2279182" cy="1477328"/>
          </a:xfrm>
          <a:prstGeom prst="rect">
            <a:avLst/>
          </a:prstGeom>
          <a:noFill/>
        </p:spPr>
        <p:txBody>
          <a:bodyPr wrap="square" rtlCol="0">
            <a:spAutoFit/>
          </a:bodyPr>
          <a:lstStyle/>
          <a:p>
            <a:r>
              <a:rPr lang="en-US" dirty="0" smtClean="0"/>
              <a:t>IMEI &amp; </a:t>
            </a:r>
            <a:r>
              <a:rPr lang="en-US" dirty="0" smtClean="0"/>
              <a:t>user name </a:t>
            </a:r>
            <a:r>
              <a:rPr lang="en-US" dirty="0" smtClean="0"/>
              <a:t>are not registered then insert into database</a:t>
            </a:r>
          </a:p>
          <a:p>
            <a:r>
              <a:rPr lang="en-US" dirty="0" smtClean="0"/>
              <a:t>Else send an error message</a:t>
            </a:r>
            <a:endParaRPr lang="en-US" dirty="0"/>
          </a:p>
        </p:txBody>
      </p:sp>
      <p:sp>
        <p:nvSpPr>
          <p:cNvPr id="20" name="TextBox 19"/>
          <p:cNvSpPr txBox="1"/>
          <p:nvPr/>
        </p:nvSpPr>
        <p:spPr>
          <a:xfrm rot="10800000" flipV="1">
            <a:off x="7723030" y="4169942"/>
            <a:ext cx="1906073" cy="369332"/>
          </a:xfrm>
          <a:prstGeom prst="rect">
            <a:avLst/>
          </a:prstGeom>
          <a:noFill/>
        </p:spPr>
        <p:txBody>
          <a:bodyPr wrap="square" rtlCol="0">
            <a:spAutoFit/>
          </a:bodyPr>
          <a:lstStyle/>
          <a:p>
            <a:r>
              <a:rPr lang="en-US" dirty="0" smtClean="0"/>
              <a:t>  Message</a:t>
            </a:r>
            <a:endParaRPr lang="en-US" dirty="0"/>
          </a:p>
        </p:txBody>
      </p:sp>
      <p:sp>
        <p:nvSpPr>
          <p:cNvPr id="21" name="Right Arrow 20"/>
          <p:cNvSpPr/>
          <p:nvPr/>
        </p:nvSpPr>
        <p:spPr>
          <a:xfrm rot="10800000">
            <a:off x="2751853" y="4436833"/>
            <a:ext cx="2060620"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p:cNvSpPr txBox="1"/>
          <p:nvPr/>
        </p:nvSpPr>
        <p:spPr>
          <a:xfrm rot="10800000" flipV="1">
            <a:off x="2904756" y="4745927"/>
            <a:ext cx="1906073" cy="369332"/>
          </a:xfrm>
          <a:prstGeom prst="rect">
            <a:avLst/>
          </a:prstGeom>
          <a:noFill/>
        </p:spPr>
        <p:txBody>
          <a:bodyPr wrap="square" rtlCol="0">
            <a:spAutoFit/>
          </a:bodyPr>
          <a:lstStyle/>
          <a:p>
            <a:r>
              <a:rPr lang="en-US" dirty="0" smtClean="0"/>
              <a:t>  Message</a:t>
            </a:r>
            <a:endParaRPr lang="en-US" dirty="0"/>
          </a:p>
        </p:txBody>
      </p:sp>
    </p:spTree>
    <p:extLst>
      <p:ext uri="{BB962C8B-B14F-4D97-AF65-F5344CB8AC3E}">
        <p14:creationId xmlns:p14="http://schemas.microsoft.com/office/powerpoint/2010/main" val="2445840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PRECOMPUTATION </a:t>
            </a:r>
            <a:r>
              <a:rPr lang="en-US" b="1" dirty="0">
                <a:latin typeface="Times New Roman" panose="02020603050405020304" pitchFamily="18" charset="0"/>
                <a:cs typeface="Times New Roman" panose="02020603050405020304" pitchFamily="18" charset="0"/>
              </a:rPr>
              <a:t>PHASE </a:t>
            </a:r>
          </a:p>
        </p:txBody>
      </p:sp>
      <p:pic>
        <p:nvPicPr>
          <p:cNvPr id="4" name="Content Placeholder 1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649" y="2127017"/>
            <a:ext cx="2143125" cy="2143125"/>
          </a:xfrm>
        </p:spPr>
      </p:pic>
      <p:sp>
        <p:nvSpPr>
          <p:cNvPr id="5" name="TextBox 4"/>
          <p:cNvSpPr txBox="1"/>
          <p:nvPr/>
        </p:nvSpPr>
        <p:spPr>
          <a:xfrm>
            <a:off x="2220379" y="4404375"/>
            <a:ext cx="785664" cy="369332"/>
          </a:xfrm>
          <a:prstGeom prst="rect">
            <a:avLst/>
          </a:prstGeom>
          <a:noFill/>
        </p:spPr>
        <p:txBody>
          <a:bodyPr wrap="none" rtlCol="0">
            <a:spAutoFit/>
          </a:bodyPr>
          <a:lstStyle/>
          <a:p>
            <a:r>
              <a:rPr lang="en-US" dirty="0" smtClean="0"/>
              <a:t>Server</a:t>
            </a:r>
            <a:endParaRPr lang="en-US" dirty="0"/>
          </a:p>
        </p:txBody>
      </p:sp>
      <p:sp>
        <p:nvSpPr>
          <p:cNvPr id="7" name="TextBox 6"/>
          <p:cNvSpPr txBox="1"/>
          <p:nvPr/>
        </p:nvSpPr>
        <p:spPr>
          <a:xfrm>
            <a:off x="8067910" y="5041724"/>
            <a:ext cx="1394934" cy="646331"/>
          </a:xfrm>
          <a:prstGeom prst="rect">
            <a:avLst/>
          </a:prstGeom>
          <a:noFill/>
        </p:spPr>
        <p:txBody>
          <a:bodyPr wrap="none" rtlCol="0">
            <a:spAutoFit/>
          </a:bodyPr>
          <a:lstStyle/>
          <a:p>
            <a:r>
              <a:rPr lang="en-US" dirty="0"/>
              <a:t>Smart Phone</a:t>
            </a:r>
          </a:p>
          <a:p>
            <a:endParaRPr lang="en-US" dirty="0"/>
          </a:p>
        </p:txBody>
      </p:sp>
      <p:sp>
        <p:nvSpPr>
          <p:cNvPr id="8" name="Right Arrow 7"/>
          <p:cNvSpPr/>
          <p:nvPr/>
        </p:nvSpPr>
        <p:spPr>
          <a:xfrm>
            <a:off x="4068108" y="2238224"/>
            <a:ext cx="3528342" cy="5085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TextBox 8"/>
          <p:cNvSpPr txBox="1"/>
          <p:nvPr/>
        </p:nvSpPr>
        <p:spPr>
          <a:xfrm>
            <a:off x="4147042" y="2014591"/>
            <a:ext cx="3370474" cy="369332"/>
          </a:xfrm>
          <a:prstGeom prst="rect">
            <a:avLst/>
          </a:prstGeom>
          <a:noFill/>
        </p:spPr>
        <p:txBody>
          <a:bodyPr wrap="none" rtlCol="0">
            <a:spAutoFit/>
          </a:bodyPr>
          <a:lstStyle/>
          <a:p>
            <a:r>
              <a:rPr lang="en-US" dirty="0" smtClean="0"/>
              <a:t>Q, a, b, G, n(share global variable)</a:t>
            </a:r>
            <a:endParaRPr lang="en-US" dirty="0"/>
          </a:p>
        </p:txBody>
      </p:sp>
      <p:sp>
        <p:nvSpPr>
          <p:cNvPr id="10" name="Right Arrow 9"/>
          <p:cNvSpPr/>
          <p:nvPr/>
        </p:nvSpPr>
        <p:spPr>
          <a:xfrm rot="10800000">
            <a:off x="4139398" y="3040044"/>
            <a:ext cx="3528342" cy="5085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TextBox 10"/>
          <p:cNvSpPr txBox="1"/>
          <p:nvPr/>
        </p:nvSpPr>
        <p:spPr>
          <a:xfrm>
            <a:off x="4437572" y="2785760"/>
            <a:ext cx="2109616" cy="369332"/>
          </a:xfrm>
          <a:prstGeom prst="rect">
            <a:avLst/>
          </a:prstGeom>
          <a:noFill/>
        </p:spPr>
        <p:txBody>
          <a:bodyPr wrap="none" rtlCol="0">
            <a:spAutoFit/>
          </a:bodyPr>
          <a:lstStyle/>
          <a:p>
            <a:r>
              <a:rPr lang="en-US" dirty="0" smtClean="0"/>
              <a:t>H(public key Q,IMEI)</a:t>
            </a:r>
            <a:endParaRPr lang="en-US" dirty="0"/>
          </a:p>
        </p:txBody>
      </p:sp>
      <p:sp>
        <p:nvSpPr>
          <p:cNvPr id="12" name="TextBox 11"/>
          <p:cNvSpPr txBox="1"/>
          <p:nvPr/>
        </p:nvSpPr>
        <p:spPr>
          <a:xfrm>
            <a:off x="9946702" y="2726720"/>
            <a:ext cx="2255958" cy="1200329"/>
          </a:xfrm>
          <a:prstGeom prst="rect">
            <a:avLst/>
          </a:prstGeom>
          <a:noFill/>
        </p:spPr>
        <p:txBody>
          <a:bodyPr wrap="square" rtlCol="0">
            <a:spAutoFit/>
          </a:bodyPr>
          <a:lstStyle/>
          <a:p>
            <a:r>
              <a:rPr lang="en-US" dirty="0" smtClean="0"/>
              <a:t>Select Random Number d (private key) from (l , n-l) . Compute Q=G*d;</a:t>
            </a:r>
          </a:p>
        </p:txBody>
      </p:sp>
      <p:sp>
        <p:nvSpPr>
          <p:cNvPr id="14" name="TextBox 13"/>
          <p:cNvSpPr txBox="1"/>
          <p:nvPr/>
        </p:nvSpPr>
        <p:spPr>
          <a:xfrm>
            <a:off x="102785" y="3383245"/>
            <a:ext cx="1372131" cy="646331"/>
          </a:xfrm>
          <a:prstGeom prst="rect">
            <a:avLst/>
          </a:prstGeom>
          <a:noFill/>
        </p:spPr>
        <p:txBody>
          <a:bodyPr wrap="square" rtlCol="0">
            <a:spAutoFit/>
          </a:bodyPr>
          <a:lstStyle/>
          <a:p>
            <a:r>
              <a:rPr lang="en-US" dirty="0" smtClean="0"/>
              <a:t>Server store public key </a:t>
            </a:r>
          </a:p>
        </p:txBody>
      </p:sp>
      <p:pic>
        <p:nvPicPr>
          <p:cNvPr id="3" name="Picture 2"/>
          <p:cNvPicPr>
            <a:picLocks noChangeAspect="1"/>
          </p:cNvPicPr>
          <p:nvPr/>
        </p:nvPicPr>
        <p:blipFill>
          <a:blip r:embed="rId3"/>
          <a:stretch>
            <a:fillRect/>
          </a:stretch>
        </p:blipFill>
        <p:spPr>
          <a:xfrm>
            <a:off x="7889302" y="1645379"/>
            <a:ext cx="2057400" cy="3019425"/>
          </a:xfrm>
          <a:prstGeom prst="rect">
            <a:avLst/>
          </a:prstGeom>
        </p:spPr>
      </p:pic>
    </p:spTree>
    <p:extLst>
      <p:ext uri="{BB962C8B-B14F-4D97-AF65-F5344CB8AC3E}">
        <p14:creationId xmlns:p14="http://schemas.microsoft.com/office/powerpoint/2010/main" val="2022257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266" y="16707"/>
            <a:ext cx="10515600" cy="1325563"/>
          </a:xfrm>
        </p:spPr>
        <p:txBody>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LOGIN </a:t>
            </a:r>
            <a:r>
              <a:rPr lang="en-US" b="1" dirty="0">
                <a:latin typeface="Times New Roman" panose="02020603050405020304" pitchFamily="18" charset="0"/>
                <a:cs typeface="Times New Roman" panose="02020603050405020304" pitchFamily="18" charset="0"/>
              </a:rPr>
              <a:t>PHASE</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t="1847" r="9029"/>
          <a:stretch/>
        </p:blipFill>
        <p:spPr>
          <a:xfrm>
            <a:off x="10667102" y="742122"/>
            <a:ext cx="1074324" cy="2424277"/>
          </a:xfrm>
          <a:prstGeom prst="rect">
            <a:avLst/>
          </a:prstGeom>
        </p:spPr>
      </p:pic>
      <p:sp>
        <p:nvSpPr>
          <p:cNvPr id="6" name="Rectangle 5"/>
          <p:cNvSpPr/>
          <p:nvPr/>
        </p:nvSpPr>
        <p:spPr>
          <a:xfrm>
            <a:off x="172460" y="1818051"/>
            <a:ext cx="1522918" cy="20898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pic>
        <p:nvPicPr>
          <p:cNvPr id="7" name="Content Placeholder 3"/>
          <p:cNvPicPr>
            <a:picLocks noChangeAspect="1"/>
          </p:cNvPicPr>
          <p:nvPr/>
        </p:nvPicPr>
        <p:blipFill>
          <a:blip r:embed="rId2"/>
          <a:stretch>
            <a:fillRect/>
          </a:stretch>
        </p:blipFill>
        <p:spPr>
          <a:xfrm>
            <a:off x="240377" y="2785498"/>
            <a:ext cx="551566" cy="902967"/>
          </a:xfrm>
          <a:prstGeom prst="rect">
            <a:avLst/>
          </a:prstGeom>
        </p:spPr>
      </p:pic>
      <p:pic>
        <p:nvPicPr>
          <p:cNvPr id="8" name="Content Placeholder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088" y="1495158"/>
            <a:ext cx="2143125" cy="2143125"/>
          </a:xfrm>
          <a:prstGeom prst="rect">
            <a:avLst/>
          </a:prstGeom>
        </p:spPr>
      </p:pic>
      <p:pic>
        <p:nvPicPr>
          <p:cNvPr id="9" name="Content Placeholder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419" y="3707242"/>
            <a:ext cx="2143125" cy="2143125"/>
          </a:xfrm>
          <a:prstGeom prst="rect">
            <a:avLst/>
          </a:prstGeom>
        </p:spPr>
      </p:pic>
      <p:sp>
        <p:nvSpPr>
          <p:cNvPr id="10" name="Right Arrow 9"/>
          <p:cNvSpPr/>
          <p:nvPr/>
        </p:nvSpPr>
        <p:spPr>
          <a:xfrm>
            <a:off x="1908248" y="2216080"/>
            <a:ext cx="1827823" cy="30165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132112" y="1828223"/>
            <a:ext cx="106952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username</a:t>
            </a:r>
            <a:endParaRPr lang="en-US" dirty="0">
              <a:latin typeface="Times New Roman" panose="02020603050405020304" pitchFamily="18" charset="0"/>
              <a:cs typeface="Times New Roman" panose="02020603050405020304" pitchFamily="18" charset="0"/>
            </a:endParaRPr>
          </a:p>
        </p:txBody>
      </p:sp>
      <p:sp>
        <p:nvSpPr>
          <p:cNvPr id="14" name="Right Arrow 13"/>
          <p:cNvSpPr/>
          <p:nvPr/>
        </p:nvSpPr>
        <p:spPr>
          <a:xfrm rot="1201601">
            <a:off x="6128149" y="3035219"/>
            <a:ext cx="1848632"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262381" y="4137487"/>
            <a:ext cx="1595309"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Login Request </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223323" y="5832570"/>
            <a:ext cx="2543059"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Password less </a:t>
            </a:r>
            <a:r>
              <a:rPr lang="en-US" dirty="0" smtClean="0"/>
              <a:t>authentication </a:t>
            </a:r>
            <a:r>
              <a:rPr lang="en-US" dirty="0" smtClean="0">
                <a:latin typeface="Times New Roman" panose="02020603050405020304" pitchFamily="18" charset="0"/>
                <a:cs typeface="Times New Roman" panose="02020603050405020304" pitchFamily="18" charset="0"/>
              </a:rPr>
              <a:t>server</a:t>
            </a:r>
            <a:endParaRPr lang="en-US"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4301160" y="3740745"/>
            <a:ext cx="78566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Server</a:t>
            </a:r>
            <a:endParaRPr lang="en-US" dirty="0">
              <a:latin typeface="Times New Roman" panose="02020603050405020304" pitchFamily="18" charset="0"/>
              <a:cs typeface="Times New Roman" panose="02020603050405020304" pitchFamily="18" charset="0"/>
            </a:endParaRPr>
          </a:p>
        </p:txBody>
      </p:sp>
      <p:sp>
        <p:nvSpPr>
          <p:cNvPr id="20" name="TextBox 19"/>
          <p:cNvSpPr txBox="1"/>
          <p:nvPr/>
        </p:nvSpPr>
        <p:spPr>
          <a:xfrm rot="1250487">
            <a:off x="6641501" y="2709056"/>
            <a:ext cx="1069524"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username</a:t>
            </a:r>
            <a:endParaRPr lang="en-US" dirty="0">
              <a:latin typeface="Times New Roman" panose="02020603050405020304" pitchFamily="18" charset="0"/>
              <a:cs typeface="Times New Roman" panose="02020603050405020304" pitchFamily="18" charset="0"/>
            </a:endParaRPr>
          </a:p>
        </p:txBody>
      </p:sp>
      <p:sp>
        <p:nvSpPr>
          <p:cNvPr id="24" name="Rounded Rectangle 23"/>
          <p:cNvSpPr/>
          <p:nvPr/>
        </p:nvSpPr>
        <p:spPr>
          <a:xfrm>
            <a:off x="4301160" y="4668070"/>
            <a:ext cx="2640767" cy="19213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Password less </a:t>
            </a:r>
            <a:r>
              <a:rPr lang="en-US" dirty="0"/>
              <a:t>authentication </a:t>
            </a:r>
            <a:r>
              <a:rPr lang="en-US" dirty="0" smtClean="0">
                <a:latin typeface="Times New Roman" panose="02020603050405020304" pitchFamily="18" charset="0"/>
                <a:cs typeface="Times New Roman" panose="02020603050405020304" pitchFamily="18" charset="0"/>
              </a:rPr>
              <a:t>Server </a:t>
            </a:r>
            <a:r>
              <a:rPr lang="en-US" dirty="0">
                <a:latin typeface="Times New Roman" panose="02020603050405020304" pitchFamily="18" charset="0"/>
                <a:cs typeface="Times New Roman" panose="02020603050405020304" pitchFamily="18" charset="0"/>
              </a:rPr>
              <a:t>verify username</a:t>
            </a:r>
          </a:p>
          <a:p>
            <a:r>
              <a:rPr lang="en-US" dirty="0">
                <a:latin typeface="Times New Roman" panose="02020603050405020304" pitchFamily="18" charset="0"/>
                <a:cs typeface="Times New Roman" panose="02020603050405020304" pitchFamily="18" charset="0"/>
              </a:rPr>
              <a:t>Then send a notification </a:t>
            </a:r>
          </a:p>
          <a:p>
            <a:r>
              <a:rPr lang="en-US" dirty="0">
                <a:latin typeface="Times New Roman" panose="02020603050405020304" pitchFamily="18" charset="0"/>
                <a:cs typeface="Times New Roman" panose="02020603050405020304" pitchFamily="18" charset="0"/>
              </a:rPr>
              <a:t>With </a:t>
            </a:r>
            <a:r>
              <a:rPr lang="en-US" dirty="0" smtClean="0">
                <a:latin typeface="Times New Roman" panose="02020603050405020304" pitchFamily="18" charset="0"/>
                <a:cs typeface="Times New Roman" panose="02020603050405020304" pitchFamily="18" charset="0"/>
              </a:rPr>
              <a:t>CAPTCHA </a:t>
            </a:r>
            <a:r>
              <a:rPr lang="en-US" dirty="0">
                <a:latin typeface="Times New Roman" panose="02020603050405020304" pitchFamily="18" charset="0"/>
                <a:cs typeface="Times New Roman" panose="02020603050405020304" pitchFamily="18" charset="0"/>
              </a:rPr>
              <a:t>to registered device</a:t>
            </a:r>
          </a:p>
          <a:p>
            <a:pPr algn="ctr"/>
            <a:endParaRPr lang="en-US" dirty="0">
              <a:latin typeface="Times New Roman" panose="02020603050405020304" pitchFamily="18" charset="0"/>
              <a:cs typeface="Times New Roman" panose="02020603050405020304" pitchFamily="18" charset="0"/>
            </a:endParaRPr>
          </a:p>
        </p:txBody>
      </p:sp>
      <p:sp>
        <p:nvSpPr>
          <p:cNvPr id="25" name="Right Arrow 24"/>
          <p:cNvSpPr/>
          <p:nvPr/>
        </p:nvSpPr>
        <p:spPr>
          <a:xfrm rot="19882136">
            <a:off x="8619365" y="2708449"/>
            <a:ext cx="1848632"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6" name="TextBox 25"/>
          <p:cNvSpPr txBox="1"/>
          <p:nvPr/>
        </p:nvSpPr>
        <p:spPr>
          <a:xfrm rot="19796720">
            <a:off x="8103025" y="2063653"/>
            <a:ext cx="2771393"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Notification with CAPTCHA</a:t>
            </a:r>
            <a:endParaRPr lang="en-US" dirty="0">
              <a:latin typeface="Times New Roman" panose="02020603050405020304" pitchFamily="18" charset="0"/>
              <a:cs typeface="Times New Roman" panose="02020603050405020304" pitchFamily="18" charset="0"/>
            </a:endParaRPr>
          </a:p>
        </p:txBody>
      </p:sp>
      <p:sp>
        <p:nvSpPr>
          <p:cNvPr id="27" name="Right Arrow 26"/>
          <p:cNvSpPr/>
          <p:nvPr/>
        </p:nvSpPr>
        <p:spPr>
          <a:xfrm rot="9012734">
            <a:off x="8918764" y="3160080"/>
            <a:ext cx="1848632" cy="309093"/>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rot="19796720">
            <a:off x="9568636" y="3031709"/>
            <a:ext cx="1902619"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H(IMEI ,CAPTCHA,</a:t>
            </a:r>
          </a:p>
          <a:p>
            <a:r>
              <a:rPr lang="en-US" dirty="0" smtClean="0">
                <a:latin typeface="Times New Roman" panose="02020603050405020304" pitchFamily="18" charset="0"/>
                <a:cs typeface="Times New Roman" panose="02020603050405020304" pitchFamily="18" charset="0"/>
              </a:rPr>
              <a:t>digital signature)</a:t>
            </a:r>
            <a:endParaRPr lang="en-US" dirty="0">
              <a:latin typeface="Times New Roman" panose="02020603050405020304" pitchFamily="18" charset="0"/>
              <a:cs typeface="Times New Roman" panose="02020603050405020304" pitchFamily="18" charset="0"/>
            </a:endParaRPr>
          </a:p>
        </p:txBody>
      </p:sp>
      <p:sp>
        <p:nvSpPr>
          <p:cNvPr id="32" name="Rounded Rectangle 31"/>
          <p:cNvSpPr/>
          <p:nvPr/>
        </p:nvSpPr>
        <p:spPr>
          <a:xfrm>
            <a:off x="9465327" y="4312881"/>
            <a:ext cx="2577595" cy="1926554"/>
          </a:xfrm>
          <a:prstGeom prst="roundRect">
            <a:avLst>
              <a:gd name="adj" fmla="val 18373"/>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latin typeface="Times New Roman" panose="02020603050405020304" pitchFamily="18" charset="0"/>
                <a:cs typeface="Times New Roman" panose="02020603050405020304" pitchFamily="18" charset="0"/>
              </a:rPr>
              <a:t>Password less authentication  Server verify H(IMEI ,CAPTCHA, digital signature) if all are matched then send token to server</a:t>
            </a:r>
            <a:endParaRPr lang="en-US" dirty="0">
              <a:latin typeface="Times New Roman" panose="02020603050405020304" pitchFamily="18" charset="0"/>
              <a:cs typeface="Times New Roman" panose="02020603050405020304" pitchFamily="18" charset="0"/>
            </a:endParaRPr>
          </a:p>
        </p:txBody>
      </p:sp>
      <p:sp>
        <p:nvSpPr>
          <p:cNvPr id="33" name="Right Arrow 32"/>
          <p:cNvSpPr/>
          <p:nvPr/>
        </p:nvSpPr>
        <p:spPr>
          <a:xfrm rot="11993479">
            <a:off x="5548616" y="3988716"/>
            <a:ext cx="1480479" cy="34214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2040829" y="3490911"/>
            <a:ext cx="170502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Authenticated    session</a:t>
            </a:r>
          </a:p>
        </p:txBody>
      </p:sp>
      <p:sp>
        <p:nvSpPr>
          <p:cNvPr id="36" name="Right Arrow 35"/>
          <p:cNvSpPr/>
          <p:nvPr/>
        </p:nvSpPr>
        <p:spPr>
          <a:xfrm rot="10800000">
            <a:off x="1988395" y="2924116"/>
            <a:ext cx="1480479" cy="342144"/>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7" name="TextBox 36"/>
          <p:cNvSpPr txBox="1"/>
          <p:nvPr/>
        </p:nvSpPr>
        <p:spPr>
          <a:xfrm rot="1286367">
            <a:off x="5780198" y="3495087"/>
            <a:ext cx="170502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Authentication </a:t>
            </a:r>
          </a:p>
          <a:p>
            <a:r>
              <a:rPr lang="en-US" dirty="0" smtClean="0">
                <a:latin typeface="Times New Roman" panose="02020603050405020304" pitchFamily="18" charset="0"/>
                <a:cs typeface="Times New Roman" panose="02020603050405020304" pitchFamily="18" charset="0"/>
              </a:rPr>
              <a:t>Token</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63266" y="2012889"/>
            <a:ext cx="640883" cy="504845"/>
          </a:xfrm>
          <a:prstGeom prst="rect">
            <a:avLst/>
          </a:prstGeom>
          <a:noFill/>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62609" y="2521175"/>
            <a:ext cx="228337" cy="79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8485" y="2600682"/>
            <a:ext cx="598011" cy="45719"/>
          </a:xfrm>
          <a:prstGeom prst="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66348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70" y="500062"/>
            <a:ext cx="10515600" cy="1325563"/>
          </a:xfrm>
        </p:spPr>
        <p:txBody>
          <a:bodyPr/>
          <a:lstStyle/>
          <a:p>
            <a:r>
              <a:rPr lang="en-US" b="1" dirty="0">
                <a:latin typeface="Times New Roman" panose="02020603050405020304" pitchFamily="18" charset="0"/>
                <a:cs typeface="Times New Roman" panose="02020603050405020304" pitchFamily="18" charset="0"/>
              </a:rPr>
              <a:t>				CONCLUSION</a:t>
            </a:r>
          </a:p>
        </p:txBody>
      </p:sp>
      <p:sp>
        <p:nvSpPr>
          <p:cNvPr id="3" name="Content Placeholder 2"/>
          <p:cNvSpPr>
            <a:spLocks noGrp="1"/>
          </p:cNvSpPr>
          <p:nvPr>
            <p:ph idx="1"/>
          </p:nvPr>
        </p:nvSpPr>
        <p:spPr/>
        <p:txBody>
          <a:bodyPr/>
          <a:lstStyle/>
          <a:p>
            <a:r>
              <a:rPr lang="en-US" dirty="0"/>
              <a:t> </a:t>
            </a:r>
            <a:r>
              <a:rPr lang="en-US" dirty="0" smtClean="0"/>
              <a:t> A new password </a:t>
            </a:r>
            <a:r>
              <a:rPr lang="en-US" dirty="0"/>
              <a:t>l</a:t>
            </a:r>
            <a:r>
              <a:rPr lang="en-US" dirty="0" smtClean="0"/>
              <a:t>ess </a:t>
            </a:r>
            <a:r>
              <a:rPr lang="en-US" dirty="0"/>
              <a:t>authentication scheme </a:t>
            </a:r>
            <a:r>
              <a:rPr lang="en-US" dirty="0" smtClean="0"/>
              <a:t>using </a:t>
            </a:r>
            <a:r>
              <a:rPr lang="en-US" dirty="0"/>
              <a:t>smart phones that exploits the advantages of CAPTCHA and </a:t>
            </a:r>
            <a:r>
              <a:rPr lang="en-US" dirty="0" smtClean="0"/>
              <a:t>ECDSA. </a:t>
            </a:r>
            <a:r>
              <a:rPr lang="en-US" dirty="0"/>
              <a:t>CAPTCHAs defend the system against harmful internet bot programs and other malicious activities. In contrast to traditional password based authentication schemes, the users don’t have to worry about password selection and memorizing. The users can easily </a:t>
            </a:r>
            <a:r>
              <a:rPr lang="en-US" dirty="0" smtClean="0"/>
              <a:t>login  </a:t>
            </a:r>
            <a:r>
              <a:rPr lang="en-US" dirty="0"/>
              <a:t>from </a:t>
            </a:r>
            <a:r>
              <a:rPr lang="en-US" dirty="0" smtClean="0"/>
              <a:t>any resource  and access </a:t>
            </a:r>
            <a:r>
              <a:rPr lang="en-US" dirty="0"/>
              <a:t>the web </a:t>
            </a:r>
            <a:r>
              <a:rPr lang="en-US" dirty="0" smtClean="0"/>
              <a:t>resources by their smart phone. </a:t>
            </a:r>
            <a:endParaRPr lang="en-US" dirty="0"/>
          </a:p>
        </p:txBody>
      </p:sp>
    </p:spTree>
    <p:extLst>
      <p:ext uri="{BB962C8B-B14F-4D97-AF65-F5344CB8AC3E}">
        <p14:creationId xmlns:p14="http://schemas.microsoft.com/office/powerpoint/2010/main" val="1236616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28" y="-273504"/>
            <a:ext cx="10515600" cy="1325563"/>
          </a:xfrm>
        </p:spPr>
        <p:txBody>
          <a:bodyPr>
            <a:normAutofit/>
          </a:bodyPr>
          <a:lstStyle/>
          <a:p>
            <a:r>
              <a:rPr lang="en-US" b="1" dirty="0" smtClean="0">
                <a:latin typeface="Times New Roman" panose="02020603050405020304" pitchFamily="18" charset="0"/>
                <a:cs typeface="Times New Roman" panose="02020603050405020304" pitchFamily="18" charset="0"/>
              </a:rPr>
              <a:t>                         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2943" y="497007"/>
            <a:ext cx="11596913" cy="6116063"/>
          </a:xfrm>
        </p:spPr>
        <p:txBody>
          <a:bodyPr>
            <a:noAutofit/>
          </a:bodyPr>
          <a:lstStyle/>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Sheetal</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Kalra</a:t>
            </a:r>
            <a:r>
              <a:rPr lang="en-US" sz="2400" dirty="0">
                <a:latin typeface="Times New Roman" panose="02020603050405020304" pitchFamily="18" charset="0"/>
                <a:cs typeface="Times New Roman" panose="02020603050405020304" pitchFamily="18" charset="0"/>
              </a:rPr>
              <a:t>  NOVEL PASSWORDLESS AUTHENTICATION SCHEME FOR SMART PHONES USING ELLIPTIC CURVE CRYPTOGRAPHY , Advances in Engineering: an International Journal (ADEIJ), </a:t>
            </a:r>
          </a:p>
          <a:p>
            <a:r>
              <a:rPr lang="en-US" sz="2400" dirty="0" smtClean="0">
                <a:latin typeface="Times New Roman" panose="02020603050405020304" pitchFamily="18" charset="0"/>
                <a:cs typeface="Times New Roman" panose="02020603050405020304" pitchFamily="18" charset="0"/>
              </a:rPr>
              <a:t>Bo </a:t>
            </a:r>
            <a:r>
              <a:rPr lang="en-US" sz="2400" dirty="0">
                <a:latin typeface="Times New Roman" panose="02020603050405020304" pitchFamily="18" charset="0"/>
                <a:cs typeface="Times New Roman" panose="02020603050405020304" pitchFamily="18" charset="0"/>
              </a:rPr>
              <a:t>Zhu, </a:t>
            </a:r>
            <a:r>
              <a:rPr lang="en-US" sz="2400" dirty="0" err="1">
                <a:latin typeface="Times New Roman" panose="02020603050405020304" pitchFamily="18" charset="0"/>
                <a:cs typeface="Times New Roman" panose="02020603050405020304" pitchFamily="18" charset="0"/>
              </a:rPr>
              <a:t>Xinxin</a:t>
            </a:r>
            <a:r>
              <a:rPr lang="en-US" sz="2400" dirty="0">
                <a:latin typeface="Times New Roman" panose="02020603050405020304" pitchFamily="18" charset="0"/>
                <a:cs typeface="Times New Roman" panose="02020603050405020304" pitchFamily="18" charset="0"/>
              </a:rPr>
              <a:t> Fan and </a:t>
            </a:r>
            <a:r>
              <a:rPr lang="en-US" sz="2400" dirty="0" err="1">
                <a:latin typeface="Times New Roman" panose="02020603050405020304" pitchFamily="18" charset="0"/>
                <a:cs typeface="Times New Roman" panose="02020603050405020304" pitchFamily="18" charset="0"/>
              </a:rPr>
              <a:t>Guang</a:t>
            </a:r>
            <a:r>
              <a:rPr lang="en-US" sz="2400" dirty="0">
                <a:latin typeface="Times New Roman" panose="02020603050405020304" pitchFamily="18" charset="0"/>
                <a:cs typeface="Times New Roman" panose="02020603050405020304" pitchFamily="18" charset="0"/>
              </a:rPr>
              <a:t> Gong. </a:t>
            </a:r>
            <a:r>
              <a:rPr lang="en-US" sz="2400" dirty="0" err="1">
                <a:latin typeface="Times New Roman" panose="02020603050405020304" pitchFamily="18" charset="0"/>
                <a:cs typeface="Times New Roman" panose="02020603050405020304" pitchFamily="18" charset="0"/>
              </a:rPr>
              <a:t>Loxin</a:t>
            </a:r>
            <a:r>
              <a:rPr lang="en-US" sz="2400" dirty="0">
                <a:latin typeface="Times New Roman" panose="02020603050405020304" pitchFamily="18" charset="0"/>
                <a:cs typeface="Times New Roman" panose="02020603050405020304" pitchFamily="18" charset="0"/>
              </a:rPr>
              <a:t> – A Solution to Password-less Universal Login. 2014 IEEE INFOCOM Workshops: 2014 IEEE INFOCOM Workshop on Security and Privacy in Big Data.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Mohammad </a:t>
            </a:r>
            <a:r>
              <a:rPr lang="en-US" sz="2400" dirty="0" err="1">
                <a:latin typeface="Times New Roman" panose="02020603050405020304" pitchFamily="18" charset="0"/>
                <a:cs typeface="Times New Roman" panose="02020603050405020304" pitchFamily="18" charset="0"/>
              </a:rPr>
              <a:t>Shirali-Shahreza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Sajad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Shirali-Shahreza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Passwordless</a:t>
            </a:r>
            <a:r>
              <a:rPr lang="en-US" sz="2400" dirty="0">
                <a:latin typeface="Times New Roman" panose="02020603050405020304" pitchFamily="18" charset="0"/>
                <a:cs typeface="Times New Roman" panose="02020603050405020304" pitchFamily="18" charset="0"/>
              </a:rPr>
              <a:t> Login System for Mobile Phones Using CAPTCHA. 49th International Symposium ELMAR2007, 12-14 September 2007, </a:t>
            </a:r>
            <a:r>
              <a:rPr lang="en-US" sz="2400" dirty="0" err="1">
                <a:latin typeface="Times New Roman" panose="02020603050405020304" pitchFamily="18" charset="0"/>
                <a:cs typeface="Times New Roman" panose="02020603050405020304" pitchFamily="18" charset="0"/>
              </a:rPr>
              <a:t>Zadar</a:t>
            </a:r>
            <a:r>
              <a:rPr lang="en-US" sz="2400" dirty="0">
                <a:latin typeface="Times New Roman" panose="02020603050405020304" pitchFamily="18" charset="0"/>
                <a:cs typeface="Times New Roman" panose="02020603050405020304" pitchFamily="18" charset="0"/>
              </a:rPr>
              <a:t>, Croatia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Kirit</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Saelensminde</a:t>
            </a:r>
            <a:r>
              <a:rPr lang="en-US" sz="2400" dirty="0">
                <a:latin typeface="Times New Roman" panose="02020603050405020304" pitchFamily="18" charset="0"/>
                <a:cs typeface="Times New Roman" panose="02020603050405020304" pitchFamily="18" charset="0"/>
              </a:rPr>
              <a:t>, Prof. </a:t>
            </a:r>
            <a:r>
              <a:rPr lang="en-US" sz="2400" dirty="0" err="1">
                <a:latin typeface="Times New Roman" panose="02020603050405020304" pitchFamily="18" charset="0"/>
                <a:cs typeface="Times New Roman" panose="02020603050405020304" pitchFamily="18" charset="0"/>
              </a:rPr>
              <a:t>Veera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Boonjing</a:t>
            </a:r>
            <a:r>
              <a:rPr lang="en-US" sz="2400" dirty="0">
                <a:latin typeface="Times New Roman" panose="02020603050405020304" pitchFamily="18" charset="0"/>
                <a:cs typeface="Times New Roman" panose="02020603050405020304" pitchFamily="18" charset="0"/>
              </a:rPr>
              <a:t>. A simple password less authentication system for web sites. 2010 Seventh International Conference on Information Technology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J. </a:t>
            </a:r>
            <a:r>
              <a:rPr lang="en-US" sz="2400" dirty="0" err="1">
                <a:latin typeface="Times New Roman" panose="02020603050405020304" pitchFamily="18" charset="0"/>
                <a:cs typeface="Times New Roman" panose="02020603050405020304" pitchFamily="18" charset="0"/>
              </a:rPr>
              <a:t>Bonneau</a:t>
            </a:r>
            <a:r>
              <a:rPr lang="en-US" sz="2400" dirty="0">
                <a:latin typeface="Times New Roman" panose="02020603050405020304" pitchFamily="18" charset="0"/>
                <a:cs typeface="Times New Roman" panose="02020603050405020304" pitchFamily="18" charset="0"/>
              </a:rPr>
              <a:t>, C. </a:t>
            </a:r>
            <a:r>
              <a:rPr lang="en-US" sz="2400" dirty="0" err="1">
                <a:latin typeface="Times New Roman" panose="02020603050405020304" pitchFamily="18" charset="0"/>
                <a:cs typeface="Times New Roman" panose="02020603050405020304" pitchFamily="18" charset="0"/>
              </a:rPr>
              <a:t>Herley</a:t>
            </a:r>
            <a:r>
              <a:rPr lang="en-US" sz="2400" dirty="0">
                <a:latin typeface="Times New Roman" panose="02020603050405020304" pitchFamily="18" charset="0"/>
                <a:cs typeface="Times New Roman" panose="02020603050405020304" pitchFamily="18" charset="0"/>
              </a:rPr>
              <a:t>, P. C. van </a:t>
            </a:r>
            <a:r>
              <a:rPr lang="en-US" sz="2400" dirty="0" err="1">
                <a:latin typeface="Times New Roman" panose="02020603050405020304" pitchFamily="18" charset="0"/>
                <a:cs typeface="Times New Roman" panose="02020603050405020304" pitchFamily="18" charset="0"/>
              </a:rPr>
              <a:t>Oorschot</a:t>
            </a:r>
            <a:r>
              <a:rPr lang="en-US" sz="2400" dirty="0">
                <a:latin typeface="Times New Roman" panose="02020603050405020304" pitchFamily="18" charset="0"/>
                <a:cs typeface="Times New Roman" panose="02020603050405020304" pitchFamily="18" charset="0"/>
              </a:rPr>
              <a:t>, and F. </a:t>
            </a:r>
            <a:r>
              <a:rPr lang="en-US" sz="2400" dirty="0" err="1">
                <a:latin typeface="Times New Roman" panose="02020603050405020304" pitchFamily="18" charset="0"/>
                <a:cs typeface="Times New Roman" panose="02020603050405020304" pitchFamily="18" charset="0"/>
              </a:rPr>
              <a:t>Stajano</a:t>
            </a:r>
            <a:r>
              <a:rPr lang="en-US" sz="2400" dirty="0">
                <a:latin typeface="Times New Roman" panose="02020603050405020304" pitchFamily="18" charset="0"/>
                <a:cs typeface="Times New Roman" panose="02020603050405020304" pitchFamily="18" charset="0"/>
              </a:rPr>
              <a:t>. The quest to replace passwords: A framework for comparative evaluation of web authentication schemes. In IEEE Symposium on Security and Privacy, SP 2012, 21-23 May 2012, San Francisco, California, USA, pages 553–567, 2012. </a:t>
            </a:r>
          </a:p>
        </p:txBody>
      </p:sp>
    </p:spTree>
    <p:extLst>
      <p:ext uri="{BB962C8B-B14F-4D97-AF65-F5344CB8AC3E}">
        <p14:creationId xmlns:p14="http://schemas.microsoft.com/office/powerpoint/2010/main" val="24743166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               ANY </a:t>
            </a:r>
            <a:r>
              <a:rPr lang="en-US" dirty="0">
                <a:latin typeface="Arial Black" panose="020B0A04020102020204" pitchFamily="34" charset="0"/>
              </a:rPr>
              <a:t>QUERIES</a:t>
            </a:r>
            <a:endParaRPr lang="en-US" b="1" dirty="0"/>
          </a:p>
        </p:txBody>
      </p:sp>
      <p:pic>
        <p:nvPicPr>
          <p:cNvPr id="4" name="Content Placeholder 7" descr="5471047557_4dc13f5376.jpg"/>
          <p:cNvPicPr>
            <a:picLocks noGrp="1" noChangeAspect="1"/>
          </p:cNvPicPr>
          <p:nvPr>
            <p:ph idx="1"/>
          </p:nvPr>
        </p:nvPicPr>
        <p:blipFill>
          <a:blip r:embed="rId2"/>
          <a:stretch>
            <a:fillRect/>
          </a:stretch>
        </p:blipFill>
        <p:spPr>
          <a:xfrm>
            <a:off x="3920331" y="1825625"/>
            <a:ext cx="4351338" cy="4351338"/>
          </a:xfrm>
        </p:spPr>
      </p:pic>
    </p:spTree>
    <p:extLst>
      <p:ext uri="{BB962C8B-B14F-4D97-AF65-F5344CB8AC3E}">
        <p14:creationId xmlns:p14="http://schemas.microsoft.com/office/powerpoint/2010/main" val="12935893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337490" y="3568440"/>
            <a:ext cx="7517019" cy="865707"/>
          </a:xfrm>
          <a:prstGeom prst="rect">
            <a:avLst/>
          </a:prstGeom>
        </p:spPr>
      </p:pic>
    </p:spTree>
    <p:extLst>
      <p:ext uri="{BB962C8B-B14F-4D97-AF65-F5344CB8AC3E}">
        <p14:creationId xmlns:p14="http://schemas.microsoft.com/office/powerpoint/2010/main" val="3963913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2" y="262094"/>
            <a:ext cx="10515600" cy="1325563"/>
          </a:xfrm>
        </p:spPr>
        <p:txBody>
          <a:bodyPr/>
          <a:lstStyle/>
          <a:p>
            <a:r>
              <a:rPr lang="en-US" dirty="0" smtClean="0">
                <a:latin typeface="Arial Black" panose="020B0A04020102020204" pitchFamily="34" charset="0"/>
              </a:rPr>
              <a:t> 				</a:t>
            </a:r>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186233"/>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A new password less authentication scheme using smart phones is presented which is not only solved a problem of remembering a password and also provide a robust security.</a:t>
            </a:r>
          </a:p>
          <a:p>
            <a:r>
              <a:rPr lang="en-US" sz="2400" dirty="0" smtClean="0">
                <a:latin typeface="Times New Roman" panose="02020603050405020304" pitchFamily="18" charset="0"/>
                <a:cs typeface="Times New Roman" panose="02020603050405020304" pitchFamily="18" charset="0"/>
              </a:rPr>
              <a:t>The proposed scheme use </a:t>
            </a:r>
            <a:r>
              <a:rPr lang="en-US" sz="2400" dirty="0">
                <a:latin typeface="Times New Roman" panose="02020603050405020304" pitchFamily="18" charset="0"/>
                <a:cs typeface="Times New Roman" panose="02020603050405020304" pitchFamily="18" charset="0"/>
              </a:rPr>
              <a:t>International Mobile Equipment </a:t>
            </a:r>
            <a:r>
              <a:rPr lang="en-US" sz="2400" dirty="0" smtClean="0">
                <a:latin typeface="Times New Roman" panose="02020603050405020304" pitchFamily="18" charset="0"/>
                <a:cs typeface="Times New Roman" panose="02020603050405020304" pitchFamily="18" charset="0"/>
              </a:rPr>
              <a:t>Identity(IMEI) number of smartphone with </a:t>
            </a:r>
            <a:r>
              <a:rPr lang="en-US" sz="2400" dirty="0">
                <a:latin typeface="Times New Roman" panose="02020603050405020304" pitchFamily="18" charset="0"/>
                <a:cs typeface="Times New Roman" panose="02020603050405020304" pitchFamily="18" charset="0"/>
              </a:rPr>
              <a:t>Completely Automated Public Turing Test to Tell Computers and Humans </a:t>
            </a:r>
            <a:r>
              <a:rPr lang="en-US" sz="2400" dirty="0" smtClean="0">
                <a:latin typeface="Times New Roman" panose="02020603050405020304" pitchFamily="18" charset="0"/>
                <a:cs typeface="Times New Roman" panose="02020603050405020304" pitchFamily="18" charset="0"/>
              </a:rPr>
              <a:t>Apart(CAPTCHA)  </a:t>
            </a:r>
            <a:r>
              <a:rPr lang="en-US" sz="2400" dirty="0" smtClean="0">
                <a:latin typeface="Times New Roman" panose="02020603050405020304" pitchFamily="18" charset="0"/>
                <a:cs typeface="Times New Roman" panose="02020603050405020304" pitchFamily="18" charset="0"/>
              </a:rPr>
              <a:t>to provide Security also </a:t>
            </a:r>
            <a:r>
              <a:rPr lang="en-US" sz="2400" dirty="0">
                <a:latin typeface="Times New Roman" panose="02020603050405020304" pitchFamily="18" charset="0"/>
                <a:cs typeface="Times New Roman" panose="02020603050405020304" pitchFamily="18" charset="0"/>
              </a:rPr>
              <a:t>Elliptic Curve Digital Signature </a:t>
            </a:r>
            <a:r>
              <a:rPr lang="en-US" sz="2400" dirty="0" smtClean="0">
                <a:latin typeface="Times New Roman" panose="02020603050405020304" pitchFamily="18" charset="0"/>
                <a:cs typeface="Times New Roman" panose="02020603050405020304" pitchFamily="18" charset="0"/>
              </a:rPr>
              <a:t>Algorithm (ECDSA) is used to ensure the  mutual authentication between the user and the server</a:t>
            </a:r>
          </a:p>
        </p:txBody>
      </p:sp>
    </p:spTree>
    <p:extLst>
      <p:ext uri="{BB962C8B-B14F-4D97-AF65-F5344CB8AC3E}">
        <p14:creationId xmlns:p14="http://schemas.microsoft.com/office/powerpoint/2010/main" val="1562646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895" y="1502430"/>
            <a:ext cx="11702539" cy="5355570"/>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The various </a:t>
            </a:r>
            <a:r>
              <a:rPr lang="en-US" sz="2400" dirty="0">
                <a:latin typeface="Times New Roman" panose="02020603050405020304" pitchFamily="18" charset="0"/>
                <a:cs typeface="Times New Roman" panose="02020603050405020304" pitchFamily="18" charset="0"/>
              </a:rPr>
              <a:t>e</a:t>
            </a:r>
            <a:r>
              <a:rPr lang="en-US" sz="2400" dirty="0" smtClean="0">
                <a:latin typeface="Times New Roman" panose="02020603050405020304" pitchFamily="18" charset="0"/>
                <a:cs typeface="Times New Roman" panose="02020603050405020304" pitchFamily="18" charset="0"/>
              </a:rPr>
              <a:t>xisting </a:t>
            </a:r>
            <a:r>
              <a:rPr lang="en-US" sz="2400" dirty="0">
                <a:latin typeface="Times New Roman" panose="02020603050405020304" pitchFamily="18" charset="0"/>
                <a:cs typeface="Times New Roman" panose="02020603050405020304" pitchFamily="18" charset="0"/>
              </a:rPr>
              <a:t>p</a:t>
            </a:r>
            <a:r>
              <a:rPr lang="en-US" sz="2400" dirty="0" smtClean="0">
                <a:latin typeface="Times New Roman" panose="02020603050405020304" pitchFamily="18" charset="0"/>
                <a:cs typeface="Times New Roman" panose="02020603050405020304" pitchFamily="18" charset="0"/>
              </a:rPr>
              <a:t>assword </a:t>
            </a:r>
            <a:r>
              <a:rPr lang="en-US" sz="2400" dirty="0">
                <a:latin typeface="Times New Roman" panose="02020603050405020304" pitchFamily="18" charset="0"/>
                <a:cs typeface="Times New Roman" panose="02020603050405020304" pitchFamily="18" charset="0"/>
              </a:rPr>
              <a:t>l</a:t>
            </a:r>
            <a:r>
              <a:rPr lang="en-US" sz="2400" dirty="0" smtClean="0">
                <a:latin typeface="Times New Roman" panose="02020603050405020304" pitchFamily="18" charset="0"/>
                <a:cs typeface="Times New Roman" panose="02020603050405020304" pitchFamily="18" charset="0"/>
              </a:rPr>
              <a:t>ess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uthentication </a:t>
            </a: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ystems with their drawbacks.</a:t>
            </a:r>
          </a:p>
          <a:p>
            <a:pPr marL="0" indent="0">
              <a:buNone/>
            </a:pPr>
            <a:r>
              <a:rPr lang="en-US" sz="2400" b="1" dirty="0" smtClean="0">
                <a:latin typeface="Times New Roman" panose="02020603050405020304" pitchFamily="18" charset="0"/>
                <a:cs typeface="Times New Roman" panose="02020603050405020304" pitchFamily="18" charset="0"/>
              </a:rPr>
              <a:t>Smartcards</a:t>
            </a:r>
            <a:r>
              <a:rPr lang="en-US" sz="2400" dirty="0" smtClean="0">
                <a:latin typeface="Times New Roman" panose="02020603050405020304" pitchFamily="18" charset="0"/>
                <a:cs typeface="Times New Roman" panose="02020603050405020304" pitchFamily="18" charset="0"/>
              </a:rPr>
              <a:t> : </a:t>
            </a:r>
          </a:p>
          <a:p>
            <a:pPr lvl="4">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Need PINs and passwords.</a:t>
            </a:r>
          </a:p>
          <a:p>
            <a:pPr lvl="4">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Vulnerable to smartcard lost problem. </a:t>
            </a:r>
          </a:p>
          <a:p>
            <a:pPr marL="0" indent="0">
              <a:buNone/>
            </a:pPr>
            <a:r>
              <a:rPr lang="en-US" sz="2400" b="1" dirty="0" smtClean="0">
                <a:latin typeface="Times New Roman" panose="02020603050405020304" pitchFamily="18" charset="0"/>
                <a:cs typeface="Times New Roman" panose="02020603050405020304" pitchFamily="18" charset="0"/>
              </a:rPr>
              <a:t>Biometric</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4">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Require extra hardware. </a:t>
            </a:r>
          </a:p>
          <a:p>
            <a:pPr lvl="4">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Privacy concerns.</a:t>
            </a:r>
          </a:p>
          <a:p>
            <a:pPr lvl="4">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Expensive.</a:t>
            </a:r>
          </a:p>
          <a:p>
            <a:pPr marL="0" indent="0">
              <a:buNone/>
            </a:pPr>
            <a:r>
              <a:rPr lang="en-US" sz="2400" b="1" dirty="0" smtClean="0">
                <a:latin typeface="Times New Roman" panose="02020603050405020304" pitchFamily="18" charset="0"/>
                <a:cs typeface="Times New Roman" panose="02020603050405020304" pitchFamily="18" charset="0"/>
              </a:rPr>
              <a:t>OTP &amp; Email </a:t>
            </a:r>
            <a:r>
              <a:rPr lang="en-US" sz="2400" dirty="0" smtClean="0">
                <a:latin typeface="Times New Roman" panose="02020603050405020304" pitchFamily="18" charset="0"/>
                <a:cs typeface="Times New Roman" panose="02020603050405020304" pitchFamily="18" charset="0"/>
              </a:rPr>
              <a:t>:  </a:t>
            </a:r>
          </a:p>
          <a:p>
            <a:pPr lvl="4">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time involved in procuring and maintaining  hardware tokens. </a:t>
            </a:r>
          </a:p>
          <a:p>
            <a:pPr lvl="4">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Incompatibility of software for certain mobile operating systems.</a:t>
            </a:r>
            <a:endParaRPr lang="en-US" sz="2400" dirty="0">
              <a:latin typeface="Times New Roman" panose="02020603050405020304" pitchFamily="18" charset="0"/>
              <a:cs typeface="Times New Roman" panose="02020603050405020304" pitchFamily="18" charset="0"/>
            </a:endParaRPr>
          </a:p>
          <a:p>
            <a:pPr lvl="4">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cost of sending messages using </a:t>
            </a:r>
            <a:r>
              <a:rPr lang="en-US" sz="2400" dirty="0">
                <a:latin typeface="Times New Roman" panose="02020603050405020304" pitchFamily="18" charset="0"/>
                <a:cs typeface="Times New Roman" panose="02020603050405020304" pitchFamily="18" charset="0"/>
              </a:rPr>
              <a:t>Short Message </a:t>
            </a:r>
            <a:r>
              <a:rPr lang="en-US" sz="2400" dirty="0" smtClean="0">
                <a:latin typeface="Times New Roman" panose="02020603050405020304" pitchFamily="18" charset="0"/>
                <a:cs typeface="Times New Roman" panose="02020603050405020304" pitchFamily="18" charset="0"/>
              </a:rPr>
              <a:t>Service </a:t>
            </a:r>
            <a:r>
              <a:rPr lang="en-US" sz="2400" dirty="0" smtClean="0"/>
              <a:t>(</a:t>
            </a:r>
            <a:r>
              <a:rPr lang="en-US" sz="2400" dirty="0" smtClean="0">
                <a:latin typeface="Times New Roman" panose="02020603050405020304" pitchFamily="18" charset="0"/>
                <a:cs typeface="Times New Roman" panose="02020603050405020304" pitchFamily="18" charset="0"/>
              </a:rPr>
              <a:t>SMS).</a:t>
            </a:r>
          </a:p>
          <a:p>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705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EXISTING SYSTEM</a:t>
            </a:r>
            <a:endParaRPr lang="en-US" dirty="0"/>
          </a:p>
        </p:txBody>
      </p:sp>
      <p:sp>
        <p:nvSpPr>
          <p:cNvPr id="3" name="Content Placeholder 2"/>
          <p:cNvSpPr>
            <a:spLocks noGrp="1"/>
          </p:cNvSpPr>
          <p:nvPr>
            <p:ph idx="1"/>
          </p:nvPr>
        </p:nvSpPr>
        <p:spPr>
          <a:xfrm>
            <a:off x="425003" y="1690688"/>
            <a:ext cx="11178862" cy="4486275"/>
          </a:xfrm>
        </p:spPr>
        <p:txBody>
          <a:bodyPr/>
          <a:lstStyle/>
          <a:p>
            <a:pPr marL="0" indent="0">
              <a:buNone/>
            </a:pPr>
            <a:r>
              <a:rPr lang="en-US" b="1" dirty="0" smtClean="0">
                <a:latin typeface="Times New Roman" panose="02020603050405020304" pitchFamily="18" charset="0"/>
                <a:cs typeface="Times New Roman" panose="02020603050405020304" pitchFamily="18" charset="0"/>
              </a:rPr>
              <a:t>IMEI with CAPTCHA:</a:t>
            </a:r>
          </a:p>
          <a:p>
            <a:pPr marL="0" indent="0">
              <a:buNone/>
            </a:pPr>
            <a:endParaRPr lang="en-US" b="1" dirty="0" smtClean="0">
              <a:latin typeface="Times New Roman" panose="02020603050405020304" pitchFamily="18" charset="0"/>
              <a:cs typeface="Times New Roman" panose="02020603050405020304" pitchFamily="18" charset="0"/>
            </a:endParaRPr>
          </a:p>
          <a:p>
            <a:pPr lvl="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Mobile phone IMEI number with CAPTCHA is used</a:t>
            </a:r>
            <a:r>
              <a:rPr lang="en-US" sz="2400" b="1"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nstead of password to authenticate the user .</a:t>
            </a:r>
          </a:p>
          <a:p>
            <a:pPr lvl="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user is allowed to login and accessed their web accounts  only by registered </a:t>
            </a: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obile device. </a:t>
            </a:r>
          </a:p>
          <a:p>
            <a:pPr lvl="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There is no encryption/decryption, </a:t>
            </a:r>
            <a:r>
              <a:rPr lang="en-US" sz="2400" dirty="0">
                <a:latin typeface="Times New Roman" panose="02020603050405020304" pitchFamily="18" charset="0"/>
                <a:cs typeface="Times New Roman" panose="02020603050405020304" pitchFamily="18" charset="0"/>
              </a:rPr>
              <a:t>d</a:t>
            </a:r>
            <a:r>
              <a:rPr lang="en-US" sz="2400" dirty="0" smtClean="0">
                <a:latin typeface="Times New Roman" panose="02020603050405020304" pitchFamily="18" charset="0"/>
                <a:cs typeface="Times New Roman" panose="02020603050405020304" pitchFamily="18" charset="0"/>
              </a:rPr>
              <a:t>igital signature between the client and server. </a:t>
            </a:r>
          </a:p>
          <a:p>
            <a:pPr lvl="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There are various security issues in this method like Man-in-middle attack, </a:t>
            </a:r>
            <a:r>
              <a:rPr lang="en-US" sz="2400" dirty="0">
                <a:latin typeface="Times New Roman" panose="02020603050405020304" pitchFamily="18" charset="0"/>
                <a:cs typeface="Times New Roman" panose="02020603050405020304" pitchFamily="18" charset="0"/>
              </a:rPr>
              <a:t>s</a:t>
            </a:r>
            <a:r>
              <a:rPr lang="en-US" sz="2400" dirty="0" smtClean="0">
                <a:latin typeface="Times New Roman" panose="02020603050405020304" pitchFamily="18" charset="0"/>
                <a:cs typeface="Times New Roman" panose="02020603050405020304" pitchFamily="18" charset="0"/>
              </a:rPr>
              <a:t>erver spoofing can be occurred.</a:t>
            </a:r>
          </a:p>
          <a:p>
            <a:pPr lvl="3">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Mobile phone lost/stolen problem</a:t>
            </a:r>
            <a:endParaRPr lang="en-US" sz="2400" b="1" dirty="0" smtClean="0">
              <a:latin typeface="Times New Roman" panose="02020603050405020304" pitchFamily="18" charset="0"/>
              <a:cs typeface="Times New Roman" panose="02020603050405020304" pitchFamily="18" charset="0"/>
            </a:endParaRPr>
          </a:p>
          <a:p>
            <a:pPr marL="457200" lvl="1" indent="0">
              <a:buNone/>
            </a:pPr>
            <a:endParaRPr lang="en-US" dirty="0"/>
          </a:p>
        </p:txBody>
      </p:sp>
    </p:spTree>
    <p:extLst>
      <p:ext uri="{BB962C8B-B14F-4D97-AF65-F5344CB8AC3E}">
        <p14:creationId xmlns:p14="http://schemas.microsoft.com/office/powerpoint/2010/main" val="2527526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 y="13447"/>
            <a:ext cx="10161494" cy="61856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                     </a:t>
            </a:r>
            <a:r>
              <a:rPr lang="en-US" sz="4900" b="1" dirty="0" smtClean="0">
                <a:latin typeface="Times New Roman" panose="02020603050405020304" pitchFamily="18" charset="0"/>
                <a:cs typeface="Times New Roman" panose="02020603050405020304" pitchFamily="18" charset="0"/>
              </a:rPr>
              <a:t>LITERATURE SURVEY</a:t>
            </a:r>
            <a:endParaRPr lang="en-US" sz="4900" b="1"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20820565"/>
              </p:ext>
            </p:extLst>
          </p:nvPr>
        </p:nvGraphicFramePr>
        <p:xfrm>
          <a:off x="372037" y="874788"/>
          <a:ext cx="11542058" cy="5272592"/>
        </p:xfrm>
        <a:graphic>
          <a:graphicData uri="http://schemas.openxmlformats.org/drawingml/2006/table">
            <a:tbl>
              <a:tblPr firstRow="1">
                <a:tableStyleId>{616DA210-FB5B-4158-B5E0-FEB733F419BA}</a:tableStyleId>
              </a:tblPr>
              <a:tblGrid>
                <a:gridCol w="2778645"/>
                <a:gridCol w="2722750"/>
                <a:gridCol w="2957324"/>
                <a:gridCol w="3083339"/>
              </a:tblGrid>
              <a:tr h="822512">
                <a:tc>
                  <a:txBody>
                    <a:bodyPr/>
                    <a:lstStyle/>
                    <a:p>
                      <a:pPr marL="0" marR="0" algn="ctr">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Paper </a:t>
                      </a:r>
                      <a:r>
                        <a:rPr lang="en-US" sz="2800" dirty="0" smtClean="0">
                          <a:effectLst/>
                          <a:latin typeface="Times New Roman" panose="02020603050405020304" pitchFamily="18" charset="0"/>
                          <a:ea typeface="Calibri" panose="020F0502020204030204" pitchFamily="34" charset="0"/>
                          <a:cs typeface="Times New Roman" panose="02020603050405020304" pitchFamily="18" charset="0"/>
                        </a:rPr>
                        <a:t>name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50800" marR="0" algn="ctr">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Concept</a:t>
                      </a:r>
                    </a:p>
                  </a:txBody>
                  <a:tcPr marL="0" marR="0" marT="0" marB="0" anchor="b"/>
                </a:tc>
                <a:tc>
                  <a:txBody>
                    <a:bodyPr/>
                    <a:lstStyle/>
                    <a:p>
                      <a:pPr marL="88900" marR="0" algn="ctr">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Advantage</a:t>
                      </a:r>
                    </a:p>
                  </a:txBody>
                  <a:tcPr marL="0" marR="0" marT="0" marB="0" anchor="b"/>
                </a:tc>
                <a:tc>
                  <a:txBody>
                    <a:bodyPr/>
                    <a:lstStyle/>
                    <a:p>
                      <a:pPr marL="63500" marR="0" algn="ctr">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Disadvantage</a:t>
                      </a:r>
                    </a:p>
                  </a:txBody>
                  <a:tcPr marL="0" marR="0" marT="0" marB="0" anchor="b"/>
                </a:tc>
              </a:tr>
              <a:tr h="2214300">
                <a:tc>
                  <a:txBody>
                    <a:bodyPr/>
                    <a:lstStyle/>
                    <a:p>
                      <a:pPr marL="0" marR="0" algn="ctr">
                        <a:spcBef>
                          <a:spcPts val="0"/>
                        </a:spcBef>
                        <a:spcAft>
                          <a:spcPts val="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PLA(Password</a:t>
                      </a: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less Authentication)</a:t>
                      </a: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Verify the user</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by using IMEI number</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user id with master pin . Then</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it generated the</a:t>
                      </a:r>
                    </a:p>
                    <a:p>
                      <a:pPr algn="ctr"/>
                      <a:r>
                        <a:rPr lang="en-US" sz="2000" dirty="0" smtClean="0">
                          <a:latin typeface="Times New Roman" panose="02020603050405020304" pitchFamily="18" charset="0"/>
                          <a:cs typeface="Times New Roman" panose="02020603050405020304" pitchFamily="18" charset="0"/>
                        </a:rPr>
                        <a:t>OTP password</a:t>
                      </a:r>
                    </a:p>
                    <a:p>
                      <a:endParaRPr lang="en-US" sz="2000" dirty="0">
                        <a:latin typeface="Times New Roman" panose="02020603050405020304" pitchFamily="18" charset="0"/>
                        <a:cs typeface="Times New Roman" panose="02020603050405020304" pitchFamily="18" charset="0"/>
                      </a:endParaRPr>
                    </a:p>
                  </a:txBody>
                  <a:tcPr/>
                </a:tc>
                <a:tc>
                  <a:txBody>
                    <a:bodyPr/>
                    <a:lstStyle/>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Detailed explain about</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Password</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authentication</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OTP</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Email</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Authentication</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Advantage in PLA</a:t>
                      </a:r>
                    </a:p>
                  </a:txBody>
                  <a:tcPr/>
                </a:tc>
                <a:tc>
                  <a:txBody>
                    <a:bodyPr/>
                    <a:lstStyle/>
                    <a:p>
                      <a:pPr marL="285750" indent="-285750">
                        <a:buFont typeface="Arial" panose="020B0604020202020204" pitchFamily="34" charset="0"/>
                        <a:buChar char="•"/>
                      </a:pPr>
                      <a:endParaRPr lang="en-US" sz="20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457200" indent="-457200">
                        <a:buFont typeface="Wingdings" panose="05000000000000000000" pitchFamily="2" charset="2"/>
                        <a:buChar cha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Provide method is more complex.</a:t>
                      </a:r>
                    </a:p>
                    <a:p>
                      <a:pPr marL="457200" indent="-457200">
                        <a:buFont typeface="Wingdings" panose="05000000000000000000" pitchFamily="2" charset="2"/>
                        <a:buChar char="§"/>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User Need to Remember a pin</a:t>
                      </a:r>
                      <a:endParaRPr lang="en-US" sz="2000" dirty="0">
                        <a:latin typeface="Times New Roman" panose="02020603050405020304" pitchFamily="18" charset="0"/>
                        <a:cs typeface="Times New Roman" panose="02020603050405020304" pitchFamily="18" charset="0"/>
                      </a:endParaRPr>
                    </a:p>
                  </a:txBody>
                  <a:tcPr/>
                </a:tc>
              </a:tr>
              <a:tr h="2070100">
                <a:tc>
                  <a:txBody>
                    <a:bodyPr/>
                    <a:lstStyle/>
                    <a:p>
                      <a:pPr marL="0" marR="0" algn="ctr">
                        <a:lnSpc>
                          <a:spcPct val="107000"/>
                        </a:lnSpc>
                        <a:spcBef>
                          <a:spcPts val="0"/>
                        </a:spcBef>
                        <a:spcAft>
                          <a:spcPts val="800"/>
                        </a:spcAft>
                      </a:pPr>
                      <a:endParaRPr lang="en-US" sz="2000" b="1"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b="1">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Password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less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Login System for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Mobile</a:t>
                      </a:r>
                      <a:r>
                        <a:rPr lang="en-US" sz="2000" baseline="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Phones </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Using</a:t>
                      </a:r>
                      <a:r>
                        <a:rPr lang="en-US" sz="2000" baseline="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CAPTCHA</a:t>
                      </a:r>
                    </a:p>
                  </a:txBody>
                  <a:tcPr marL="114300" marR="114300" marT="0" marB="0"/>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Instead of using</a:t>
                      </a:r>
                    </a:p>
                    <a:p>
                      <a:pPr algn="ctr"/>
                      <a:r>
                        <a:rPr lang="en-US" sz="2000" dirty="0" smtClean="0">
                          <a:latin typeface="Times New Roman" panose="02020603050405020304" pitchFamily="18" charset="0"/>
                          <a:cs typeface="Times New Roman" panose="02020603050405020304" pitchFamily="18" charset="0"/>
                        </a:rPr>
                        <a:t>password we use the CAPTCHA</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with IMEI and</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also no</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encryption is</a:t>
                      </a:r>
                    </a:p>
                    <a:p>
                      <a:pPr algn="ctr"/>
                      <a:r>
                        <a:rPr lang="en-US" sz="2000" dirty="0" smtClean="0">
                          <a:latin typeface="Times New Roman" panose="02020603050405020304" pitchFamily="18" charset="0"/>
                          <a:cs typeface="Times New Roman" panose="02020603050405020304" pitchFamily="18" charset="0"/>
                        </a:rPr>
                        <a:t>done</a:t>
                      </a:r>
                    </a:p>
                    <a:p>
                      <a:endParaRPr lang="en-US" sz="2000" dirty="0">
                        <a:latin typeface="Times New Roman" panose="02020603050405020304" pitchFamily="18" charset="0"/>
                        <a:cs typeface="Times New Roman" panose="02020603050405020304" pitchFamily="18" charset="0"/>
                      </a:endParaRPr>
                    </a:p>
                  </a:txBody>
                  <a:tcPr/>
                </a:tc>
                <a:tc>
                  <a:txBody>
                    <a:bodyPr/>
                    <a:lstStyle/>
                    <a:p>
                      <a:pPr marL="342900" marR="0" lvl="0" indent="-342900" algn="l">
                        <a:lnSpc>
                          <a:spcPct val="107000"/>
                        </a:lnSpc>
                        <a:spcBef>
                          <a:spcPts val="0"/>
                        </a:spcBef>
                        <a:spcAft>
                          <a:spcPts val="0"/>
                        </a:spcAft>
                        <a:buFont typeface="Symbol" panose="05050102010706020507" pitchFamily="18" charset="2"/>
                        <a:buChar char=""/>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Password less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authentication method based on </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CAPTCHA</a:t>
                      </a:r>
                      <a:endParaRPr lang="en-US" sz="2000" b="0" baseline="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Easily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Implemented</a:t>
                      </a:r>
                    </a:p>
                    <a:p>
                      <a:pPr marL="342900" marR="0" lvl="0" indent="-342900" algn="l">
                        <a:lnSpc>
                          <a:spcPct val="107000"/>
                        </a:lnSpc>
                        <a:spcBef>
                          <a:spcPts val="0"/>
                        </a:spcBef>
                        <a:spcAft>
                          <a:spcPts val="0"/>
                        </a:spcAft>
                        <a:buFont typeface="Wingdings" panose="05000000000000000000" pitchFamily="2" charset="2"/>
                        <a:buChar char="§"/>
                      </a:pP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Less Server work</a:t>
                      </a:r>
                    </a:p>
                  </a:txBody>
                  <a:tcPr marL="68580" marR="68580" marT="0" marB="0"/>
                </a:tc>
                <a:tc>
                  <a:txBody>
                    <a:bodyPr/>
                    <a:lstStyle/>
                    <a:p>
                      <a:pPr marL="0" marR="0" lvl="0" indent="0" algn="l">
                        <a:lnSpc>
                          <a:spcPct val="107000"/>
                        </a:lnSpc>
                        <a:spcBef>
                          <a:spcPts val="0"/>
                        </a:spcBef>
                        <a:spcAft>
                          <a:spcPts val="0"/>
                        </a:spcAft>
                        <a:buFont typeface="Wingdings" panose="05000000000000000000" pitchFamily="2" charset="2"/>
                        <a:buNone/>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Only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CAPTCHA is used Instead of password</a:t>
                      </a:r>
                    </a:p>
                    <a:p>
                      <a:pPr marL="342900" marR="0" lvl="0" indent="-342900" algn="l">
                        <a:lnSpc>
                          <a:spcPct val="107000"/>
                        </a:lnSpc>
                        <a:spcBef>
                          <a:spcPts val="0"/>
                        </a:spcBef>
                        <a:spcAft>
                          <a:spcPts val="0"/>
                        </a:spcAft>
                        <a:buFont typeface="Wingdings" panose="05000000000000000000" pitchFamily="2" charset="2"/>
                        <a:buChar char="§"/>
                      </a:pP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No encryption is used</a:t>
                      </a:r>
                    </a:p>
                    <a:p>
                      <a:pPr marL="342900" marR="0" lvl="0" indent="-342900" algn="l">
                        <a:lnSpc>
                          <a:spcPct val="107000"/>
                        </a:lnSpc>
                        <a:spcBef>
                          <a:spcPts val="0"/>
                        </a:spcBef>
                        <a:spcAft>
                          <a:spcPts val="0"/>
                        </a:spcAft>
                        <a:buFont typeface="Wingdings" panose="05000000000000000000" pitchFamily="2" charset="2"/>
                        <a:buChar char="§"/>
                      </a:pP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Easily </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hacked</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88270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300" y="-203947"/>
            <a:ext cx="10550711" cy="1325563"/>
          </a:xfrm>
        </p:spPr>
        <p:txBody>
          <a:bodyPr/>
          <a:lstStyle/>
          <a:p>
            <a:r>
              <a:rPr lang="en-US" b="1" dirty="0">
                <a:latin typeface="Times New Roman" panose="02020603050405020304" pitchFamily="18" charset="0"/>
                <a:cs typeface="Times New Roman" panose="02020603050405020304" pitchFamily="18" charset="0"/>
              </a:rPr>
              <a:t> LITERATURE SURVEY</a:t>
            </a:r>
            <a:endParaRPr lang="en-US"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000020520"/>
              </p:ext>
            </p:extLst>
          </p:nvPr>
        </p:nvGraphicFramePr>
        <p:xfrm>
          <a:off x="282388" y="968189"/>
          <a:ext cx="11577918" cy="5485951"/>
        </p:xfrm>
        <a:graphic>
          <a:graphicData uri="http://schemas.openxmlformats.org/drawingml/2006/table">
            <a:tbl>
              <a:tblPr firstRow="1">
                <a:tableStyleId>{616DA210-FB5B-4158-B5E0-FEB733F419BA}</a:tableStyleId>
              </a:tblPr>
              <a:tblGrid>
                <a:gridCol w="2787278"/>
                <a:gridCol w="2731210"/>
                <a:gridCol w="2966512"/>
                <a:gridCol w="3092918"/>
              </a:tblGrid>
              <a:tr h="680665">
                <a:tc>
                  <a:txBody>
                    <a:bodyPr/>
                    <a:lstStyle/>
                    <a:p>
                      <a:pPr marL="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Paper </a:t>
                      </a:r>
                      <a:r>
                        <a:rPr lang="en-US" sz="2800" dirty="0" smtClean="0">
                          <a:effectLst/>
                          <a:latin typeface="Times New Roman" panose="02020603050405020304" pitchFamily="18" charset="0"/>
                          <a:ea typeface="Calibri" panose="020F0502020204030204" pitchFamily="34" charset="0"/>
                          <a:cs typeface="Times New Roman" panose="02020603050405020304" pitchFamily="18" charset="0"/>
                        </a:rPr>
                        <a:t>name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5080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Concept</a:t>
                      </a:r>
                    </a:p>
                  </a:txBody>
                  <a:tcPr marL="0" marR="0" marT="0" marB="0" anchor="b"/>
                </a:tc>
                <a:tc>
                  <a:txBody>
                    <a:bodyPr/>
                    <a:lstStyle/>
                    <a:p>
                      <a:pPr marL="8890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Advantage</a:t>
                      </a:r>
                    </a:p>
                  </a:txBody>
                  <a:tcPr marL="0" marR="0" marT="0" marB="0" anchor="b"/>
                </a:tc>
                <a:tc>
                  <a:txBody>
                    <a:bodyPr/>
                    <a:lstStyle/>
                    <a:p>
                      <a:pPr marL="6350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Disadvantage</a:t>
                      </a:r>
                    </a:p>
                  </a:txBody>
                  <a:tcPr marL="0" marR="0" marT="0" marB="0" anchor="b"/>
                </a:tc>
              </a:tr>
              <a:tr h="2275446">
                <a:tc>
                  <a:txBody>
                    <a:bodyPr/>
                    <a:lstStyle/>
                    <a:p>
                      <a:pPr marL="0" marR="0" algn="ctr">
                        <a:spcBef>
                          <a:spcPts val="0"/>
                        </a:spcBef>
                        <a:spcAft>
                          <a:spcPts val="0"/>
                        </a:spcAft>
                      </a:pP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000" baseline="0" dirty="0" smtClean="0">
                          <a:effectLst/>
                          <a:latin typeface="Times New Roman" panose="02020603050405020304" pitchFamily="18" charset="0"/>
                          <a:ea typeface="Times New Roman" panose="02020603050405020304" pitchFamily="18" charset="0"/>
                          <a:cs typeface="Times New Roman" panose="02020603050405020304" pitchFamily="18" charset="0"/>
                        </a:rPr>
                        <a:t> novel password less authentication scheme for smart phone using elliptic curve cryptography.</a:t>
                      </a:r>
                      <a:endPar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Encrypt the IMEI</a:t>
                      </a:r>
                    </a:p>
                    <a:p>
                      <a:pPr algn="ctr"/>
                      <a:r>
                        <a:rPr lang="en-US" sz="2000" dirty="0" smtClean="0">
                          <a:latin typeface="Times New Roman" panose="02020603050405020304" pitchFamily="18" charset="0"/>
                          <a:cs typeface="Times New Roman" panose="02020603050405020304" pitchFamily="18" charset="0"/>
                        </a:rPr>
                        <a:t>number with</a:t>
                      </a:r>
                    </a:p>
                    <a:p>
                      <a:pPr algn="ctr"/>
                      <a:r>
                        <a:rPr lang="en-US" sz="2000" dirty="0" smtClean="0">
                          <a:latin typeface="Times New Roman" panose="02020603050405020304" pitchFamily="18" charset="0"/>
                          <a:cs typeface="Times New Roman" panose="02020603050405020304" pitchFamily="18" charset="0"/>
                        </a:rPr>
                        <a:t>CAPTCHA using</a:t>
                      </a:r>
                    </a:p>
                    <a:p>
                      <a:pPr algn="ctr"/>
                      <a:r>
                        <a:rPr lang="en-US" sz="2000" dirty="0" smtClean="0">
                          <a:latin typeface="Times New Roman" panose="02020603050405020304" pitchFamily="18" charset="0"/>
                          <a:cs typeface="Times New Roman" panose="02020603050405020304" pitchFamily="18" charset="0"/>
                        </a:rPr>
                        <a:t>ECDSA signature</a:t>
                      </a:r>
                      <a:r>
                        <a:rPr lang="en-US" sz="2000" baseline="0" dirty="0" smtClean="0">
                          <a:latin typeface="Times New Roman" panose="02020603050405020304" pitchFamily="18" charset="0"/>
                          <a:cs typeface="Times New Roman" panose="02020603050405020304" pitchFamily="18" charset="0"/>
                        </a:rPr>
                        <a:t> t</a:t>
                      </a:r>
                      <a:r>
                        <a:rPr lang="en-US" sz="2000" dirty="0" smtClean="0">
                          <a:latin typeface="Times New Roman" panose="02020603050405020304" pitchFamily="18" charset="0"/>
                          <a:cs typeface="Times New Roman" panose="02020603050405020304" pitchFamily="18" charset="0"/>
                        </a:rPr>
                        <a:t>o</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authenticate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only for smart</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phone</a:t>
                      </a:r>
                    </a:p>
                  </a:txBody>
                  <a:tcPr/>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Provide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high </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resource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fficiently</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Security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nly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p</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rovide </a:t>
                      </a:r>
                      <a:r>
                        <a:rPr lang="en-US" sz="2000" b="0" dirty="0">
                          <a:effectLst/>
                          <a:latin typeface="Times New Roman" panose="02020603050405020304" pitchFamily="18" charset="0"/>
                          <a:ea typeface="Calibri" panose="020F0502020204030204" pitchFamily="34" charset="0"/>
                          <a:cs typeface="Times New Roman" panose="02020603050405020304" pitchFamily="18" charset="0"/>
                        </a:rPr>
                        <a:t>for smart phone</a:t>
                      </a: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Doesn’t suitable</a:t>
                      </a:r>
                      <a:r>
                        <a:rPr lang="en-US" sz="2000" b="0" baseline="0" dirty="0" smtClean="0">
                          <a:effectLst/>
                          <a:latin typeface="Times New Roman" panose="02020603050405020304" pitchFamily="18" charset="0"/>
                          <a:ea typeface="Calibri" panose="020F0502020204030204" pitchFamily="34" charset="0"/>
                          <a:cs typeface="Times New Roman" panose="02020603050405020304" pitchFamily="18" charset="0"/>
                        </a:rPr>
                        <a:t> for other device</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207775">
                <a:tc>
                  <a:txBody>
                    <a:bodyPr/>
                    <a:lstStyle/>
                    <a:p>
                      <a:pPr marL="0" marR="0" algn="ctr">
                        <a:lnSpc>
                          <a:spcPct val="107000"/>
                        </a:lnSpc>
                        <a:spcBef>
                          <a:spcPts val="0"/>
                        </a:spcBef>
                        <a:spcAft>
                          <a:spcPts val="800"/>
                        </a:spcAft>
                      </a:pPr>
                      <a:endParaRPr lang="en-US" sz="20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algn="ctr">
                        <a:lnSpc>
                          <a:spcPct val="107000"/>
                        </a:lnSpc>
                        <a:spcBef>
                          <a:spcPts val="0"/>
                        </a:spcBef>
                        <a:spcAft>
                          <a:spcPts val="800"/>
                        </a:spcAft>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Android application for password less login for</a:t>
                      </a:r>
                      <a:r>
                        <a:rPr lang="en-US" sz="2000" kern="1200" baseline="0" dirty="0" smtClean="0">
                          <a:solidFill>
                            <a:schemeClr val="tx1"/>
                          </a:solidFill>
                          <a:effectLst/>
                          <a:latin typeface="Times New Roman" panose="02020603050405020304" pitchFamily="18" charset="0"/>
                          <a:ea typeface="+mn-ea"/>
                          <a:cs typeface="Times New Roman" panose="02020603050405020304" pitchFamily="18" charset="0"/>
                        </a:rPr>
                        <a:t> w</a:t>
                      </a: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eb application</a:t>
                      </a:r>
                    </a:p>
                  </a:txBody>
                  <a:tcPr marL="114300" marR="114300" marT="0" marB="0"/>
                </a:tc>
                <a:tc>
                  <a:txBody>
                    <a:bodyPr/>
                    <a:lstStyle/>
                    <a:p>
                      <a:pPr algn="ctr"/>
                      <a:endParaRPr lang="en-US" sz="2000" dirty="0" smtClean="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Authentication</a:t>
                      </a:r>
                    </a:p>
                    <a:p>
                      <a:pPr algn="ctr"/>
                      <a:r>
                        <a:rPr lang="en-US" sz="2000" dirty="0" smtClean="0">
                          <a:latin typeface="Times New Roman" panose="02020603050405020304" pitchFamily="18" charset="0"/>
                          <a:cs typeface="Times New Roman" panose="02020603050405020304" pitchFamily="18" charset="0"/>
                        </a:rPr>
                        <a:t>token is stored in</a:t>
                      </a:r>
                    </a:p>
                    <a:p>
                      <a:pPr algn="ctr"/>
                      <a:r>
                        <a:rPr lang="en-US" sz="2000" dirty="0" smtClean="0">
                          <a:latin typeface="Times New Roman" panose="02020603050405020304" pitchFamily="18" charset="0"/>
                          <a:cs typeface="Times New Roman" panose="02020603050405020304" pitchFamily="18" charset="0"/>
                        </a:rPr>
                        <a:t>the user device</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whenever</a:t>
                      </a:r>
                      <a:r>
                        <a:rPr lang="en-US" sz="2000" baseline="0" dirty="0" smtClean="0">
                          <a:latin typeface="Times New Roman" panose="02020603050405020304" pitchFamily="18" charset="0"/>
                          <a:cs typeface="Times New Roman" panose="02020603050405020304" pitchFamily="18" charset="0"/>
                        </a:rPr>
                        <a:t> user </a:t>
                      </a:r>
                      <a:r>
                        <a:rPr lang="en-US" sz="2000" dirty="0" smtClean="0">
                          <a:latin typeface="Times New Roman" panose="02020603050405020304" pitchFamily="18" charset="0"/>
                          <a:cs typeface="Times New Roman" panose="02020603050405020304" pitchFamily="18" charset="0"/>
                        </a:rPr>
                        <a:t>login the system</a:t>
                      </a:r>
                      <a:r>
                        <a:rPr lang="en-US" sz="2000" baseline="0" dirty="0" smtClean="0">
                          <a:latin typeface="Times New Roman" panose="02020603050405020304" pitchFamily="18" charset="0"/>
                          <a:cs typeface="Times New Roman" panose="02020603050405020304" pitchFamily="18" charset="0"/>
                        </a:rPr>
                        <a:t> t</a:t>
                      </a:r>
                      <a:r>
                        <a:rPr lang="en-US" sz="2000" dirty="0" smtClean="0">
                          <a:latin typeface="Times New Roman" panose="02020603050405020304" pitchFamily="18" charset="0"/>
                          <a:cs typeface="Times New Roman" panose="02020603050405020304" pitchFamily="18" charset="0"/>
                        </a:rPr>
                        <a:t>hen</a:t>
                      </a:r>
                      <a:r>
                        <a:rPr lang="en-US" sz="2000" baseline="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Authentication token send to the server</a:t>
                      </a:r>
                    </a:p>
                  </a:txBody>
                  <a:tcPr/>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Password less</a:t>
                      </a:r>
                      <a:r>
                        <a:rPr lang="en-US" sz="2000" baseline="0" dirty="0" smtClean="0">
                          <a:effectLst/>
                          <a:latin typeface="Times New Roman" panose="02020603050405020304" pitchFamily="18" charset="0"/>
                          <a:ea typeface="Calibri" panose="020F0502020204030204" pitchFamily="34" charset="0"/>
                          <a:cs typeface="Times New Roman" panose="02020603050405020304" pitchFamily="18" charset="0"/>
                        </a:rPr>
                        <a:t> a</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uthentication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Multiple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sites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Easily used</a:t>
                      </a:r>
                    </a:p>
                    <a:p>
                      <a:pPr marL="342900" marR="0" lvl="0" indent="-342900" algn="l">
                        <a:lnSpc>
                          <a:spcPct val="107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friendly</a:t>
                      </a:r>
                    </a:p>
                  </a:txBody>
                  <a:tcPr marL="114300" marR="114300" marT="0" marB="0"/>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Only logged in other device </a:t>
                      </a: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Not suitable for registered device</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700128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5247" y="0"/>
            <a:ext cx="6488953" cy="802341"/>
          </a:xfrm>
        </p:spPr>
        <p:txBody>
          <a:bodyPr>
            <a:noAutofit/>
          </a:bodyPr>
          <a:lstStyle/>
          <a:p>
            <a:r>
              <a:rPr lang="en-US" b="1"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0" y="954742"/>
            <a:ext cx="11353800" cy="5222222"/>
          </a:xfrm>
        </p:spPr>
        <p:txBody>
          <a:bodyPr/>
          <a:lstStyle/>
          <a:p>
            <a:pPr marL="0" indent="0">
              <a:buNone/>
            </a:pPr>
            <a:r>
              <a:rPr lang="en-US" dirty="0" smtClean="0"/>
              <a:t> </a:t>
            </a:r>
            <a:endParaRPr lang="en-US" dirty="0"/>
          </a:p>
        </p:txBody>
      </p:sp>
      <p:graphicFrame>
        <p:nvGraphicFramePr>
          <p:cNvPr id="14" name="Content Placeholder 7"/>
          <p:cNvGraphicFramePr>
            <a:graphicFrameLocks/>
          </p:cNvGraphicFramePr>
          <p:nvPr>
            <p:extLst>
              <p:ext uri="{D42A27DB-BD31-4B8C-83A1-F6EECF244321}">
                <p14:modId xmlns:p14="http://schemas.microsoft.com/office/powerpoint/2010/main" val="90658614"/>
              </p:ext>
            </p:extLst>
          </p:nvPr>
        </p:nvGraphicFramePr>
        <p:xfrm>
          <a:off x="281735" y="1140549"/>
          <a:ext cx="11592765" cy="5597457"/>
        </p:xfrm>
        <a:graphic>
          <a:graphicData uri="http://schemas.openxmlformats.org/drawingml/2006/table">
            <a:tbl>
              <a:tblPr firstRow="1">
                <a:tableStyleId>{616DA210-FB5B-4158-B5E0-FEB733F419BA}</a:tableStyleId>
              </a:tblPr>
              <a:tblGrid>
                <a:gridCol w="2790852"/>
                <a:gridCol w="2734712"/>
                <a:gridCol w="2970316"/>
                <a:gridCol w="3096885"/>
              </a:tblGrid>
              <a:tr h="669279">
                <a:tc>
                  <a:txBody>
                    <a:bodyPr/>
                    <a:lstStyle/>
                    <a:p>
                      <a:pPr marL="0" marR="0" algn="ctr">
                        <a:lnSpc>
                          <a:spcPct val="100000"/>
                        </a:lnSpc>
                        <a:spcBef>
                          <a:spcPts val="0"/>
                        </a:spcBef>
                        <a:spcAft>
                          <a:spcPts val="0"/>
                        </a:spcAft>
                      </a:pPr>
                      <a:r>
                        <a:rPr lang="en-US" sz="2800" dirty="0" smtClean="0">
                          <a:effectLst/>
                          <a:latin typeface="Times New Roman" panose="02020603050405020304" pitchFamily="18" charset="0"/>
                          <a:ea typeface="Calibri" panose="020F0502020204030204" pitchFamily="34" charset="0"/>
                          <a:cs typeface="Times New Roman" panose="02020603050405020304" pitchFamily="18" charset="0"/>
                        </a:rPr>
                        <a:t>Paper name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5080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Concept</a:t>
                      </a:r>
                    </a:p>
                  </a:txBody>
                  <a:tcPr marL="0" marR="0" marT="0" marB="0" anchor="b"/>
                </a:tc>
                <a:tc>
                  <a:txBody>
                    <a:bodyPr/>
                    <a:lstStyle/>
                    <a:p>
                      <a:pPr marL="8890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Advantage</a:t>
                      </a:r>
                    </a:p>
                  </a:txBody>
                  <a:tcPr marL="0" marR="0" marT="0" marB="0" anchor="b"/>
                </a:tc>
                <a:tc>
                  <a:txBody>
                    <a:bodyPr/>
                    <a:lstStyle/>
                    <a:p>
                      <a:pPr marL="63500" marR="0" algn="ctr">
                        <a:lnSpc>
                          <a:spcPct val="100000"/>
                        </a:lnSpc>
                        <a:spcBef>
                          <a:spcPts val="0"/>
                        </a:spcBef>
                        <a:spcAft>
                          <a:spcPts val="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Disadvantage</a:t>
                      </a:r>
                    </a:p>
                  </a:txBody>
                  <a:tcPr marL="0" marR="0" marT="0" marB="0" anchor="b"/>
                </a:tc>
              </a:tr>
              <a:tr h="2398338">
                <a:tc>
                  <a:txBody>
                    <a:bodyPr/>
                    <a:lstStyle/>
                    <a:p>
                      <a:pPr marL="0" marR="0" algn="ctr">
                        <a:lnSpc>
                          <a:spcPct val="107000"/>
                        </a:lnSpc>
                        <a:spcBef>
                          <a:spcPts val="0"/>
                        </a:spcBef>
                        <a:spcAft>
                          <a:spcPts val="800"/>
                        </a:spcAft>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Multi-level Security using Quadratic Residue(QR) Code, Biometrics and Password for Security Systems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endParaRPr lang="en-US" sz="2000" kern="1200" dirty="0" smtClean="0">
                        <a:solidFill>
                          <a:schemeClr val="tx1"/>
                        </a:solidFill>
                        <a:effectLst/>
                        <a:latin typeface="Times New Roman" panose="02020603050405020304" pitchFamily="18" charset="0"/>
                        <a:ea typeface="+mn-ea"/>
                        <a:cs typeface="Times New Roman" panose="02020603050405020304" pitchFamily="18" charset="0"/>
                      </a:endParaRPr>
                    </a:p>
                    <a:p>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This Method provides multi security with</a:t>
                      </a:r>
                    </a:p>
                    <a:p>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combination of</a:t>
                      </a:r>
                    </a:p>
                    <a:p>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biometric and QR code</a:t>
                      </a:r>
                      <a:endParaRPr lang="en-US" sz="2000" dirty="0" smtClean="0">
                        <a:latin typeface="Times New Roman" panose="02020603050405020304" pitchFamily="18" charset="0"/>
                        <a:cs typeface="Times New Roman" panose="02020603050405020304" pitchFamily="18" charset="0"/>
                      </a:endParaRPr>
                    </a:p>
                  </a:txBody>
                  <a:tcPr/>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Multi level security</a:t>
                      </a:r>
                    </a:p>
                    <a:p>
                      <a:pPr marL="342900" marR="0" lvl="0" indent="-342900" algn="l">
                        <a:lnSpc>
                          <a:spcPct val="107000"/>
                        </a:lnSpc>
                        <a:spcBef>
                          <a:spcPts val="0"/>
                        </a:spcBef>
                        <a:spcAft>
                          <a:spcPts val="0"/>
                        </a:spcAft>
                        <a:buFont typeface="Wingdings" panose="05000000000000000000" pitchFamily="2" charset="2"/>
                        <a:buChar char="§"/>
                      </a:pPr>
                      <a:r>
                        <a:rPr lang="en-US" sz="2000" smtClean="0">
                          <a:effectLst/>
                          <a:latin typeface="Times New Roman" panose="02020603050405020304" pitchFamily="18" charset="0"/>
                          <a:ea typeface="Calibri" panose="020F0502020204030204" pitchFamily="34" charset="0"/>
                          <a:cs typeface="Times New Roman" panose="02020603050405020304" pitchFamily="18" charset="0"/>
                        </a:rPr>
                        <a:t>Biometrics are combined</a:t>
                      </a:r>
                    </a:p>
                    <a:p>
                      <a:pPr marL="342900" marR="0" lvl="0" indent="-342900" algn="l">
                        <a:lnSpc>
                          <a:spcPct val="107000"/>
                        </a:lnSpc>
                        <a:spcBef>
                          <a:spcPts val="0"/>
                        </a:spcBef>
                        <a:spcAft>
                          <a:spcPts val="0"/>
                        </a:spcAft>
                        <a:buFont typeface="Wingdings" panose="05000000000000000000" pitchFamily="2" charset="2"/>
                        <a:buChar char="§"/>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b="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smtClean="0">
                          <a:effectLst/>
                          <a:latin typeface="Times New Roman" panose="02020603050405020304" pitchFamily="18" charset="0"/>
                          <a:ea typeface="Calibri" panose="020F0502020204030204" pitchFamily="34" charset="0"/>
                          <a:cs typeface="Times New Roman" panose="02020603050405020304" pitchFamily="18" charset="0"/>
                        </a:rPr>
                        <a:t>More Server process</a:t>
                      </a:r>
                    </a:p>
                    <a:p>
                      <a:pPr marL="342900" marR="0" lvl="0" indent="-342900" algn="l">
                        <a:lnSpc>
                          <a:spcPct val="107000"/>
                        </a:lnSpc>
                        <a:spcBef>
                          <a:spcPts val="0"/>
                        </a:spcBef>
                        <a:spcAft>
                          <a:spcPts val="0"/>
                        </a:spcAft>
                        <a:buFont typeface="Wingdings" panose="05000000000000000000" pitchFamily="2" charset="2"/>
                        <a:buChar char="§"/>
                      </a:pPr>
                      <a:r>
                        <a:rPr lang="en-US" sz="2000" b="0" smtClean="0">
                          <a:effectLst/>
                          <a:latin typeface="Times New Roman" panose="02020603050405020304" pitchFamily="18" charset="0"/>
                          <a:ea typeface="Calibri" panose="020F0502020204030204" pitchFamily="34" charset="0"/>
                          <a:cs typeface="Times New Roman" panose="02020603050405020304" pitchFamily="18" charset="0"/>
                        </a:rPr>
                        <a:t>High complex</a:t>
                      </a:r>
                    </a:p>
                    <a:p>
                      <a:pPr marL="342900" marR="0" lvl="0" indent="-342900" algn="l">
                        <a:lnSpc>
                          <a:spcPct val="107000"/>
                        </a:lnSpc>
                        <a:spcBef>
                          <a:spcPts val="0"/>
                        </a:spcBef>
                        <a:spcAft>
                          <a:spcPts val="0"/>
                        </a:spcAft>
                        <a:buFont typeface="Wingdings" panose="05000000000000000000" pitchFamily="2" charset="2"/>
                        <a:buChar char="§"/>
                      </a:pPr>
                      <a:r>
                        <a:rPr lang="en-US" sz="2000" b="0" smtClean="0">
                          <a:effectLst/>
                          <a:latin typeface="Times New Roman" panose="02020603050405020304" pitchFamily="18" charset="0"/>
                          <a:ea typeface="Calibri" panose="020F0502020204030204" pitchFamily="34" charset="0"/>
                          <a:cs typeface="Times New Roman" panose="02020603050405020304" pitchFamily="18" charset="0"/>
                        </a:rPr>
                        <a:t>More cost </a:t>
                      </a:r>
                    </a:p>
                    <a:p>
                      <a:pPr marL="342900" marR="0" lvl="0" indent="-342900" algn="l">
                        <a:lnSpc>
                          <a:spcPct val="107000"/>
                        </a:lnSpc>
                        <a:spcBef>
                          <a:spcPts val="0"/>
                        </a:spcBef>
                        <a:spcAft>
                          <a:spcPts val="0"/>
                        </a:spcAft>
                        <a:buFont typeface="Wingdings" panose="05000000000000000000" pitchFamily="2" charset="2"/>
                        <a:buChar char="§"/>
                      </a:pP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472034">
                <a:tc>
                  <a:txBody>
                    <a:bodyPr/>
                    <a:lstStyle/>
                    <a:p>
                      <a:pPr marL="0" marR="0" algn="ctr">
                        <a:lnSpc>
                          <a:spcPct val="107000"/>
                        </a:lnSpc>
                        <a:spcBef>
                          <a:spcPts val="0"/>
                        </a:spcBef>
                        <a:spcAft>
                          <a:spcPts val="800"/>
                        </a:spcAft>
                      </a:pPr>
                      <a:endParaRPr lang="en-US" sz="1800" kern="1200" dirty="0" smtClean="0">
                        <a:solidFill>
                          <a:schemeClr val="tx1"/>
                        </a:solidFill>
                        <a:effectLst/>
                        <a:latin typeface="Times New Roman" panose="02020603050405020304" pitchFamily="18" charset="0"/>
                        <a:ea typeface="+mn-ea"/>
                        <a:cs typeface="Times New Roman" panose="02020603050405020304" pitchFamily="18" charset="0"/>
                      </a:endParaRPr>
                    </a:p>
                    <a:p>
                      <a:pPr marL="0" marR="0" algn="ctr">
                        <a:lnSpc>
                          <a:spcPct val="107000"/>
                        </a:lnSpc>
                        <a:spcBef>
                          <a:spcPts val="0"/>
                        </a:spcBef>
                        <a:spcAft>
                          <a:spcPts val="800"/>
                        </a:spcAft>
                      </a:pPr>
                      <a:r>
                        <a:rPr lang="en-US" sz="2000" kern="1200" dirty="0" smtClean="0">
                          <a:solidFill>
                            <a:schemeClr val="tx1"/>
                          </a:solidFill>
                          <a:effectLst/>
                          <a:latin typeface="Times New Roman" panose="02020603050405020304" pitchFamily="18" charset="0"/>
                          <a:ea typeface="+mn-ea"/>
                          <a:cs typeface="Times New Roman" panose="02020603050405020304" pitchFamily="18" charset="0"/>
                        </a:rPr>
                        <a:t>A novel approach for Dynamic Authentication by combining CAPTCHA, graphical Password and OTP in a web enabled system</a:t>
                      </a:r>
                    </a:p>
                  </a:txBody>
                  <a:tcPr marL="114300" marR="114300" marT="0" marB="0"/>
                </a:tc>
                <a:tc>
                  <a:txBody>
                    <a:bodyPr/>
                    <a:lstStyle/>
                    <a:p>
                      <a:pPr algn="l"/>
                      <a:endParaRPr lang="en-US" sz="2000" b="0" dirty="0" smtClean="0">
                        <a:latin typeface="Times New Roman" panose="02020603050405020304" pitchFamily="18" charset="0"/>
                        <a:cs typeface="Times New Roman" panose="02020603050405020304" pitchFamily="18" charset="0"/>
                      </a:endParaRPr>
                    </a:p>
                    <a:p>
                      <a:pPr algn="l"/>
                      <a:r>
                        <a:rPr lang="en-US" sz="2000" b="0" dirty="0" smtClean="0">
                          <a:latin typeface="Times New Roman" panose="02020603050405020304" pitchFamily="18" charset="0"/>
                          <a:cs typeface="Times New Roman" panose="02020603050405020304" pitchFamily="18" charset="0"/>
                        </a:rPr>
                        <a:t>Authentication is</a:t>
                      </a:r>
                      <a:r>
                        <a:rPr lang="en-US" sz="2000" b="0" baseline="0" dirty="0" smtClean="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done by OTP was</a:t>
                      </a:r>
                      <a:r>
                        <a:rPr lang="en-US" sz="2000" b="0" baseline="0" dirty="0" smtClean="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only generated</a:t>
                      </a:r>
                      <a:r>
                        <a:rPr lang="en-US" sz="2000" b="0" baseline="0" dirty="0" smtClean="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when the</a:t>
                      </a:r>
                      <a:r>
                        <a:rPr lang="en-US" sz="2000" b="0" baseline="0" dirty="0" smtClean="0">
                          <a:latin typeface="Times New Roman" panose="02020603050405020304" pitchFamily="18" charset="0"/>
                          <a:cs typeface="Times New Roman" panose="02020603050405020304" pitchFamily="18" charset="0"/>
                        </a:rPr>
                        <a:t> </a:t>
                      </a:r>
                      <a:r>
                        <a:rPr lang="en-US" sz="2000" b="0" dirty="0" smtClean="0">
                          <a:latin typeface="Times New Roman" panose="02020603050405020304" pitchFamily="18" charset="0"/>
                          <a:cs typeface="Times New Roman" panose="02020603050405020304" pitchFamily="18" charset="0"/>
                        </a:rPr>
                        <a:t>CAPTCHA and</a:t>
                      </a:r>
                      <a:r>
                        <a:rPr lang="en-US" sz="2000" b="0" baseline="0" dirty="0" smtClean="0">
                          <a:latin typeface="Times New Roman" panose="02020603050405020304" pitchFamily="18" charset="0"/>
                          <a:cs typeface="Times New Roman" panose="02020603050405020304" pitchFamily="18" charset="0"/>
                        </a:rPr>
                        <a:t> d</a:t>
                      </a:r>
                      <a:r>
                        <a:rPr lang="en-US" sz="2000" b="0" dirty="0" smtClean="0">
                          <a:latin typeface="Times New Roman" panose="02020603050405020304" pitchFamily="18" charset="0"/>
                          <a:cs typeface="Times New Roman" panose="02020603050405020304" pitchFamily="18" charset="0"/>
                        </a:rPr>
                        <a:t>ynamic password are correctly matched</a:t>
                      </a:r>
                    </a:p>
                    <a:p>
                      <a:pPr algn="ctr"/>
                      <a:endParaRPr lang="en-US" sz="2000" b="1" dirty="0" smtClean="0">
                        <a:latin typeface="Times New Roman" panose="02020603050405020304" pitchFamily="18" charset="0"/>
                        <a:cs typeface="Times New Roman" panose="02020603050405020304" pitchFamily="18" charset="0"/>
                      </a:endParaRPr>
                    </a:p>
                  </a:txBody>
                  <a:tcPr/>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Provide high Security</a:t>
                      </a: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Combined multiple security</a:t>
                      </a: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Used different type of </a:t>
                      </a:r>
                    </a:p>
                    <a:p>
                      <a:pPr marL="0" marR="0" lvl="0" indent="0" algn="l">
                        <a:lnSpc>
                          <a:spcPct val="107000"/>
                        </a:lnSpc>
                        <a:spcBef>
                          <a:spcPts val="0"/>
                        </a:spcBef>
                        <a:spcAft>
                          <a:spcPts val="0"/>
                        </a:spcAft>
                        <a:buFont typeface="Wingdings" panose="05000000000000000000" pitchFamily="2" charset="2"/>
                        <a:buNone/>
                      </a:pPr>
                      <a:r>
                        <a:rPr lang="en-US" sz="2000" b="0" baseline="0" dirty="0" smtClean="0">
                          <a:effectLst/>
                          <a:latin typeface="Times New Roman" panose="02020603050405020304" pitchFamily="18" charset="0"/>
                          <a:ea typeface="Calibri" panose="020F0502020204030204" pitchFamily="34" charset="0"/>
                          <a:cs typeface="Times New Roman" panose="02020603050405020304" pitchFamily="18" charset="0"/>
                        </a:rPr>
                        <a:t>       CAPTCHA.</a:t>
                      </a: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0" marB="0"/>
                </a:tc>
                <a:tc>
                  <a:txBody>
                    <a:bodyPr/>
                    <a:lstStyle/>
                    <a:p>
                      <a:pPr marL="342900" marR="0" lvl="0" indent="-342900" algn="l">
                        <a:lnSpc>
                          <a:spcPct val="107000"/>
                        </a:lnSpc>
                        <a:spcBef>
                          <a:spcPts val="0"/>
                        </a:spcBef>
                        <a:spcAft>
                          <a:spcPts val="0"/>
                        </a:spcAft>
                        <a:buFont typeface="Wingdings" panose="05000000000000000000" pitchFamily="2" charset="2"/>
                        <a:buChar char="§"/>
                      </a:pPr>
                      <a:endPar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  Need high cost</a:t>
                      </a:r>
                    </a:p>
                    <a:p>
                      <a:pPr marL="342900" marR="0" lvl="0" indent="-342900" algn="l">
                        <a:lnSpc>
                          <a:spcPct val="107000"/>
                        </a:lnSpc>
                        <a:spcBef>
                          <a:spcPts val="0"/>
                        </a:spcBef>
                        <a:spcAft>
                          <a:spcPts val="0"/>
                        </a:spcAft>
                        <a:buFont typeface="Wingdings" panose="05000000000000000000" pitchFamily="2" charset="2"/>
                        <a:buChar char="§"/>
                      </a:pPr>
                      <a:r>
                        <a:rPr lang="en-US" sz="2000" b="0" dirty="0" smtClean="0">
                          <a:effectLst/>
                          <a:latin typeface="Times New Roman" panose="02020603050405020304" pitchFamily="18" charset="0"/>
                          <a:ea typeface="Calibri" panose="020F0502020204030204" pitchFamily="34" charset="0"/>
                          <a:cs typeface="Times New Roman" panose="02020603050405020304" pitchFamily="18" charset="0"/>
                        </a:rPr>
                        <a:t>  Remember a graphical password portion</a:t>
                      </a:r>
                    </a:p>
                    <a:p>
                      <a:pPr marL="342900" marR="0" lvl="0" indent="-342900" algn="l">
                        <a:lnSpc>
                          <a:spcPct val="107000"/>
                        </a:lnSpc>
                        <a:spcBef>
                          <a:spcPts val="0"/>
                        </a:spcBef>
                        <a:spcAft>
                          <a:spcPts val="0"/>
                        </a:spcAft>
                        <a:buFont typeface="Wingdings" panose="05000000000000000000" pitchFamily="2" charset="2"/>
                        <a:buChar char="§"/>
                      </a:pP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077027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654" y="94669"/>
            <a:ext cx="10515600" cy="1325563"/>
          </a:xfrm>
        </p:spPr>
        <p:txBody>
          <a:bodyPr/>
          <a:lstStyle/>
          <a:p>
            <a:r>
              <a:rPr lang="en-US" b="1" dirty="0" smtClean="0">
                <a:latin typeface="Times New Roman" panose="02020603050405020304" pitchFamily="18" charset="0"/>
                <a:cs typeface="Times New Roman" panose="02020603050405020304" pitchFamily="18" charset="0"/>
              </a:rPr>
              <a:t>		PROPOSED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6214" y="1420231"/>
            <a:ext cx="11565228" cy="5173751"/>
          </a:xfrm>
        </p:spPr>
        <p:txBody>
          <a:bodyPr>
            <a:normAutofit/>
          </a:bodyPr>
          <a:lstStyle/>
          <a:p>
            <a:pPr>
              <a:buFont typeface="Wingdings" panose="05000000000000000000" pitchFamily="2" charset="2"/>
              <a:buChar char="Ø"/>
            </a:pPr>
            <a:r>
              <a:rPr lang="en-US" dirty="0" smtClean="0"/>
              <a:t> </a:t>
            </a:r>
            <a:r>
              <a:rPr lang="en-US" sz="2400" dirty="0" smtClean="0">
                <a:latin typeface="Times New Roman" panose="02020603050405020304" pitchFamily="18" charset="0"/>
                <a:cs typeface="Times New Roman" panose="02020603050405020304" pitchFamily="18" charset="0"/>
              </a:rPr>
              <a:t>The proposed scheme introduce a new Password less Authentication which  relieves users from memorizing long and complicated passwords.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Proposed scheme uses smartphone IMEI number with CAPTCHA and ECDSA to provide security with mutual </a:t>
            </a:r>
            <a:r>
              <a:rPr lang="en-US" sz="2400" dirty="0">
                <a:latin typeface="Times New Roman" panose="02020603050405020304" pitchFamily="18" charset="0"/>
                <a:cs typeface="Times New Roman" panose="02020603050405020304" pitchFamily="18" charset="0"/>
              </a:rPr>
              <a:t>a</a:t>
            </a:r>
            <a:r>
              <a:rPr lang="en-US" sz="2400" dirty="0" smtClean="0">
                <a:latin typeface="Times New Roman" panose="02020603050405020304" pitchFamily="18" charset="0"/>
                <a:cs typeface="Times New Roman" panose="02020603050405020304" pitchFamily="18" charset="0"/>
              </a:rPr>
              <a:t>uthentication.</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The proposed scheme uses ECDSA which is based on Elliptic Curve Cryptography (ECC) and incorporate with CAPTCHA which play an important role in protecting the web resources from spamming and other malicious activities.</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ECC can therefore be efficiently implemented in resource constraint devices like smart phone.  </a:t>
            </a:r>
          </a:p>
          <a:p>
            <a:endParaRPr lang="en-US" dirty="0" smtClean="0">
              <a:latin typeface="Arial Black" panose="020B0A04020102020204" pitchFamily="34" charset="0"/>
            </a:endParaRPr>
          </a:p>
          <a:p>
            <a:endParaRPr lang="en-US" dirty="0" smtClean="0"/>
          </a:p>
          <a:p>
            <a:endParaRPr lang="en-US" dirty="0"/>
          </a:p>
        </p:txBody>
      </p:sp>
    </p:spTree>
    <p:extLst>
      <p:ext uri="{BB962C8B-B14F-4D97-AF65-F5344CB8AC3E}">
        <p14:creationId xmlns:p14="http://schemas.microsoft.com/office/powerpoint/2010/main" val="3219550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PROBLEM DEFINITION </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Today, a large number of people access internet through their smart phones to login to their bank accounts, social networking accounts and various other blogs. Forgetting the passwords is very common among the </a:t>
            </a:r>
            <a:r>
              <a:rPr lang="en-US" dirty="0" smtClean="0">
                <a:latin typeface="Times New Roman" panose="02020603050405020304" pitchFamily="18" charset="0"/>
                <a:cs typeface="Times New Roman" panose="02020603050405020304" pitchFamily="18" charset="0"/>
              </a:rPr>
              <a:t>users. </a:t>
            </a:r>
          </a:p>
          <a:p>
            <a:r>
              <a:rPr lang="en-US" dirty="0" smtClean="0">
                <a:latin typeface="Times New Roman" panose="02020603050405020304" pitchFamily="18" charset="0"/>
                <a:cs typeface="Times New Roman" panose="02020603050405020304" pitchFamily="18" charset="0"/>
              </a:rPr>
              <a:t>Our project aims to developing a android application that is used to solving problem of remembering the password .</a:t>
            </a:r>
          </a:p>
          <a:p>
            <a:r>
              <a:rPr lang="en-US" dirty="0" smtClean="0">
                <a:latin typeface="Times New Roman" panose="02020603050405020304" pitchFamily="18" charset="0"/>
                <a:cs typeface="Times New Roman" panose="02020603050405020304" pitchFamily="18" charset="0"/>
              </a:rPr>
              <a:t>Provide high security than password based authentication .</a:t>
            </a:r>
          </a:p>
          <a:p>
            <a:r>
              <a:rPr lang="en-US" dirty="0" smtClean="0">
                <a:latin typeface="Times New Roman" panose="02020603050405020304" pitchFamily="18" charset="0"/>
                <a:cs typeface="Times New Roman" panose="02020603050405020304" pitchFamily="18" charset="0"/>
              </a:rPr>
              <a:t> User smart phone are used to login their account .</a:t>
            </a:r>
          </a:p>
        </p:txBody>
      </p:sp>
    </p:spTree>
    <p:extLst>
      <p:ext uri="{BB962C8B-B14F-4D97-AF65-F5344CB8AC3E}">
        <p14:creationId xmlns:p14="http://schemas.microsoft.com/office/powerpoint/2010/main" val="122413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1112</Words>
  <Application>Microsoft Office PowerPoint</Application>
  <PresentationFormat>Widescreen</PresentationFormat>
  <Paragraphs>190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Calibri Light</vt:lpstr>
      <vt:lpstr>Symbol</vt:lpstr>
      <vt:lpstr>Times New Roman</vt:lpstr>
      <vt:lpstr>Wingdings</vt:lpstr>
      <vt:lpstr>Office Theme</vt:lpstr>
      <vt:lpstr>PASSWORDLESS AUTHENTICATION SCHEME USING SMARTPHONE</vt:lpstr>
      <vt:lpstr>     OBJECTIVE</vt:lpstr>
      <vt:lpstr>               EXISTING SYSTEM</vt:lpstr>
      <vt:lpstr>   EXISTING SYSTEM</vt:lpstr>
      <vt:lpstr>                     LITERATURE SURVEY</vt:lpstr>
      <vt:lpstr> LITERATURE SURVEY</vt:lpstr>
      <vt:lpstr>LITERATURE SURVEY</vt:lpstr>
      <vt:lpstr>  PROPOSED SYSTEM</vt:lpstr>
      <vt:lpstr>        PROBLEM DEFINITION </vt:lpstr>
      <vt:lpstr>SEQUENCE DIAGRAM</vt:lpstr>
      <vt:lpstr> DIFFERENT PHASES</vt:lpstr>
      <vt:lpstr> USER REGISTRATION PHASE</vt:lpstr>
      <vt:lpstr>         PRECOMPUTATION PHASE </vt:lpstr>
      <vt:lpstr>                    LOGIN PHASE</vt:lpstr>
      <vt:lpstr>    CONCLUSION</vt:lpstr>
      <vt:lpstr>                         REFERENCES</vt:lpstr>
      <vt:lpstr>               ANY QUERIES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PASSWORDLESS AUTHENTICATION USING SMARTPHONE</dc:title>
  <dc:creator>VIGNES</dc:creator>
  <cp:lastModifiedBy>VIGNES</cp:lastModifiedBy>
  <cp:revision>102</cp:revision>
  <dcterms:created xsi:type="dcterms:W3CDTF">2018-01-01T11:55:16Z</dcterms:created>
  <dcterms:modified xsi:type="dcterms:W3CDTF">2018-01-03T01:30:27Z</dcterms:modified>
</cp:coreProperties>
</file>