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6" r:id="rId2"/>
    <p:sldId id="259" r:id="rId3"/>
    <p:sldId id="264" r:id="rId4"/>
    <p:sldId id="267" r:id="rId5"/>
    <p:sldId id="268" r:id="rId6"/>
    <p:sldId id="260" r:id="rId7"/>
    <p:sldId id="269" r:id="rId8"/>
    <p:sldId id="261" r:id="rId9"/>
    <p:sldId id="266" r:id="rId10"/>
    <p:sldId id="265"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1" d="100"/>
          <a:sy n="71" d="100"/>
        </p:scale>
        <p:origin x="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A288C9-C2C8-4992-8FA4-F1CB2CE9D171}"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694D0A3-B198-4426-8930-2A4B31DBD3B9}" type="slidenum">
              <a:rPr lang="en-US" smtClean="0"/>
              <a:t>‹#›</a:t>
            </a:fld>
            <a:endParaRPr lang="en-US"/>
          </a:p>
        </p:txBody>
      </p:sp>
    </p:spTree>
    <p:extLst>
      <p:ext uri="{BB962C8B-B14F-4D97-AF65-F5344CB8AC3E}">
        <p14:creationId xmlns:p14="http://schemas.microsoft.com/office/powerpoint/2010/main" val="206212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A288C9-C2C8-4992-8FA4-F1CB2CE9D171}"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94D0A3-B198-4426-8930-2A4B31DBD3B9}" type="slidenum">
              <a:rPr lang="en-US" smtClean="0"/>
              <a:t>‹#›</a:t>
            </a:fld>
            <a:endParaRPr lang="en-US"/>
          </a:p>
        </p:txBody>
      </p:sp>
    </p:spTree>
    <p:extLst>
      <p:ext uri="{BB962C8B-B14F-4D97-AF65-F5344CB8AC3E}">
        <p14:creationId xmlns:p14="http://schemas.microsoft.com/office/powerpoint/2010/main" val="182182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A288C9-C2C8-4992-8FA4-F1CB2CE9D171}"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94D0A3-B198-4426-8930-2A4B31DBD3B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1502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2A288C9-C2C8-4992-8FA4-F1CB2CE9D171}"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94D0A3-B198-4426-8930-2A4B31DBD3B9}" type="slidenum">
              <a:rPr lang="en-US" smtClean="0"/>
              <a:t>‹#›</a:t>
            </a:fld>
            <a:endParaRPr lang="en-US"/>
          </a:p>
        </p:txBody>
      </p:sp>
    </p:spTree>
    <p:extLst>
      <p:ext uri="{BB962C8B-B14F-4D97-AF65-F5344CB8AC3E}">
        <p14:creationId xmlns:p14="http://schemas.microsoft.com/office/powerpoint/2010/main" val="2378635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2A288C9-C2C8-4992-8FA4-F1CB2CE9D171}"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94D0A3-B198-4426-8930-2A4B31DBD3B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59605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2A288C9-C2C8-4992-8FA4-F1CB2CE9D171}"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94D0A3-B198-4426-8930-2A4B31DBD3B9}" type="slidenum">
              <a:rPr lang="en-US" smtClean="0"/>
              <a:t>‹#›</a:t>
            </a:fld>
            <a:endParaRPr lang="en-US"/>
          </a:p>
        </p:txBody>
      </p:sp>
    </p:spTree>
    <p:extLst>
      <p:ext uri="{BB962C8B-B14F-4D97-AF65-F5344CB8AC3E}">
        <p14:creationId xmlns:p14="http://schemas.microsoft.com/office/powerpoint/2010/main" val="3176146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A288C9-C2C8-4992-8FA4-F1CB2CE9D171}"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94D0A3-B198-4426-8930-2A4B31DBD3B9}" type="slidenum">
              <a:rPr lang="en-US" smtClean="0"/>
              <a:t>‹#›</a:t>
            </a:fld>
            <a:endParaRPr lang="en-US"/>
          </a:p>
        </p:txBody>
      </p:sp>
    </p:spTree>
    <p:extLst>
      <p:ext uri="{BB962C8B-B14F-4D97-AF65-F5344CB8AC3E}">
        <p14:creationId xmlns:p14="http://schemas.microsoft.com/office/powerpoint/2010/main" val="1860211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A288C9-C2C8-4992-8FA4-F1CB2CE9D171}"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94D0A3-B198-4426-8930-2A4B31DBD3B9}" type="slidenum">
              <a:rPr lang="en-US" smtClean="0"/>
              <a:t>‹#›</a:t>
            </a:fld>
            <a:endParaRPr lang="en-US"/>
          </a:p>
        </p:txBody>
      </p:sp>
    </p:spTree>
    <p:extLst>
      <p:ext uri="{BB962C8B-B14F-4D97-AF65-F5344CB8AC3E}">
        <p14:creationId xmlns:p14="http://schemas.microsoft.com/office/powerpoint/2010/main" val="252000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A288C9-C2C8-4992-8FA4-F1CB2CE9D171}"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94D0A3-B198-4426-8930-2A4B31DBD3B9}" type="slidenum">
              <a:rPr lang="en-US" smtClean="0"/>
              <a:t>‹#›</a:t>
            </a:fld>
            <a:endParaRPr lang="en-US"/>
          </a:p>
        </p:txBody>
      </p:sp>
    </p:spTree>
    <p:extLst>
      <p:ext uri="{BB962C8B-B14F-4D97-AF65-F5344CB8AC3E}">
        <p14:creationId xmlns:p14="http://schemas.microsoft.com/office/powerpoint/2010/main" val="199940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A288C9-C2C8-4992-8FA4-F1CB2CE9D171}"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94D0A3-B198-4426-8930-2A4B31DBD3B9}" type="slidenum">
              <a:rPr lang="en-US" smtClean="0"/>
              <a:t>‹#›</a:t>
            </a:fld>
            <a:endParaRPr lang="en-US"/>
          </a:p>
        </p:txBody>
      </p:sp>
    </p:spTree>
    <p:extLst>
      <p:ext uri="{BB962C8B-B14F-4D97-AF65-F5344CB8AC3E}">
        <p14:creationId xmlns:p14="http://schemas.microsoft.com/office/powerpoint/2010/main" val="140237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A288C9-C2C8-4992-8FA4-F1CB2CE9D171}"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694D0A3-B198-4426-8930-2A4B31DBD3B9}" type="slidenum">
              <a:rPr lang="en-US" smtClean="0"/>
              <a:t>‹#›</a:t>
            </a:fld>
            <a:endParaRPr lang="en-US"/>
          </a:p>
        </p:txBody>
      </p:sp>
    </p:spTree>
    <p:extLst>
      <p:ext uri="{BB962C8B-B14F-4D97-AF65-F5344CB8AC3E}">
        <p14:creationId xmlns:p14="http://schemas.microsoft.com/office/powerpoint/2010/main" val="75565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A288C9-C2C8-4992-8FA4-F1CB2CE9D171}" type="datetimeFigureOut">
              <a:rPr lang="en-US" smtClean="0"/>
              <a:t>8/17/2017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694D0A3-B198-4426-8930-2A4B31DBD3B9}" type="slidenum">
              <a:rPr lang="en-US" smtClean="0"/>
              <a:t>‹#›</a:t>
            </a:fld>
            <a:endParaRPr lang="en-US"/>
          </a:p>
        </p:txBody>
      </p:sp>
    </p:spTree>
    <p:extLst>
      <p:ext uri="{BB962C8B-B14F-4D97-AF65-F5344CB8AC3E}">
        <p14:creationId xmlns:p14="http://schemas.microsoft.com/office/powerpoint/2010/main" val="146310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A288C9-C2C8-4992-8FA4-F1CB2CE9D171}" type="datetimeFigureOut">
              <a:rPr lang="en-US" smtClean="0"/>
              <a:t>8/17/2017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694D0A3-B198-4426-8930-2A4B31DBD3B9}" type="slidenum">
              <a:rPr lang="en-US" smtClean="0"/>
              <a:t>‹#›</a:t>
            </a:fld>
            <a:endParaRPr lang="en-US"/>
          </a:p>
        </p:txBody>
      </p:sp>
    </p:spTree>
    <p:extLst>
      <p:ext uri="{BB962C8B-B14F-4D97-AF65-F5344CB8AC3E}">
        <p14:creationId xmlns:p14="http://schemas.microsoft.com/office/powerpoint/2010/main" val="81659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288C9-C2C8-4992-8FA4-F1CB2CE9D171}" type="datetimeFigureOut">
              <a:rPr lang="en-US" smtClean="0"/>
              <a:t>8/17/2017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694D0A3-B198-4426-8930-2A4B31DBD3B9}" type="slidenum">
              <a:rPr lang="en-US" smtClean="0"/>
              <a:t>‹#›</a:t>
            </a:fld>
            <a:endParaRPr lang="en-US"/>
          </a:p>
        </p:txBody>
      </p:sp>
    </p:spTree>
    <p:extLst>
      <p:ext uri="{BB962C8B-B14F-4D97-AF65-F5344CB8AC3E}">
        <p14:creationId xmlns:p14="http://schemas.microsoft.com/office/powerpoint/2010/main" val="347481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A288C9-C2C8-4992-8FA4-F1CB2CE9D171}"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694D0A3-B198-4426-8930-2A4B31DBD3B9}" type="slidenum">
              <a:rPr lang="en-US" smtClean="0"/>
              <a:t>‹#›</a:t>
            </a:fld>
            <a:endParaRPr lang="en-US"/>
          </a:p>
        </p:txBody>
      </p:sp>
    </p:spTree>
    <p:extLst>
      <p:ext uri="{BB962C8B-B14F-4D97-AF65-F5344CB8AC3E}">
        <p14:creationId xmlns:p14="http://schemas.microsoft.com/office/powerpoint/2010/main" val="3789944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A288C9-C2C8-4992-8FA4-F1CB2CE9D171}"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94D0A3-B198-4426-8930-2A4B31DBD3B9}" type="slidenum">
              <a:rPr lang="en-US" smtClean="0"/>
              <a:t>‹#›</a:t>
            </a:fld>
            <a:endParaRPr lang="en-US"/>
          </a:p>
        </p:txBody>
      </p:sp>
    </p:spTree>
    <p:extLst>
      <p:ext uri="{BB962C8B-B14F-4D97-AF65-F5344CB8AC3E}">
        <p14:creationId xmlns:p14="http://schemas.microsoft.com/office/powerpoint/2010/main" val="3785031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A288C9-C2C8-4992-8FA4-F1CB2CE9D171}" type="datetimeFigureOut">
              <a:rPr lang="en-US" smtClean="0"/>
              <a:t>8/17/2017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694D0A3-B198-4426-8930-2A4B31DBD3B9}" type="slidenum">
              <a:rPr lang="en-US" smtClean="0"/>
              <a:t>‹#›</a:t>
            </a:fld>
            <a:endParaRPr lang="en-US"/>
          </a:p>
        </p:txBody>
      </p:sp>
    </p:spTree>
    <p:extLst>
      <p:ext uri="{BB962C8B-B14F-4D97-AF65-F5344CB8AC3E}">
        <p14:creationId xmlns:p14="http://schemas.microsoft.com/office/powerpoint/2010/main" val="1251173574"/>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9036" y="241334"/>
            <a:ext cx="8032030" cy="3967595"/>
          </a:xfrm>
        </p:spPr>
        <p:txBody>
          <a:bodyPr>
            <a:normAutofit/>
          </a:bodyPr>
          <a:lstStyle/>
          <a:p>
            <a:r>
              <a:rPr lang="en-US" sz="4000" b="1" dirty="0" smtClean="0">
                <a:latin typeface="Arial Black" panose="020B0A04020102020204" pitchFamily="34" charset="0"/>
              </a:rPr>
              <a:t>PASSWORDLESS AUTHENTICATION                             SCHEME FOR      </a:t>
            </a:r>
            <a:br>
              <a:rPr lang="en-US" sz="4000" b="1" dirty="0" smtClean="0">
                <a:latin typeface="Arial Black" panose="020B0A04020102020204" pitchFamily="34" charset="0"/>
              </a:rPr>
            </a:br>
            <a:r>
              <a:rPr lang="en-US" sz="4000" b="1" dirty="0" smtClean="0">
                <a:latin typeface="Arial Black" panose="020B0A04020102020204" pitchFamily="34" charset="0"/>
              </a:rPr>
              <a:t>SMART PHONES </a:t>
            </a:r>
            <a:br>
              <a:rPr lang="en-US" sz="4000" b="1" dirty="0" smtClean="0">
                <a:latin typeface="Arial Black" panose="020B0A04020102020204" pitchFamily="34" charset="0"/>
              </a:rPr>
            </a:br>
            <a:r>
              <a:rPr lang="en-US" sz="4000" b="1" dirty="0" smtClean="0">
                <a:latin typeface="Arial Black" panose="020B0A04020102020204" pitchFamily="34" charset="0"/>
              </a:rPr>
              <a:t>USING ELLIPTIC CURVE CRYPTOGRAPHY </a:t>
            </a:r>
            <a:endParaRPr lang="en-US" sz="4000" b="1" dirty="0">
              <a:latin typeface="Arial Black" panose="020B0A04020102020204" pitchFamily="34" charset="0"/>
            </a:endParaRPr>
          </a:p>
        </p:txBody>
      </p:sp>
      <p:sp>
        <p:nvSpPr>
          <p:cNvPr id="3" name="Subtitle 2"/>
          <p:cNvSpPr>
            <a:spLocks noGrp="1"/>
          </p:cNvSpPr>
          <p:nvPr>
            <p:ph type="subTitle" idx="1"/>
          </p:nvPr>
        </p:nvSpPr>
        <p:spPr>
          <a:xfrm>
            <a:off x="0" y="4817136"/>
            <a:ext cx="11540628" cy="1702933"/>
          </a:xfrm>
        </p:spPr>
        <p:txBody>
          <a:bodyPr>
            <a:normAutofit/>
          </a:bodyPr>
          <a:lstStyle/>
          <a:p>
            <a:r>
              <a:rPr lang="en-US" dirty="0" smtClean="0">
                <a:latin typeface="Arial Black" panose="020B0A04020102020204" pitchFamily="34" charset="0"/>
              </a:rPr>
              <a:t>                                                                                          presented By</a:t>
            </a:r>
          </a:p>
          <a:p>
            <a:r>
              <a:rPr lang="en-US" dirty="0">
                <a:latin typeface="Arial Black" panose="020B0A04020102020204" pitchFamily="34" charset="0"/>
              </a:rPr>
              <a:t> </a:t>
            </a:r>
            <a:r>
              <a:rPr lang="en-US" dirty="0" smtClean="0">
                <a:latin typeface="Arial Black" panose="020B0A04020102020204" pitchFamily="34" charset="0"/>
              </a:rPr>
              <a:t>                                                                                  </a:t>
            </a:r>
            <a:r>
              <a:rPr lang="en-US" dirty="0" smtClean="0">
                <a:latin typeface="Arial Black" panose="020B0A04020102020204" pitchFamily="34" charset="0"/>
              </a:rPr>
              <a:t> J</a:t>
            </a:r>
            <a:r>
              <a:rPr lang="en-US" dirty="0" smtClean="0">
                <a:latin typeface="Arial Black" panose="020B0A04020102020204" pitchFamily="34" charset="0"/>
              </a:rPr>
              <a:t>. </a:t>
            </a:r>
            <a:r>
              <a:rPr lang="en-US" dirty="0" err="1" smtClean="0">
                <a:latin typeface="Arial Black" panose="020B0A04020102020204" pitchFamily="34" charset="0"/>
              </a:rPr>
              <a:t>Vigneswaran</a:t>
            </a:r>
            <a:r>
              <a:rPr lang="en-US" dirty="0" smtClean="0">
                <a:latin typeface="Arial Black" panose="020B0A04020102020204" pitchFamily="34" charset="0"/>
              </a:rPr>
              <a:t> </a:t>
            </a:r>
            <a:r>
              <a:rPr lang="en-US" dirty="0" smtClean="0">
                <a:latin typeface="Arial Black" panose="020B0A04020102020204" pitchFamily="34" charset="0"/>
              </a:rPr>
              <a:t>- 1418152</a:t>
            </a:r>
            <a:endParaRPr lang="en-US" dirty="0" smtClean="0">
              <a:latin typeface="Arial Black" panose="020B0A04020102020204" pitchFamily="34" charset="0"/>
            </a:endParaRPr>
          </a:p>
          <a:p>
            <a:r>
              <a:rPr lang="en-US" dirty="0">
                <a:latin typeface="Arial Black" panose="020B0A04020102020204" pitchFamily="34" charset="0"/>
              </a:rPr>
              <a:t> </a:t>
            </a:r>
            <a:r>
              <a:rPr lang="en-US" dirty="0" smtClean="0">
                <a:latin typeface="Arial Black" panose="020B0A04020102020204" pitchFamily="34" charset="0"/>
              </a:rPr>
              <a:t>                                                                                 </a:t>
            </a:r>
            <a:r>
              <a:rPr lang="en-US" dirty="0" smtClean="0">
                <a:latin typeface="Arial Black" panose="020B0A04020102020204" pitchFamily="34" charset="0"/>
              </a:rPr>
              <a:t>  L. </a:t>
            </a:r>
            <a:r>
              <a:rPr lang="en-US" dirty="0" err="1" smtClean="0">
                <a:latin typeface="Arial Black" panose="020B0A04020102020204" pitchFamily="34" charset="0"/>
              </a:rPr>
              <a:t>Asad</a:t>
            </a:r>
            <a:r>
              <a:rPr lang="en-US" dirty="0" smtClean="0">
                <a:latin typeface="Arial Black" panose="020B0A04020102020204" pitchFamily="34" charset="0"/>
              </a:rPr>
              <a:t> </a:t>
            </a:r>
            <a:r>
              <a:rPr lang="en-US" dirty="0" err="1" smtClean="0">
                <a:latin typeface="Arial Black" panose="020B0A04020102020204" pitchFamily="34" charset="0"/>
              </a:rPr>
              <a:t>nabi</a:t>
            </a:r>
            <a:r>
              <a:rPr lang="en-US" dirty="0" smtClean="0">
                <a:latin typeface="Arial Black" panose="020B0A04020102020204" pitchFamily="34" charset="0"/>
              </a:rPr>
              <a:t> - 1418L01</a:t>
            </a:r>
            <a:endParaRPr lang="en-US" dirty="0" smtClean="0">
              <a:latin typeface="Arial Black" panose="020B0A04020102020204" pitchFamily="34" charset="0"/>
            </a:endParaRPr>
          </a:p>
          <a:p>
            <a:r>
              <a:rPr lang="en-US" dirty="0">
                <a:latin typeface="Arial Black" panose="020B0A04020102020204" pitchFamily="34" charset="0"/>
              </a:rPr>
              <a:t> </a:t>
            </a:r>
            <a:r>
              <a:rPr lang="en-US" dirty="0" smtClean="0">
                <a:latin typeface="Arial Black" panose="020B0A04020102020204" pitchFamily="34" charset="0"/>
              </a:rPr>
              <a:t>                                                                                 </a:t>
            </a:r>
            <a:r>
              <a:rPr lang="en-US" dirty="0" smtClean="0">
                <a:latin typeface="Arial Black" panose="020B0A04020102020204" pitchFamily="34" charset="0"/>
              </a:rPr>
              <a:t>  V. </a:t>
            </a:r>
            <a:r>
              <a:rPr lang="en-US" dirty="0" err="1" smtClean="0">
                <a:latin typeface="Arial Black" panose="020B0A04020102020204" pitchFamily="34" charset="0"/>
              </a:rPr>
              <a:t>satheesh</a:t>
            </a:r>
            <a:r>
              <a:rPr lang="en-US" dirty="0" smtClean="0">
                <a:latin typeface="Arial Black" panose="020B0A04020102020204" pitchFamily="34" charset="0"/>
              </a:rPr>
              <a:t>  - 1418L07</a:t>
            </a:r>
            <a:endParaRPr lang="en-US" dirty="0">
              <a:latin typeface="Arial Black" panose="020B0A04020102020204" pitchFamily="34" charset="0"/>
            </a:endParaRPr>
          </a:p>
        </p:txBody>
      </p:sp>
    </p:spTree>
    <p:extLst>
      <p:ext uri="{BB962C8B-B14F-4D97-AF65-F5344CB8AC3E}">
        <p14:creationId xmlns:p14="http://schemas.microsoft.com/office/powerpoint/2010/main" val="1875765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FUNCTIONALITY FEATURES OF THE PROPOSED </a:t>
            </a:r>
            <a:r>
              <a:rPr lang="en-US" dirty="0" smtClean="0">
                <a:latin typeface="Arial Black" panose="020B0A04020102020204" pitchFamily="34" charset="0"/>
              </a:rPr>
              <a:t>SYSTEM</a:t>
            </a:r>
            <a:endParaRPr lang="en-US" dirty="0">
              <a:latin typeface="Arial Black" panose="020B0A04020102020204" pitchFamily="34" charset="0"/>
            </a:endParaRPr>
          </a:p>
        </p:txBody>
      </p:sp>
      <p:sp>
        <p:nvSpPr>
          <p:cNvPr id="3" name="Content Placeholder 2"/>
          <p:cNvSpPr>
            <a:spLocks noGrp="1"/>
          </p:cNvSpPr>
          <p:nvPr>
            <p:ph idx="1"/>
          </p:nvPr>
        </p:nvSpPr>
        <p:spPr>
          <a:xfrm>
            <a:off x="2362790" y="2231454"/>
            <a:ext cx="8946541" cy="3775655"/>
          </a:xfrm>
        </p:spPr>
        <p:txBody>
          <a:bodyPr>
            <a:normAutofit/>
          </a:bodyPr>
          <a:lstStyle/>
          <a:p>
            <a:r>
              <a:rPr lang="en-US" sz="2000" dirty="0">
                <a:latin typeface="Arial Black" panose="020B0A04020102020204" pitchFamily="34" charset="0"/>
              </a:rPr>
              <a:t>NO PASSWORD </a:t>
            </a:r>
            <a:r>
              <a:rPr lang="en-US" sz="2000" dirty="0" smtClean="0">
                <a:latin typeface="Arial Black" panose="020B0A04020102020204" pitchFamily="34" charset="0"/>
              </a:rPr>
              <a:t>REQUIREMENT</a:t>
            </a:r>
          </a:p>
          <a:p>
            <a:r>
              <a:rPr lang="en-US" sz="2000" dirty="0">
                <a:latin typeface="Arial Black" panose="020B0A04020102020204" pitchFamily="34" charset="0"/>
              </a:rPr>
              <a:t>MUTUAL </a:t>
            </a:r>
            <a:r>
              <a:rPr lang="en-US" sz="2000" dirty="0" smtClean="0">
                <a:latin typeface="Arial Black" panose="020B0A04020102020204" pitchFamily="34" charset="0"/>
              </a:rPr>
              <a:t>AUTHENTICATION</a:t>
            </a:r>
          </a:p>
          <a:p>
            <a:r>
              <a:rPr lang="en-US" sz="2000" dirty="0">
                <a:latin typeface="Arial Black" panose="020B0A04020102020204" pitchFamily="34" charset="0"/>
              </a:rPr>
              <a:t> PREVENTION OF CLOCK SYNCHRONIZATION </a:t>
            </a:r>
            <a:endParaRPr lang="en-US" sz="2000" dirty="0" smtClean="0">
              <a:latin typeface="Arial Black" panose="020B0A04020102020204" pitchFamily="34" charset="0"/>
            </a:endParaRPr>
          </a:p>
          <a:p>
            <a:r>
              <a:rPr lang="en-US" sz="2000" dirty="0">
                <a:latin typeface="Arial Black" panose="020B0A04020102020204" pitchFamily="34" charset="0"/>
              </a:rPr>
              <a:t>NO EXTRA HARDWARE DEVICES </a:t>
            </a:r>
            <a:endParaRPr lang="en-US" sz="2000" dirty="0" smtClean="0">
              <a:latin typeface="Arial Black" panose="020B0A04020102020204" pitchFamily="34" charset="0"/>
            </a:endParaRPr>
          </a:p>
          <a:p>
            <a:r>
              <a:rPr lang="en-US" sz="2000" dirty="0" smtClean="0">
                <a:latin typeface="Arial Black" panose="020B0A04020102020204" pitchFamily="34" charset="0"/>
              </a:rPr>
              <a:t>USER-FRIENDLY</a:t>
            </a:r>
          </a:p>
          <a:p>
            <a:r>
              <a:rPr lang="en-US" sz="2000" dirty="0">
                <a:latin typeface="Arial Black" panose="020B0A04020102020204" pitchFamily="34" charset="0"/>
              </a:rPr>
              <a:t>USER ANONYMITY</a:t>
            </a:r>
          </a:p>
        </p:txBody>
      </p:sp>
    </p:spTree>
    <p:extLst>
      <p:ext uri="{BB962C8B-B14F-4D97-AF65-F5344CB8AC3E}">
        <p14:creationId xmlns:p14="http://schemas.microsoft.com/office/powerpoint/2010/main" val="595508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Conclusion</a:t>
            </a:r>
            <a:endParaRPr lang="en-US" dirty="0">
              <a:latin typeface="Arial Black" panose="020B0A04020102020204" pitchFamily="34" charset="0"/>
            </a:endParaRPr>
          </a:p>
        </p:txBody>
      </p:sp>
      <p:sp>
        <p:nvSpPr>
          <p:cNvPr id="3" name="Content Placeholder 2"/>
          <p:cNvSpPr>
            <a:spLocks noGrp="1"/>
          </p:cNvSpPr>
          <p:nvPr>
            <p:ph idx="1"/>
          </p:nvPr>
        </p:nvSpPr>
        <p:spPr>
          <a:xfrm>
            <a:off x="2710237" y="2012576"/>
            <a:ext cx="8915400" cy="3777622"/>
          </a:xfrm>
        </p:spPr>
        <p:txBody>
          <a:bodyPr>
            <a:normAutofit/>
          </a:bodyPr>
          <a:lstStyle/>
          <a:p>
            <a:pPr>
              <a:buFont typeface="Wingdings" panose="05000000000000000000" pitchFamily="2" charset="2"/>
              <a:buChar char="Ø"/>
            </a:pPr>
            <a:r>
              <a:rPr lang="en-US" sz="2000" dirty="0">
                <a:latin typeface="Arial Black" panose="020B0A04020102020204" pitchFamily="34" charset="0"/>
              </a:rPr>
              <a:t>N</a:t>
            </a:r>
            <a:r>
              <a:rPr lang="en-US" sz="2000" dirty="0" smtClean="0">
                <a:latin typeface="Arial Black" panose="020B0A04020102020204" pitchFamily="34" charset="0"/>
              </a:rPr>
              <a:t>ew password less </a:t>
            </a:r>
            <a:r>
              <a:rPr lang="en-US" sz="2000" dirty="0">
                <a:latin typeface="Arial Black" panose="020B0A04020102020204" pitchFamily="34" charset="0"/>
              </a:rPr>
              <a:t>authentication scheme for smart phones that exploits the advantages of CAPTCHA and ECDSA. ECDSA provide entity authentication, data integrity and non-repudiation services. CAPTCHAs defend the system against harmful internet bot programs and other malicious activities. </a:t>
            </a:r>
          </a:p>
          <a:p>
            <a:pPr>
              <a:buFont typeface="Wingdings" panose="05000000000000000000" pitchFamily="2" charset="2"/>
              <a:buChar char="Ø"/>
            </a:pPr>
            <a:r>
              <a:rPr lang="en-US" sz="2000" dirty="0" smtClean="0">
                <a:latin typeface="Arial Black" panose="020B0A04020102020204" pitchFamily="34" charset="0"/>
              </a:rPr>
              <a:t>In </a:t>
            </a:r>
            <a:r>
              <a:rPr lang="en-US" sz="2000" dirty="0">
                <a:latin typeface="Arial Black" panose="020B0A04020102020204" pitchFamily="34" charset="0"/>
              </a:rPr>
              <a:t>contrast to traditional password based authentication schemes, the users don’t </a:t>
            </a:r>
            <a:r>
              <a:rPr lang="en-US" sz="2000" dirty="0" smtClean="0">
                <a:latin typeface="Arial Black" panose="020B0A04020102020204" pitchFamily="34" charset="0"/>
              </a:rPr>
              <a:t>have </a:t>
            </a:r>
            <a:r>
              <a:rPr lang="en-US" sz="2000" dirty="0">
                <a:latin typeface="Arial Black" panose="020B0A04020102020204" pitchFamily="34" charset="0"/>
              </a:rPr>
              <a:t>to worry about password selection and memorizing. </a:t>
            </a:r>
            <a:endParaRPr lang="en-US" sz="2000" dirty="0" smtClean="0">
              <a:latin typeface="Arial Black" panose="020B0A04020102020204" pitchFamily="34" charset="0"/>
            </a:endParaRPr>
          </a:p>
          <a:p>
            <a:pPr>
              <a:buFont typeface="Wingdings" panose="05000000000000000000" pitchFamily="2" charset="2"/>
              <a:buChar char="Ø"/>
            </a:pPr>
            <a:r>
              <a:rPr lang="en-US" sz="2000" dirty="0">
                <a:latin typeface="Arial Black" panose="020B0A04020102020204" pitchFamily="34" charset="0"/>
              </a:rPr>
              <a:t>The proposed scheme thus provides robust security and efficiency from any type of system intrusion.</a:t>
            </a:r>
          </a:p>
        </p:txBody>
      </p:sp>
    </p:spTree>
    <p:extLst>
      <p:ext uri="{BB962C8B-B14F-4D97-AF65-F5344CB8AC3E}">
        <p14:creationId xmlns:p14="http://schemas.microsoft.com/office/powerpoint/2010/main" val="334752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Problem Definition   </a:t>
            </a:r>
            <a:endParaRPr lang="en-US" dirty="0">
              <a:latin typeface="Arial Black" panose="020B0A04020102020204" pitchFamily="34" charset="0"/>
            </a:endParaRPr>
          </a:p>
        </p:txBody>
      </p:sp>
      <p:sp>
        <p:nvSpPr>
          <p:cNvPr id="3" name="Content Placeholder 2"/>
          <p:cNvSpPr>
            <a:spLocks noGrp="1"/>
          </p:cNvSpPr>
          <p:nvPr>
            <p:ph idx="1"/>
          </p:nvPr>
        </p:nvSpPr>
        <p:spPr>
          <a:xfrm>
            <a:off x="3055612" y="1636059"/>
            <a:ext cx="8946541" cy="4831723"/>
          </a:xfrm>
        </p:spPr>
        <p:txBody>
          <a:bodyPr>
            <a:normAutofit/>
          </a:bodyPr>
          <a:lstStyle/>
          <a:p>
            <a:r>
              <a:rPr lang="en-US" sz="2000" dirty="0"/>
              <a:t> </a:t>
            </a:r>
            <a:r>
              <a:rPr lang="en-US" sz="2000" dirty="0">
                <a:latin typeface="Arial Black" panose="020B0A04020102020204" pitchFamily="34" charset="0"/>
              </a:rPr>
              <a:t>Today, a large number of people access internet through their smart phones to login to their bank accounts, social networking accounts and various other blogs. In such a scenario, user authentication has emerged as a major security issue in mobile internet. T</a:t>
            </a:r>
            <a:r>
              <a:rPr lang="en-US" sz="2000" dirty="0" smtClean="0">
                <a:latin typeface="Arial Black" panose="020B0A04020102020204" pitchFamily="34" charset="0"/>
              </a:rPr>
              <a:t>o </a:t>
            </a:r>
            <a:r>
              <a:rPr lang="en-US" sz="2000" dirty="0">
                <a:latin typeface="Arial Black" panose="020B0A04020102020204" pitchFamily="34" charset="0"/>
              </a:rPr>
              <a:t>avail the service, the user is required to login to his/her account and enter username/</a:t>
            </a:r>
            <a:r>
              <a:rPr lang="en-US" sz="2000" dirty="0" err="1">
                <a:latin typeface="Arial Black" panose="020B0A04020102020204" pitchFamily="34" charset="0"/>
              </a:rPr>
              <a:t>userID</a:t>
            </a:r>
            <a:r>
              <a:rPr lang="en-US" sz="2000" dirty="0">
                <a:latin typeface="Arial Black" panose="020B0A04020102020204" pitchFamily="34" charset="0"/>
              </a:rPr>
              <a:t> and </a:t>
            </a:r>
            <a:r>
              <a:rPr lang="en-US" sz="2000" dirty="0" smtClean="0">
                <a:latin typeface="Arial Black" panose="020B0A04020102020204" pitchFamily="34" charset="0"/>
              </a:rPr>
              <a:t>password</a:t>
            </a:r>
          </a:p>
          <a:p>
            <a:r>
              <a:rPr lang="en-US" sz="2000" dirty="0" smtClean="0">
                <a:latin typeface="Arial Black" panose="020B0A04020102020204" pitchFamily="34" charset="0"/>
              </a:rPr>
              <a:t>Password based authentication </a:t>
            </a:r>
            <a:r>
              <a:rPr lang="en-US" sz="2000" dirty="0">
                <a:latin typeface="Arial Black" panose="020B0A04020102020204" pitchFamily="34" charset="0"/>
              </a:rPr>
              <a:t>have various </a:t>
            </a:r>
            <a:r>
              <a:rPr lang="en-US" sz="2000" dirty="0" smtClean="0">
                <a:latin typeface="Arial Black" panose="020B0A04020102020204" pitchFamily="34" charset="0"/>
              </a:rPr>
              <a:t>security issues and drawbacks. </a:t>
            </a:r>
            <a:r>
              <a:rPr lang="en-US" sz="2000" dirty="0">
                <a:latin typeface="Arial Black" panose="020B0A04020102020204" pitchFamily="34" charset="0"/>
              </a:rPr>
              <a:t>The </a:t>
            </a:r>
            <a:r>
              <a:rPr lang="en-US" sz="2000" dirty="0" smtClean="0">
                <a:latin typeface="Arial Black" panose="020B0A04020102020204" pitchFamily="34" charset="0"/>
              </a:rPr>
              <a:t>major problem </a:t>
            </a:r>
            <a:r>
              <a:rPr lang="en-US" sz="2000" dirty="0">
                <a:latin typeface="Arial Black" panose="020B0A04020102020204" pitchFamily="34" charset="0"/>
              </a:rPr>
              <a:t>is to memorize long and random passwords. Forgetting the passwords is very common among the users which arise due to fundamental limitation of human long-term memory. As a result, users tend to choose weak passwords like name of pets, date of birth and dictionary words </a:t>
            </a:r>
            <a:r>
              <a:rPr lang="en-US" sz="2000" dirty="0" smtClean="0">
                <a:latin typeface="Arial Black" panose="020B0A04020102020204" pitchFamily="34" charset="0"/>
              </a:rPr>
              <a:t>. </a:t>
            </a:r>
            <a:r>
              <a:rPr lang="en-US" sz="2000" dirty="0">
                <a:latin typeface="Arial Black" panose="020B0A04020102020204" pitchFamily="34" charset="0"/>
              </a:rPr>
              <a:t>This exposes the system to various types of security attacks.</a:t>
            </a:r>
          </a:p>
        </p:txBody>
      </p:sp>
    </p:spTree>
    <p:extLst>
      <p:ext uri="{BB962C8B-B14F-4D97-AF65-F5344CB8AC3E}">
        <p14:creationId xmlns:p14="http://schemas.microsoft.com/office/powerpoint/2010/main" val="3878044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3581" y="546848"/>
            <a:ext cx="9404723" cy="1416423"/>
          </a:xfrm>
        </p:spPr>
        <p:txBody>
          <a:bodyPr/>
          <a:lstStyle/>
          <a:p>
            <a:r>
              <a:rPr lang="en-US" dirty="0" smtClean="0">
                <a:latin typeface="Arial Black" panose="020B0A04020102020204" pitchFamily="34" charset="0"/>
              </a:rPr>
              <a:t>Security Attacks in Password Based  Authentication</a:t>
            </a:r>
            <a:endParaRPr lang="en-US" dirty="0">
              <a:latin typeface="Arial Black" panose="020B0A04020102020204" pitchFamily="34" charset="0"/>
            </a:endParaRPr>
          </a:p>
        </p:txBody>
      </p:sp>
      <p:sp>
        <p:nvSpPr>
          <p:cNvPr id="3" name="Content Placeholder 2"/>
          <p:cNvSpPr>
            <a:spLocks noGrp="1"/>
          </p:cNvSpPr>
          <p:nvPr>
            <p:ph idx="1"/>
          </p:nvPr>
        </p:nvSpPr>
        <p:spPr>
          <a:xfrm>
            <a:off x="2824536" y="2353235"/>
            <a:ext cx="8946541" cy="3666564"/>
          </a:xfrm>
        </p:spPr>
        <p:txBody>
          <a:bodyPr>
            <a:normAutofit/>
          </a:bodyPr>
          <a:lstStyle/>
          <a:p>
            <a:r>
              <a:rPr lang="en-US" sz="2000" dirty="0">
                <a:latin typeface="Arial Black" panose="020B0A04020102020204" pitchFamily="34" charset="0"/>
              </a:rPr>
              <a:t>Brute force </a:t>
            </a:r>
            <a:r>
              <a:rPr lang="en-US" sz="2000" dirty="0" smtClean="0">
                <a:latin typeface="Arial Black" panose="020B0A04020102020204" pitchFamily="34" charset="0"/>
              </a:rPr>
              <a:t>attack</a:t>
            </a:r>
          </a:p>
          <a:p>
            <a:r>
              <a:rPr lang="en-US" sz="2000" dirty="0">
                <a:latin typeface="Arial Black" panose="020B0A04020102020204" pitchFamily="34" charset="0"/>
              </a:rPr>
              <a:t>Dictionary </a:t>
            </a:r>
            <a:r>
              <a:rPr lang="en-US" sz="2000" dirty="0" smtClean="0">
                <a:latin typeface="Arial Black" panose="020B0A04020102020204" pitchFamily="34" charset="0"/>
              </a:rPr>
              <a:t>attack</a:t>
            </a:r>
          </a:p>
          <a:p>
            <a:r>
              <a:rPr lang="en-US" sz="2000" dirty="0">
                <a:latin typeface="Arial Black" panose="020B0A04020102020204" pitchFamily="34" charset="0"/>
              </a:rPr>
              <a:t>Rainbow table </a:t>
            </a:r>
            <a:r>
              <a:rPr lang="en-US" sz="2000" dirty="0" smtClean="0">
                <a:latin typeface="Arial Black" panose="020B0A04020102020204" pitchFamily="34" charset="0"/>
              </a:rPr>
              <a:t>attack</a:t>
            </a:r>
          </a:p>
          <a:p>
            <a:r>
              <a:rPr lang="en-US" sz="2000" dirty="0">
                <a:latin typeface="Arial Black" panose="020B0A04020102020204" pitchFamily="34" charset="0"/>
              </a:rPr>
              <a:t>Sniffing </a:t>
            </a:r>
            <a:r>
              <a:rPr lang="en-US" sz="2000" dirty="0" smtClean="0">
                <a:latin typeface="Arial Black" panose="020B0A04020102020204" pitchFamily="34" charset="0"/>
              </a:rPr>
              <a:t>attack</a:t>
            </a:r>
          </a:p>
          <a:p>
            <a:r>
              <a:rPr lang="en-US" sz="2000" dirty="0">
                <a:latin typeface="Arial Black" panose="020B0A04020102020204" pitchFamily="34" charset="0"/>
              </a:rPr>
              <a:t>Man in middle </a:t>
            </a:r>
            <a:r>
              <a:rPr lang="en-US" sz="2000" dirty="0" smtClean="0">
                <a:latin typeface="Arial Black" panose="020B0A04020102020204" pitchFamily="34" charset="0"/>
              </a:rPr>
              <a:t>attack</a:t>
            </a:r>
          </a:p>
          <a:p>
            <a:r>
              <a:rPr lang="en-US" sz="2000" dirty="0">
                <a:latin typeface="Arial Black" panose="020B0A04020102020204" pitchFamily="34" charset="0"/>
              </a:rPr>
              <a:t>Shoulder </a:t>
            </a:r>
            <a:r>
              <a:rPr lang="en-US" sz="2000" dirty="0" smtClean="0">
                <a:latin typeface="Arial Black" panose="020B0A04020102020204" pitchFamily="34" charset="0"/>
              </a:rPr>
              <a:t>surfing</a:t>
            </a:r>
          </a:p>
          <a:p>
            <a:r>
              <a:rPr lang="en-US" sz="2000" dirty="0">
                <a:latin typeface="Arial Black" panose="020B0A04020102020204" pitchFamily="34" charset="0"/>
              </a:rPr>
              <a:t> Offline </a:t>
            </a:r>
            <a:r>
              <a:rPr lang="en-US" sz="2000" dirty="0" smtClean="0">
                <a:latin typeface="Arial Black" panose="020B0A04020102020204" pitchFamily="34" charset="0"/>
              </a:rPr>
              <a:t>attack</a:t>
            </a:r>
          </a:p>
          <a:p>
            <a:r>
              <a:rPr lang="en-US" sz="2000" dirty="0">
                <a:latin typeface="Arial Black" panose="020B0A04020102020204" pitchFamily="34" charset="0"/>
              </a:rPr>
              <a:t>Keyboard loggers, Trojans and </a:t>
            </a:r>
            <a:r>
              <a:rPr lang="en-US" sz="2000" dirty="0" smtClean="0">
                <a:latin typeface="Arial Black" panose="020B0A04020102020204" pitchFamily="34" charset="0"/>
              </a:rPr>
              <a:t>viruses</a:t>
            </a:r>
            <a:endParaRPr lang="en-US" sz="2000" dirty="0">
              <a:latin typeface="Arial Black" panose="020B0A04020102020204" pitchFamily="34" charset="0"/>
            </a:endParaRPr>
          </a:p>
        </p:txBody>
      </p:sp>
    </p:spTree>
    <p:extLst>
      <p:ext uri="{BB962C8B-B14F-4D97-AF65-F5344CB8AC3E}">
        <p14:creationId xmlns:p14="http://schemas.microsoft.com/office/powerpoint/2010/main" val="1770809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Literature </a:t>
            </a:r>
            <a:r>
              <a:rPr lang="en-US" dirty="0" smtClean="0">
                <a:latin typeface="Arial Black" panose="020B0A04020102020204" pitchFamily="34" charset="0"/>
              </a:rPr>
              <a:t>Survey1</a:t>
            </a:r>
            <a:endParaRPr lang="en-US" dirty="0">
              <a:latin typeface="Arial Black" panose="020B0A04020102020204" pitchFamily="34" charset="0"/>
            </a:endParaRPr>
          </a:p>
        </p:txBody>
      </p:sp>
      <p:sp>
        <p:nvSpPr>
          <p:cNvPr id="3" name="Content Placeholder 2"/>
          <p:cNvSpPr>
            <a:spLocks noGrp="1"/>
          </p:cNvSpPr>
          <p:nvPr>
            <p:ph idx="1"/>
          </p:nvPr>
        </p:nvSpPr>
        <p:spPr>
          <a:xfrm>
            <a:off x="2592925" y="1636058"/>
            <a:ext cx="8946541" cy="4912659"/>
          </a:xfrm>
        </p:spPr>
        <p:txBody>
          <a:bodyPr>
            <a:normAutofit fontScale="92500" lnSpcReduction="10000"/>
          </a:bodyPr>
          <a:lstStyle/>
          <a:p>
            <a:pPr marL="0" indent="0">
              <a:buNone/>
            </a:pPr>
            <a:r>
              <a:rPr lang="en-US" sz="2000" dirty="0" smtClean="0">
                <a:solidFill>
                  <a:schemeClr val="accent5">
                    <a:lumMod val="20000"/>
                    <a:lumOff val="80000"/>
                  </a:schemeClr>
                </a:solidFill>
                <a:latin typeface="Arial Black" panose="020B0A04020102020204" pitchFamily="34" charset="0"/>
              </a:rPr>
              <a:t>          </a:t>
            </a:r>
            <a:r>
              <a:rPr lang="en-US" sz="2600" dirty="0" smtClean="0">
                <a:solidFill>
                  <a:schemeClr val="bg2">
                    <a:lumMod val="50000"/>
                  </a:schemeClr>
                </a:solidFill>
                <a:latin typeface="Arial Black" panose="020B0A04020102020204" pitchFamily="34" charset="0"/>
              </a:rPr>
              <a:t>Password </a:t>
            </a:r>
            <a:r>
              <a:rPr lang="en-US" sz="2600" dirty="0">
                <a:solidFill>
                  <a:schemeClr val="bg2">
                    <a:lumMod val="50000"/>
                  </a:schemeClr>
                </a:solidFill>
                <a:latin typeface="Arial Black" panose="020B0A04020102020204" pitchFamily="34" charset="0"/>
              </a:rPr>
              <a:t>Less Authentication (PLA</a:t>
            </a:r>
            <a:r>
              <a:rPr lang="en-US" sz="2600" dirty="0" smtClean="0">
                <a:solidFill>
                  <a:schemeClr val="bg2">
                    <a:lumMod val="50000"/>
                  </a:schemeClr>
                </a:solidFill>
                <a:latin typeface="Arial Black" panose="020B0A04020102020204" pitchFamily="34" charset="0"/>
              </a:rPr>
              <a:t>)</a:t>
            </a:r>
          </a:p>
          <a:p>
            <a:pPr marL="0" indent="0">
              <a:buNone/>
            </a:pPr>
            <a:endParaRPr lang="en-US" sz="2000" dirty="0">
              <a:solidFill>
                <a:schemeClr val="accent5">
                  <a:lumMod val="20000"/>
                  <a:lumOff val="80000"/>
                </a:schemeClr>
              </a:solidFill>
              <a:latin typeface="Arial Black" panose="020B0A04020102020204" pitchFamily="34" charset="0"/>
            </a:endParaRPr>
          </a:p>
          <a:p>
            <a:pPr marL="0" indent="0">
              <a:buNone/>
            </a:pPr>
            <a:r>
              <a:rPr lang="en-US" sz="2000" dirty="0" smtClean="0">
                <a:latin typeface="Arial Black" panose="020B0A04020102020204" pitchFamily="34" charset="0"/>
              </a:rPr>
              <a:t>Advantage:</a:t>
            </a:r>
          </a:p>
          <a:p>
            <a:pPr marL="0" indent="0">
              <a:buNone/>
            </a:pPr>
            <a:r>
              <a:rPr lang="en-US" sz="2000" dirty="0" smtClean="0">
                <a:latin typeface="Arial Black" panose="020B0A04020102020204" pitchFamily="34" charset="0"/>
              </a:rPr>
              <a:t>        This paper will explain the various drawbacks in password based authentication services and also provide drawbacks and security issues  in </a:t>
            </a:r>
            <a:r>
              <a:rPr lang="en-US" sz="2000" dirty="0">
                <a:latin typeface="Arial Black" panose="020B0A04020102020204" pitchFamily="34" charset="0"/>
              </a:rPr>
              <a:t>OTP and email based </a:t>
            </a:r>
            <a:r>
              <a:rPr lang="en-US" sz="2000" dirty="0" smtClean="0">
                <a:latin typeface="Arial Black" panose="020B0A04020102020204" pitchFamily="34" charset="0"/>
              </a:rPr>
              <a:t>authentication services.</a:t>
            </a:r>
          </a:p>
          <a:p>
            <a:pPr marL="0" indent="0">
              <a:buNone/>
            </a:pPr>
            <a:r>
              <a:rPr lang="en-US" sz="2000" dirty="0">
                <a:latin typeface="Arial Black" panose="020B0A04020102020204" pitchFamily="34" charset="0"/>
              </a:rPr>
              <a:t> </a:t>
            </a:r>
            <a:r>
              <a:rPr lang="en-US" sz="2000" dirty="0" smtClean="0">
                <a:latin typeface="Arial Black" panose="020B0A04020102020204" pitchFamily="34" charset="0"/>
              </a:rPr>
              <a:t>     This paper will also provide the advantage in PLA based authentication for Mobile System.</a:t>
            </a:r>
          </a:p>
          <a:p>
            <a:pPr marL="0" indent="0">
              <a:buNone/>
            </a:pPr>
            <a:endParaRPr lang="en-US" sz="2000" dirty="0" smtClean="0">
              <a:latin typeface="Arial Black" panose="020B0A04020102020204" pitchFamily="34" charset="0"/>
            </a:endParaRPr>
          </a:p>
          <a:p>
            <a:pPr marL="0" indent="0">
              <a:buNone/>
            </a:pPr>
            <a:r>
              <a:rPr lang="en-US" sz="2000" dirty="0" smtClean="0">
                <a:latin typeface="Arial Black" panose="020B0A04020102020204" pitchFamily="34" charset="0"/>
              </a:rPr>
              <a:t>Disadvantage:</a:t>
            </a:r>
          </a:p>
          <a:p>
            <a:pPr marL="0" indent="0">
              <a:buNone/>
            </a:pPr>
            <a:r>
              <a:rPr lang="en-US" sz="2000" dirty="0">
                <a:latin typeface="Arial Black" panose="020B0A04020102020204" pitchFamily="34" charset="0"/>
              </a:rPr>
              <a:t> </a:t>
            </a:r>
            <a:r>
              <a:rPr lang="en-US" sz="2000" dirty="0" smtClean="0">
                <a:latin typeface="Arial Black" panose="020B0A04020102020204" pitchFamily="34" charset="0"/>
              </a:rPr>
              <a:t>       User Id wants to remember.</a:t>
            </a:r>
          </a:p>
          <a:p>
            <a:pPr marL="0" indent="0">
              <a:buNone/>
            </a:pPr>
            <a:r>
              <a:rPr lang="en-US" sz="2000" dirty="0">
                <a:latin typeface="Arial Black" panose="020B0A04020102020204" pitchFamily="34" charset="0"/>
              </a:rPr>
              <a:t> </a:t>
            </a:r>
            <a:r>
              <a:rPr lang="en-US" sz="2000" dirty="0" smtClean="0">
                <a:latin typeface="Arial Black" panose="020B0A04020102020204" pitchFamily="34" charset="0"/>
              </a:rPr>
              <a:t>       Dependent </a:t>
            </a:r>
            <a:r>
              <a:rPr lang="en-US" sz="2000" dirty="0">
                <a:latin typeface="Arial Black" panose="020B0A04020102020204" pitchFamily="34" charset="0"/>
              </a:rPr>
              <a:t>on the mobile operator </a:t>
            </a:r>
            <a:r>
              <a:rPr lang="en-US" sz="2000" dirty="0" smtClean="0">
                <a:latin typeface="Arial Black" panose="020B0A04020102020204" pitchFamily="34" charset="0"/>
              </a:rPr>
              <a:t>network</a:t>
            </a:r>
          </a:p>
          <a:p>
            <a:pPr marL="0" indent="0">
              <a:buNone/>
            </a:pPr>
            <a:r>
              <a:rPr lang="en-US" sz="2000" dirty="0">
                <a:latin typeface="Arial Black" panose="020B0A04020102020204" pitchFamily="34" charset="0"/>
              </a:rPr>
              <a:t> </a:t>
            </a:r>
            <a:r>
              <a:rPr lang="en-US" sz="2000" dirty="0" smtClean="0">
                <a:latin typeface="Arial Black" panose="020B0A04020102020204" pitchFamily="34" charset="0"/>
              </a:rPr>
              <a:t>       Denial of service attack may happen. </a:t>
            </a:r>
          </a:p>
          <a:p>
            <a:pPr marL="0" indent="0">
              <a:buNone/>
            </a:pPr>
            <a:endParaRPr lang="en-US" dirty="0" smtClean="0">
              <a:latin typeface="Arial Black" panose="020B0A04020102020204" pitchFamily="34" charset="0"/>
            </a:endParaRPr>
          </a:p>
          <a:p>
            <a:pPr marL="0" indent="0">
              <a:buNone/>
            </a:pPr>
            <a:endParaRPr lang="en-US" dirty="0">
              <a:latin typeface="Arial Black" panose="020B0A04020102020204" pitchFamily="34" charset="0"/>
            </a:endParaRPr>
          </a:p>
          <a:p>
            <a:pPr marL="0" indent="0">
              <a:buNone/>
            </a:pPr>
            <a:endParaRPr lang="en-US" dirty="0" smtClean="0">
              <a:latin typeface="Arial Black" panose="020B0A04020102020204" pitchFamily="34" charset="0"/>
            </a:endParaRPr>
          </a:p>
          <a:p>
            <a:pPr marL="0" indent="0">
              <a:buNone/>
            </a:pPr>
            <a:endParaRPr lang="en-US" dirty="0" smtClean="0">
              <a:latin typeface="Arial Black" panose="020B0A04020102020204" pitchFamily="34" charset="0"/>
            </a:endParaRPr>
          </a:p>
          <a:p>
            <a:pPr marL="0" indent="0">
              <a:buNone/>
            </a:pPr>
            <a:endParaRPr lang="en-US" sz="2400" dirty="0">
              <a:latin typeface="Arial Black" panose="020B0A04020102020204" pitchFamily="34" charset="0"/>
            </a:endParaRPr>
          </a:p>
        </p:txBody>
      </p:sp>
    </p:spTree>
    <p:extLst>
      <p:ext uri="{BB962C8B-B14F-4D97-AF65-F5344CB8AC3E}">
        <p14:creationId xmlns:p14="http://schemas.microsoft.com/office/powerpoint/2010/main" val="3178171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Literature </a:t>
            </a:r>
            <a:r>
              <a:rPr lang="en-US" dirty="0" smtClean="0">
                <a:latin typeface="Arial Black" panose="020B0A04020102020204" pitchFamily="34" charset="0"/>
              </a:rPr>
              <a:t>Survey2</a:t>
            </a:r>
            <a:endParaRPr lang="en-US" dirty="0"/>
          </a:p>
        </p:txBody>
      </p:sp>
      <p:sp>
        <p:nvSpPr>
          <p:cNvPr id="3" name="Content Placeholder 2"/>
          <p:cNvSpPr>
            <a:spLocks noGrp="1"/>
          </p:cNvSpPr>
          <p:nvPr>
            <p:ph idx="1"/>
          </p:nvPr>
        </p:nvSpPr>
        <p:spPr>
          <a:xfrm>
            <a:off x="2853253" y="1452282"/>
            <a:ext cx="8651359" cy="5159187"/>
          </a:xfrm>
        </p:spPr>
        <p:txBody>
          <a:bodyPr>
            <a:normAutofit/>
          </a:bodyPr>
          <a:lstStyle/>
          <a:p>
            <a:pPr marL="0" indent="0">
              <a:buNone/>
            </a:pPr>
            <a:r>
              <a:rPr lang="en-US" sz="2400" b="1" dirty="0" smtClean="0">
                <a:solidFill>
                  <a:schemeClr val="bg2">
                    <a:lumMod val="50000"/>
                  </a:schemeClr>
                </a:solidFill>
              </a:rPr>
              <a:t>Password less </a:t>
            </a:r>
            <a:r>
              <a:rPr lang="en-US" sz="2400" b="1" dirty="0">
                <a:solidFill>
                  <a:schemeClr val="bg2">
                    <a:lumMod val="50000"/>
                  </a:schemeClr>
                </a:solidFill>
              </a:rPr>
              <a:t>login system for mobile phones </a:t>
            </a:r>
            <a:r>
              <a:rPr lang="en-US" sz="2400" b="1" dirty="0" smtClean="0">
                <a:solidFill>
                  <a:schemeClr val="bg2">
                    <a:lumMod val="50000"/>
                  </a:schemeClr>
                </a:solidFill>
              </a:rPr>
              <a:t>using  CAPTCHA</a:t>
            </a:r>
          </a:p>
          <a:p>
            <a:pPr marL="0" indent="0">
              <a:buNone/>
            </a:pPr>
            <a:endParaRPr lang="en-US" sz="2000" b="1" dirty="0"/>
          </a:p>
          <a:p>
            <a:pPr marL="0" indent="0">
              <a:buNone/>
            </a:pPr>
            <a:r>
              <a:rPr lang="en-US" sz="2000" dirty="0" smtClean="0">
                <a:latin typeface="Arial Black" panose="020B0A04020102020204" pitchFamily="34" charset="0"/>
              </a:rPr>
              <a:t>Advantage:</a:t>
            </a:r>
          </a:p>
          <a:p>
            <a:pPr marL="0" indent="0">
              <a:buNone/>
            </a:pPr>
            <a:r>
              <a:rPr lang="en-US" sz="2000" dirty="0">
                <a:latin typeface="Arial Black" panose="020B0A04020102020204" pitchFamily="34" charset="0"/>
              </a:rPr>
              <a:t> </a:t>
            </a:r>
            <a:r>
              <a:rPr lang="en-US" sz="2000" dirty="0" smtClean="0">
                <a:latin typeface="Arial Black" panose="020B0A04020102020204" pitchFamily="34" charset="0"/>
              </a:rPr>
              <a:t>  this paper will explain disadvantage and security issues in password based authentication and also provide advantage  in password less based authentication using CAPTCHA.</a:t>
            </a:r>
          </a:p>
          <a:p>
            <a:pPr marL="0" indent="0">
              <a:buNone/>
            </a:pPr>
            <a:endParaRPr lang="en-US" sz="2000" dirty="0">
              <a:latin typeface="Arial Black" panose="020B0A04020102020204" pitchFamily="34" charset="0"/>
            </a:endParaRPr>
          </a:p>
          <a:p>
            <a:pPr marL="0" indent="0">
              <a:buNone/>
            </a:pPr>
            <a:r>
              <a:rPr lang="en-US" sz="2000" dirty="0" smtClean="0">
                <a:latin typeface="Arial Black" panose="020B0A04020102020204" pitchFamily="34" charset="0"/>
              </a:rPr>
              <a:t>Disadvantage:</a:t>
            </a:r>
          </a:p>
          <a:p>
            <a:pPr marL="0" indent="0">
              <a:buNone/>
            </a:pPr>
            <a:r>
              <a:rPr lang="en-US" sz="2000" dirty="0">
                <a:latin typeface="Arial Black" panose="020B0A04020102020204" pitchFamily="34" charset="0"/>
              </a:rPr>
              <a:t> </a:t>
            </a:r>
            <a:r>
              <a:rPr lang="en-US" sz="2000" dirty="0" smtClean="0">
                <a:latin typeface="Arial Black" panose="020B0A04020102020204" pitchFamily="34" charset="0"/>
              </a:rPr>
              <a:t>  Man in Middle Attack may be happen.</a:t>
            </a:r>
          </a:p>
          <a:p>
            <a:pPr marL="0" indent="0">
              <a:buNone/>
            </a:pPr>
            <a:r>
              <a:rPr lang="en-US" sz="2000" dirty="0">
                <a:latin typeface="Arial Black" panose="020B0A04020102020204" pitchFamily="34" charset="0"/>
              </a:rPr>
              <a:t> </a:t>
            </a:r>
            <a:r>
              <a:rPr lang="en-US" sz="2000" dirty="0" smtClean="0">
                <a:latin typeface="Arial Black" panose="020B0A04020102020204" pitchFamily="34" charset="0"/>
              </a:rPr>
              <a:t>  There is no encryption and decryption of data so easy track and modify the data.</a:t>
            </a:r>
            <a:endParaRPr lang="en-US" sz="2000" dirty="0">
              <a:latin typeface="Arial Black" panose="020B0A04020102020204" pitchFamily="34" charset="0"/>
            </a:endParaRPr>
          </a:p>
        </p:txBody>
      </p:sp>
    </p:spTree>
    <p:extLst>
      <p:ext uri="{BB962C8B-B14F-4D97-AF65-F5344CB8AC3E}">
        <p14:creationId xmlns:p14="http://schemas.microsoft.com/office/powerpoint/2010/main" val="224471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			EXISTING SYSTEM</a:t>
            </a:r>
            <a:endParaRPr lang="en-US" dirty="0">
              <a:latin typeface="Arial Black" panose="020B0A04020102020204" pitchFamily="34" charset="0"/>
            </a:endParaRPr>
          </a:p>
        </p:txBody>
      </p:sp>
      <p:sp>
        <p:nvSpPr>
          <p:cNvPr id="3" name="Content Placeholder 2"/>
          <p:cNvSpPr>
            <a:spLocks noGrp="1"/>
          </p:cNvSpPr>
          <p:nvPr>
            <p:ph idx="1"/>
          </p:nvPr>
        </p:nvSpPr>
        <p:spPr>
          <a:xfrm>
            <a:off x="2558071" y="1905000"/>
            <a:ext cx="8946541" cy="4769223"/>
          </a:xfrm>
        </p:spPr>
        <p:txBody>
          <a:bodyPr>
            <a:normAutofit/>
          </a:bodyPr>
          <a:lstStyle/>
          <a:p>
            <a:pPr marL="0" indent="0">
              <a:buNone/>
            </a:pPr>
            <a:r>
              <a:rPr lang="en-US" dirty="0" smtClean="0">
                <a:latin typeface="Arial Black" panose="020B0A04020102020204" pitchFamily="34" charset="0"/>
              </a:rPr>
              <a:t> </a:t>
            </a:r>
            <a:r>
              <a:rPr lang="en-US" sz="2000" dirty="0" smtClean="0">
                <a:latin typeface="Arial Black" panose="020B0A04020102020204" pitchFamily="34" charset="0"/>
              </a:rPr>
              <a:t>The Various Existing </a:t>
            </a:r>
            <a:r>
              <a:rPr lang="en-US" sz="2000" dirty="0" smtClean="0">
                <a:latin typeface="Arial Black" panose="020B0A04020102020204" pitchFamily="34" charset="0"/>
              </a:rPr>
              <a:t>Password less </a:t>
            </a:r>
            <a:r>
              <a:rPr lang="en-US" sz="2000" dirty="0" smtClean="0">
                <a:latin typeface="Arial Black" panose="020B0A04020102020204" pitchFamily="34" charset="0"/>
              </a:rPr>
              <a:t>Authentication Systems with their Drawbacks</a:t>
            </a:r>
            <a:r>
              <a:rPr lang="en-US" sz="2000" dirty="0" smtClean="0">
                <a:latin typeface="Arial Black" panose="020B0A04020102020204" pitchFamily="34" charset="0"/>
              </a:rPr>
              <a:t>.</a:t>
            </a:r>
          </a:p>
          <a:p>
            <a:pPr marL="0" indent="0">
              <a:buNone/>
            </a:pPr>
            <a:endParaRPr lang="en-US" sz="2000" dirty="0" smtClean="0">
              <a:latin typeface="Arial Black" panose="020B0A04020102020204" pitchFamily="34" charset="0"/>
            </a:endParaRPr>
          </a:p>
          <a:p>
            <a:r>
              <a:rPr lang="en-US" sz="2000" dirty="0" smtClean="0">
                <a:latin typeface="Arial Black" panose="020B0A04020102020204" pitchFamily="34" charset="0"/>
              </a:rPr>
              <a:t> </a:t>
            </a:r>
            <a:r>
              <a:rPr lang="en-US" sz="2000" dirty="0" smtClean="0">
                <a:solidFill>
                  <a:schemeClr val="accent3"/>
                </a:solidFill>
                <a:latin typeface="Arial Black" panose="020B0A04020102020204" pitchFamily="34" charset="0"/>
              </a:rPr>
              <a:t>S</a:t>
            </a:r>
            <a:r>
              <a:rPr lang="en-US" sz="2000" dirty="0">
                <a:solidFill>
                  <a:schemeClr val="accent3"/>
                </a:solidFill>
                <a:latin typeface="Arial Black" panose="020B0A04020102020204" pitchFamily="34" charset="0"/>
              </a:rPr>
              <a:t>martcards </a:t>
            </a:r>
            <a:r>
              <a:rPr lang="en-US" sz="2000" dirty="0">
                <a:latin typeface="Arial Black" panose="020B0A04020102020204" pitchFamily="34" charset="0"/>
              </a:rPr>
              <a:t> : need PINs and passwords, and are also vulnerable to smartcard lost problem. </a:t>
            </a:r>
            <a:endParaRPr lang="en-US" sz="2000" dirty="0" smtClean="0">
              <a:latin typeface="Arial Black" panose="020B0A04020102020204" pitchFamily="34" charset="0"/>
            </a:endParaRPr>
          </a:p>
          <a:p>
            <a:r>
              <a:rPr lang="en-US" sz="2000" dirty="0">
                <a:latin typeface="Arial Black" panose="020B0A04020102020204" pitchFamily="34" charset="0"/>
              </a:rPr>
              <a:t> </a:t>
            </a:r>
            <a:r>
              <a:rPr lang="en-US" sz="2000" dirty="0">
                <a:solidFill>
                  <a:schemeClr val="accent3">
                    <a:lumMod val="75000"/>
                  </a:schemeClr>
                </a:solidFill>
                <a:latin typeface="Arial Black" panose="020B0A04020102020204" pitchFamily="34" charset="0"/>
              </a:rPr>
              <a:t>Biometric</a:t>
            </a:r>
            <a:r>
              <a:rPr lang="en-US" sz="2000" dirty="0">
                <a:latin typeface="Arial Black" panose="020B0A04020102020204" pitchFamily="34" charset="0"/>
              </a:rPr>
              <a:t> </a:t>
            </a:r>
            <a:r>
              <a:rPr lang="en-US" sz="2000" dirty="0" smtClean="0">
                <a:latin typeface="Arial Black" panose="020B0A04020102020204" pitchFamily="34" charset="0"/>
              </a:rPr>
              <a:t>:  require </a:t>
            </a:r>
            <a:r>
              <a:rPr lang="en-US" sz="2000" dirty="0">
                <a:latin typeface="Arial Black" panose="020B0A04020102020204" pitchFamily="34" charset="0"/>
              </a:rPr>
              <a:t>extra hardware for implementation and also raises privacy </a:t>
            </a:r>
            <a:r>
              <a:rPr lang="en-US" sz="2000" dirty="0" smtClean="0">
                <a:latin typeface="Arial Black" panose="020B0A04020102020204" pitchFamily="34" charset="0"/>
              </a:rPr>
              <a:t>concerns.</a:t>
            </a:r>
          </a:p>
          <a:p>
            <a:r>
              <a:rPr lang="en-US" sz="2000" dirty="0" smtClean="0">
                <a:solidFill>
                  <a:schemeClr val="accent3">
                    <a:lumMod val="75000"/>
                  </a:schemeClr>
                </a:solidFill>
                <a:latin typeface="Arial Black" panose="020B0A04020102020204" pitchFamily="34" charset="0"/>
              </a:rPr>
              <a:t>OTP &amp;&amp; Email </a:t>
            </a:r>
            <a:r>
              <a:rPr lang="en-US" sz="2000" dirty="0" smtClean="0">
                <a:latin typeface="Arial Black" panose="020B0A04020102020204" pitchFamily="34" charset="0"/>
              </a:rPr>
              <a:t>: </a:t>
            </a:r>
            <a:r>
              <a:rPr lang="en-US" sz="2000" dirty="0">
                <a:latin typeface="Arial Black" panose="020B0A04020102020204" pitchFamily="34" charset="0"/>
              </a:rPr>
              <a:t> The limitation is the cost/ time involved in procuring and maintaining these hardware </a:t>
            </a:r>
            <a:r>
              <a:rPr lang="en-US" sz="2000" dirty="0" smtClean="0">
                <a:latin typeface="Arial Black" panose="020B0A04020102020204" pitchFamily="34" charset="0"/>
              </a:rPr>
              <a:t>tokens and also</a:t>
            </a:r>
            <a:r>
              <a:rPr lang="en-US" sz="2000" dirty="0"/>
              <a:t> </a:t>
            </a:r>
            <a:r>
              <a:rPr lang="en-US" sz="2000" dirty="0" smtClean="0">
                <a:latin typeface="Arial Black" panose="020B0A04020102020204" pitchFamily="34" charset="0"/>
              </a:rPr>
              <a:t>include </a:t>
            </a:r>
            <a:r>
              <a:rPr lang="en-US" sz="2000" dirty="0">
                <a:latin typeface="Arial Black" panose="020B0A04020102020204" pitchFamily="34" charset="0"/>
              </a:rPr>
              <a:t>incompatibility of software for certain mobile operating systems and the cost of sending messages using SMS. </a:t>
            </a:r>
            <a:endParaRPr lang="en-US" sz="2000" dirty="0" smtClean="0">
              <a:latin typeface="Arial Black" panose="020B0A04020102020204" pitchFamily="34" charset="0"/>
            </a:endParaRPr>
          </a:p>
          <a:p>
            <a:endParaRPr lang="en-US" dirty="0" smtClean="0">
              <a:latin typeface="Arial Black" panose="020B0A04020102020204" pitchFamily="34" charset="0"/>
            </a:endParaRPr>
          </a:p>
          <a:p>
            <a:endParaRPr lang="en-US" dirty="0">
              <a:latin typeface="Arial Black" panose="020B0A04020102020204" pitchFamily="34" charset="0"/>
            </a:endParaRPr>
          </a:p>
        </p:txBody>
      </p:sp>
    </p:spTree>
    <p:extLst>
      <p:ext uri="{BB962C8B-B14F-4D97-AF65-F5344CB8AC3E}">
        <p14:creationId xmlns:p14="http://schemas.microsoft.com/office/powerpoint/2010/main" val="1641341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           Objective</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sz="2000" dirty="0">
                <a:latin typeface="Arial Black" panose="020B0A04020102020204" pitchFamily="34" charset="0"/>
              </a:rPr>
              <a:t>As the main concept of the project , a new password less authentication scheme for smart phones is presented which is not only solved remembering a password and also provide a robust security.</a:t>
            </a:r>
          </a:p>
          <a:p>
            <a:r>
              <a:rPr lang="en-US" sz="2000" dirty="0">
                <a:latin typeface="Arial Black" panose="020B0A04020102020204" pitchFamily="34" charset="0"/>
              </a:rPr>
              <a:t>The proposed scheme uses ECDSA  with CAPTCHA to provide a Security.</a:t>
            </a:r>
          </a:p>
          <a:p>
            <a:endParaRPr lang="en-US" dirty="0"/>
          </a:p>
        </p:txBody>
      </p:sp>
    </p:spTree>
    <p:extLst>
      <p:ext uri="{BB962C8B-B14F-4D97-AF65-F5344CB8AC3E}">
        <p14:creationId xmlns:p14="http://schemas.microsoft.com/office/powerpoint/2010/main" val="35456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atin typeface="Arial Black" panose="020B0A04020102020204" pitchFamily="34" charset="0"/>
              </a:rPr>
              <a:t>PROPOSED </a:t>
            </a:r>
            <a:r>
              <a:rPr lang="en-US" dirty="0" smtClean="0">
                <a:latin typeface="Arial Black" panose="020B0A04020102020204" pitchFamily="34" charset="0"/>
              </a:rPr>
              <a:t>SYSTEM</a:t>
            </a:r>
            <a:endParaRPr lang="en-US" dirty="0">
              <a:latin typeface="Arial Black" panose="020B0A04020102020204" pitchFamily="34" charset="0"/>
            </a:endParaRPr>
          </a:p>
        </p:txBody>
      </p:sp>
      <p:sp>
        <p:nvSpPr>
          <p:cNvPr id="3" name="Content Placeholder 2"/>
          <p:cNvSpPr>
            <a:spLocks noGrp="1"/>
          </p:cNvSpPr>
          <p:nvPr>
            <p:ph idx="1"/>
          </p:nvPr>
        </p:nvSpPr>
        <p:spPr>
          <a:xfrm>
            <a:off x="2434571" y="1771413"/>
            <a:ext cx="8946541" cy="6156102"/>
          </a:xfrm>
        </p:spPr>
        <p:txBody>
          <a:bodyPr/>
          <a:lstStyle/>
          <a:p>
            <a:endParaRPr lang="en-US" sz="2000" dirty="0" smtClean="0">
              <a:latin typeface="Arial Black" panose="020B0A04020102020204" pitchFamily="34" charset="0"/>
            </a:endParaRPr>
          </a:p>
          <a:p>
            <a:r>
              <a:rPr lang="en-US" sz="2000" dirty="0" smtClean="0">
                <a:latin typeface="Arial Black" panose="020B0A04020102020204" pitchFamily="34" charset="0"/>
              </a:rPr>
              <a:t>The </a:t>
            </a:r>
            <a:r>
              <a:rPr lang="en-US" sz="2000" dirty="0">
                <a:latin typeface="Arial Black" panose="020B0A04020102020204" pitchFamily="34" charset="0"/>
              </a:rPr>
              <a:t>proposed scheme uses ECDSA which is based on Elliptic Curve Cryptography (ECC</a:t>
            </a:r>
            <a:r>
              <a:rPr lang="en-US" sz="2000" dirty="0" smtClean="0">
                <a:latin typeface="Arial Black" panose="020B0A04020102020204" pitchFamily="34" charset="0"/>
              </a:rPr>
              <a:t>) and </a:t>
            </a:r>
            <a:r>
              <a:rPr lang="en-US" sz="2000" dirty="0">
                <a:latin typeface="Arial Black" panose="020B0A04020102020204" pitchFamily="34" charset="0"/>
              </a:rPr>
              <a:t>incorporate </a:t>
            </a:r>
            <a:r>
              <a:rPr lang="en-US" sz="2000" dirty="0" smtClean="0">
                <a:latin typeface="Arial Black" panose="020B0A04020102020204" pitchFamily="34" charset="0"/>
              </a:rPr>
              <a:t>with CAPTCHA </a:t>
            </a:r>
            <a:r>
              <a:rPr lang="en-US" sz="2000" dirty="0">
                <a:latin typeface="Arial Black" panose="020B0A04020102020204" pitchFamily="34" charset="0"/>
              </a:rPr>
              <a:t>which play an important role in protecting the web resources from spamming and other malicious activities</a:t>
            </a:r>
            <a:r>
              <a:rPr lang="en-US" sz="2000" dirty="0" smtClean="0">
                <a:latin typeface="Arial Black" panose="020B0A04020102020204" pitchFamily="34" charset="0"/>
              </a:rPr>
              <a:t>.</a:t>
            </a:r>
          </a:p>
          <a:p>
            <a:r>
              <a:rPr lang="en-US" sz="2000" dirty="0">
                <a:latin typeface="Arial Black" panose="020B0A04020102020204" pitchFamily="34" charset="0"/>
              </a:rPr>
              <a:t> Compared with RSA, Rabin and </a:t>
            </a:r>
            <a:r>
              <a:rPr lang="en-US" sz="2000" dirty="0" err="1">
                <a:latin typeface="Arial Black" panose="020B0A04020102020204" pitchFamily="34" charset="0"/>
              </a:rPr>
              <a:t>Elgamal</a:t>
            </a:r>
            <a:r>
              <a:rPr lang="en-US" sz="2000" dirty="0">
                <a:latin typeface="Arial Black" panose="020B0A04020102020204" pitchFamily="34" charset="0"/>
              </a:rPr>
              <a:t> cryptographic systems, ECC has remarkable strength and efficiency advantages in terms of bandwidth, key sizes and computational overheads. ECC can therefore be efficiently implemented in resource constraint devices like smart phone.  </a:t>
            </a:r>
            <a:endParaRPr lang="en-US" sz="2000" dirty="0" smtClean="0">
              <a:latin typeface="Arial Black" panose="020B0A04020102020204" pitchFamily="34" charset="0"/>
            </a:endParaRPr>
          </a:p>
          <a:p>
            <a:endParaRPr lang="en-US" dirty="0">
              <a:latin typeface="Arial Black" panose="020B0A04020102020204" pitchFamily="34" charset="0"/>
            </a:endParaRPr>
          </a:p>
        </p:txBody>
      </p:sp>
    </p:spTree>
    <p:extLst>
      <p:ext uri="{BB962C8B-B14F-4D97-AF65-F5344CB8AC3E}">
        <p14:creationId xmlns:p14="http://schemas.microsoft.com/office/powerpoint/2010/main" val="2315106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SECURITY ANALYSIS OF THE PROPOSED SCHEME </a:t>
            </a:r>
          </a:p>
        </p:txBody>
      </p:sp>
      <p:sp>
        <p:nvSpPr>
          <p:cNvPr id="3" name="Content Placeholder 2"/>
          <p:cNvSpPr>
            <a:spLocks noGrp="1"/>
          </p:cNvSpPr>
          <p:nvPr>
            <p:ph idx="1"/>
          </p:nvPr>
        </p:nvSpPr>
        <p:spPr>
          <a:xfrm>
            <a:off x="2097741" y="2079812"/>
            <a:ext cx="9592653" cy="4195481"/>
          </a:xfrm>
        </p:spPr>
        <p:txBody>
          <a:bodyPr>
            <a:normAutofit/>
          </a:bodyPr>
          <a:lstStyle/>
          <a:p>
            <a:pPr marL="0" indent="0">
              <a:buNone/>
            </a:pPr>
            <a:r>
              <a:rPr lang="en-US" sz="2000" dirty="0" smtClean="0">
                <a:latin typeface="Arial Black" panose="020B0A04020102020204" pitchFamily="34" charset="0"/>
              </a:rPr>
              <a:t>The proposed system will solve the following </a:t>
            </a:r>
            <a:r>
              <a:rPr lang="en-US" sz="2000" dirty="0">
                <a:latin typeface="Arial Black" panose="020B0A04020102020204" pitchFamily="34" charset="0"/>
              </a:rPr>
              <a:t>S</a:t>
            </a:r>
            <a:r>
              <a:rPr lang="en-US" sz="2000" dirty="0" smtClean="0">
                <a:latin typeface="Arial Black" panose="020B0A04020102020204" pitchFamily="34" charset="0"/>
              </a:rPr>
              <a:t>ecurity Threads</a:t>
            </a:r>
          </a:p>
          <a:p>
            <a:pPr marL="1085850" lvl="2" indent="-285750">
              <a:buFont typeface="Wingdings" panose="05000000000000000000" pitchFamily="2" charset="2"/>
              <a:buChar char="ü"/>
            </a:pPr>
            <a:r>
              <a:rPr lang="en-US" sz="2000" dirty="0" smtClean="0">
                <a:latin typeface="Arial Black" panose="020B0A04020102020204" pitchFamily="34" charset="0"/>
              </a:rPr>
              <a:t>BRUTE </a:t>
            </a:r>
            <a:r>
              <a:rPr lang="en-US" sz="2000" dirty="0">
                <a:latin typeface="Arial Black" panose="020B0A04020102020204" pitchFamily="34" charset="0"/>
              </a:rPr>
              <a:t>FORCE ATTACK </a:t>
            </a:r>
            <a:endParaRPr lang="en-US" sz="2000" dirty="0" smtClean="0">
              <a:latin typeface="Arial Black" panose="020B0A04020102020204" pitchFamily="34" charset="0"/>
            </a:endParaRPr>
          </a:p>
          <a:p>
            <a:pPr marL="1085850" lvl="2" indent="-285750">
              <a:buFont typeface="Wingdings" panose="05000000000000000000" pitchFamily="2" charset="2"/>
              <a:buChar char="ü"/>
            </a:pPr>
            <a:r>
              <a:rPr lang="en-US" sz="2000" dirty="0">
                <a:latin typeface="Arial Black" panose="020B0A04020102020204" pitchFamily="34" charset="0"/>
              </a:rPr>
              <a:t>DICTIONARY </a:t>
            </a:r>
            <a:r>
              <a:rPr lang="en-US" sz="2000" dirty="0" smtClean="0">
                <a:latin typeface="Arial Black" panose="020B0A04020102020204" pitchFamily="34" charset="0"/>
              </a:rPr>
              <a:t>ATTACK</a:t>
            </a:r>
          </a:p>
          <a:p>
            <a:pPr marL="1085850" lvl="2" indent="-285750">
              <a:buFont typeface="Wingdings" panose="05000000000000000000" pitchFamily="2" charset="2"/>
              <a:buChar char="ü"/>
            </a:pPr>
            <a:r>
              <a:rPr lang="en-US" sz="2000" dirty="0">
                <a:latin typeface="Arial Black" panose="020B0A04020102020204" pitchFamily="34" charset="0"/>
              </a:rPr>
              <a:t>RAINBOW TABLE ATTACK </a:t>
            </a:r>
            <a:endParaRPr lang="en-US" sz="2000" dirty="0" smtClean="0">
              <a:latin typeface="Arial Black" panose="020B0A04020102020204" pitchFamily="34" charset="0"/>
            </a:endParaRPr>
          </a:p>
          <a:p>
            <a:pPr marL="1085850" lvl="2" indent="-285750">
              <a:buFont typeface="Wingdings" panose="05000000000000000000" pitchFamily="2" charset="2"/>
              <a:buChar char="ü"/>
            </a:pPr>
            <a:r>
              <a:rPr lang="en-US" sz="2000" dirty="0">
                <a:latin typeface="Arial Black" panose="020B0A04020102020204" pitchFamily="34" charset="0"/>
              </a:rPr>
              <a:t>SNIFFING ATTACK </a:t>
            </a:r>
            <a:endParaRPr lang="en-US" sz="2000" dirty="0" smtClean="0">
              <a:latin typeface="Arial Black" panose="020B0A04020102020204" pitchFamily="34" charset="0"/>
            </a:endParaRPr>
          </a:p>
          <a:p>
            <a:pPr marL="1085850" lvl="2" indent="-285750">
              <a:buFont typeface="Wingdings" panose="05000000000000000000" pitchFamily="2" charset="2"/>
              <a:buChar char="ü"/>
            </a:pPr>
            <a:r>
              <a:rPr lang="en-US" sz="2000" dirty="0">
                <a:latin typeface="Arial Black" panose="020B0A04020102020204" pitchFamily="34" charset="0"/>
              </a:rPr>
              <a:t> SERVER SPOOFING ATTACK </a:t>
            </a:r>
            <a:endParaRPr lang="en-US" sz="2000" dirty="0" smtClean="0">
              <a:latin typeface="Arial Black" panose="020B0A04020102020204" pitchFamily="34" charset="0"/>
            </a:endParaRPr>
          </a:p>
          <a:p>
            <a:pPr marL="1085850" lvl="2" indent="-285750">
              <a:buFont typeface="Wingdings" panose="05000000000000000000" pitchFamily="2" charset="2"/>
              <a:buChar char="ü"/>
            </a:pPr>
            <a:r>
              <a:rPr lang="en-US" sz="2000" dirty="0" smtClean="0">
                <a:latin typeface="Arial Black" panose="020B0A04020102020204" pitchFamily="34" charset="0"/>
              </a:rPr>
              <a:t>MAN-IN-THE-MIDDLE </a:t>
            </a:r>
            <a:r>
              <a:rPr lang="en-US" sz="2000" dirty="0">
                <a:latin typeface="Arial Black" panose="020B0A04020102020204" pitchFamily="34" charset="0"/>
              </a:rPr>
              <a:t>ATTACK </a:t>
            </a:r>
            <a:endParaRPr lang="en-US" sz="2000" dirty="0" smtClean="0">
              <a:latin typeface="Arial Black" panose="020B0A04020102020204" pitchFamily="34" charset="0"/>
            </a:endParaRPr>
          </a:p>
          <a:p>
            <a:pPr marL="1085850" lvl="2" indent="-285750">
              <a:buFont typeface="Wingdings" panose="05000000000000000000" pitchFamily="2" charset="2"/>
              <a:buChar char="ü"/>
            </a:pPr>
            <a:r>
              <a:rPr lang="en-US" sz="2000" dirty="0">
                <a:latin typeface="Arial Black" panose="020B0A04020102020204" pitchFamily="34" charset="0"/>
              </a:rPr>
              <a:t> SHOULDER SURFING ATTACK </a:t>
            </a:r>
            <a:endParaRPr lang="en-US" sz="2000" dirty="0" smtClean="0">
              <a:latin typeface="Arial Black" panose="020B0A04020102020204" pitchFamily="34" charset="0"/>
            </a:endParaRPr>
          </a:p>
          <a:p>
            <a:pPr marL="1085850" lvl="2" indent="-285750">
              <a:buFont typeface="Wingdings" panose="05000000000000000000" pitchFamily="2" charset="2"/>
              <a:buChar char="ü"/>
            </a:pPr>
            <a:r>
              <a:rPr lang="en-US" sz="2000" dirty="0">
                <a:latin typeface="Arial Black" panose="020B0A04020102020204" pitchFamily="34" charset="0"/>
              </a:rPr>
              <a:t> MANY LOGGED-IN USERS’ ATTACK </a:t>
            </a:r>
          </a:p>
        </p:txBody>
      </p:sp>
    </p:spTree>
    <p:extLst>
      <p:ext uri="{BB962C8B-B14F-4D97-AF65-F5344CB8AC3E}">
        <p14:creationId xmlns:p14="http://schemas.microsoft.com/office/powerpoint/2010/main" val="3096194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201</TotalTime>
  <Words>665</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Century Gothic</vt:lpstr>
      <vt:lpstr>Wingdings</vt:lpstr>
      <vt:lpstr>Wingdings 3</vt:lpstr>
      <vt:lpstr>Wisp</vt:lpstr>
      <vt:lpstr>PASSWORDLESS AUTHENTICATION                             SCHEME FOR       SMART PHONES  USING ELLIPTIC CURVE CRYPTOGRAPHY </vt:lpstr>
      <vt:lpstr>Problem Definition   </vt:lpstr>
      <vt:lpstr>Security Attacks in Password Based  Authentication</vt:lpstr>
      <vt:lpstr>Literature Survey1</vt:lpstr>
      <vt:lpstr>Literature Survey2</vt:lpstr>
      <vt:lpstr>   EXISTING SYSTEM</vt:lpstr>
      <vt:lpstr>           Objective</vt:lpstr>
      <vt:lpstr> PROPOSED SYSTEM</vt:lpstr>
      <vt:lpstr>SECURITY ANALYSIS OF THE PROPOSED SCHEME </vt:lpstr>
      <vt:lpstr>FUNCTIONALITY FEATURES OF THE PROPOSED SYSTEM</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PASSWORDLESS AUTHENTICATION                             SCHEME FOR       SMART PHONES  USING ELLIPTIC CURVE CRYPTOGRAPHY</dc:title>
  <dc:creator>VIGNES</dc:creator>
  <cp:lastModifiedBy>VIGNES</cp:lastModifiedBy>
  <cp:revision>25</cp:revision>
  <dcterms:created xsi:type="dcterms:W3CDTF">2017-08-16T23:53:22Z</dcterms:created>
  <dcterms:modified xsi:type="dcterms:W3CDTF">2017-08-17T16:11:27Z</dcterms:modified>
</cp:coreProperties>
</file>