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6" r:id="rId7"/>
    <p:sldId id="265" r:id="rId8"/>
    <p:sldId id="258" r:id="rId9"/>
    <p:sldId id="267" r:id="rId10"/>
    <p:sldId id="268" r:id="rId11"/>
    <p:sldId id="261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A9493-16A9-4FF3-BB07-6A1F6C245365}" v="290" dt="2022-05-26T10:40:28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9E3F-BEC9-7519-EBD2-605C64EE3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C242E-91D8-435C-FD9F-77D5AEB4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081E3-C977-BDCC-C50E-F5A720EF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65087-1933-7293-5F47-8896CA7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036A-7B1A-F4E5-A4DA-C4FCA50B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D041-0C6B-DB01-0E93-0243E7B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8AD1D-9B2A-7F82-827E-077105F6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2227-EABA-B740-5286-632C570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FD6EE-97F9-8727-CBDA-B2C90095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E2B3-1770-B17B-5D92-8E48C9A1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3AFBD-59F1-3103-056A-779312CA6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E7793-3583-DA3A-0030-C22A97C9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0B7F-9859-B0C2-627B-D03624EF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4784-E58C-5C86-1566-F185F2F5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35F3-C25D-5E03-F044-9EF8943E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9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D6BB-BBC9-C8BB-08D4-70082B5F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16F8-D383-7CE9-243E-C196AFBB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405A-F1CA-7E97-5EAB-A09FE64F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226-2561-E43A-60EF-99C504B5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F545-1A0C-951F-63EE-0BB2D6E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7DBB-A8A6-4690-CE78-B3524E2F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3090-DCFC-3A27-A90D-9E77DD6D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84E7-8B53-2C05-5BD9-E8CE726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C443-94D0-73EC-2855-C620013D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D6C2-A87B-EBAD-558E-2BEC3299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0407-715D-5A44-558E-703CA0C4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FB9F-6907-8ADD-2FD8-5E790EE65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31D8-378C-8F3F-A842-B04506535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AF1F1-74C3-5852-5A00-7BBE91F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0B83-6A45-E36A-4C75-738B9148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2BC6-A143-47B4-AF23-94829659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0B08-9DC8-07C0-E62F-13396794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9234-11D1-1E41-9B7E-EE85AAD8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2FDF-3574-38E5-2851-BECEC8B6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51355-6873-5939-34B0-3A20527C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E6F85-4B64-0E5B-25DE-D2B2A633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4B0BF-9C3E-3A5A-436A-0EFFA724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72465-39D9-5F78-5DBB-5BBF304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99524-5C7A-683A-6F89-C1BDF225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7B63-2BAA-A246-523D-4560FB65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43082-E79C-EA37-3F17-BB68F700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8B382-443D-557E-B8E7-1D143293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3F239-9665-84D7-08AE-7CCB8F7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8F7BE-DF41-22F9-7BF6-DFD715A9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7A31B-B29E-7064-5747-CAB3D72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361A4-B1C2-11C2-CBD6-5F713887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60C1-67CD-FB46-53F2-4B775790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85AE-0AA7-D471-6C06-F60A143C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6BB4-F6E1-95A9-C7A1-4D293E1C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BE0BE-ED32-B600-D375-21E494C1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1702-062A-313B-D91E-1F79EFBE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7708E-1872-E28D-E47E-3AD17CA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6F85-61EA-8C15-1975-111A211A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1780B-D1D9-A4AA-7549-D00D458DE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A7D7-E96E-6F87-0B27-93DBB92E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68A4-B9B3-4AB6-9089-CA5E16A8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B4D7-E33B-4391-8C86-DE52C254631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00103-8346-21DB-5634-9277363E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41E9-3C9B-6F75-12B9-A7B1B5EB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A027-8305-43A5-BE92-7EE950A1C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8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773D1-C165-40FD-D194-8D88DB3C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E214A-02F0-B15F-9795-DA43875C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66FA-CFF3-FC34-616E-6BD2D8628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86B7B4D7-E33B-4391-8C86-DE52C254631A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320E-FF52-31F6-97FC-B61B89F6E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BB5A-DA58-30B3-11D2-1BF8D16D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0"/>
              </a:defRPr>
            </a:lvl1pPr>
          </a:lstStyle>
          <a:p>
            <a:fld id="{06F7A027-8305-43A5-BE92-7EE950A1C1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le_Main">
            <a:extLst>
              <a:ext uri="{FF2B5EF4-FFF2-40B4-BE49-F238E27FC236}">
                <a16:creationId xmlns:a16="http://schemas.microsoft.com/office/drawing/2014/main" id="{B8265930-3E0A-4B7A-FC67-88B3138D2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48" y="967789"/>
            <a:ext cx="9144000" cy="1226734"/>
          </a:xfrm>
          <a:effectLst>
            <a:outerShdw blurRad="1270000" sx="200000" sy="200000" algn="ctr" rotWithShape="0">
              <a:prstClr val="black"/>
            </a:outerShdw>
          </a:effectLst>
        </p:spPr>
        <p:txBody>
          <a:bodyPr anchor="ctr">
            <a:noAutofit/>
          </a:bodyPr>
          <a:lstStyle/>
          <a:p>
            <a:r>
              <a:rPr lang="en-US" sz="3200" spc="600" dirty="0">
                <a:latin typeface="Montserrat Bold" pitchFamily="2" charset="0"/>
              </a:rPr>
              <a:t>DIMENSIONALITY  REDUCTION</a:t>
            </a:r>
          </a:p>
        </p:txBody>
      </p:sp>
      <p:sp>
        <p:nvSpPr>
          <p:cNvPr id="5" name="!!top tittle">
            <a:extLst>
              <a:ext uri="{FF2B5EF4-FFF2-40B4-BE49-F238E27FC236}">
                <a16:creationId xmlns:a16="http://schemas.microsoft.com/office/drawing/2014/main" id="{B05C7F1A-8FE1-3C66-2522-553DE80F4FD9}"/>
              </a:ext>
            </a:extLst>
          </p:cNvPr>
          <p:cNvSpPr txBox="1"/>
          <p:nvPr/>
        </p:nvSpPr>
        <p:spPr>
          <a:xfrm>
            <a:off x="8429105" y="5192684"/>
            <a:ext cx="333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Bold" pitchFamily="2" charset="0"/>
              </a:rPr>
              <a:t>ASADUJAMAN NUR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A313C2-41B6-A3FB-A78A-91ACCBB1F58C}"/>
              </a:ext>
            </a:extLst>
          </p:cNvPr>
          <p:cNvCxnSpPr>
            <a:cxnSpLocks/>
          </p:cNvCxnSpPr>
          <p:nvPr/>
        </p:nvCxnSpPr>
        <p:spPr>
          <a:xfrm>
            <a:off x="1401091" y="967789"/>
            <a:ext cx="0" cy="1329396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1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top tittle">
            <a:extLst>
              <a:ext uri="{FF2B5EF4-FFF2-40B4-BE49-F238E27FC236}">
                <a16:creationId xmlns:a16="http://schemas.microsoft.com/office/drawing/2014/main" id="{79A255C7-DAB2-4353-D3D5-86E750B0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24" y="2766219"/>
            <a:ext cx="11485552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spc="800" dirty="0">
                <a:latin typeface="Montserrat Bold" pitchFamily="2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1083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le_Main">
            <a:extLst>
              <a:ext uri="{FF2B5EF4-FFF2-40B4-BE49-F238E27FC236}">
                <a16:creationId xmlns:a16="http://schemas.microsoft.com/office/drawing/2014/main" id="{D84C2417-DB12-9A82-23E3-5EB1C6F8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79" y="1315329"/>
            <a:ext cx="4404360" cy="471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spc="600" dirty="0">
                <a:latin typeface="Montserrat Bold" pitchFamily="2" charset="0"/>
              </a:rPr>
              <a:t>PREVIEW</a:t>
            </a:r>
          </a:p>
        </p:txBody>
      </p:sp>
      <p:sp>
        <p:nvSpPr>
          <p:cNvPr id="4" name="!!Context">
            <a:extLst>
              <a:ext uri="{FF2B5EF4-FFF2-40B4-BE49-F238E27FC236}">
                <a16:creationId xmlns:a16="http://schemas.microsoft.com/office/drawing/2014/main" id="{0EDA96C1-07CA-91C1-07D4-B733EACB3A0F}"/>
              </a:ext>
            </a:extLst>
          </p:cNvPr>
          <p:cNvSpPr txBox="1"/>
          <p:nvPr/>
        </p:nvSpPr>
        <p:spPr>
          <a:xfrm>
            <a:off x="814434" y="3429000"/>
            <a:ext cx="220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Future</a:t>
            </a:r>
          </a:p>
        </p:txBody>
      </p:sp>
      <p:sp>
        <p:nvSpPr>
          <p:cNvPr id="12" name="!!top tittle">
            <a:extLst>
              <a:ext uri="{FF2B5EF4-FFF2-40B4-BE49-F238E27FC236}">
                <a16:creationId xmlns:a16="http://schemas.microsoft.com/office/drawing/2014/main" id="{9084964D-BCD9-EA74-F652-59DB504596A0}"/>
              </a:ext>
            </a:extLst>
          </p:cNvPr>
          <p:cNvSpPr txBox="1">
            <a:spLocks/>
          </p:cNvSpPr>
          <p:nvPr/>
        </p:nvSpPr>
        <p:spPr>
          <a:xfrm>
            <a:off x="3584331" y="1185203"/>
            <a:ext cx="4404360" cy="26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DIMENSIONALITY REDUCTION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CDEB53-B59C-96F0-6AAB-E9536AB540C1}"/>
              </a:ext>
            </a:extLst>
          </p:cNvPr>
          <p:cNvCxnSpPr>
            <a:cxnSpLocks/>
          </p:cNvCxnSpPr>
          <p:nvPr/>
        </p:nvCxnSpPr>
        <p:spPr>
          <a:xfrm>
            <a:off x="4547701" y="1090143"/>
            <a:ext cx="0" cy="731307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D7AA-0803-7B17-5457-F7904BBB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269" y="848866"/>
            <a:ext cx="4425462" cy="816561"/>
          </a:xfrm>
        </p:spPr>
        <p:txBody>
          <a:bodyPr/>
          <a:lstStyle/>
          <a:p>
            <a:pPr algn="ctr"/>
            <a:r>
              <a:rPr lang="en-US" sz="3200" spc="300" dirty="0">
                <a:latin typeface="Montserrat Bold" pitchFamily="2" charset="0"/>
              </a:rPr>
              <a:t>INTRODUCTION</a:t>
            </a:r>
            <a:endParaRPr lang="en-US" spc="300" dirty="0">
              <a:latin typeface="Montserrat 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E80D-FCB4-2714-F2D4-0DCCBAA3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388" y="2822616"/>
            <a:ext cx="3539122" cy="1719887"/>
          </a:xfrm>
        </p:spPr>
        <p:txBody>
          <a:bodyPr>
            <a:normAutofit/>
          </a:bodyPr>
          <a:lstStyle/>
          <a:p>
            <a:r>
              <a:rPr lang="en-US" sz="1800" dirty="0"/>
              <a:t>Dimensionality Reduction</a:t>
            </a:r>
          </a:p>
          <a:p>
            <a:r>
              <a:rPr lang="en-US" sz="1800" dirty="0"/>
              <a:t>Machine Learning</a:t>
            </a:r>
          </a:p>
          <a:p>
            <a:r>
              <a:rPr lang="en-US" sz="1800" dirty="0"/>
              <a:t>Unsupervised Learning</a:t>
            </a:r>
          </a:p>
          <a:p>
            <a:r>
              <a:rPr lang="en-US" sz="1800" dirty="0"/>
              <a:t>Use cases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BC856C-0596-807F-C92F-5CD98726F885}"/>
              </a:ext>
            </a:extLst>
          </p:cNvPr>
          <p:cNvCxnSpPr>
            <a:cxnSpLocks/>
          </p:cNvCxnSpPr>
          <p:nvPr/>
        </p:nvCxnSpPr>
        <p:spPr>
          <a:xfrm flipH="1">
            <a:off x="4213379" y="1612885"/>
            <a:ext cx="1273020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top tittle">
            <a:extLst>
              <a:ext uri="{FF2B5EF4-FFF2-40B4-BE49-F238E27FC236}">
                <a16:creationId xmlns:a16="http://schemas.microsoft.com/office/drawing/2014/main" id="{46756B1D-96AD-5FDD-16EE-F3CCE28C14C2}"/>
              </a:ext>
            </a:extLst>
          </p:cNvPr>
          <p:cNvSpPr txBox="1">
            <a:spLocks/>
          </p:cNvSpPr>
          <p:nvPr/>
        </p:nvSpPr>
        <p:spPr>
          <a:xfrm>
            <a:off x="3077894" y="821600"/>
            <a:ext cx="4404360" cy="26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73960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3FAF-FAD7-0C6A-6E66-84DAB4C4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40" y="1047039"/>
            <a:ext cx="2749062" cy="556309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latin typeface="Montserrat Bold" pitchFamily="2" charset="0"/>
              </a:rPr>
              <a:t>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5A292-DC8A-424D-DAA3-2C2EB0B69111}"/>
              </a:ext>
            </a:extLst>
          </p:cNvPr>
          <p:cNvSpPr txBox="1"/>
          <p:nvPr/>
        </p:nvSpPr>
        <p:spPr>
          <a:xfrm>
            <a:off x="942871" y="2946328"/>
            <a:ext cx="4844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1950 Idea of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1957 First computer neural Network by Frank Rosenblatt.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1959 “Bernard </a:t>
            </a:r>
            <a:r>
              <a:rPr lang="en-US" dirty="0" err="1">
                <a:latin typeface="Montserrat" pitchFamily="2" charset="0"/>
              </a:rPr>
              <a:t>Widrow</a:t>
            </a:r>
            <a:r>
              <a:rPr lang="en-US" dirty="0">
                <a:latin typeface="Montserrat" pitchFamily="2" charset="0"/>
              </a:rPr>
              <a:t>” &amp; “</a:t>
            </a:r>
            <a:r>
              <a:rPr lang="en-US" dirty="0" err="1">
                <a:latin typeface="Montserrat" pitchFamily="2" charset="0"/>
              </a:rPr>
              <a:t>Marcian</a:t>
            </a:r>
            <a:r>
              <a:rPr lang="en-US" dirty="0">
                <a:latin typeface="Montserrat" pitchFamily="2" charset="0"/>
              </a:rPr>
              <a:t> Hoff” created two neural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2002 IBM Watson beat 2 human champion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2016 Alpha go beat human champion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610DCB-1A52-F347-20A6-27AFAB04A6A8}"/>
              </a:ext>
            </a:extLst>
          </p:cNvPr>
          <p:cNvCxnSpPr>
            <a:cxnSpLocks/>
          </p:cNvCxnSpPr>
          <p:nvPr/>
        </p:nvCxnSpPr>
        <p:spPr>
          <a:xfrm flipH="1">
            <a:off x="5990531" y="1603348"/>
            <a:ext cx="119891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!!top tittle">
            <a:extLst>
              <a:ext uri="{FF2B5EF4-FFF2-40B4-BE49-F238E27FC236}">
                <a16:creationId xmlns:a16="http://schemas.microsoft.com/office/drawing/2014/main" id="{A9C41308-EF50-C78D-AC61-20329DA5B456}"/>
              </a:ext>
            </a:extLst>
          </p:cNvPr>
          <p:cNvSpPr txBox="1">
            <a:spLocks/>
          </p:cNvSpPr>
          <p:nvPr/>
        </p:nvSpPr>
        <p:spPr>
          <a:xfrm>
            <a:off x="4826822" y="944678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54626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10A9-9D78-C388-9786-32A8611A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929" y="789869"/>
            <a:ext cx="3763788" cy="732155"/>
          </a:xfrm>
        </p:spPr>
        <p:txBody>
          <a:bodyPr>
            <a:normAutofit/>
          </a:bodyPr>
          <a:lstStyle/>
          <a:p>
            <a:pPr algn="ctr"/>
            <a:r>
              <a:rPr lang="en-US" sz="3200" spc="600" dirty="0">
                <a:latin typeface="Montserrat Bold" pitchFamily="2" charset="0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201C-DD66-05FF-0939-B67AF17A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557" y="3034991"/>
            <a:ext cx="3155663" cy="2758173"/>
          </a:xfrm>
        </p:spPr>
        <p:txBody>
          <a:bodyPr>
            <a:normAutofit/>
          </a:bodyPr>
          <a:lstStyle/>
          <a:p>
            <a:r>
              <a:rPr lang="en-US" sz="1600" dirty="0"/>
              <a:t>Feature Selection</a:t>
            </a:r>
          </a:p>
          <a:p>
            <a:r>
              <a:rPr lang="en-US" sz="1600" dirty="0"/>
              <a:t>Feature Extraction</a:t>
            </a:r>
          </a:p>
          <a:p>
            <a:endParaRPr lang="en-US" sz="1600" dirty="0"/>
          </a:p>
          <a:p>
            <a:r>
              <a:rPr lang="en-US" sz="1600" dirty="0"/>
              <a:t>PCA</a:t>
            </a:r>
          </a:p>
          <a:p>
            <a:r>
              <a:rPr lang="en-US" sz="1600" dirty="0"/>
              <a:t>Kernel PCA</a:t>
            </a:r>
          </a:p>
          <a:p>
            <a:r>
              <a:rPr lang="en-US" sz="1600" dirty="0"/>
              <a:t>Linear Regression</a:t>
            </a:r>
          </a:p>
          <a:p>
            <a:r>
              <a:rPr lang="en-US" sz="1600"/>
              <a:t>Lasso Regression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5C8C9A-B6CE-EA5D-8BB8-848702A34D85}"/>
              </a:ext>
            </a:extLst>
          </p:cNvPr>
          <p:cNvCxnSpPr>
            <a:cxnSpLocks/>
          </p:cNvCxnSpPr>
          <p:nvPr/>
        </p:nvCxnSpPr>
        <p:spPr>
          <a:xfrm>
            <a:off x="7377928" y="721254"/>
            <a:ext cx="0" cy="790275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top tittle">
            <a:extLst>
              <a:ext uri="{FF2B5EF4-FFF2-40B4-BE49-F238E27FC236}">
                <a16:creationId xmlns:a16="http://schemas.microsoft.com/office/drawing/2014/main" id="{0FE60CBD-836B-AB97-074F-3BEB9A13354B}"/>
              </a:ext>
            </a:extLst>
          </p:cNvPr>
          <p:cNvSpPr txBox="1">
            <a:spLocks/>
          </p:cNvSpPr>
          <p:nvPr/>
        </p:nvSpPr>
        <p:spPr>
          <a:xfrm>
            <a:off x="4766834" y="769523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8348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6BE5FAD-5B8E-FCC6-83EB-659A2B0DE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80" y="3771452"/>
            <a:ext cx="3015200" cy="205817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53C9F87-0063-9685-C51B-4916C0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013" y="2516840"/>
            <a:ext cx="3025974" cy="277380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B5639E1-E836-EB95-6021-FCFB1EF3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51" y="3046249"/>
            <a:ext cx="3135394" cy="3006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1E373B-83CB-CD3A-2501-521DBD3B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64" y="706002"/>
            <a:ext cx="3564035" cy="1139810"/>
          </a:xfrm>
        </p:spPr>
        <p:txBody>
          <a:bodyPr>
            <a:noAutofit/>
          </a:bodyPr>
          <a:lstStyle/>
          <a:p>
            <a:pPr algn="ctr"/>
            <a:r>
              <a:rPr lang="en-US" sz="6000" spc="600" dirty="0">
                <a:latin typeface="Montserrat Bold" pitchFamily="2" charset="0"/>
              </a:rPr>
              <a:t>PCA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F5EE2-5664-F19A-A061-C0812F83627D}"/>
              </a:ext>
            </a:extLst>
          </p:cNvPr>
          <p:cNvCxnSpPr>
            <a:cxnSpLocks/>
          </p:cNvCxnSpPr>
          <p:nvPr/>
        </p:nvCxnSpPr>
        <p:spPr>
          <a:xfrm flipV="1">
            <a:off x="5247507" y="666341"/>
            <a:ext cx="0" cy="108046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CB58DBDD-9E47-6675-DC3A-BC2D6B8B2C94}"/>
              </a:ext>
            </a:extLst>
          </p:cNvPr>
          <p:cNvSpPr txBox="1">
            <a:spLocks/>
          </p:cNvSpPr>
          <p:nvPr/>
        </p:nvSpPr>
        <p:spPr>
          <a:xfrm>
            <a:off x="1347772" y="5188287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00" spc="300" dirty="0">
                <a:latin typeface="Montserrat Bold" pitchFamily="2" charset="0"/>
              </a:rPr>
              <a:t>DATA SHEET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95BF559-B399-F329-06BB-B4504A45CD83}"/>
              </a:ext>
            </a:extLst>
          </p:cNvPr>
          <p:cNvSpPr txBox="1">
            <a:spLocks/>
          </p:cNvSpPr>
          <p:nvPr/>
        </p:nvSpPr>
        <p:spPr>
          <a:xfrm>
            <a:off x="5085904" y="5682518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1 DIMENSION DATA REPRENTATION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60DB51A1-CE10-149B-8026-3516A3A19E07}"/>
              </a:ext>
            </a:extLst>
          </p:cNvPr>
          <p:cNvSpPr txBox="1">
            <a:spLocks/>
          </p:cNvSpPr>
          <p:nvPr/>
        </p:nvSpPr>
        <p:spPr>
          <a:xfrm>
            <a:off x="9091154" y="5352740"/>
            <a:ext cx="2609467" cy="17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2 DIMENSION DATA REPRENTATION</a:t>
            </a:r>
          </a:p>
        </p:txBody>
      </p:sp>
      <p:sp>
        <p:nvSpPr>
          <p:cNvPr id="61" name="!!top tittle">
            <a:extLst>
              <a:ext uri="{FF2B5EF4-FFF2-40B4-BE49-F238E27FC236}">
                <a16:creationId xmlns:a16="http://schemas.microsoft.com/office/drawing/2014/main" id="{87C47302-F904-130E-582E-0DE61F92E27B}"/>
              </a:ext>
            </a:extLst>
          </p:cNvPr>
          <p:cNvSpPr txBox="1">
            <a:spLocks/>
          </p:cNvSpPr>
          <p:nvPr/>
        </p:nvSpPr>
        <p:spPr>
          <a:xfrm>
            <a:off x="5345496" y="722456"/>
            <a:ext cx="1679136" cy="318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dirty="0">
                <a:latin typeface="Montserrat Bold" pitchFamily="2" charset="0"/>
              </a:rPr>
              <a:t>PRINCIPLE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187672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B7B80EE-579A-0F69-2E2C-B67569119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34" y="3668551"/>
            <a:ext cx="3456672" cy="178173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0955D3-D5DE-5680-FFA6-F9404270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46" y="3645581"/>
            <a:ext cx="3766952" cy="18047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50B6B32-1C31-BF12-24EE-8BF7D8313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84" y="3486105"/>
            <a:ext cx="2335266" cy="214662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9EC8985-E40C-9702-7461-A039CD6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264" y="1055859"/>
            <a:ext cx="3564035" cy="1139810"/>
          </a:xfrm>
        </p:spPr>
        <p:txBody>
          <a:bodyPr>
            <a:noAutofit/>
          </a:bodyPr>
          <a:lstStyle/>
          <a:p>
            <a:pPr algn="ctr"/>
            <a:r>
              <a:rPr lang="en-US" sz="6000" spc="600" dirty="0">
                <a:latin typeface="Montserrat Bold" pitchFamily="2" charset="0"/>
              </a:rPr>
              <a:t>PCA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D2FBFF-F54D-F44D-280D-7C93F97271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02624" y="1464549"/>
            <a:ext cx="0" cy="108046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top tittle">
            <a:extLst>
              <a:ext uri="{FF2B5EF4-FFF2-40B4-BE49-F238E27FC236}">
                <a16:creationId xmlns:a16="http://schemas.microsoft.com/office/drawing/2014/main" id="{4DE33C8D-50E5-342A-1747-C4979D30C84B}"/>
              </a:ext>
            </a:extLst>
          </p:cNvPr>
          <p:cNvSpPr txBox="1">
            <a:spLocks/>
          </p:cNvSpPr>
          <p:nvPr/>
        </p:nvSpPr>
        <p:spPr>
          <a:xfrm>
            <a:off x="4933312" y="1115209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dirty="0">
                <a:latin typeface="Montserrat Bold" pitchFamily="2" charset="0"/>
              </a:rPr>
              <a:t>PRINCIPLE COMPONENT ANALYSIS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E329AF5-F6F4-C9C8-478B-A722C0EAF585}"/>
              </a:ext>
            </a:extLst>
          </p:cNvPr>
          <p:cNvSpPr txBox="1">
            <a:spLocks/>
          </p:cNvSpPr>
          <p:nvPr/>
        </p:nvSpPr>
        <p:spPr>
          <a:xfrm>
            <a:off x="1403859" y="5673499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FINDING AVERAGE SCORE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559321A-45C4-382A-4963-9B17638531C7}"/>
              </a:ext>
            </a:extLst>
          </p:cNvPr>
          <p:cNvSpPr txBox="1">
            <a:spLocks/>
          </p:cNvSpPr>
          <p:nvPr/>
        </p:nvSpPr>
        <p:spPr>
          <a:xfrm>
            <a:off x="4933312" y="5569470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DATA RELOCATION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92E69B5-5E5A-585C-16D9-2B669B8D5FF5}"/>
              </a:ext>
            </a:extLst>
          </p:cNvPr>
          <p:cNvSpPr txBox="1">
            <a:spLocks/>
          </p:cNvSpPr>
          <p:nvPr/>
        </p:nvSpPr>
        <p:spPr>
          <a:xfrm>
            <a:off x="8969664" y="5717722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PROJECTING TO PCA</a:t>
            </a:r>
          </a:p>
        </p:txBody>
      </p:sp>
    </p:spTree>
    <p:extLst>
      <p:ext uri="{BB962C8B-B14F-4D97-AF65-F5344CB8AC3E}">
        <p14:creationId xmlns:p14="http://schemas.microsoft.com/office/powerpoint/2010/main" val="151433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71CE-B92E-93B2-D97B-0FDA357E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spc="300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81BC-6142-906A-4D1F-A05323A2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11437"/>
            <a:ext cx="2254134" cy="524106"/>
          </a:xfrm>
        </p:spPr>
        <p:txBody>
          <a:bodyPr>
            <a:noAutofit/>
          </a:bodyPr>
          <a:lstStyle/>
          <a:p>
            <a:r>
              <a:rPr lang="en-US" sz="2000" dirty="0"/>
              <a:t>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F1990-CFDC-EACC-7CAC-8AAB8961DE48}"/>
              </a:ext>
            </a:extLst>
          </p:cNvPr>
          <p:cNvSpPr txBox="1"/>
          <p:nvPr/>
        </p:nvSpPr>
        <p:spPr>
          <a:xfrm>
            <a:off x="1404851" y="3031804"/>
            <a:ext cx="46911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Data Compression.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Storage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Computation &amp;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Assistance Removing Redundant feature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2863C-4DAC-5A9E-F5D1-1FDE0950F68C}"/>
              </a:ext>
            </a:extLst>
          </p:cNvPr>
          <p:cNvSpPr txBox="1">
            <a:spLocks/>
          </p:cNvSpPr>
          <p:nvPr/>
        </p:nvSpPr>
        <p:spPr>
          <a:xfrm>
            <a:off x="838200" y="4844542"/>
            <a:ext cx="2520142" cy="524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Montserrat" pitchFamily="2" charset="0"/>
              </a:rPr>
              <a:t>Disadvantages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3CF8F-C238-DA70-8F89-01E2243BD6F0}"/>
              </a:ext>
            </a:extLst>
          </p:cNvPr>
          <p:cNvSpPr txBox="1"/>
          <p:nvPr/>
        </p:nvSpPr>
        <p:spPr>
          <a:xfrm>
            <a:off x="1404850" y="5364909"/>
            <a:ext cx="2985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0"/>
              </a:rPr>
              <a:t>Data </a:t>
            </a:r>
            <a:r>
              <a:rPr lang="en-US" sz="1600" dirty="0">
                <a:latin typeface="Montserrat" pitchFamily="2" charset="0"/>
              </a:rPr>
              <a:t>Loss</a:t>
            </a:r>
            <a:r>
              <a:rPr lang="en-US" dirty="0">
                <a:latin typeface="Montserrat" pitchFamily="2" charset="0"/>
              </a:rPr>
              <a:t>.</a:t>
            </a:r>
          </a:p>
          <a:p>
            <a:endParaRPr lang="en-US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567AF4-83F3-602D-0E09-1F3A86655982}"/>
              </a:ext>
            </a:extLst>
          </p:cNvPr>
          <p:cNvCxnSpPr>
            <a:cxnSpLocks/>
          </p:cNvCxnSpPr>
          <p:nvPr/>
        </p:nvCxnSpPr>
        <p:spPr>
          <a:xfrm flipH="1">
            <a:off x="6343994" y="1320663"/>
            <a:ext cx="119891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!!top tittle">
            <a:extLst>
              <a:ext uri="{FF2B5EF4-FFF2-40B4-BE49-F238E27FC236}">
                <a16:creationId xmlns:a16="http://schemas.microsoft.com/office/drawing/2014/main" id="{F2864ED9-1BB5-D07D-5B98-BB6CD7C97D91}"/>
              </a:ext>
            </a:extLst>
          </p:cNvPr>
          <p:cNvSpPr txBox="1">
            <a:spLocks/>
          </p:cNvSpPr>
          <p:nvPr/>
        </p:nvSpPr>
        <p:spPr>
          <a:xfrm>
            <a:off x="4463335" y="697389"/>
            <a:ext cx="2480116" cy="20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" spc="300" dirty="0">
                <a:latin typeface="Montserrat Bold" pitchFamily="2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918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4C75-209A-0287-A287-FF73FF11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376" y="900332"/>
            <a:ext cx="7376713" cy="8044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spc="600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D47C-4136-6793-1A35-E1E987C8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940"/>
            <a:ext cx="3908612" cy="2642466"/>
          </a:xfrm>
        </p:spPr>
        <p:txBody>
          <a:bodyPr>
            <a:normAutofit/>
          </a:bodyPr>
          <a:lstStyle/>
          <a:p>
            <a:r>
              <a:rPr lang="en-US" sz="1800" dirty="0"/>
              <a:t>Role in Machine Learning.</a:t>
            </a:r>
          </a:p>
          <a:p>
            <a:r>
              <a:rPr lang="en-US" sz="1800" dirty="0"/>
              <a:t>Robotics and CPS</a:t>
            </a:r>
          </a:p>
          <a:p>
            <a:r>
              <a:rPr lang="en-US" sz="1800" dirty="0"/>
              <a:t>Automotive industries</a:t>
            </a:r>
          </a:p>
          <a:p>
            <a:r>
              <a:rPr lang="en-US" sz="1800" dirty="0"/>
              <a:t>Industry 4.0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512949-347C-3B9F-972F-BB90E1E6643B}"/>
              </a:ext>
            </a:extLst>
          </p:cNvPr>
          <p:cNvCxnSpPr>
            <a:cxnSpLocks/>
          </p:cNvCxnSpPr>
          <p:nvPr/>
        </p:nvCxnSpPr>
        <p:spPr>
          <a:xfrm rot="5400000" flipH="1">
            <a:off x="9369940" y="1302544"/>
            <a:ext cx="1198914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top tittle">
            <a:extLst>
              <a:ext uri="{FF2B5EF4-FFF2-40B4-BE49-F238E27FC236}">
                <a16:creationId xmlns:a16="http://schemas.microsoft.com/office/drawing/2014/main" id="{A0093791-C816-E86D-2CD4-4F3BF6901B5C}"/>
              </a:ext>
            </a:extLst>
          </p:cNvPr>
          <p:cNvSpPr txBox="1">
            <a:spLocks/>
          </p:cNvSpPr>
          <p:nvPr/>
        </p:nvSpPr>
        <p:spPr>
          <a:xfrm>
            <a:off x="2599137" y="900332"/>
            <a:ext cx="2480116" cy="23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ontserrat SemiBold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00" spc="800" dirty="0">
                <a:latin typeface="Montserrat Bold" pitchFamily="2" charset="0"/>
              </a:rPr>
              <a:t>FUTURE OF</a:t>
            </a:r>
          </a:p>
        </p:txBody>
      </p:sp>
    </p:spTree>
    <p:extLst>
      <p:ext uri="{BB962C8B-B14F-4D97-AF65-F5344CB8AC3E}">
        <p14:creationId xmlns:p14="http://schemas.microsoft.com/office/powerpoint/2010/main" val="72020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4A23969078144E88C1DD461E854220" ma:contentTypeVersion="14" ma:contentTypeDescription="Ein neues Dokument erstellen." ma:contentTypeScope="" ma:versionID="09907f48d2ea4599b79973212133f6bf">
  <xsd:schema xmlns:xsd="http://www.w3.org/2001/XMLSchema" xmlns:xs="http://www.w3.org/2001/XMLSchema" xmlns:p="http://schemas.microsoft.com/office/2006/metadata/properties" xmlns:ns3="468d425c-0900-4900-9913-a2fc1da10e18" xmlns:ns4="8507f4ee-e734-4f12-be9d-46df77154033" targetNamespace="http://schemas.microsoft.com/office/2006/metadata/properties" ma:root="true" ma:fieldsID="88cb0b5c4d099a83ffa7d85b5af3b86d" ns3:_="" ns4:_="">
    <xsd:import namespace="468d425c-0900-4900-9913-a2fc1da10e18"/>
    <xsd:import namespace="8507f4ee-e734-4f12-be9d-46df771540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d425c-0900-4900-9913-a2fc1da10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7f4ee-e734-4f12-be9d-46df7715403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0FA64D-7556-4884-B988-F72F5083DB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A6BE64-FC70-421C-9D6E-A916B538E404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468d425c-0900-4900-9913-a2fc1da10e18"/>
    <ds:schemaRef ds:uri="http://www.w3.org/XML/1998/namespace"/>
    <ds:schemaRef ds:uri="8507f4ee-e734-4f12-be9d-46df77154033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BB55B7-1CA2-4F66-A2CA-4259C5621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d425c-0900-4900-9913-a2fc1da10e18"/>
    <ds:schemaRef ds:uri="8507f4ee-e734-4f12-be9d-46df77154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Montserrat Bold</vt:lpstr>
      <vt:lpstr>Montserrat SemiBold</vt:lpstr>
      <vt:lpstr>Office Theme</vt:lpstr>
      <vt:lpstr>DIMENSIONALITY  REDUCTION</vt:lpstr>
      <vt:lpstr>PREVIEW</vt:lpstr>
      <vt:lpstr>INTRODUCTION</vt:lpstr>
      <vt:lpstr>HISTORY</vt:lpstr>
      <vt:lpstr>METHOD</vt:lpstr>
      <vt:lpstr>PCA</vt:lpstr>
      <vt:lpstr>PCA</vt:lpstr>
      <vt:lpstr>PROS &amp; CONS</vt:lpstr>
      <vt:lpstr>DIMENSIONALITY REDUCTION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 Reduction</dc:title>
  <dc:creator>Asadujaman Nur</dc:creator>
  <cp:lastModifiedBy>Asadujaman Nur</cp:lastModifiedBy>
  <cp:revision>2</cp:revision>
  <dcterms:created xsi:type="dcterms:W3CDTF">2022-05-18T15:47:28Z</dcterms:created>
  <dcterms:modified xsi:type="dcterms:W3CDTF">2022-05-27T09:50:39Z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0x010100EE4A23969078144E88C1DD461E854220</vt:lpwstr>
  </property>
</Properties>
</file>