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lnSpc>
                <a:spcPts val="7545"/>
              </a:lnSpc>
            </a:pPr>
            <a:r>
              <a:rPr lang="en-US" b="1" kern="0" spc="-60" dirty="0">
                <a:solidFill>
                  <a:srgbClr val="000000"/>
                </a:solidFill>
                <a:latin typeface="Montserrat" pitchFamily="34" charset="0"/>
                <a:ea typeface="Montserrat" pitchFamily="34" charset="-122"/>
                <a:cs typeface="Montserrat" pitchFamily="34" charset="-120"/>
              </a:rPr>
              <a:t>Term Project, </a:t>
            </a:r>
            <a:br>
              <a:rPr lang="en-US" b="1" kern="0" spc="-60" dirty="0">
                <a:solidFill>
                  <a:srgbClr val="000000"/>
                </a:solidFill>
                <a:latin typeface="Montserrat" pitchFamily="34" charset="0"/>
                <a:ea typeface="Montserrat" pitchFamily="34" charset="-122"/>
                <a:cs typeface="Montserrat" pitchFamily="34" charset="-120"/>
              </a:rPr>
            </a:br>
            <a:r>
              <a:rPr lang="en-US" b="1" kern="0" spc="-60" dirty="0">
                <a:solidFill>
                  <a:srgbClr val="000000"/>
                </a:solidFill>
                <a:latin typeface="Montserrat" pitchFamily="34" charset="0"/>
                <a:ea typeface="Montserrat" pitchFamily="34" charset="-122"/>
                <a:cs typeface="Montserrat" pitchFamily="34" charset="-120"/>
              </a:rPr>
              <a:t>|GT |KNN | </a:t>
            </a:r>
            <a:br>
              <a:rPr lang="en-US" b="1" kern="0" spc="-60" dirty="0">
                <a:solidFill>
                  <a:srgbClr val="000000"/>
                </a:solidFill>
                <a:latin typeface="Montserrat" pitchFamily="34" charset="0"/>
                <a:ea typeface="Montserrat" pitchFamily="34" charset="-122"/>
                <a:cs typeface="Montserrat" pitchFamily="34" charset="-120"/>
              </a:rPr>
            </a:br>
            <a:r>
              <a:rPr lang="en-US" b="1" kern="0" spc="-60" dirty="0">
                <a:solidFill>
                  <a:srgbClr val="000000"/>
                </a:solidFill>
                <a:latin typeface="Montserrat" pitchFamily="34" charset="0"/>
                <a:ea typeface="Montserrat" pitchFamily="34" charset="-122"/>
                <a:cs typeface="Montserrat" pitchFamily="34" charset="-120"/>
              </a:rPr>
              <a:t>Document  Classification</a:t>
            </a:r>
            <a:r>
              <a:rPr lang="en-US" dirty="0"/>
              <a:t/>
            </a:r>
            <a:br>
              <a:rPr lang="en-US" dirty="0"/>
            </a:br>
            <a:endParaRPr lang="en-US" dirty="0"/>
          </a:p>
        </p:txBody>
      </p:sp>
      <p:sp>
        <p:nvSpPr>
          <p:cNvPr id="3" name="Subtitle 2"/>
          <p:cNvSpPr>
            <a:spLocks noGrp="1"/>
          </p:cNvSpPr>
          <p:nvPr>
            <p:ph type="subTitle" idx="1"/>
          </p:nvPr>
        </p:nvSpPr>
        <p:spPr/>
        <p:txBody>
          <a:bodyPr>
            <a:normAutofit fontScale="25000" lnSpcReduction="20000"/>
          </a:bodyPr>
          <a:lstStyle/>
          <a:p>
            <a:pPr>
              <a:lnSpc>
                <a:spcPts val="2624"/>
              </a:lnSpc>
            </a:pPr>
            <a:r>
              <a:rPr lang="en-US" sz="7200" b="1" dirty="0"/>
              <a:t>Presented By:</a:t>
            </a:r>
          </a:p>
          <a:p>
            <a:pPr>
              <a:lnSpc>
                <a:spcPts val="2624"/>
              </a:lnSpc>
            </a:pPr>
            <a:r>
              <a:rPr lang="en-US" sz="7200" b="1" dirty="0" smtClean="0"/>
              <a:t>2021-CS-66      2020</a:t>
            </a:r>
            <a:endParaRPr lang="en-US" sz="7200" b="1" dirty="0"/>
          </a:p>
          <a:p>
            <a:endParaRPr lang="en-US" dirty="0"/>
          </a:p>
        </p:txBody>
      </p:sp>
    </p:spTree>
    <p:extLst>
      <p:ext uri="{BB962C8B-B14F-4D97-AF65-F5344CB8AC3E}">
        <p14:creationId xmlns:p14="http://schemas.microsoft.com/office/powerpoint/2010/main" val="225470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spc="-44" dirty="0">
                <a:solidFill>
                  <a:srgbClr val="000000"/>
                </a:solidFill>
                <a:latin typeface="Montserrat" pitchFamily="34" charset="0"/>
                <a:ea typeface="Montserrat" pitchFamily="34" charset="-122"/>
                <a:cs typeface="Montserrat" pitchFamily="34" charset="-120"/>
              </a:rPr>
              <a:t>Objective:</a:t>
            </a:r>
            <a:r>
              <a:rPr lang="en-US" dirty="0"/>
              <a:t/>
            </a:r>
            <a:br>
              <a:rPr lang="en-US" dirty="0"/>
            </a:br>
            <a:endParaRPr lang="en-US" dirty="0"/>
          </a:p>
        </p:txBody>
      </p:sp>
      <p:sp>
        <p:nvSpPr>
          <p:cNvPr id="3" name="Content Placeholder 2"/>
          <p:cNvSpPr>
            <a:spLocks noGrp="1"/>
          </p:cNvSpPr>
          <p:nvPr>
            <p:ph idx="1"/>
          </p:nvPr>
        </p:nvSpPr>
        <p:spPr/>
        <p:txBody>
          <a:bodyPr/>
          <a:lstStyle/>
          <a:p>
            <a:pPr marL="0" indent="0">
              <a:lnSpc>
                <a:spcPts val="2734"/>
              </a:lnSpc>
              <a:buNone/>
            </a:pPr>
            <a:r>
              <a:rPr lang="en-US" b="1" kern="0" spc="-22" dirty="0">
                <a:solidFill>
                  <a:srgbClr val="000000"/>
                </a:solidFill>
                <a:latin typeface="Times New Roman" panose="02020603050405020304" pitchFamily="18" charset="0"/>
                <a:ea typeface="Montserrat" pitchFamily="34" charset="-122"/>
                <a:cs typeface="Times New Roman" panose="02020603050405020304" pitchFamily="18" charset="0"/>
              </a:rPr>
              <a:t>Leverage Graph </a:t>
            </a:r>
            <a:r>
              <a:rPr lang="en-US" b="1" kern="0" spc="-22" dirty="0" smtClean="0">
                <a:solidFill>
                  <a:srgbClr val="000000"/>
                </a:solidFill>
                <a:latin typeface="Times New Roman" panose="02020603050405020304" pitchFamily="18" charset="0"/>
                <a:ea typeface="Montserrat" pitchFamily="34" charset="-122"/>
                <a:cs typeface="Times New Roman" panose="02020603050405020304" pitchFamily="18" charset="0"/>
              </a:rPr>
              <a:t>Theory</a:t>
            </a:r>
          </a:p>
          <a:p>
            <a:pPr marL="0" indent="0">
              <a:lnSpc>
                <a:spcPts val="2734"/>
              </a:lnSpc>
              <a:buNone/>
            </a:pPr>
            <a:r>
              <a:rPr lang="en-US" dirty="0">
                <a:solidFill>
                  <a:srgbClr val="3D3838"/>
                </a:solidFill>
                <a:latin typeface="Times New Roman" panose="02020603050405020304" pitchFamily="18" charset="0"/>
                <a:ea typeface="Source Sans Pro" pitchFamily="34" charset="-122"/>
                <a:cs typeface="Times New Roman" panose="02020603050405020304" pitchFamily="18" charset="0"/>
              </a:rPr>
              <a:t>Explore how graph theory can be used to enhance document classification tasks.</a:t>
            </a:r>
            <a:endParaRPr lang="en-US" dirty="0">
              <a:latin typeface="Times New Roman" panose="02020603050405020304" pitchFamily="18" charset="0"/>
              <a:cs typeface="Times New Roman" panose="02020603050405020304" pitchFamily="18" charset="0"/>
            </a:endParaRPr>
          </a:p>
          <a:p>
            <a:pPr marL="0" indent="0">
              <a:lnSpc>
                <a:spcPts val="2734"/>
              </a:lnSpc>
              <a:buNone/>
            </a:pPr>
            <a:r>
              <a:rPr lang="en-US" b="1" kern="0" spc="-22" dirty="0">
                <a:solidFill>
                  <a:srgbClr val="000000"/>
                </a:solidFill>
                <a:latin typeface="Times New Roman" panose="02020603050405020304" pitchFamily="18" charset="0"/>
                <a:ea typeface="Montserrat" pitchFamily="34" charset="-122"/>
                <a:cs typeface="Times New Roman" panose="02020603050405020304" pitchFamily="18" charset="0"/>
              </a:rPr>
              <a:t>Improve KNN Performance</a:t>
            </a:r>
            <a:endParaRPr lang="en-US" dirty="0">
              <a:latin typeface="Times New Roman" panose="02020603050405020304" pitchFamily="18" charset="0"/>
              <a:cs typeface="Times New Roman" panose="02020603050405020304" pitchFamily="18" charset="0"/>
            </a:endParaRPr>
          </a:p>
          <a:p>
            <a:pPr marL="0" indent="0">
              <a:lnSpc>
                <a:spcPts val="2734"/>
              </a:lnSpc>
              <a:buNone/>
            </a:pPr>
            <a:r>
              <a:rPr lang="en-US" dirty="0">
                <a:solidFill>
                  <a:srgbClr val="3D3838"/>
                </a:solidFill>
                <a:latin typeface="Times New Roman" panose="02020603050405020304" pitchFamily="18" charset="0"/>
                <a:ea typeface="Source Sans Pro" pitchFamily="34" charset="-122"/>
                <a:cs typeface="Times New Roman" panose="02020603050405020304" pitchFamily="18" charset="0"/>
              </a:rPr>
              <a:t>Investigate how graph-based features can boost the accuracy of the KNN algorithm.</a:t>
            </a:r>
            <a:endParaRPr lang="en-US" dirty="0">
              <a:latin typeface="Times New Roman" panose="02020603050405020304" pitchFamily="18" charset="0"/>
              <a:cs typeface="Times New Roman" panose="02020603050405020304" pitchFamily="18" charset="0"/>
            </a:endParaRPr>
          </a:p>
          <a:p>
            <a:pPr marL="0" indent="0">
              <a:lnSpc>
                <a:spcPts val="2734"/>
              </a:lnSpc>
              <a:buNone/>
            </a:pPr>
            <a:r>
              <a:rPr lang="en-US" b="1" kern="0" spc="-22" dirty="0">
                <a:solidFill>
                  <a:srgbClr val="000000"/>
                </a:solidFill>
                <a:latin typeface="Montserrat" pitchFamily="34" charset="0"/>
                <a:ea typeface="Montserrat" pitchFamily="34" charset="-122"/>
                <a:cs typeface="Montserrat" pitchFamily="34" charset="-120"/>
              </a:rPr>
              <a:t>Advance Document Understanding</a:t>
            </a:r>
            <a:endParaRPr lang="en-US" dirty="0"/>
          </a:p>
          <a:p>
            <a:pPr marL="0" indent="0">
              <a:lnSpc>
                <a:spcPts val="2734"/>
              </a:lnSpc>
              <a:buNone/>
            </a:pPr>
            <a:r>
              <a:rPr lang="en-US" dirty="0">
                <a:solidFill>
                  <a:srgbClr val="3D3838"/>
                </a:solidFill>
                <a:latin typeface="Source Sans Pro" pitchFamily="34" charset="0"/>
                <a:ea typeface="Source Sans Pro" pitchFamily="34" charset="-122"/>
                <a:cs typeface="Source Sans Pro" pitchFamily="34" charset="-120"/>
              </a:rPr>
              <a:t>Gain deeper insights into the relationships between documents through graph-based analysis.</a:t>
            </a:r>
            <a:endParaRPr lang="en-US" dirty="0"/>
          </a:p>
          <a:p>
            <a:pPr marL="0" indent="0">
              <a:lnSpc>
                <a:spcPts val="2734"/>
              </a:lnSpc>
              <a:buNone/>
            </a:pPr>
            <a:endParaRPr lang="en-US" dirty="0"/>
          </a:p>
        </p:txBody>
      </p:sp>
    </p:spTree>
    <p:extLst>
      <p:ext uri="{BB962C8B-B14F-4D97-AF65-F5344CB8AC3E}">
        <p14:creationId xmlns:p14="http://schemas.microsoft.com/office/powerpoint/2010/main" val="13839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2"/>
          <p:cNvSpPr/>
          <p:nvPr/>
        </p:nvSpPr>
        <p:spPr>
          <a:xfrm>
            <a:off x="1073830" y="725341"/>
            <a:ext cx="5554980"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Methodology</a:t>
            </a:r>
            <a:endParaRPr lang="en-US" sz="4374" dirty="0"/>
          </a:p>
        </p:txBody>
      </p:sp>
      <p:sp>
        <p:nvSpPr>
          <p:cNvPr id="4" name="Shape 3"/>
          <p:cNvSpPr/>
          <p:nvPr/>
        </p:nvSpPr>
        <p:spPr>
          <a:xfrm>
            <a:off x="1384941" y="1752970"/>
            <a:ext cx="44410" cy="4884896"/>
          </a:xfrm>
          <a:prstGeom prst="rect">
            <a:avLst/>
          </a:prstGeom>
          <a:solidFill>
            <a:srgbClr val="CACACD"/>
          </a:solidFill>
          <a:ln/>
        </p:spPr>
      </p:sp>
      <p:sp>
        <p:nvSpPr>
          <p:cNvPr id="5" name="Shape 4"/>
          <p:cNvSpPr/>
          <p:nvPr/>
        </p:nvSpPr>
        <p:spPr>
          <a:xfrm>
            <a:off x="1657058" y="2154270"/>
            <a:ext cx="777597" cy="44410"/>
          </a:xfrm>
          <a:prstGeom prst="rect">
            <a:avLst/>
          </a:prstGeom>
          <a:solidFill>
            <a:srgbClr val="CACACD"/>
          </a:solidFill>
          <a:ln/>
        </p:spPr>
      </p:sp>
      <p:sp>
        <p:nvSpPr>
          <p:cNvPr id="6" name="Shape 5"/>
          <p:cNvSpPr/>
          <p:nvPr/>
        </p:nvSpPr>
        <p:spPr>
          <a:xfrm>
            <a:off x="1157115" y="1926563"/>
            <a:ext cx="499943" cy="499943"/>
          </a:xfrm>
          <a:prstGeom prst="roundRect">
            <a:avLst>
              <a:gd name="adj" fmla="val 26667"/>
            </a:avLst>
          </a:prstGeom>
          <a:solidFill>
            <a:srgbClr val="EDEDED"/>
          </a:solidFill>
          <a:ln/>
        </p:spPr>
      </p:sp>
      <p:sp>
        <p:nvSpPr>
          <p:cNvPr id="7" name="Text 6"/>
          <p:cNvSpPr/>
          <p:nvPr/>
        </p:nvSpPr>
        <p:spPr>
          <a:xfrm>
            <a:off x="1343328" y="1968235"/>
            <a:ext cx="127397"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1</a:t>
            </a:r>
            <a:endParaRPr lang="en-US" sz="2624" dirty="0"/>
          </a:p>
        </p:txBody>
      </p:sp>
      <p:sp>
        <p:nvSpPr>
          <p:cNvPr id="8" name="Text 7"/>
          <p:cNvSpPr/>
          <p:nvPr/>
        </p:nvSpPr>
        <p:spPr>
          <a:xfrm>
            <a:off x="2629144" y="1975140"/>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Data Collection</a:t>
            </a:r>
            <a:endParaRPr lang="en-US" sz="2187" dirty="0"/>
          </a:p>
        </p:txBody>
      </p:sp>
      <p:sp>
        <p:nvSpPr>
          <p:cNvPr id="9" name="Text 8"/>
          <p:cNvSpPr/>
          <p:nvPr/>
        </p:nvSpPr>
        <p:spPr>
          <a:xfrm>
            <a:off x="2629144" y="2711124"/>
            <a:ext cx="7751088" cy="333256"/>
          </a:xfrm>
          <a:prstGeom prst="rect">
            <a:avLst/>
          </a:prstGeom>
          <a:noFill/>
          <a:ln/>
        </p:spPr>
        <p:txBody>
          <a:bodyPr wrap="non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Gather a diverse corpus of text documents for the classification task.</a:t>
            </a:r>
            <a:endParaRPr lang="en-US" sz="1750" dirty="0"/>
          </a:p>
        </p:txBody>
      </p:sp>
      <p:sp>
        <p:nvSpPr>
          <p:cNvPr id="10" name="Shape 9"/>
          <p:cNvSpPr/>
          <p:nvPr/>
        </p:nvSpPr>
        <p:spPr>
          <a:xfrm>
            <a:off x="1657058" y="3634455"/>
            <a:ext cx="777597" cy="44410"/>
          </a:xfrm>
          <a:prstGeom prst="rect">
            <a:avLst/>
          </a:prstGeom>
          <a:solidFill>
            <a:srgbClr val="CACACD"/>
          </a:solidFill>
          <a:ln/>
        </p:spPr>
      </p:sp>
      <p:sp>
        <p:nvSpPr>
          <p:cNvPr id="11" name="Shape 10"/>
          <p:cNvSpPr/>
          <p:nvPr/>
        </p:nvSpPr>
        <p:spPr>
          <a:xfrm>
            <a:off x="1157115" y="3406748"/>
            <a:ext cx="499943" cy="499943"/>
          </a:xfrm>
          <a:prstGeom prst="roundRect">
            <a:avLst>
              <a:gd name="adj" fmla="val 26667"/>
            </a:avLst>
          </a:prstGeom>
          <a:solidFill>
            <a:srgbClr val="EDEDED"/>
          </a:solidFill>
          <a:ln/>
        </p:spPr>
      </p:sp>
      <p:sp>
        <p:nvSpPr>
          <p:cNvPr id="12" name="Text 11"/>
          <p:cNvSpPr/>
          <p:nvPr/>
        </p:nvSpPr>
        <p:spPr>
          <a:xfrm>
            <a:off x="1310348" y="3448420"/>
            <a:ext cx="193358"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3" name="Text 12"/>
          <p:cNvSpPr/>
          <p:nvPr/>
        </p:nvSpPr>
        <p:spPr>
          <a:xfrm>
            <a:off x="2629144" y="3455325"/>
            <a:ext cx="2801303"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Graph Construction</a:t>
            </a:r>
            <a:endParaRPr lang="en-US" sz="2187" dirty="0"/>
          </a:p>
        </p:txBody>
      </p:sp>
      <p:sp>
        <p:nvSpPr>
          <p:cNvPr id="14" name="Text 13"/>
          <p:cNvSpPr/>
          <p:nvPr/>
        </p:nvSpPr>
        <p:spPr>
          <a:xfrm>
            <a:off x="2629144" y="4213456"/>
            <a:ext cx="7751088" cy="66651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Build a graph representation of the document relationships using techniques like co-occurrence and citation analysis.</a:t>
            </a:r>
            <a:endParaRPr lang="en-US" sz="1750" dirty="0"/>
          </a:p>
        </p:txBody>
      </p:sp>
      <p:sp>
        <p:nvSpPr>
          <p:cNvPr id="15" name="Shape 14"/>
          <p:cNvSpPr/>
          <p:nvPr/>
        </p:nvSpPr>
        <p:spPr>
          <a:xfrm>
            <a:off x="1657058" y="5447896"/>
            <a:ext cx="777597" cy="44410"/>
          </a:xfrm>
          <a:prstGeom prst="rect">
            <a:avLst/>
          </a:prstGeom>
          <a:solidFill>
            <a:srgbClr val="CACACD"/>
          </a:solidFill>
          <a:ln/>
        </p:spPr>
      </p:sp>
      <p:sp>
        <p:nvSpPr>
          <p:cNvPr id="16" name="Shape 15"/>
          <p:cNvSpPr/>
          <p:nvPr/>
        </p:nvSpPr>
        <p:spPr>
          <a:xfrm>
            <a:off x="1157115" y="5220189"/>
            <a:ext cx="499943" cy="499943"/>
          </a:xfrm>
          <a:prstGeom prst="roundRect">
            <a:avLst>
              <a:gd name="adj" fmla="val 26667"/>
            </a:avLst>
          </a:prstGeom>
          <a:solidFill>
            <a:srgbClr val="EDEDED"/>
          </a:solidFill>
          <a:ln/>
        </p:spPr>
      </p:sp>
      <p:sp>
        <p:nvSpPr>
          <p:cNvPr id="17" name="Text 16"/>
          <p:cNvSpPr/>
          <p:nvPr/>
        </p:nvSpPr>
        <p:spPr>
          <a:xfrm>
            <a:off x="1309991" y="5261860"/>
            <a:ext cx="194072"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3</a:t>
            </a:r>
            <a:endParaRPr lang="en-US" sz="2624" dirty="0"/>
          </a:p>
        </p:txBody>
      </p:sp>
      <p:sp>
        <p:nvSpPr>
          <p:cNvPr id="18" name="Text 17"/>
          <p:cNvSpPr/>
          <p:nvPr/>
        </p:nvSpPr>
        <p:spPr>
          <a:xfrm>
            <a:off x="2629144" y="5268766"/>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Feature Extraction</a:t>
            </a:r>
            <a:endParaRPr lang="en-US" sz="2187" dirty="0"/>
          </a:p>
        </p:txBody>
      </p:sp>
      <p:sp>
        <p:nvSpPr>
          <p:cNvPr id="19" name="Text 18"/>
          <p:cNvSpPr/>
          <p:nvPr/>
        </p:nvSpPr>
        <p:spPr>
          <a:xfrm>
            <a:off x="2629144" y="5754661"/>
            <a:ext cx="7751088" cy="66651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Extract graph-based features such as centrality, clustering, and community structure to augment the document representations.</a:t>
            </a:r>
            <a:endParaRPr lang="en-US" sz="1750" dirty="0"/>
          </a:p>
        </p:txBody>
      </p:sp>
    </p:spTree>
    <p:extLst>
      <p:ext uri="{BB962C8B-B14F-4D97-AF65-F5344CB8AC3E}">
        <p14:creationId xmlns:p14="http://schemas.microsoft.com/office/powerpoint/2010/main" val="310523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2140375" y="138424"/>
            <a:ext cx="9594890" cy="1388745"/>
          </a:xfrm>
          <a:prstGeom prst="rect">
            <a:avLst/>
          </a:prstGeom>
          <a:noFill/>
          <a:ln/>
        </p:spPr>
        <p:txBody>
          <a:bodyPr wrap="squar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Application of Graph Theory to Document Classification</a:t>
            </a:r>
            <a:endParaRPr lang="en-US" sz="4374" dirty="0"/>
          </a:p>
        </p:txBody>
      </p:sp>
      <p:sp>
        <p:nvSpPr>
          <p:cNvPr id="3" name="Text 3"/>
          <p:cNvSpPr/>
          <p:nvPr/>
        </p:nvSpPr>
        <p:spPr>
          <a:xfrm>
            <a:off x="395650" y="2640461"/>
            <a:ext cx="2836545" cy="694373"/>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Graph Representation</a:t>
            </a:r>
            <a:endParaRPr lang="en-US" sz="2187" dirty="0"/>
          </a:p>
        </p:txBody>
      </p:sp>
      <p:sp>
        <p:nvSpPr>
          <p:cNvPr id="4" name="Text 4"/>
          <p:cNvSpPr/>
          <p:nvPr/>
        </p:nvSpPr>
        <p:spPr>
          <a:xfrm>
            <a:off x="654404" y="3412282"/>
            <a:ext cx="2836545" cy="1999536"/>
          </a:xfrm>
          <a:prstGeom prst="rect">
            <a:avLst/>
          </a:prstGeom>
          <a:noFill/>
          <a:ln/>
        </p:spPr>
        <p:txBody>
          <a:bodyPr wrap="square" rtlCol="0" anchor="t"/>
          <a:lstStyle/>
          <a:p>
            <a:pPr marL="285750" indent="-285750">
              <a:lnSpc>
                <a:spcPts val="2624"/>
              </a:lnSpc>
              <a:buFont typeface="Arial" panose="020B0604020202020204" pitchFamily="34" charset="0"/>
              <a:buChar char="•"/>
            </a:pPr>
            <a:r>
              <a:rPr lang="en-US" sz="1750" dirty="0">
                <a:solidFill>
                  <a:srgbClr val="3D3838"/>
                </a:solidFill>
                <a:latin typeface="Source Sans Pro" pitchFamily="34" charset="0"/>
                <a:ea typeface="Source Sans Pro" pitchFamily="34" charset="-122"/>
                <a:cs typeface="Source Sans Pro" pitchFamily="34" charset="-120"/>
              </a:rPr>
              <a:t>We model the document corpus as a graph, where each document is a node, and the edges represent relationships between documents (e.g., co-citation, co-occurrence).</a:t>
            </a:r>
            <a:endParaRPr lang="en-US" sz="1750" dirty="0"/>
          </a:p>
        </p:txBody>
      </p:sp>
      <p:sp>
        <p:nvSpPr>
          <p:cNvPr id="5" name="Text 5"/>
          <p:cNvSpPr/>
          <p:nvPr/>
        </p:nvSpPr>
        <p:spPr>
          <a:xfrm>
            <a:off x="4200086" y="3034720"/>
            <a:ext cx="2836545" cy="694373"/>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Graph-based Features</a:t>
            </a:r>
            <a:endParaRPr lang="en-US" sz="2187" dirty="0"/>
          </a:p>
        </p:txBody>
      </p:sp>
      <p:sp>
        <p:nvSpPr>
          <p:cNvPr id="6" name="Text 6"/>
          <p:cNvSpPr/>
          <p:nvPr/>
        </p:nvSpPr>
        <p:spPr>
          <a:xfrm>
            <a:off x="5103067" y="3729093"/>
            <a:ext cx="2836545" cy="2666048"/>
          </a:xfrm>
          <a:prstGeom prst="rect">
            <a:avLst/>
          </a:prstGeom>
          <a:noFill/>
          <a:ln/>
        </p:spPr>
        <p:txBody>
          <a:bodyPr wrap="square" rtlCol="0" anchor="t"/>
          <a:lstStyle/>
          <a:p>
            <a:pPr marL="285750" indent="-285750">
              <a:lnSpc>
                <a:spcPts val="2624"/>
              </a:lnSpc>
              <a:buFont typeface="Arial" panose="020B0604020202020204" pitchFamily="34" charset="0"/>
              <a:buChar char="•"/>
            </a:pPr>
            <a:r>
              <a:rPr lang="en-US" sz="1750" dirty="0">
                <a:solidFill>
                  <a:srgbClr val="3D3838"/>
                </a:solidFill>
                <a:latin typeface="Source Sans Pro" pitchFamily="34" charset="0"/>
                <a:ea typeface="Source Sans Pro" pitchFamily="34" charset="-122"/>
                <a:cs typeface="Source Sans Pro" pitchFamily="34" charset="-120"/>
              </a:rPr>
              <a:t>We extract various graph-based features, such as centrality measures, community detection, and structural hole analysis, to capture the importance and relationships of each document.</a:t>
            </a:r>
            <a:endParaRPr lang="en-US" sz="1750" dirty="0"/>
          </a:p>
        </p:txBody>
      </p:sp>
      <p:sp>
        <p:nvSpPr>
          <p:cNvPr id="7" name="Text 7"/>
          <p:cNvSpPr/>
          <p:nvPr/>
        </p:nvSpPr>
        <p:spPr>
          <a:xfrm>
            <a:off x="8410850" y="3034721"/>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KNN C </a:t>
            </a:r>
            <a:r>
              <a:rPr lang="en-US" sz="2187" b="1" kern="0" spc="-22" dirty="0" err="1">
                <a:solidFill>
                  <a:srgbClr val="000000"/>
                </a:solidFill>
                <a:latin typeface="Montserrat" pitchFamily="34" charset="0"/>
                <a:ea typeface="Montserrat" pitchFamily="34" charset="-122"/>
                <a:cs typeface="Montserrat" pitchFamily="34" charset="-120"/>
              </a:rPr>
              <a:t>lassification</a:t>
            </a:r>
            <a:endParaRPr lang="en-US" sz="2187" dirty="0"/>
          </a:p>
        </p:txBody>
      </p:sp>
      <p:sp>
        <p:nvSpPr>
          <p:cNvPr id="8" name="Text 8"/>
          <p:cNvSpPr/>
          <p:nvPr/>
        </p:nvSpPr>
        <p:spPr>
          <a:xfrm>
            <a:off x="8898720" y="3483623"/>
            <a:ext cx="2836545" cy="2332792"/>
          </a:xfrm>
          <a:prstGeom prst="rect">
            <a:avLst/>
          </a:prstGeom>
          <a:noFill/>
          <a:ln/>
        </p:spPr>
        <p:txBody>
          <a:bodyPr wrap="square" rtlCol="0" anchor="t"/>
          <a:lstStyle/>
          <a:p>
            <a:pPr marL="285750" indent="-285750">
              <a:lnSpc>
                <a:spcPts val="2624"/>
              </a:lnSpc>
              <a:buFont typeface="Arial" panose="020B0604020202020204" pitchFamily="34" charset="0"/>
              <a:buChar char="•"/>
            </a:pPr>
            <a:r>
              <a:rPr lang="en-US" sz="1750" dirty="0">
                <a:solidFill>
                  <a:srgbClr val="3D3838"/>
                </a:solidFill>
                <a:latin typeface="Source Sans Pro" pitchFamily="34" charset="0"/>
                <a:ea typeface="Source Sans Pro" pitchFamily="34" charset="-122"/>
                <a:cs typeface="Source Sans Pro" pitchFamily="34" charset="-120"/>
              </a:rPr>
              <a:t>We incorporate the graph-based features into the KNN algorithm to improve the accuracy of document classification, leveraging the insights provided by the graph representation.</a:t>
            </a:r>
            <a:endParaRPr lang="en-US" sz="1750" dirty="0"/>
          </a:p>
        </p:txBody>
      </p:sp>
    </p:spTree>
    <p:extLst>
      <p:ext uri="{BB962C8B-B14F-4D97-AF65-F5344CB8AC3E}">
        <p14:creationId xmlns:p14="http://schemas.microsoft.com/office/powerpoint/2010/main" val="329525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2"/>
          <p:cNvSpPr/>
          <p:nvPr/>
        </p:nvSpPr>
        <p:spPr>
          <a:xfrm>
            <a:off x="1089948" y="396659"/>
            <a:ext cx="7809905"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Challenges and Limitations</a:t>
            </a:r>
            <a:endParaRPr lang="en-US" sz="4374" dirty="0"/>
          </a:p>
        </p:txBody>
      </p:sp>
      <p:sp>
        <p:nvSpPr>
          <p:cNvPr id="26" name="Shape 3"/>
          <p:cNvSpPr/>
          <p:nvPr/>
        </p:nvSpPr>
        <p:spPr>
          <a:xfrm>
            <a:off x="1089948" y="1535373"/>
            <a:ext cx="4686419" cy="1924526"/>
          </a:xfrm>
          <a:prstGeom prst="roundRect">
            <a:avLst>
              <a:gd name="adj" fmla="val 6927"/>
            </a:avLst>
          </a:prstGeom>
          <a:solidFill>
            <a:srgbClr val="EDEDED"/>
          </a:solidFill>
          <a:ln/>
        </p:spPr>
      </p:sp>
      <p:sp>
        <p:nvSpPr>
          <p:cNvPr id="27" name="Text 4"/>
          <p:cNvSpPr/>
          <p:nvPr/>
        </p:nvSpPr>
        <p:spPr>
          <a:xfrm>
            <a:off x="1312118" y="1757543"/>
            <a:ext cx="30797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Scale and Complexity</a:t>
            </a:r>
            <a:endParaRPr lang="en-US" sz="2187" dirty="0"/>
          </a:p>
        </p:txBody>
      </p:sp>
      <p:sp>
        <p:nvSpPr>
          <p:cNvPr id="28" name="Text 5"/>
          <p:cNvSpPr/>
          <p:nvPr/>
        </p:nvSpPr>
        <p:spPr>
          <a:xfrm>
            <a:off x="1312118" y="2237961"/>
            <a:ext cx="4242078"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Handling large-scale document corpora and the computational complexity of graph-based analysis can pose challenges.</a:t>
            </a:r>
            <a:endParaRPr lang="en-US" sz="1750" dirty="0"/>
          </a:p>
        </p:txBody>
      </p:sp>
      <p:sp>
        <p:nvSpPr>
          <p:cNvPr id="29" name="Shape 6"/>
          <p:cNvSpPr/>
          <p:nvPr/>
        </p:nvSpPr>
        <p:spPr>
          <a:xfrm>
            <a:off x="5998537" y="1535373"/>
            <a:ext cx="4686419" cy="1924526"/>
          </a:xfrm>
          <a:prstGeom prst="roundRect">
            <a:avLst>
              <a:gd name="adj" fmla="val 6927"/>
            </a:avLst>
          </a:prstGeom>
          <a:solidFill>
            <a:srgbClr val="EDEDED"/>
          </a:solidFill>
          <a:ln/>
        </p:spPr>
      </p:sp>
      <p:sp>
        <p:nvSpPr>
          <p:cNvPr id="30" name="Text 7"/>
          <p:cNvSpPr/>
          <p:nvPr/>
        </p:nvSpPr>
        <p:spPr>
          <a:xfrm>
            <a:off x="6220708" y="1757543"/>
            <a:ext cx="3283863"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Data Quality and Noise</a:t>
            </a:r>
            <a:endParaRPr lang="en-US" sz="2187" dirty="0"/>
          </a:p>
        </p:txBody>
      </p:sp>
      <p:sp>
        <p:nvSpPr>
          <p:cNvPr id="31" name="Text 8"/>
          <p:cNvSpPr/>
          <p:nvPr/>
        </p:nvSpPr>
        <p:spPr>
          <a:xfrm>
            <a:off x="6220708" y="2237961"/>
            <a:ext cx="4242078"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Ensuring the reliability and consistency of the document relationships represented in the graph is crucial for accurate classification.</a:t>
            </a:r>
            <a:endParaRPr lang="en-US" sz="1750" dirty="0"/>
          </a:p>
        </p:txBody>
      </p:sp>
      <p:sp>
        <p:nvSpPr>
          <p:cNvPr id="32" name="Shape 9"/>
          <p:cNvSpPr/>
          <p:nvPr/>
        </p:nvSpPr>
        <p:spPr>
          <a:xfrm>
            <a:off x="1089948" y="3682070"/>
            <a:ext cx="4686419" cy="2257782"/>
          </a:xfrm>
          <a:prstGeom prst="roundRect">
            <a:avLst>
              <a:gd name="adj" fmla="val 5905"/>
            </a:avLst>
          </a:prstGeom>
          <a:solidFill>
            <a:srgbClr val="EDEDED"/>
          </a:solidFill>
          <a:ln/>
        </p:spPr>
      </p:sp>
      <p:sp>
        <p:nvSpPr>
          <p:cNvPr id="33" name="Text 10"/>
          <p:cNvSpPr/>
          <p:nvPr/>
        </p:nvSpPr>
        <p:spPr>
          <a:xfrm>
            <a:off x="1312118" y="3904240"/>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Interpretability</a:t>
            </a:r>
            <a:endParaRPr lang="en-US" sz="2187" dirty="0"/>
          </a:p>
        </p:txBody>
      </p:sp>
      <p:sp>
        <p:nvSpPr>
          <p:cNvPr id="34" name="Text 11"/>
          <p:cNvSpPr/>
          <p:nvPr/>
        </p:nvSpPr>
        <p:spPr>
          <a:xfrm>
            <a:off x="1312118" y="4384658"/>
            <a:ext cx="4242078"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Balancing the performance gains from graph-based features with the interpretability of the classification model is an important consideration.</a:t>
            </a:r>
            <a:endParaRPr lang="en-US" sz="1750" dirty="0"/>
          </a:p>
        </p:txBody>
      </p:sp>
      <p:sp>
        <p:nvSpPr>
          <p:cNvPr id="35" name="Shape 12"/>
          <p:cNvSpPr/>
          <p:nvPr/>
        </p:nvSpPr>
        <p:spPr>
          <a:xfrm>
            <a:off x="5998537" y="3682070"/>
            <a:ext cx="4686419" cy="2257782"/>
          </a:xfrm>
          <a:prstGeom prst="roundRect">
            <a:avLst>
              <a:gd name="adj" fmla="val 5905"/>
            </a:avLst>
          </a:prstGeom>
          <a:solidFill>
            <a:srgbClr val="EDEDED"/>
          </a:solidFill>
          <a:ln/>
        </p:spPr>
      </p:sp>
      <p:sp>
        <p:nvSpPr>
          <p:cNvPr id="36" name="Text 13"/>
          <p:cNvSpPr/>
          <p:nvPr/>
        </p:nvSpPr>
        <p:spPr>
          <a:xfrm>
            <a:off x="6220708" y="3904240"/>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Generalization</a:t>
            </a:r>
            <a:endParaRPr lang="en-US" sz="2187" dirty="0"/>
          </a:p>
        </p:txBody>
      </p:sp>
      <p:sp>
        <p:nvSpPr>
          <p:cNvPr id="37" name="Text 14"/>
          <p:cNvSpPr/>
          <p:nvPr/>
        </p:nvSpPr>
        <p:spPr>
          <a:xfrm>
            <a:off x="6220708" y="4384658"/>
            <a:ext cx="4242078"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Ensuring the approach generalizes well to diverse document domains and classification tasks is an ongoing research focus.</a:t>
            </a:r>
            <a:endParaRPr lang="en-US" sz="1750" dirty="0"/>
          </a:p>
        </p:txBody>
      </p:sp>
    </p:spTree>
    <p:extLst>
      <p:ext uri="{BB962C8B-B14F-4D97-AF65-F5344CB8AC3E}">
        <p14:creationId xmlns:p14="http://schemas.microsoft.com/office/powerpoint/2010/main" val="192109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1346622" y="982830"/>
            <a:ext cx="6006465"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Results and Findings</a:t>
            </a:r>
            <a:endParaRPr lang="en-US" sz="4374" dirty="0"/>
          </a:p>
        </p:txBody>
      </p:sp>
      <p:sp>
        <p:nvSpPr>
          <p:cNvPr id="4" name="Text 3"/>
          <p:cNvSpPr/>
          <p:nvPr/>
        </p:nvSpPr>
        <p:spPr>
          <a:xfrm>
            <a:off x="1346622" y="2899140"/>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Improved Accuracy</a:t>
            </a:r>
            <a:endParaRPr lang="en-US" sz="2187" dirty="0"/>
          </a:p>
        </p:txBody>
      </p:sp>
      <p:sp>
        <p:nvSpPr>
          <p:cNvPr id="5" name="Text 4"/>
          <p:cNvSpPr/>
          <p:nvPr/>
        </p:nvSpPr>
        <p:spPr>
          <a:xfrm>
            <a:off x="1346622" y="3379558"/>
            <a:ext cx="2976086" cy="233279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graph-based features significantly enhanced the performance of the KNN algorithm, achieving higher classification accuracy compared to traditional methods.</a:t>
            </a:r>
            <a:endParaRPr lang="en-US" sz="1750" dirty="0"/>
          </a:p>
        </p:txBody>
      </p:sp>
      <p:sp>
        <p:nvSpPr>
          <p:cNvPr id="7" name="Text 5"/>
          <p:cNvSpPr/>
          <p:nvPr/>
        </p:nvSpPr>
        <p:spPr>
          <a:xfrm>
            <a:off x="4655964" y="2899140"/>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Deeper Insights</a:t>
            </a:r>
            <a:endParaRPr lang="en-US" sz="2187" dirty="0"/>
          </a:p>
        </p:txBody>
      </p:sp>
      <p:sp>
        <p:nvSpPr>
          <p:cNvPr id="8" name="Text 6"/>
          <p:cNvSpPr/>
          <p:nvPr/>
        </p:nvSpPr>
        <p:spPr>
          <a:xfrm>
            <a:off x="4655964" y="3379558"/>
            <a:ext cx="2976086" cy="233279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graph representation provided valuable insights into the relationships and hierarchies within the document corpus, aiding in the interpretation of classification decisions.</a:t>
            </a:r>
            <a:endParaRPr lang="en-US" sz="1750" dirty="0"/>
          </a:p>
        </p:txBody>
      </p:sp>
      <p:sp>
        <p:nvSpPr>
          <p:cNvPr id="10" name="Text 7"/>
          <p:cNvSpPr/>
          <p:nvPr/>
        </p:nvSpPr>
        <p:spPr>
          <a:xfrm>
            <a:off x="7965306" y="2899140"/>
            <a:ext cx="2976205" cy="694373"/>
          </a:xfrm>
          <a:prstGeom prst="rect">
            <a:avLst/>
          </a:prstGeom>
          <a:noFill/>
          <a:ln/>
        </p:spPr>
        <p:txBody>
          <a:bodyPr wrap="squar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Scalability Challenges</a:t>
            </a:r>
            <a:endParaRPr lang="en-US" sz="2187" dirty="0"/>
          </a:p>
        </p:txBody>
      </p:sp>
      <p:sp>
        <p:nvSpPr>
          <p:cNvPr id="11" name="Text 8"/>
          <p:cNvSpPr/>
          <p:nvPr/>
        </p:nvSpPr>
        <p:spPr>
          <a:xfrm>
            <a:off x="7965306" y="3726744"/>
            <a:ext cx="2976205" cy="233279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Scaling the graph-based analysis to large-scale document collections required careful optimization and resource management to maintain computational efficiency.</a:t>
            </a:r>
            <a:endParaRPr lang="en-US" sz="1750" dirty="0"/>
          </a:p>
        </p:txBody>
      </p:sp>
    </p:spTree>
    <p:extLst>
      <p:ext uri="{BB962C8B-B14F-4D97-AF65-F5344CB8AC3E}">
        <p14:creationId xmlns:p14="http://schemas.microsoft.com/office/powerpoint/2010/main" val="327642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 descr="preencoded.png"/>
          <p:cNvPicPr>
            <a:picLocks noChangeAspect="1"/>
          </p:cNvPicPr>
          <p:nvPr/>
        </p:nvPicPr>
        <p:blipFill>
          <a:blip r:embed="rId2"/>
          <a:stretch>
            <a:fillRect/>
          </a:stretch>
        </p:blipFill>
        <p:spPr>
          <a:xfrm>
            <a:off x="849241" y="522565"/>
            <a:ext cx="1110972" cy="1924526"/>
          </a:xfrm>
          <a:prstGeom prst="rect">
            <a:avLst/>
          </a:prstGeom>
        </p:spPr>
      </p:pic>
      <p:sp>
        <p:nvSpPr>
          <p:cNvPr id="12" name="Text 3"/>
          <p:cNvSpPr/>
          <p:nvPr/>
        </p:nvSpPr>
        <p:spPr>
          <a:xfrm>
            <a:off x="2293470" y="744736"/>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Conclusion</a:t>
            </a:r>
            <a:endParaRPr lang="en-US" sz="2187" dirty="0"/>
          </a:p>
        </p:txBody>
      </p:sp>
      <p:sp>
        <p:nvSpPr>
          <p:cNvPr id="13" name="Text 4"/>
          <p:cNvSpPr/>
          <p:nvPr/>
        </p:nvSpPr>
        <p:spPr>
          <a:xfrm>
            <a:off x="2293470" y="1225153"/>
            <a:ext cx="7862173" cy="999768"/>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Our project has demonstrated the potential of leveraging graph theory to enhance document classification tasks, particularly through the integration of graph-based features into the KNN algorithm.</a:t>
            </a:r>
            <a:endParaRPr lang="en-US" sz="1750" dirty="0"/>
          </a:p>
        </p:txBody>
      </p:sp>
      <p:pic>
        <p:nvPicPr>
          <p:cNvPr id="14" name="Image 2" descr="preencoded.png"/>
          <p:cNvPicPr>
            <a:picLocks noChangeAspect="1"/>
          </p:cNvPicPr>
          <p:nvPr/>
        </p:nvPicPr>
        <p:blipFill>
          <a:blip r:embed="rId3"/>
          <a:stretch>
            <a:fillRect/>
          </a:stretch>
        </p:blipFill>
        <p:spPr>
          <a:xfrm>
            <a:off x="849241" y="2447092"/>
            <a:ext cx="1110972" cy="1924526"/>
          </a:xfrm>
          <a:prstGeom prst="rect">
            <a:avLst/>
          </a:prstGeom>
        </p:spPr>
      </p:pic>
      <p:sp>
        <p:nvSpPr>
          <p:cNvPr id="15" name="Text 5"/>
          <p:cNvSpPr/>
          <p:nvPr/>
        </p:nvSpPr>
        <p:spPr>
          <a:xfrm>
            <a:off x="2293470" y="2669262"/>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Future Directions</a:t>
            </a:r>
            <a:endParaRPr lang="en-US" sz="2187" dirty="0"/>
          </a:p>
        </p:txBody>
      </p:sp>
      <p:sp>
        <p:nvSpPr>
          <p:cNvPr id="16" name="Text 6"/>
          <p:cNvSpPr/>
          <p:nvPr/>
        </p:nvSpPr>
        <p:spPr>
          <a:xfrm>
            <a:off x="2293470" y="3149679"/>
            <a:ext cx="7862173" cy="999768"/>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Exploring more advanced graph-based techniques, expanding the scope to multi-label classification, and investigating the applicability to other domains are promising areas for future research.</a:t>
            </a:r>
            <a:endParaRPr lang="en-US" sz="1750" dirty="0"/>
          </a:p>
        </p:txBody>
      </p:sp>
      <p:pic>
        <p:nvPicPr>
          <p:cNvPr id="17" name="Image 3" descr="preencoded.png"/>
          <p:cNvPicPr>
            <a:picLocks noChangeAspect="1"/>
          </p:cNvPicPr>
          <p:nvPr/>
        </p:nvPicPr>
        <p:blipFill>
          <a:blip r:embed="rId4"/>
          <a:stretch>
            <a:fillRect/>
          </a:stretch>
        </p:blipFill>
        <p:spPr>
          <a:xfrm>
            <a:off x="849241" y="4371618"/>
            <a:ext cx="1110972" cy="1924526"/>
          </a:xfrm>
          <a:prstGeom prst="rect">
            <a:avLst/>
          </a:prstGeom>
        </p:spPr>
      </p:pic>
      <p:sp>
        <p:nvSpPr>
          <p:cNvPr id="18" name="Text 7"/>
          <p:cNvSpPr/>
          <p:nvPr/>
        </p:nvSpPr>
        <p:spPr>
          <a:xfrm>
            <a:off x="2293470" y="4593788"/>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Impact</a:t>
            </a:r>
            <a:endParaRPr lang="en-US" sz="2187" dirty="0"/>
          </a:p>
        </p:txBody>
      </p:sp>
      <p:sp>
        <p:nvSpPr>
          <p:cNvPr id="19" name="Text 8"/>
          <p:cNvSpPr/>
          <p:nvPr/>
        </p:nvSpPr>
        <p:spPr>
          <a:xfrm>
            <a:off x="2293470" y="5074206"/>
            <a:ext cx="7862173" cy="999768"/>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insights gained from this work can contribute to the broader field of document understanding and knowledge discovery, with applications in areas such as information retrieval, text mining, and digital libraries.</a:t>
            </a:r>
            <a:endParaRPr lang="en-US" sz="1750" dirty="0"/>
          </a:p>
        </p:txBody>
      </p:sp>
    </p:spTree>
    <p:extLst>
      <p:ext uri="{BB962C8B-B14F-4D97-AF65-F5344CB8AC3E}">
        <p14:creationId xmlns:p14="http://schemas.microsoft.com/office/powerpoint/2010/main" val="3905194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TotalTime>
  <Words>462</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Montserrat</vt:lpstr>
      <vt:lpstr>Source Sans Pro</vt:lpstr>
      <vt:lpstr>Times New Roman</vt:lpstr>
      <vt:lpstr>Wingdings 3</vt:lpstr>
      <vt:lpstr>Ion Boardroom</vt:lpstr>
      <vt:lpstr>Term Project,  |GT |KNN |  Document  Classification </vt:lpstr>
      <vt:lpstr>Objective: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|GT |KNN |  Document  Classification </dc:title>
  <dc:creator>Mickey Asad</dc:creator>
  <cp:lastModifiedBy>Mickey Asad</cp:lastModifiedBy>
  <cp:revision>1</cp:revision>
  <dcterms:created xsi:type="dcterms:W3CDTF">2024-04-29T18:58:50Z</dcterms:created>
  <dcterms:modified xsi:type="dcterms:W3CDTF">2024-04-29T19:06:21Z</dcterms:modified>
</cp:coreProperties>
</file>