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4"/>
  </p:sldMasterIdLst>
  <p:handoutMasterIdLst>
    <p:handoutMasterId r:id="rId59"/>
  </p:handoutMasterIdLst>
  <p:sldIdLst>
    <p:sldId id="256" r:id="rId5"/>
    <p:sldId id="257" r:id="rId6"/>
    <p:sldId id="258" r:id="rId7"/>
    <p:sldId id="284" r:id="rId8"/>
    <p:sldId id="260" r:id="rId9"/>
    <p:sldId id="261" r:id="rId10"/>
    <p:sldId id="286" r:id="rId11"/>
    <p:sldId id="287" r:id="rId12"/>
    <p:sldId id="263" r:id="rId13"/>
    <p:sldId id="288" r:id="rId14"/>
    <p:sldId id="289" r:id="rId15"/>
    <p:sldId id="295" r:id="rId16"/>
    <p:sldId id="313" r:id="rId17"/>
    <p:sldId id="290" r:id="rId18"/>
    <p:sldId id="291" r:id="rId19"/>
    <p:sldId id="292" r:id="rId20"/>
    <p:sldId id="297" r:id="rId21"/>
    <p:sldId id="300" r:id="rId22"/>
    <p:sldId id="298" r:id="rId23"/>
    <p:sldId id="299" r:id="rId24"/>
    <p:sldId id="312" r:id="rId25"/>
    <p:sldId id="296" r:id="rId26"/>
    <p:sldId id="301" r:id="rId27"/>
    <p:sldId id="302" r:id="rId28"/>
    <p:sldId id="303" r:id="rId29"/>
    <p:sldId id="305" r:id="rId30"/>
    <p:sldId id="306" r:id="rId31"/>
    <p:sldId id="307" r:id="rId32"/>
    <p:sldId id="308" r:id="rId33"/>
    <p:sldId id="309" r:id="rId34"/>
    <p:sldId id="310" r:id="rId35"/>
    <p:sldId id="311" r:id="rId36"/>
    <p:sldId id="262" r:id="rId37"/>
    <p:sldId id="264" r:id="rId38"/>
    <p:sldId id="265" r:id="rId39"/>
    <p:sldId id="285" r:id="rId40"/>
    <p:sldId id="266" r:id="rId41"/>
    <p:sldId id="267" r:id="rId42"/>
    <p:sldId id="268" r:id="rId43"/>
    <p:sldId id="269" r:id="rId44"/>
    <p:sldId id="270" r:id="rId45"/>
    <p:sldId id="271" r:id="rId46"/>
    <p:sldId id="272" r:id="rId47"/>
    <p:sldId id="273" r:id="rId48"/>
    <p:sldId id="274" r:id="rId49"/>
    <p:sldId id="275" r:id="rId50"/>
    <p:sldId id="276" r:id="rId51"/>
    <p:sldId id="277" r:id="rId52"/>
    <p:sldId id="278" r:id="rId53"/>
    <p:sldId id="279" r:id="rId54"/>
    <p:sldId id="280" r:id="rId55"/>
    <p:sldId id="281" r:id="rId56"/>
    <p:sldId id="282" r:id="rId57"/>
    <p:sldId id="28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974C98-362B-4F62-8E69-762E38A1A0D7}" type="datetimeFigureOut">
              <a:rPr lang="en-US" smtClean="0"/>
              <a:pPr/>
              <a:t>8/26/2022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67D298-6729-439D-889D-211E1CAC3E0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C06FAE3F-471D-424A-9070-4E13A368E94F}" type="datetimeFigureOut">
              <a:rPr lang="en-US" smtClean="0"/>
              <a:pPr/>
              <a:t>8/26/2022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41D7F30-A712-4D3C-A006-F2EF1BB328D0}"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6FAE3F-471D-424A-9070-4E13A368E94F}" type="datetimeFigureOut">
              <a:rPr lang="en-US" smtClean="0"/>
              <a:pPr/>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D7F30-A712-4D3C-A006-F2EF1BB328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6FAE3F-471D-424A-9070-4E13A368E94F}" type="datetimeFigureOut">
              <a:rPr lang="en-US" smtClean="0"/>
              <a:pPr/>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D7F30-A712-4D3C-A006-F2EF1BB328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6FAE3F-471D-424A-9070-4E13A368E94F}" type="datetimeFigureOut">
              <a:rPr lang="en-US" smtClean="0"/>
              <a:pPr/>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D7F30-A712-4D3C-A006-F2EF1BB328D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06FAE3F-471D-424A-9070-4E13A368E94F}" type="datetimeFigureOut">
              <a:rPr lang="en-US" smtClean="0"/>
              <a:pPr/>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D7F30-A712-4D3C-A006-F2EF1BB328D0}"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06FAE3F-471D-424A-9070-4E13A368E94F}" type="datetimeFigureOut">
              <a:rPr lang="en-US" smtClean="0"/>
              <a:pPr/>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D7F30-A712-4D3C-A006-F2EF1BB328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06FAE3F-471D-424A-9070-4E13A368E94F}" type="datetimeFigureOut">
              <a:rPr lang="en-US" smtClean="0"/>
              <a:pPr/>
              <a:t>8/26/2022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1D7F30-A712-4D3C-A006-F2EF1BB328D0}"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C06FAE3F-471D-424A-9070-4E13A368E94F}" type="datetimeFigureOut">
              <a:rPr lang="en-US" smtClean="0"/>
              <a:pPr/>
              <a:t>8/26/2022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1D7F30-A712-4D3C-A006-F2EF1BB328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FAE3F-471D-424A-9070-4E13A368E94F}" type="datetimeFigureOut">
              <a:rPr lang="en-US" smtClean="0"/>
              <a:pPr/>
              <a:t>8/26/2022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1D7F30-A712-4D3C-A006-F2EF1BB328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06FAE3F-471D-424A-9070-4E13A368E94F}" type="datetimeFigureOut">
              <a:rPr lang="en-US" smtClean="0"/>
              <a:pPr/>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D7F30-A712-4D3C-A006-F2EF1BB328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C06FAE3F-471D-424A-9070-4E13A368E94F}" type="datetimeFigureOut">
              <a:rPr lang="en-US" smtClean="0"/>
              <a:pPr/>
              <a:t>8/26/2022</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C41D7F30-A712-4D3C-A006-F2EF1BB328D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06FAE3F-471D-424A-9070-4E13A368E94F}" type="datetimeFigureOut">
              <a:rPr lang="en-US" smtClean="0"/>
              <a:pPr/>
              <a:t>8/26/2022</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C41D7F30-A712-4D3C-A006-F2EF1BB328D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software engineering</a:t>
            </a:r>
            <a:br>
              <a:rPr lang="en-US" dirty="0"/>
            </a:br>
            <a:r>
              <a:rPr lang="en-US" dirty="0"/>
              <a:t>				     </a:t>
            </a:r>
            <a:r>
              <a:rPr lang="en-US" sz="2800" dirty="0"/>
              <a:t>Anoud shaikh</a:t>
            </a:r>
          </a:p>
        </p:txBody>
      </p:sp>
      <p:sp>
        <p:nvSpPr>
          <p:cNvPr id="3" name="Subtitle 2"/>
          <p:cNvSpPr>
            <a:spLocks noGrp="1"/>
          </p:cNvSpPr>
          <p:nvPr>
            <p:ph type="subTitle"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838200" y="381000"/>
            <a:ext cx="7848600" cy="3990975"/>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normAutofit lnSpcReduction="10000"/>
          </a:bodyPr>
          <a:lstStyle/>
          <a:p>
            <a:r>
              <a:rPr lang="en-US" dirty="0"/>
              <a:t>There are two main types:</a:t>
            </a:r>
          </a:p>
          <a:p>
            <a:pPr lvl="1">
              <a:buFont typeface="Wingdings" pitchFamily="2" charset="2"/>
              <a:buChar char="v"/>
            </a:pPr>
            <a:r>
              <a:rPr lang="en-US" dirty="0"/>
              <a:t>Generic Products</a:t>
            </a:r>
          </a:p>
          <a:p>
            <a:pPr lvl="2">
              <a:buNone/>
            </a:pPr>
            <a:r>
              <a:rPr lang="en-US" dirty="0"/>
              <a:t>    Stand-alone systems that are marketed and sold to any customer who wishes to buy them.</a:t>
            </a:r>
          </a:p>
          <a:p>
            <a:pPr lvl="2">
              <a:buNone/>
            </a:pPr>
            <a:r>
              <a:rPr lang="en-US" dirty="0"/>
              <a:t>	Example:   appointments systems for dentists</a:t>
            </a:r>
          </a:p>
          <a:p>
            <a:pPr lvl="2">
              <a:buFont typeface="Wingdings" pitchFamily="2" charset="2"/>
              <a:buChar char="v"/>
            </a:pPr>
            <a:endParaRPr lang="en-US" dirty="0"/>
          </a:p>
          <a:p>
            <a:pPr lvl="1">
              <a:buFont typeface="Wingdings" pitchFamily="2" charset="2"/>
              <a:buChar char="v"/>
            </a:pPr>
            <a:r>
              <a:rPr lang="en-US" dirty="0"/>
              <a:t>Customized Products</a:t>
            </a:r>
          </a:p>
          <a:p>
            <a:pPr lvl="2">
              <a:buNone/>
            </a:pPr>
            <a:r>
              <a:rPr lang="en-US" dirty="0"/>
              <a:t>    Software that is commissioned by a specific customer  to meet their own needs</a:t>
            </a:r>
          </a:p>
          <a:p>
            <a:pPr lvl="2">
              <a:buNone/>
            </a:pPr>
            <a:r>
              <a:rPr lang="en-US" dirty="0"/>
              <a:t>     Example: traffic monitoring systems</a:t>
            </a:r>
          </a:p>
          <a:p>
            <a:pPr lvl="2">
              <a:buNone/>
            </a:pPr>
            <a:r>
              <a:rPr lang="en-US"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Software is Important?</a:t>
            </a:r>
          </a:p>
        </p:txBody>
      </p:sp>
      <p:sp>
        <p:nvSpPr>
          <p:cNvPr id="3" name="Content Placeholder 2"/>
          <p:cNvSpPr>
            <a:spLocks noGrp="1"/>
          </p:cNvSpPr>
          <p:nvPr>
            <p:ph idx="1"/>
          </p:nvPr>
        </p:nvSpPr>
        <p:spPr/>
        <p:txBody>
          <a:bodyPr>
            <a:normAutofit fontScale="92500" lnSpcReduction="20000"/>
          </a:bodyPr>
          <a:lstStyle/>
          <a:p>
            <a:r>
              <a:rPr lang="en-US" dirty="0"/>
              <a:t>The economies of ALL developed nations are dependent on software.</a:t>
            </a:r>
          </a:p>
          <a:p>
            <a:endParaRPr lang="en-US" dirty="0"/>
          </a:p>
          <a:p>
            <a:r>
              <a:rPr lang="en-US" dirty="0"/>
              <a:t>More and more systems are software controlled</a:t>
            </a:r>
          </a:p>
          <a:p>
            <a:endParaRPr lang="en-US" dirty="0"/>
          </a:p>
          <a:p>
            <a:pPr lvl="1"/>
            <a:r>
              <a:rPr lang="en-US" dirty="0"/>
              <a:t>Transportation</a:t>
            </a:r>
          </a:p>
          <a:p>
            <a:pPr lvl="1"/>
            <a:r>
              <a:rPr lang="en-US" dirty="0"/>
              <a:t>Medical</a:t>
            </a:r>
          </a:p>
          <a:p>
            <a:pPr lvl="1"/>
            <a:r>
              <a:rPr lang="en-US" dirty="0"/>
              <a:t>Telecommunications</a:t>
            </a:r>
          </a:p>
          <a:p>
            <a:pPr lvl="1"/>
            <a:r>
              <a:rPr lang="en-US" dirty="0"/>
              <a:t>Military</a:t>
            </a:r>
          </a:p>
          <a:p>
            <a:pPr lvl="1"/>
            <a:r>
              <a:rPr lang="en-US" dirty="0"/>
              <a:t>Industrial</a:t>
            </a:r>
          </a:p>
          <a:p>
            <a:pPr lvl="1"/>
            <a:r>
              <a:rPr lang="en-US" dirty="0"/>
              <a:t>Entertainment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normAutofit fontScale="92500" lnSpcReduction="20000"/>
          </a:bodyPr>
          <a:lstStyle/>
          <a:p>
            <a:endParaRPr lang="en-US" dirty="0"/>
          </a:p>
          <a:p>
            <a:r>
              <a:rPr lang="en-US" dirty="0"/>
              <a:t>More and more individuals and society rely on advanced software systems.</a:t>
            </a:r>
          </a:p>
          <a:p>
            <a:r>
              <a:rPr lang="en-US" dirty="0"/>
              <a:t>It is cheaper to use Software Engineering methods in the long run.</a:t>
            </a:r>
          </a:p>
          <a:p>
            <a:r>
              <a:rPr lang="en-US" dirty="0"/>
              <a:t>It becomes more important as time goes on – if something breaks within your application portfolio, a quick, efficient, and effective fix needs to happen as soon as possible.</a:t>
            </a:r>
          </a:p>
          <a:p>
            <a:r>
              <a:rPr lang="en-US" dirty="0"/>
              <a:t>Therefore, we need to be able to produce reliable and trustworthy systems economically and quickly.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br>
              <a:rPr lang="en-US" dirty="0"/>
            </a:br>
            <a:br>
              <a:rPr lang="en-US" dirty="0"/>
            </a:br>
            <a:endParaRPr lang="en-US" dirty="0"/>
          </a:p>
        </p:txBody>
      </p:sp>
      <p:sp>
        <p:nvSpPr>
          <p:cNvPr id="3" name="Content Placeholder 2"/>
          <p:cNvSpPr>
            <a:spLocks noGrp="1"/>
          </p:cNvSpPr>
          <p:nvPr>
            <p:ph idx="1"/>
          </p:nvPr>
        </p:nvSpPr>
        <p:spPr/>
        <p:txBody>
          <a:bodyPr>
            <a:normAutofit/>
          </a:bodyPr>
          <a:lstStyle/>
          <a:p>
            <a:pPr fontAlgn="base">
              <a:lnSpc>
                <a:spcPct val="80000"/>
              </a:lnSpc>
            </a:pPr>
            <a:endParaRPr lang="en-US" sz="2800" dirty="0"/>
          </a:p>
          <a:p>
            <a:pPr fontAlgn="base">
              <a:lnSpc>
                <a:spcPct val="80000"/>
              </a:lnSpc>
            </a:pPr>
            <a:r>
              <a:rPr lang="en-US" sz="2800" dirty="0"/>
              <a:t>How you approach software engineering is an important part of how your engineers will work – do you want to develop software for the needs of the users? Do you want to develop software that runs devices and controls your networks? Do you want software that does a combination of the two?</a:t>
            </a:r>
          </a:p>
          <a:p>
            <a:pPr fontAlgn="base">
              <a:lnSpc>
                <a:spcPct val="80000"/>
              </a:lnSpc>
            </a:pPr>
            <a:endParaRPr lang="en-US" sz="2800" dirty="0"/>
          </a:p>
          <a:p>
            <a:pPr fontAlgn="base">
              <a:lnSpc>
                <a:spcPct val="80000"/>
              </a:lnSpc>
            </a:pPr>
            <a:r>
              <a:rPr lang="en-US" sz="2800" dirty="0"/>
              <a:t>Into the future, there may be even more options and those that invest in software engineering now will reap the benefits for years to come.</a:t>
            </a:r>
          </a:p>
        </p:txBody>
      </p:sp>
    </p:spTree>
    <p:extLst>
      <p:ext uri="{BB962C8B-B14F-4D97-AF65-F5344CB8AC3E}">
        <p14:creationId xmlns:p14="http://schemas.microsoft.com/office/powerpoint/2010/main" val="1820020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772400" cy="914400"/>
          </a:xfrm>
        </p:spPr>
        <p:txBody>
          <a:bodyPr/>
          <a:lstStyle/>
          <a:p>
            <a:r>
              <a:rPr lang="en-US" dirty="0"/>
              <a:t>Cost Estimate in Software Engineering</a:t>
            </a:r>
          </a:p>
        </p:txBody>
      </p:sp>
      <p:sp>
        <p:nvSpPr>
          <p:cNvPr id="3" name="Content Placeholder 2"/>
          <p:cNvSpPr>
            <a:spLocks noGrp="1"/>
          </p:cNvSpPr>
          <p:nvPr>
            <p:ph idx="1"/>
          </p:nvPr>
        </p:nvSpPr>
        <p:spPr/>
        <p:txBody>
          <a:bodyPr/>
          <a:lstStyle/>
          <a:p>
            <a:pPr algn="just"/>
            <a:r>
              <a:rPr lang="en-US" dirty="0"/>
              <a:t>Cost estimation in software engineering is typically concerned with the financial spend on the effort to develop and test the software.</a:t>
            </a:r>
          </a:p>
          <a:p>
            <a:pPr algn="just"/>
            <a:r>
              <a:rPr lang="en-US" dirty="0"/>
              <a:t> This can also include requirements review, maintenance, training, managing and buying extra equipment, servers and software. Many methods have been developed for estimating software costs for a given project.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Costs</a:t>
            </a:r>
          </a:p>
        </p:txBody>
      </p:sp>
      <p:sp>
        <p:nvSpPr>
          <p:cNvPr id="3" name="Content Placeholder 2"/>
          <p:cNvSpPr>
            <a:spLocks noGrp="1"/>
          </p:cNvSpPr>
          <p:nvPr>
            <p:ph idx="1"/>
          </p:nvPr>
        </p:nvSpPr>
        <p:spPr/>
        <p:txBody>
          <a:bodyPr/>
          <a:lstStyle/>
          <a:p>
            <a:r>
              <a:rPr lang="en-US" dirty="0"/>
              <a:t>Software costs often dominate computer system costs.</a:t>
            </a:r>
          </a:p>
          <a:p>
            <a:endParaRPr lang="en-US" dirty="0"/>
          </a:p>
          <a:p>
            <a:r>
              <a:rPr lang="en-US" dirty="0"/>
              <a:t>In other words, the costs of software on a PC are often greater than the hardware cost.</a:t>
            </a:r>
          </a:p>
          <a:p>
            <a:endParaRPr lang="en-US" dirty="0"/>
          </a:p>
          <a:p>
            <a:r>
              <a:rPr lang="en-US" dirty="0"/>
              <a:t>Software costs </a:t>
            </a:r>
            <a:r>
              <a:rPr lang="en-US" dirty="0">
                <a:solidFill>
                  <a:srgbClr val="FF0000"/>
                </a:solidFill>
              </a:rPr>
              <a:t>more to maintain </a:t>
            </a:r>
            <a:r>
              <a:rPr lang="en-US" dirty="0"/>
              <a:t>than it does to develop.</a:t>
            </a:r>
            <a:endParaRPr 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Costs (contd.)</a:t>
            </a:r>
          </a:p>
        </p:txBody>
      </p:sp>
      <p:sp>
        <p:nvSpPr>
          <p:cNvPr id="3" name="Content Placeholder 2"/>
          <p:cNvSpPr>
            <a:spLocks noGrp="1"/>
          </p:cNvSpPr>
          <p:nvPr>
            <p:ph idx="1"/>
          </p:nvPr>
        </p:nvSpPr>
        <p:spPr/>
        <p:txBody>
          <a:bodyPr/>
          <a:lstStyle/>
          <a:p>
            <a:r>
              <a:rPr lang="en-US" dirty="0"/>
              <a:t>Software engineering is concerned with cost-effective software development.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087" y="45240"/>
            <a:ext cx="7772400" cy="914400"/>
          </a:xfrm>
        </p:spPr>
        <p:txBody>
          <a:bodyPr/>
          <a:lstStyle/>
          <a:p>
            <a:r>
              <a:rPr lang="en-US" dirty="0"/>
              <a:t>Essential attributes of good software</a:t>
            </a:r>
          </a:p>
        </p:txBody>
      </p:sp>
      <p:sp>
        <p:nvSpPr>
          <p:cNvPr id="3" name="Content Placeholder 2"/>
          <p:cNvSpPr>
            <a:spLocks noGrp="1"/>
          </p:cNvSpPr>
          <p:nvPr>
            <p:ph idx="1"/>
          </p:nvPr>
        </p:nvSpPr>
        <p:spPr>
          <a:xfrm>
            <a:off x="911087" y="1371600"/>
            <a:ext cx="7772400" cy="5441160"/>
          </a:xfrm>
        </p:spPr>
        <p:txBody>
          <a:bodyPr>
            <a:normAutofit fontScale="32500" lnSpcReduction="20000"/>
          </a:bodyPr>
          <a:lstStyle/>
          <a:p>
            <a:r>
              <a:rPr lang="en-US" sz="6200" dirty="0"/>
              <a:t>1. Functionality: A good software must be able to do what it was designed to do. The software requirements must guide the design and implementation of the software.</a:t>
            </a:r>
          </a:p>
          <a:p>
            <a:r>
              <a:rPr lang="en-US" sz="6200" dirty="0"/>
              <a:t>2. Usability: The software must be usable; the users must not find it difficult to figure out how a good software works. A good software is user-centered and user-friendly.</a:t>
            </a:r>
          </a:p>
          <a:p>
            <a:r>
              <a:rPr lang="en-US" sz="6200" dirty="0"/>
              <a:t>3. Efficiency: Efficiency means </a:t>
            </a:r>
            <a:r>
              <a:rPr lang="en-US" sz="9800" dirty="0"/>
              <a:t>that</a:t>
            </a:r>
            <a:r>
              <a:rPr lang="en-US" sz="6200" dirty="0"/>
              <a:t> perform it's operations with minimal time and processing power. A good software uses the least amount of processing power and memory needed to achieve the desired result.</a:t>
            </a:r>
          </a:p>
          <a:p>
            <a:r>
              <a:rPr lang="en-US" sz="6200" dirty="0"/>
              <a:t>4. Maintainability: A good software must evolve with changing requirements.</a:t>
            </a:r>
          </a:p>
          <a:p>
            <a:r>
              <a:rPr lang="en-US" sz="6200" dirty="0"/>
              <a:t>5. Security: A good software must be secure. It should not cause physical or economic damage in the event of a system failure. Unauthorized users must not be allowed access to the system.</a:t>
            </a:r>
          </a:p>
          <a:p>
            <a:r>
              <a:rPr lang="en-US" sz="6200" dirty="0"/>
              <a:t>6. Reliability: A reliable system will rarely fail, and even when it does fail, there are recovery mechanisms in the software to recover from the failure with minimal losses.</a:t>
            </a:r>
          </a:p>
          <a:p>
            <a:pPr lvl="1"/>
            <a:endParaRPr lang="en-US" dirty="0"/>
          </a:p>
          <a:p>
            <a:pPr lvl="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240"/>
            <a:ext cx="7772400" cy="914400"/>
          </a:xfrm>
        </p:spPr>
        <p:txBody>
          <a:bodyPr/>
          <a:lstStyle/>
          <a:p>
            <a:r>
              <a:rPr lang="en-US" dirty="0"/>
              <a:t>Software</a:t>
            </a:r>
          </a:p>
        </p:txBody>
      </p:sp>
      <p:sp>
        <p:nvSpPr>
          <p:cNvPr id="3" name="Content Placeholder 2"/>
          <p:cNvSpPr>
            <a:spLocks noGrp="1"/>
          </p:cNvSpPr>
          <p:nvPr>
            <p:ph idx="1"/>
          </p:nvPr>
        </p:nvSpPr>
        <p:spPr>
          <a:xfrm>
            <a:off x="457200" y="685800"/>
            <a:ext cx="8534400" cy="6126960"/>
          </a:xfrm>
        </p:spPr>
        <p:txBody>
          <a:bodyPr/>
          <a:lstStyle/>
          <a:p>
            <a:pPr marL="912114" lvl="1" indent="-514350">
              <a:buFont typeface="+mj-lt"/>
              <a:buAutoNum type="arabicPeriod"/>
            </a:pPr>
            <a:r>
              <a:rPr lang="en-US" dirty="0"/>
              <a:t>System software (designed to run computer’s hardware and application programs. Example: windows, chrome, iOS).</a:t>
            </a:r>
          </a:p>
          <a:p>
            <a:pPr marL="912114" lvl="1" indent="-514350">
              <a:buFont typeface="+mj-lt"/>
              <a:buAutoNum type="arabicPeriod"/>
            </a:pPr>
            <a:r>
              <a:rPr lang="en-US" dirty="0"/>
              <a:t>Application Software (</a:t>
            </a:r>
            <a:r>
              <a:rPr lang="en-US" b="0" i="0" dirty="0">
                <a:solidFill>
                  <a:srgbClr val="202124"/>
                </a:solidFill>
                <a:effectLst/>
                <a:latin typeface="arial" panose="020B0604020202020204" pitchFamily="34" charset="0"/>
              </a:rPr>
              <a:t> </a:t>
            </a:r>
            <a:r>
              <a:rPr lang="en-US" dirty="0"/>
              <a:t>Application software is a program or group of programs designed for end users. Example:</a:t>
            </a:r>
            <a:r>
              <a:rPr lang="en-US" b="0" i="0" dirty="0">
                <a:solidFill>
                  <a:srgbClr val="202124"/>
                </a:solidFill>
                <a:effectLst/>
                <a:latin typeface="arial" panose="020B0604020202020204" pitchFamily="34" charset="0"/>
              </a:rPr>
              <a:t>.</a:t>
            </a:r>
            <a:r>
              <a:rPr lang="en-US" dirty="0"/>
              <a:t> Database programs, spreadsheets, Editors.)</a:t>
            </a:r>
          </a:p>
          <a:p>
            <a:pPr marL="912114" lvl="1" indent="-514350">
              <a:buFont typeface="+mj-lt"/>
              <a:buAutoNum type="arabicPeriod"/>
            </a:pPr>
            <a:r>
              <a:rPr lang="en-US" dirty="0"/>
              <a:t>Engineering/ scientific software (Example:  MATLAB, ORCAD, AUTOCAD)</a:t>
            </a:r>
          </a:p>
          <a:p>
            <a:pPr marL="912114" lvl="1" indent="-514350">
              <a:buFont typeface="+mj-lt"/>
              <a:buAutoNum type="arabicPeriod"/>
            </a:pPr>
            <a:r>
              <a:rPr lang="en-US" dirty="0"/>
              <a:t>Embedded software (is a programming chip in an embedded device to control its functions. Example: GPS devices, modern smartwatches).</a:t>
            </a:r>
          </a:p>
          <a:p>
            <a:pPr marL="912114" lvl="1" indent="-514350">
              <a:buFont typeface="+mj-lt"/>
              <a:buAutoNum type="arabicPeriod"/>
            </a:pPr>
            <a:r>
              <a:rPr lang="en-US" dirty="0"/>
              <a:t>Product-line software</a:t>
            </a:r>
          </a:p>
          <a:p>
            <a:pPr marL="912114" lvl="1" indent="-514350">
              <a:buFont typeface="+mj-lt"/>
              <a:buAutoNum type="arabicPeriod"/>
            </a:pPr>
            <a:r>
              <a:rPr lang="en-US" dirty="0"/>
              <a:t>Web Apps</a:t>
            </a:r>
          </a:p>
          <a:p>
            <a:pPr marL="912114" lvl="1" indent="-514350">
              <a:buFont typeface="+mj-lt"/>
              <a:buAutoNum type="arabicPeriod"/>
            </a:pPr>
            <a:r>
              <a:rPr lang="en-US" dirty="0"/>
              <a:t>AI</a:t>
            </a:r>
          </a:p>
          <a:p>
            <a:pPr marL="582930" indent="-514350">
              <a:buFont typeface="+mj-lt"/>
              <a:buAutoNum type="arabicPeriod"/>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 New Categories</a:t>
            </a:r>
          </a:p>
        </p:txBody>
      </p:sp>
      <p:sp>
        <p:nvSpPr>
          <p:cNvPr id="3" name="Content Placeholder 2"/>
          <p:cNvSpPr>
            <a:spLocks noGrp="1"/>
          </p:cNvSpPr>
          <p:nvPr>
            <p:ph idx="1"/>
          </p:nvPr>
        </p:nvSpPr>
        <p:spPr/>
        <p:txBody>
          <a:bodyPr/>
          <a:lstStyle/>
          <a:p>
            <a:r>
              <a:rPr lang="en-US" dirty="0"/>
              <a:t>Open world computing</a:t>
            </a:r>
          </a:p>
          <a:p>
            <a:r>
              <a:rPr lang="en-US" dirty="0"/>
              <a:t>Netsourcing</a:t>
            </a:r>
          </a:p>
          <a:p>
            <a:r>
              <a:rPr lang="en-US" dirty="0"/>
              <a:t>Open source</a:t>
            </a:r>
          </a:p>
          <a:p>
            <a:r>
              <a:rPr lang="en-US" dirty="0"/>
              <a:t>Data mining</a:t>
            </a:r>
          </a:p>
          <a:p>
            <a:r>
              <a:rPr lang="en-US" dirty="0"/>
              <a:t>Grid computing</a:t>
            </a:r>
          </a:p>
          <a:p>
            <a:r>
              <a:rPr lang="en-US" dirty="0"/>
              <a:t>Cognitive machines</a:t>
            </a:r>
          </a:p>
          <a:p>
            <a:r>
              <a:rPr lang="en-US" dirty="0"/>
              <a:t>Software for nanotechnologies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274064"/>
          </a:xfrm>
        </p:spPr>
        <p:txBody>
          <a:bodyPr/>
          <a:lstStyle/>
          <a:p>
            <a:r>
              <a:rPr lang="en-US" dirty="0"/>
              <a:t>WHAT IS SOFTWARE ENGINEERING?</a:t>
            </a:r>
          </a:p>
        </p:txBody>
      </p:sp>
      <p:pic>
        <p:nvPicPr>
          <p:cNvPr id="2050" name="Picture 2"/>
          <p:cNvPicPr>
            <a:picLocks noGrp="1" noChangeAspect="1" noChangeArrowheads="1"/>
          </p:cNvPicPr>
          <p:nvPr>
            <p:ph idx="1"/>
          </p:nvPr>
        </p:nvPicPr>
        <p:blipFill>
          <a:blip r:embed="rId2"/>
          <a:srcRect/>
          <a:stretch>
            <a:fillRect/>
          </a:stretch>
        </p:blipFill>
        <p:spPr bwMode="auto">
          <a:xfrm>
            <a:off x="914400" y="1905000"/>
            <a:ext cx="7772400" cy="444779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Management</a:t>
            </a:r>
          </a:p>
        </p:txBody>
      </p:sp>
      <p:sp>
        <p:nvSpPr>
          <p:cNvPr id="3" name="Content Placeholder 2"/>
          <p:cNvSpPr>
            <a:spLocks noGrp="1"/>
          </p:cNvSpPr>
          <p:nvPr>
            <p:ph idx="1"/>
          </p:nvPr>
        </p:nvSpPr>
        <p:spPr>
          <a:xfrm>
            <a:off x="914400" y="1295400"/>
            <a:ext cx="7772400" cy="5562600"/>
          </a:xfrm>
        </p:spPr>
        <p:txBody>
          <a:bodyPr/>
          <a:lstStyle/>
          <a:p>
            <a:pPr algn="just">
              <a:buFont typeface="Arial" panose="020B0604020202020204" pitchFamily="34" charset="0"/>
              <a:buChar char="•"/>
            </a:pPr>
            <a:r>
              <a:rPr lang="en-US" dirty="0"/>
              <a:t>Software Project Management (SPM) is a proper way of planning and leading software projects.</a:t>
            </a:r>
          </a:p>
          <a:p>
            <a:pPr algn="just">
              <a:buFont typeface="Arial" panose="020B0604020202020204" pitchFamily="34" charset="0"/>
              <a:buChar char="•"/>
            </a:pPr>
            <a:r>
              <a:rPr lang="en-US" dirty="0"/>
              <a:t>It is a part of project management in which software projects are planned, implemented, monitored, and controlled.</a:t>
            </a:r>
          </a:p>
          <a:p>
            <a:pPr algn="just">
              <a:buFont typeface="Arial" panose="020B0604020202020204" pitchFamily="34" charset="0"/>
              <a:buChar char="•"/>
            </a:pPr>
            <a:r>
              <a:rPr lang="en-US" dirty="0"/>
              <a:t>Software project management has wider scope than software engineering process as it involves communication, pre and post delivery support etc.</a:t>
            </a:r>
          </a:p>
          <a:p>
            <a:pPr>
              <a:buFont typeface="Arial" panose="020B0604020202020204" pitchFamily="34" charset="0"/>
              <a:buChar cha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for Software Project Management</a:t>
            </a:r>
          </a:p>
        </p:txBody>
      </p:sp>
      <p:sp>
        <p:nvSpPr>
          <p:cNvPr id="3" name="Content Placeholder 2"/>
          <p:cNvSpPr>
            <a:spLocks noGrp="1"/>
          </p:cNvSpPr>
          <p:nvPr>
            <p:ph idx="1"/>
          </p:nvPr>
        </p:nvSpPr>
        <p:spPr>
          <a:xfrm>
            <a:off x="533400" y="1828800"/>
            <a:ext cx="8610600" cy="5029200"/>
          </a:xfrm>
        </p:spPr>
        <p:txBody>
          <a:bodyPr>
            <a:normAutofit fontScale="85000" lnSpcReduction="20000"/>
          </a:bodyPr>
          <a:lstStyle/>
          <a:p>
            <a:pPr algn="just">
              <a:buFont typeface="Arial" panose="020B0604020202020204" pitchFamily="34" charset="0"/>
              <a:buChar char="•"/>
            </a:pPr>
            <a:r>
              <a:rPr lang="en-US" dirty="0"/>
              <a:t>Software is a non-physical product. Software development is a new stream in business and there is very little experience in building software products. Most of the software products are made to fit clients’ requirements. The most important is that the basic technology changes and advances so frequently and rapidly that experience of one product may not be applied to the other one. Such type of business and environmental constraints increase risk in software development hence it is essential to manage software projects efficiently. It is necessary for an organization to deliver quality products, keep the cost within the client’s budget constrain and deliver the project as per schedule. Hence in order, software project management is necessary to incorporate user requirements along with budget and time constraints.</a:t>
            </a:r>
          </a:p>
        </p:txBody>
      </p:sp>
    </p:spTree>
    <p:extLst>
      <p:ext uri="{BB962C8B-B14F-4D97-AF65-F5344CB8AC3E}">
        <p14:creationId xmlns:p14="http://schemas.microsoft.com/office/powerpoint/2010/main" val="1268331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that guide Practice</a:t>
            </a:r>
          </a:p>
        </p:txBody>
      </p:sp>
      <p:sp>
        <p:nvSpPr>
          <p:cNvPr id="3" name="Content Placeholder 2"/>
          <p:cNvSpPr>
            <a:spLocks noGrp="1"/>
          </p:cNvSpPr>
          <p:nvPr>
            <p:ph idx="1"/>
          </p:nvPr>
        </p:nvSpPr>
        <p:spPr/>
        <p:txBody>
          <a:bodyPr>
            <a:normAutofit fontScale="92500" lnSpcReduction="20000"/>
          </a:bodyPr>
          <a:lstStyle/>
          <a:p>
            <a:endParaRPr lang="en-US" dirty="0"/>
          </a:p>
          <a:p>
            <a:r>
              <a:rPr lang="en-US" dirty="0"/>
              <a:t>Software Practice is a broad array of principles, concepts, methods and tools that you must consider as software is planned and developed. </a:t>
            </a:r>
          </a:p>
          <a:p>
            <a:endParaRPr lang="en-US" dirty="0"/>
          </a:p>
          <a:p>
            <a:r>
              <a:rPr lang="en-US" dirty="0"/>
              <a:t> Software Process provides everyone with a road map for getting to a successful destination. </a:t>
            </a:r>
          </a:p>
          <a:p>
            <a:endParaRPr lang="en-US" dirty="0"/>
          </a:p>
          <a:p>
            <a:r>
              <a:rPr lang="en-US" dirty="0"/>
              <a:t> Practice provides you with the details you will need to drive along the road. Where the bridges, the roadblocks, and the forks are located?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Overview</a:t>
            </a:r>
          </a:p>
        </p:txBody>
      </p:sp>
      <p:sp>
        <p:nvSpPr>
          <p:cNvPr id="3" name="Content Placeholder 2"/>
          <p:cNvSpPr>
            <a:spLocks noGrp="1"/>
          </p:cNvSpPr>
          <p:nvPr>
            <p:ph idx="1"/>
          </p:nvPr>
        </p:nvSpPr>
        <p:spPr/>
        <p:txBody>
          <a:bodyPr>
            <a:normAutofit fontScale="85000" lnSpcReduction="20000"/>
          </a:bodyPr>
          <a:lstStyle/>
          <a:p>
            <a:r>
              <a:rPr lang="en-US" dirty="0"/>
              <a:t>Core Principles	</a:t>
            </a:r>
          </a:p>
          <a:p>
            <a:pPr lvl="2"/>
            <a:r>
              <a:rPr lang="en-US" dirty="0"/>
              <a:t>Principles for Software Process</a:t>
            </a:r>
          </a:p>
          <a:p>
            <a:pPr lvl="2"/>
            <a:r>
              <a:rPr lang="en-US" dirty="0"/>
              <a:t>Principles for Software Practice</a:t>
            </a:r>
          </a:p>
          <a:p>
            <a:pPr lvl="2"/>
            <a:endParaRPr lang="en-US" dirty="0"/>
          </a:p>
          <a:p>
            <a:r>
              <a:rPr lang="en-US" dirty="0"/>
              <a:t>Principles for each Activity</a:t>
            </a:r>
          </a:p>
          <a:p>
            <a:pPr lvl="2"/>
            <a:r>
              <a:rPr lang="en-US" dirty="0"/>
              <a:t>Principles for Communication</a:t>
            </a:r>
          </a:p>
          <a:p>
            <a:pPr lvl="2"/>
            <a:r>
              <a:rPr lang="en-US" dirty="0"/>
              <a:t>Principles for Planning</a:t>
            </a:r>
          </a:p>
          <a:p>
            <a:pPr lvl="2"/>
            <a:r>
              <a:rPr lang="en-US" dirty="0"/>
              <a:t>Principles for Modeling</a:t>
            </a:r>
          </a:p>
          <a:p>
            <a:pPr lvl="4"/>
            <a:r>
              <a:rPr lang="en-US" dirty="0"/>
              <a:t>Requirement</a:t>
            </a:r>
          </a:p>
          <a:p>
            <a:pPr lvl="4"/>
            <a:r>
              <a:rPr lang="en-US" dirty="0"/>
              <a:t>Design</a:t>
            </a:r>
          </a:p>
          <a:p>
            <a:pPr lvl="2"/>
            <a:r>
              <a:rPr lang="en-US" dirty="0"/>
              <a:t>Principles for Construction</a:t>
            </a:r>
          </a:p>
          <a:p>
            <a:pPr lvl="4"/>
            <a:r>
              <a:rPr lang="en-US" dirty="0"/>
              <a:t>Coding</a:t>
            </a:r>
          </a:p>
          <a:p>
            <a:pPr lvl="4"/>
            <a:r>
              <a:rPr lang="en-US" dirty="0"/>
              <a:t>Testing</a:t>
            </a:r>
          </a:p>
          <a:p>
            <a:pPr lvl="2"/>
            <a:r>
              <a:rPr lang="en-US" dirty="0"/>
              <a:t>Principles for Deployment</a:t>
            </a:r>
          </a:p>
          <a:p>
            <a:pPr lvl="2">
              <a:buNone/>
            </a:pPr>
            <a:endParaRPr lang="en-US" dirty="0"/>
          </a:p>
          <a:p>
            <a:pPr lvl="1"/>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5118"/>
            <a:ext cx="7772400" cy="914400"/>
          </a:xfrm>
        </p:spPr>
        <p:txBody>
          <a:bodyPr/>
          <a:lstStyle/>
          <a:p>
            <a:r>
              <a:rPr lang="en-US" dirty="0"/>
              <a:t>Principles that Guide Process</a:t>
            </a:r>
          </a:p>
        </p:txBody>
      </p:sp>
      <p:sp>
        <p:nvSpPr>
          <p:cNvPr id="3" name="Content Placeholder 2"/>
          <p:cNvSpPr>
            <a:spLocks noGrp="1"/>
          </p:cNvSpPr>
          <p:nvPr>
            <p:ph idx="1"/>
          </p:nvPr>
        </p:nvSpPr>
        <p:spPr>
          <a:xfrm>
            <a:off x="914400" y="1371600"/>
            <a:ext cx="8229600" cy="5421282"/>
          </a:xfrm>
        </p:spPr>
        <p:txBody>
          <a:bodyPr>
            <a:normAutofit fontScale="70000" lnSpcReduction="20000"/>
          </a:bodyPr>
          <a:lstStyle/>
          <a:p>
            <a:r>
              <a:rPr lang="en-US" dirty="0"/>
              <a:t>Principle  1:</a:t>
            </a:r>
          </a:p>
          <a:p>
            <a:pPr lvl="2"/>
            <a:r>
              <a:rPr lang="en-US" dirty="0"/>
              <a:t> Be agile (Easy to move)</a:t>
            </a:r>
          </a:p>
          <a:p>
            <a:r>
              <a:rPr lang="en-US" dirty="0"/>
              <a:t>Principle  2:</a:t>
            </a:r>
          </a:p>
          <a:p>
            <a:pPr lvl="2"/>
            <a:r>
              <a:rPr lang="en-US" dirty="0"/>
              <a:t>Focus on quality at every step (fitness of purpose, customer satisfaction)</a:t>
            </a:r>
          </a:p>
          <a:p>
            <a:r>
              <a:rPr lang="en-US" dirty="0"/>
              <a:t>Principle  3:</a:t>
            </a:r>
          </a:p>
          <a:p>
            <a:pPr lvl="2"/>
            <a:r>
              <a:rPr lang="en-US" dirty="0"/>
              <a:t>Be ready to adapt (Switch)</a:t>
            </a:r>
          </a:p>
          <a:p>
            <a:r>
              <a:rPr lang="en-US" dirty="0"/>
              <a:t>Principle  4:</a:t>
            </a:r>
          </a:p>
          <a:p>
            <a:pPr lvl="2"/>
            <a:r>
              <a:rPr lang="en-US" dirty="0"/>
              <a:t>Build on effective team (Good output,  collection)</a:t>
            </a:r>
          </a:p>
          <a:p>
            <a:r>
              <a:rPr lang="en-US" dirty="0"/>
              <a:t>Principle  5:</a:t>
            </a:r>
          </a:p>
          <a:p>
            <a:pPr lvl="2"/>
            <a:r>
              <a:rPr lang="en-US" dirty="0"/>
              <a:t>Establish mechanisms for communication and coordination (fit and available for use ).</a:t>
            </a:r>
          </a:p>
          <a:p>
            <a:r>
              <a:rPr lang="en-US" dirty="0"/>
              <a:t>Principle  6:</a:t>
            </a:r>
          </a:p>
          <a:p>
            <a:pPr lvl="2"/>
            <a:r>
              <a:rPr lang="en-US" dirty="0"/>
              <a:t>Manage Change</a:t>
            </a:r>
          </a:p>
          <a:p>
            <a:r>
              <a:rPr lang="en-US" dirty="0"/>
              <a:t>Principle  7:</a:t>
            </a:r>
          </a:p>
          <a:p>
            <a:pPr lvl="2"/>
            <a:r>
              <a:rPr lang="en-US" dirty="0"/>
              <a:t>Assess Risk (Probability of loss).</a:t>
            </a:r>
          </a:p>
          <a:p>
            <a:r>
              <a:rPr lang="en-US" dirty="0"/>
              <a:t>Principle  8:</a:t>
            </a:r>
          </a:p>
          <a:p>
            <a:pPr lvl="2"/>
            <a:r>
              <a:rPr lang="en-US" dirty="0"/>
              <a:t>Create work products that provide value for others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that Guide Practice</a:t>
            </a:r>
          </a:p>
        </p:txBody>
      </p:sp>
      <p:sp>
        <p:nvSpPr>
          <p:cNvPr id="3" name="Content Placeholder 2"/>
          <p:cNvSpPr>
            <a:spLocks noGrp="1"/>
          </p:cNvSpPr>
          <p:nvPr>
            <p:ph idx="1"/>
          </p:nvPr>
        </p:nvSpPr>
        <p:spPr/>
        <p:txBody>
          <a:bodyPr>
            <a:normAutofit fontScale="70000" lnSpcReduction="20000"/>
          </a:bodyPr>
          <a:lstStyle/>
          <a:p>
            <a:r>
              <a:rPr lang="en-US" dirty="0"/>
              <a:t>Principle  1:” Divide and conquer”. Stated in a more technical manner, analysis and design should always emphasize separation of concerns (</a:t>
            </a:r>
            <a:r>
              <a:rPr lang="en-US" dirty="0" err="1"/>
              <a:t>SoC</a:t>
            </a:r>
            <a:r>
              <a:rPr lang="en-US" dirty="0"/>
              <a:t>). </a:t>
            </a:r>
          </a:p>
          <a:p>
            <a:endParaRPr lang="en-US" dirty="0"/>
          </a:p>
          <a:p>
            <a:r>
              <a:rPr lang="en-US" dirty="0"/>
              <a:t>Principle  2: . “Understand the use of abstraction”. At its core, an abstraction is a simplification of some complex element of a system used to communicate meaning in a single phrase.</a:t>
            </a:r>
          </a:p>
          <a:p>
            <a:endParaRPr lang="en-US" dirty="0"/>
          </a:p>
          <a:p>
            <a:r>
              <a:rPr lang="en-US" dirty="0"/>
              <a:t>Principle  3: “Strive for consistency”. A familiar context makes software easier to use. Stick with same notation. </a:t>
            </a:r>
          </a:p>
          <a:p>
            <a:endParaRPr lang="en-US" dirty="0"/>
          </a:p>
          <a:p>
            <a:r>
              <a:rPr lang="en-US" dirty="0"/>
              <a:t>Principle  4: “Focus on the transfer of information”. Pay special attention to the analysis, design, construction, and testing of interfaces which make the transfer of information.</a:t>
            </a:r>
          </a:p>
          <a:p>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that Guide Practice (contd.)</a:t>
            </a:r>
          </a:p>
        </p:txBody>
      </p:sp>
      <p:sp>
        <p:nvSpPr>
          <p:cNvPr id="3" name="Content Placeholder 2"/>
          <p:cNvSpPr>
            <a:spLocks noGrp="1"/>
          </p:cNvSpPr>
          <p:nvPr>
            <p:ph idx="1"/>
          </p:nvPr>
        </p:nvSpPr>
        <p:spPr/>
        <p:txBody>
          <a:bodyPr>
            <a:normAutofit fontScale="55000" lnSpcReduction="20000"/>
          </a:bodyPr>
          <a:lstStyle/>
          <a:p>
            <a:r>
              <a:rPr lang="en-US" sz="3600" dirty="0"/>
              <a:t>Principle  5: . “</a:t>
            </a:r>
            <a:r>
              <a:rPr lang="en-US" sz="3600" b="1" dirty="0"/>
              <a:t>Build software that exhibits effective modularity”. </a:t>
            </a:r>
            <a:r>
              <a:rPr lang="en-US" sz="3600" dirty="0"/>
              <a:t>Separation of concerns (Principle #1) establishes a philosophy for software. Modularity provides a mechanism for realizing the philosophy (Well-defined components).</a:t>
            </a:r>
          </a:p>
          <a:p>
            <a:endParaRPr lang="en-US" sz="3600" dirty="0"/>
          </a:p>
          <a:p>
            <a:r>
              <a:rPr lang="en-US" sz="3600" dirty="0"/>
              <a:t>Principle  6: “</a:t>
            </a:r>
            <a:r>
              <a:rPr lang="en-US" sz="3600" b="1" dirty="0"/>
              <a:t>Look for patterns”</a:t>
            </a:r>
            <a:r>
              <a:rPr lang="en-US" sz="3600" dirty="0"/>
              <a:t>. Brad Appleton [App00] suggests that: “The goal of patterns within the software community is to create a body of literature to help software developers resolve recurring problems encountered throughout all of software development. </a:t>
            </a:r>
          </a:p>
          <a:p>
            <a:endParaRPr lang="en-US" sz="3600" dirty="0"/>
          </a:p>
          <a:p>
            <a:r>
              <a:rPr lang="en-US" sz="3600" dirty="0"/>
              <a:t>Principle  7: “When possible, represent the problem and its solution from a number of different perspectives”. This will eliminate possible errors. </a:t>
            </a:r>
          </a:p>
          <a:p>
            <a:endParaRPr lang="en-US" sz="3600" dirty="0"/>
          </a:p>
          <a:p>
            <a:r>
              <a:rPr lang="en-US" sz="3600" dirty="0"/>
              <a:t>Principle  8: Remember that someone will maintain the software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914400"/>
          </a:xfrm>
        </p:spPr>
        <p:txBody>
          <a:bodyPr/>
          <a:lstStyle/>
          <a:p>
            <a:r>
              <a:rPr lang="en-US" dirty="0"/>
              <a:t>Communication Principles</a:t>
            </a:r>
          </a:p>
        </p:txBody>
      </p:sp>
      <p:sp>
        <p:nvSpPr>
          <p:cNvPr id="3" name="Content Placeholder 2"/>
          <p:cNvSpPr>
            <a:spLocks noGrp="1"/>
          </p:cNvSpPr>
          <p:nvPr>
            <p:ph idx="1"/>
          </p:nvPr>
        </p:nvSpPr>
        <p:spPr/>
        <p:txBody>
          <a:bodyPr>
            <a:normAutofit fontScale="70000" lnSpcReduction="20000"/>
          </a:bodyPr>
          <a:lstStyle/>
          <a:p>
            <a:r>
              <a:rPr lang="en-US" dirty="0"/>
              <a:t>Principle #1. </a:t>
            </a:r>
            <a:r>
              <a:rPr lang="en-US" b="1" dirty="0"/>
              <a:t>Listen</a:t>
            </a:r>
            <a:r>
              <a:rPr lang="en-US" dirty="0"/>
              <a:t>. Try to focus on the speaker’s words, rather than formulating your response to those words. </a:t>
            </a:r>
          </a:p>
          <a:p>
            <a:endParaRPr lang="en-US" dirty="0"/>
          </a:p>
          <a:p>
            <a:r>
              <a:rPr lang="en-US" dirty="0"/>
              <a:t> Principle # 2.</a:t>
            </a:r>
            <a:r>
              <a:rPr lang="en-US" b="1" dirty="0"/>
              <a:t> Prepare before you communicate</a:t>
            </a:r>
            <a:r>
              <a:rPr lang="en-US" dirty="0"/>
              <a:t>. Spend the time to understand the problem before you meet with others. </a:t>
            </a:r>
          </a:p>
          <a:p>
            <a:endParaRPr lang="en-US" dirty="0"/>
          </a:p>
          <a:p>
            <a:r>
              <a:rPr lang="en-US" dirty="0"/>
              <a:t> Principle # 3. </a:t>
            </a:r>
            <a:r>
              <a:rPr lang="en-US" b="1" dirty="0"/>
              <a:t>Someone should facilitate the activity</a:t>
            </a:r>
            <a:r>
              <a:rPr lang="en-US" dirty="0"/>
              <a:t>. Every communication meeting should have a leader (a facilitator) to keep the conversation moving in a productive direction; (2) to mediate any conflict that does occur, and (3) to ensure that other principles are followed. </a:t>
            </a:r>
          </a:p>
          <a:p>
            <a:endParaRPr lang="en-US" dirty="0"/>
          </a:p>
          <a:p>
            <a:r>
              <a:rPr lang="en-US" dirty="0"/>
              <a:t>Principle #4. </a:t>
            </a:r>
            <a:r>
              <a:rPr lang="en-US" b="1" dirty="0"/>
              <a:t>Face-to-face communication is best</a:t>
            </a:r>
            <a:r>
              <a:rPr lang="en-US" dirty="0"/>
              <a:t>. But it usually works better when some other representation of the relevant information is present (like a drawing)</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Principles (contd.)</a:t>
            </a:r>
          </a:p>
        </p:txBody>
      </p:sp>
      <p:sp>
        <p:nvSpPr>
          <p:cNvPr id="3" name="Content Placeholder 2"/>
          <p:cNvSpPr>
            <a:spLocks noGrp="1"/>
          </p:cNvSpPr>
          <p:nvPr>
            <p:ph idx="1"/>
          </p:nvPr>
        </p:nvSpPr>
        <p:spPr/>
        <p:txBody>
          <a:bodyPr>
            <a:normAutofit fontScale="55000" lnSpcReduction="20000"/>
          </a:bodyPr>
          <a:lstStyle/>
          <a:p>
            <a:r>
              <a:rPr lang="en-US" dirty="0"/>
              <a:t>Principle # 5. Take notes and document decisions. Someone participating in the communication </a:t>
            </a:r>
            <a:r>
              <a:rPr lang="en-US" sz="3800" dirty="0"/>
              <a:t>should serve as a “recorder” and write down all important points and decisions. </a:t>
            </a:r>
          </a:p>
          <a:p>
            <a:endParaRPr lang="en-US" sz="3800" dirty="0"/>
          </a:p>
          <a:p>
            <a:r>
              <a:rPr lang="en-US" sz="3800" dirty="0"/>
              <a:t> Principle # 6. Strive for collaboration. Collaboration and consensus occur when the collective knowledge of members of the team is combined to describe product. </a:t>
            </a:r>
          </a:p>
          <a:p>
            <a:endParaRPr lang="en-US" sz="3800" dirty="0"/>
          </a:p>
          <a:p>
            <a:r>
              <a:rPr lang="en-US" sz="3800" dirty="0"/>
              <a:t>Principle # 7. Stay focused, modularize your discussion. The more people involved in any communication, the more likely that discussion will bounce from one topic to the next (facilitator’s role). </a:t>
            </a:r>
          </a:p>
          <a:p>
            <a:endParaRPr lang="en-US" sz="3800" dirty="0"/>
          </a:p>
          <a:p>
            <a:r>
              <a:rPr lang="en-US" sz="3800" dirty="0"/>
              <a:t>Principle # 8. If something is unclear, draw a picture. </a:t>
            </a:r>
          </a:p>
          <a:p>
            <a:endParaRPr lang="en-US" sz="3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Principles (contd.)</a:t>
            </a:r>
          </a:p>
        </p:txBody>
      </p:sp>
      <p:sp>
        <p:nvSpPr>
          <p:cNvPr id="3" name="Content Placeholder 2"/>
          <p:cNvSpPr>
            <a:spLocks noGrp="1"/>
          </p:cNvSpPr>
          <p:nvPr>
            <p:ph idx="1"/>
          </p:nvPr>
        </p:nvSpPr>
        <p:spPr/>
        <p:txBody>
          <a:bodyPr>
            <a:normAutofit fontScale="92500" lnSpcReduction="10000"/>
          </a:bodyPr>
          <a:lstStyle/>
          <a:p>
            <a:r>
              <a:rPr lang="en-US" sz="3200" dirty="0"/>
              <a:t>Principle # 9. (a) Once you agree to something, move on; (b) If you can ’t agree to something, move on; (c) If a feature or function is unclear and cannot be clarified at the moment, move on. </a:t>
            </a:r>
          </a:p>
          <a:p>
            <a:endParaRPr lang="en-US" sz="3200" dirty="0"/>
          </a:p>
          <a:p>
            <a:r>
              <a:rPr lang="en-US" sz="3200" dirty="0"/>
              <a:t> Principle # 10. Negotiation is not a contest or a game. It works best when both parties win. But still will need compromise from both parties.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normAutofit/>
          </a:bodyPr>
          <a:lstStyle/>
          <a:p>
            <a:pPr algn="just"/>
            <a:r>
              <a:rPr lang="en-US" dirty="0"/>
              <a:t>Software engineering is an engineering branch associated with development of software product using well-defined scientific principles, methods and procedures. </a:t>
            </a:r>
          </a:p>
          <a:p>
            <a:pPr algn="just"/>
            <a:endParaRPr lang="en-US" dirty="0"/>
          </a:p>
          <a:p>
            <a:pPr algn="just"/>
            <a:endParaRPr lang="en-US" dirty="0"/>
          </a:p>
          <a:p>
            <a:pPr algn="just"/>
            <a:r>
              <a:rPr lang="en-US" dirty="0"/>
              <a:t>The outcome of software engineering is an efficient and reliable software product.</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Principles</a:t>
            </a:r>
          </a:p>
        </p:txBody>
      </p:sp>
      <p:sp>
        <p:nvSpPr>
          <p:cNvPr id="3" name="Content Placeholder 2"/>
          <p:cNvSpPr>
            <a:spLocks noGrp="1"/>
          </p:cNvSpPr>
          <p:nvPr>
            <p:ph idx="1"/>
          </p:nvPr>
        </p:nvSpPr>
        <p:spPr/>
        <p:txBody>
          <a:bodyPr>
            <a:normAutofit fontScale="70000" lnSpcReduction="20000"/>
          </a:bodyPr>
          <a:lstStyle/>
          <a:p>
            <a:r>
              <a:rPr lang="en-US" dirty="0"/>
              <a:t>Principle #1. Understand the scope of the project. It’ s impossible to use a roadmap if you don’t know where you ’re going. Scope provides the software team with a destination. </a:t>
            </a:r>
          </a:p>
          <a:p>
            <a:endParaRPr lang="en-US" dirty="0"/>
          </a:p>
          <a:p>
            <a:r>
              <a:rPr lang="en-US" dirty="0"/>
              <a:t>Principle #2. Involve the customer in the planning activity. The customer defines priorities and establishes project constraints. </a:t>
            </a:r>
          </a:p>
          <a:p>
            <a:endParaRPr lang="en-US" dirty="0"/>
          </a:p>
          <a:p>
            <a:r>
              <a:rPr lang="en-US" dirty="0"/>
              <a:t>Principle #3. Recognize that planning is iterative. A project plan is never engraved in stone. As work begins, it is very likely that things will change. </a:t>
            </a:r>
          </a:p>
          <a:p>
            <a:endParaRPr lang="en-US" dirty="0"/>
          </a:p>
          <a:p>
            <a:r>
              <a:rPr lang="en-US" dirty="0"/>
              <a:t> Principle #4. Estimate based on what you know. The intent of estimation is to provide an indication of effort, cost, and task duration, based on the team’s current understanding of the work to be done.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Principles (contd.)</a:t>
            </a:r>
          </a:p>
        </p:txBody>
      </p:sp>
      <p:sp>
        <p:nvSpPr>
          <p:cNvPr id="3" name="Content Placeholder 2"/>
          <p:cNvSpPr>
            <a:spLocks noGrp="1"/>
          </p:cNvSpPr>
          <p:nvPr>
            <p:ph idx="1"/>
          </p:nvPr>
        </p:nvSpPr>
        <p:spPr/>
        <p:txBody>
          <a:bodyPr>
            <a:normAutofit fontScale="70000" lnSpcReduction="20000"/>
          </a:bodyPr>
          <a:lstStyle/>
          <a:p>
            <a:r>
              <a:rPr lang="en-US" dirty="0"/>
              <a:t>Principle #5. Consider risk as you define the plan. If you have identified risks that have high impact and high probability, contingency planning is necessary. </a:t>
            </a:r>
          </a:p>
          <a:p>
            <a:endParaRPr lang="en-US" dirty="0"/>
          </a:p>
          <a:p>
            <a:r>
              <a:rPr lang="en-US" dirty="0"/>
              <a:t> Principle #6. Be realistic. People don’t work 100 percent of every day. They can make mistakes. </a:t>
            </a:r>
          </a:p>
          <a:p>
            <a:endParaRPr lang="en-US" dirty="0"/>
          </a:p>
          <a:p>
            <a:r>
              <a:rPr lang="en-US" dirty="0"/>
              <a:t>Principle #7. Adjust granularity as you define the plan. Granularity refers to the level of detail that is introduced as a project plan is developed. High and low. </a:t>
            </a:r>
          </a:p>
          <a:p>
            <a:endParaRPr lang="en-US" dirty="0"/>
          </a:p>
          <a:p>
            <a:r>
              <a:rPr lang="en-US" dirty="0"/>
              <a:t>Principle #8. Define how you intend to ensure quality. The plan should identify how the software team intends to ensure quality (technical review schedule, pair programming, etc.)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Principles (contd.)</a:t>
            </a:r>
          </a:p>
        </p:txBody>
      </p:sp>
      <p:sp>
        <p:nvSpPr>
          <p:cNvPr id="3" name="Content Placeholder 2"/>
          <p:cNvSpPr>
            <a:spLocks noGrp="1"/>
          </p:cNvSpPr>
          <p:nvPr>
            <p:ph idx="1"/>
          </p:nvPr>
        </p:nvSpPr>
        <p:spPr/>
        <p:txBody>
          <a:bodyPr/>
          <a:lstStyle/>
          <a:p>
            <a:r>
              <a:rPr lang="en-US" dirty="0"/>
              <a:t>Principle #9. Describe how you intend to accommodate change. Even the best planning can be obviated by uncontrolled change. Have plans for customer requests. </a:t>
            </a:r>
          </a:p>
          <a:p>
            <a:endParaRPr lang="en-US" dirty="0"/>
          </a:p>
          <a:p>
            <a:r>
              <a:rPr lang="en-US" dirty="0"/>
              <a:t> Principle #10. Track the plan frequently and make adjustments as required. Software projects fall behind schedule one day at a time. Therefore, look at the plan daily.</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Evolution</a:t>
            </a:r>
          </a:p>
        </p:txBody>
      </p:sp>
      <p:pic>
        <p:nvPicPr>
          <p:cNvPr id="4098" name="Picture 2"/>
          <p:cNvPicPr>
            <a:picLocks noGrp="1" noChangeAspect="1" noChangeArrowheads="1"/>
          </p:cNvPicPr>
          <p:nvPr>
            <p:ph idx="1"/>
          </p:nvPr>
        </p:nvPicPr>
        <p:blipFill>
          <a:blip r:embed="rId2"/>
          <a:srcRect/>
          <a:stretch>
            <a:fillRect/>
          </a:stretch>
        </p:blipFill>
        <p:spPr bwMode="auto">
          <a:xfrm>
            <a:off x="1676400" y="2438400"/>
            <a:ext cx="5943599" cy="33528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Evolution (contd.)</a:t>
            </a:r>
          </a:p>
        </p:txBody>
      </p:sp>
      <p:sp>
        <p:nvSpPr>
          <p:cNvPr id="3" name="Content Placeholder 2"/>
          <p:cNvSpPr>
            <a:spLocks noGrp="1"/>
          </p:cNvSpPr>
          <p:nvPr>
            <p:ph idx="1"/>
          </p:nvPr>
        </p:nvSpPr>
        <p:spPr/>
        <p:txBody>
          <a:bodyPr/>
          <a:lstStyle/>
          <a:p>
            <a:pPr algn="just"/>
            <a:r>
              <a:rPr lang="en-US" dirty="0"/>
              <a:t>The process of developing a software product using software engineering principles and methods is referred to as ”</a:t>
            </a:r>
            <a:r>
              <a:rPr lang="en-US" b="1" dirty="0"/>
              <a:t>software evolution”.</a:t>
            </a:r>
            <a:r>
              <a:rPr lang="en-US" dirty="0"/>
              <a:t> </a:t>
            </a:r>
          </a:p>
          <a:p>
            <a:pPr algn="just"/>
            <a:endParaRPr lang="en-US" dirty="0"/>
          </a:p>
          <a:p>
            <a:pPr algn="just"/>
            <a:r>
              <a:rPr lang="en-US" dirty="0"/>
              <a:t>This includes the initial development of software and its maintenance and updates, till desired software product is developed, which satisfies the expected requirements.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Evolution (contd.)</a:t>
            </a:r>
          </a:p>
        </p:txBody>
      </p:sp>
      <p:sp>
        <p:nvSpPr>
          <p:cNvPr id="3" name="Content Placeholder 2"/>
          <p:cNvSpPr>
            <a:spLocks noGrp="1"/>
          </p:cNvSpPr>
          <p:nvPr>
            <p:ph idx="1"/>
          </p:nvPr>
        </p:nvSpPr>
        <p:spPr>
          <a:xfrm>
            <a:off x="838200" y="1981200"/>
            <a:ext cx="7772400" cy="4221960"/>
          </a:xfrm>
        </p:spPr>
        <p:txBody>
          <a:bodyPr>
            <a:normAutofit/>
          </a:bodyPr>
          <a:lstStyle/>
          <a:p>
            <a:pPr algn="just"/>
            <a:r>
              <a:rPr lang="en-US" dirty="0"/>
              <a:t>Evolution starts from the requirement gathering process. </a:t>
            </a:r>
          </a:p>
          <a:p>
            <a:pPr algn="just"/>
            <a:endParaRPr lang="en-US" dirty="0"/>
          </a:p>
          <a:p>
            <a:endParaRPr lang="en-US" dirty="0"/>
          </a:p>
        </p:txBody>
      </p:sp>
      <p:pic>
        <p:nvPicPr>
          <p:cNvPr id="5" name="Picture 2"/>
          <p:cNvPicPr>
            <a:picLocks noChangeAspect="1" noChangeArrowheads="1"/>
          </p:cNvPicPr>
          <p:nvPr/>
        </p:nvPicPr>
        <p:blipFill>
          <a:blip r:embed="rId2"/>
          <a:srcRect/>
          <a:stretch>
            <a:fillRect/>
          </a:stretch>
        </p:blipFill>
        <p:spPr bwMode="auto">
          <a:xfrm>
            <a:off x="4800600" y="3429000"/>
            <a:ext cx="3652838" cy="25749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Evolution (contd.)</a:t>
            </a:r>
          </a:p>
        </p:txBody>
      </p:sp>
      <p:sp>
        <p:nvSpPr>
          <p:cNvPr id="3" name="Content Placeholder 2"/>
          <p:cNvSpPr>
            <a:spLocks noGrp="1"/>
          </p:cNvSpPr>
          <p:nvPr>
            <p:ph idx="1"/>
          </p:nvPr>
        </p:nvSpPr>
        <p:spPr/>
        <p:txBody>
          <a:bodyPr>
            <a:normAutofit fontScale="92500" lnSpcReduction="20000"/>
          </a:bodyPr>
          <a:lstStyle/>
          <a:p>
            <a:pPr algn="just"/>
            <a:r>
              <a:rPr lang="en-US" dirty="0"/>
              <a:t>After which developers create a prototype of the intended software and show it to the users to get their feedback at the early stage of software product development. </a:t>
            </a:r>
          </a:p>
          <a:p>
            <a:pPr algn="just"/>
            <a:endParaRPr lang="en-US" dirty="0"/>
          </a:p>
          <a:p>
            <a:pPr algn="just"/>
            <a:r>
              <a:rPr lang="en-US" dirty="0"/>
              <a:t>The users suggest changes, on which several consecutive updates and maintenance keep on changing too. </a:t>
            </a:r>
          </a:p>
          <a:p>
            <a:pPr algn="just"/>
            <a:endParaRPr lang="en-US" dirty="0"/>
          </a:p>
          <a:p>
            <a:pPr algn="just"/>
            <a:r>
              <a:rPr lang="en-US" dirty="0"/>
              <a:t>This process changes to the original software, till the desired software is accomplished.</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Evolution (contd.)</a:t>
            </a:r>
          </a:p>
        </p:txBody>
      </p:sp>
      <p:sp>
        <p:nvSpPr>
          <p:cNvPr id="3" name="Content Placeholder 2"/>
          <p:cNvSpPr>
            <a:spLocks noGrp="1"/>
          </p:cNvSpPr>
          <p:nvPr>
            <p:ph idx="1"/>
          </p:nvPr>
        </p:nvSpPr>
        <p:spPr/>
        <p:txBody>
          <a:bodyPr>
            <a:normAutofit fontScale="92500" lnSpcReduction="20000"/>
          </a:bodyPr>
          <a:lstStyle/>
          <a:p>
            <a:pPr algn="just"/>
            <a:r>
              <a:rPr lang="en-US" dirty="0"/>
              <a:t>Even after the user has desired software in hand, the advancing technology and the changing requirements force the software product to change accordingly.</a:t>
            </a:r>
          </a:p>
          <a:p>
            <a:pPr algn="just"/>
            <a:endParaRPr lang="en-US" dirty="0"/>
          </a:p>
          <a:p>
            <a:pPr algn="just"/>
            <a:r>
              <a:rPr lang="en-US" dirty="0"/>
              <a:t> Re-creating software from scratch and to go one-on-one with requirement is not feasible.</a:t>
            </a:r>
          </a:p>
          <a:p>
            <a:pPr algn="just">
              <a:buNone/>
            </a:pPr>
            <a:r>
              <a:rPr lang="en-US" dirty="0"/>
              <a:t> </a:t>
            </a:r>
          </a:p>
          <a:p>
            <a:pPr algn="just"/>
            <a:r>
              <a:rPr lang="en-US" dirty="0"/>
              <a:t>The only feasible and economical solution is to update the existing software so that it matches the latest requirements.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Paradigms</a:t>
            </a:r>
            <a:br>
              <a:rPr lang="en-US" dirty="0"/>
            </a:br>
            <a:endParaRPr lang="en-US" dirty="0"/>
          </a:p>
        </p:txBody>
      </p:sp>
      <p:sp>
        <p:nvSpPr>
          <p:cNvPr id="3" name="Content Placeholder 2"/>
          <p:cNvSpPr>
            <a:spLocks noGrp="1"/>
          </p:cNvSpPr>
          <p:nvPr>
            <p:ph idx="1"/>
          </p:nvPr>
        </p:nvSpPr>
        <p:spPr/>
        <p:txBody>
          <a:bodyPr>
            <a:normAutofit/>
          </a:bodyPr>
          <a:lstStyle/>
          <a:p>
            <a:pPr algn="just">
              <a:buNone/>
            </a:pPr>
            <a:r>
              <a:rPr lang="en-US" dirty="0"/>
              <a:t>    Software paradigms refer to the methods and steps, which are taken while designing the software. </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4038600" y="3429000"/>
            <a:ext cx="4314825" cy="313372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Paradigms (contd.)</a:t>
            </a:r>
          </a:p>
        </p:txBody>
      </p:sp>
      <p:sp>
        <p:nvSpPr>
          <p:cNvPr id="3" name="Content Placeholder 2"/>
          <p:cNvSpPr>
            <a:spLocks noGrp="1"/>
          </p:cNvSpPr>
          <p:nvPr>
            <p:ph idx="1"/>
          </p:nvPr>
        </p:nvSpPr>
        <p:spPr/>
        <p:txBody>
          <a:bodyPr/>
          <a:lstStyle/>
          <a:p>
            <a:r>
              <a:rPr lang="en-US" dirty="0"/>
              <a:t>Programming paradigm is a subset of Software design paradigm which is further a subset of Software development paradigm.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p:txBody>
          <a:bodyPr/>
          <a:lstStyle/>
          <a:p>
            <a:endParaRPr lang="en-US" dirty="0"/>
          </a:p>
          <a:p>
            <a:pPr>
              <a:buNone/>
            </a:pPr>
            <a:r>
              <a:rPr lang="en-US" dirty="0"/>
              <a:t>    Software engineering is a branch of computer science, which uses well-defined engineering concepts required to produce efficient, durable, scalable, in-budget and on-time software products.</a:t>
            </a:r>
          </a:p>
        </p:txBody>
      </p:sp>
      <p:pic>
        <p:nvPicPr>
          <p:cNvPr id="14338" name="Picture 2"/>
          <p:cNvPicPr>
            <a:picLocks noChangeAspect="1" noChangeArrowheads="1"/>
          </p:cNvPicPr>
          <p:nvPr/>
        </p:nvPicPr>
        <p:blipFill>
          <a:blip r:embed="rId2"/>
          <a:srcRect/>
          <a:stretch>
            <a:fillRect/>
          </a:stretch>
        </p:blipFill>
        <p:spPr bwMode="auto">
          <a:xfrm>
            <a:off x="5410200" y="228600"/>
            <a:ext cx="3409950" cy="200025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8001000" cy="914400"/>
          </a:xfrm>
        </p:spPr>
        <p:txBody>
          <a:bodyPr/>
          <a:lstStyle/>
          <a:p>
            <a:r>
              <a:rPr lang="en-US" dirty="0"/>
              <a:t>Software Development Paradigm</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This Paradigm is known as software engineering paradigms where all the engineering concepts pertaining to the development of software are applied.</a:t>
            </a:r>
          </a:p>
          <a:p>
            <a:pPr algn="just"/>
            <a:r>
              <a:rPr lang="en-US" dirty="0"/>
              <a:t> It includes various researches and requirement gathering which helps the software product to build.</a:t>
            </a:r>
          </a:p>
          <a:p>
            <a:pPr algn="just"/>
            <a:r>
              <a:rPr lang="en-US" dirty="0"/>
              <a:t> It consists of –</a:t>
            </a:r>
          </a:p>
          <a:p>
            <a:pPr lvl="1">
              <a:buFont typeface="Wingdings" pitchFamily="2" charset="2"/>
              <a:buChar char="v"/>
            </a:pPr>
            <a:r>
              <a:rPr lang="en-US" dirty="0"/>
              <a:t>Requirement gathering</a:t>
            </a:r>
          </a:p>
          <a:p>
            <a:pPr lvl="1">
              <a:buFont typeface="Wingdings" pitchFamily="2" charset="2"/>
              <a:buChar char="v"/>
            </a:pPr>
            <a:r>
              <a:rPr lang="en-US" dirty="0"/>
              <a:t>Software design</a:t>
            </a:r>
          </a:p>
          <a:p>
            <a:pPr lvl="1">
              <a:buFont typeface="Wingdings" pitchFamily="2" charset="2"/>
              <a:buChar char="v"/>
            </a:pPr>
            <a:r>
              <a:rPr lang="en-US" dirty="0"/>
              <a:t>Programming</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 Paradigm</a:t>
            </a:r>
            <a:br>
              <a:rPr lang="en-US" dirty="0"/>
            </a:br>
            <a:endParaRPr lang="en-US" dirty="0"/>
          </a:p>
        </p:txBody>
      </p:sp>
      <p:sp>
        <p:nvSpPr>
          <p:cNvPr id="3" name="Content Placeholder 2"/>
          <p:cNvSpPr>
            <a:spLocks noGrp="1"/>
          </p:cNvSpPr>
          <p:nvPr>
            <p:ph idx="1"/>
          </p:nvPr>
        </p:nvSpPr>
        <p:spPr/>
        <p:txBody>
          <a:bodyPr/>
          <a:lstStyle/>
          <a:p>
            <a:r>
              <a:rPr lang="en-US" dirty="0"/>
              <a:t>This paradigm is a part of Software Development and includes –</a:t>
            </a:r>
          </a:p>
          <a:p>
            <a:pPr lvl="1">
              <a:buFont typeface="Wingdings" pitchFamily="2" charset="2"/>
              <a:buChar char="v"/>
            </a:pPr>
            <a:r>
              <a:rPr lang="en-US" dirty="0"/>
              <a:t>Design</a:t>
            </a:r>
          </a:p>
          <a:p>
            <a:pPr lvl="1">
              <a:buFont typeface="Wingdings" pitchFamily="2" charset="2"/>
              <a:buChar char="v"/>
            </a:pPr>
            <a:r>
              <a:rPr lang="en-US" dirty="0"/>
              <a:t>Maintenance</a:t>
            </a:r>
          </a:p>
          <a:p>
            <a:pPr lvl="1">
              <a:buFont typeface="Wingdings" pitchFamily="2" charset="2"/>
              <a:buChar char="v"/>
            </a:pPr>
            <a:r>
              <a:rPr lang="en-US" dirty="0"/>
              <a:t>Programming</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Paradigm</a:t>
            </a:r>
            <a:br>
              <a:rPr lang="en-US" dirty="0"/>
            </a:br>
            <a:endParaRPr lang="en-US" dirty="0"/>
          </a:p>
        </p:txBody>
      </p:sp>
      <p:sp>
        <p:nvSpPr>
          <p:cNvPr id="3" name="Content Placeholder 2"/>
          <p:cNvSpPr>
            <a:spLocks noGrp="1"/>
          </p:cNvSpPr>
          <p:nvPr>
            <p:ph idx="1"/>
          </p:nvPr>
        </p:nvSpPr>
        <p:spPr/>
        <p:txBody>
          <a:bodyPr/>
          <a:lstStyle/>
          <a:p>
            <a:pPr algn="just"/>
            <a:r>
              <a:rPr lang="en-US" dirty="0"/>
              <a:t>This paradigm is related closely to programming aspect of software development. </a:t>
            </a:r>
          </a:p>
          <a:p>
            <a:pPr algn="just"/>
            <a:r>
              <a:rPr lang="en-US" dirty="0"/>
              <a:t>This includes –</a:t>
            </a:r>
          </a:p>
          <a:p>
            <a:pPr lvl="1">
              <a:buFont typeface="Wingdings" pitchFamily="2" charset="2"/>
              <a:buChar char="v"/>
            </a:pPr>
            <a:r>
              <a:rPr lang="en-US" dirty="0"/>
              <a:t>Coding</a:t>
            </a:r>
          </a:p>
          <a:p>
            <a:pPr lvl="1">
              <a:buFont typeface="Wingdings" pitchFamily="2" charset="2"/>
              <a:buChar char="v"/>
            </a:pPr>
            <a:r>
              <a:rPr lang="en-US" dirty="0"/>
              <a:t>Testing</a:t>
            </a:r>
          </a:p>
          <a:p>
            <a:pPr lvl="1">
              <a:buFont typeface="Wingdings" pitchFamily="2" charset="2"/>
              <a:buChar char="v"/>
            </a:pPr>
            <a:r>
              <a:rPr lang="en-US" dirty="0"/>
              <a:t>Integration</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Software Engineering</a:t>
            </a:r>
            <a:br>
              <a:rPr lang="en-US" dirty="0"/>
            </a:b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3124200" y="2057400"/>
            <a:ext cx="3181350" cy="38862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Software Engineering</a:t>
            </a:r>
          </a:p>
        </p:txBody>
      </p:sp>
      <p:sp>
        <p:nvSpPr>
          <p:cNvPr id="3" name="Content Placeholder 2"/>
          <p:cNvSpPr>
            <a:spLocks noGrp="1"/>
          </p:cNvSpPr>
          <p:nvPr>
            <p:ph idx="1"/>
          </p:nvPr>
        </p:nvSpPr>
        <p:spPr/>
        <p:txBody>
          <a:bodyPr/>
          <a:lstStyle/>
          <a:p>
            <a:r>
              <a:rPr lang="en-US" dirty="0"/>
              <a:t>The need of software engineering arises because of higher rate of change in user requirements and environment on which the software is working.</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b="1" dirty="0"/>
              <a:t>Large software </a:t>
            </a:r>
            <a:endParaRPr lang="en-US" dirty="0"/>
          </a:p>
        </p:txBody>
      </p:sp>
      <p:sp>
        <p:nvSpPr>
          <p:cNvPr id="3" name="Content Placeholder 2"/>
          <p:cNvSpPr>
            <a:spLocks noGrp="1"/>
          </p:cNvSpPr>
          <p:nvPr>
            <p:ph idx="1"/>
          </p:nvPr>
        </p:nvSpPr>
        <p:spPr/>
        <p:txBody>
          <a:bodyPr/>
          <a:lstStyle/>
          <a:p>
            <a:pPr algn="just">
              <a:buNone/>
            </a:pPr>
            <a:r>
              <a:rPr lang="en-US" b="1" dirty="0"/>
              <a:t>    </a:t>
            </a:r>
            <a:r>
              <a:rPr lang="en-US" dirty="0"/>
              <a:t>It is easier to build a wall than to a house or building, likewise, as the size of software become large engineering has to step to give it a scientific process.</a:t>
            </a:r>
          </a:p>
          <a:p>
            <a:endParaRPr lang="en-US" dirty="0"/>
          </a:p>
        </p:txBody>
      </p:sp>
      <p:pic>
        <p:nvPicPr>
          <p:cNvPr id="9218" name="Picture 2"/>
          <p:cNvPicPr>
            <a:picLocks noChangeAspect="1" noChangeArrowheads="1"/>
          </p:cNvPicPr>
          <p:nvPr/>
        </p:nvPicPr>
        <p:blipFill>
          <a:blip r:embed="rId2"/>
          <a:srcRect/>
          <a:stretch>
            <a:fillRect/>
          </a:stretch>
        </p:blipFill>
        <p:spPr bwMode="auto">
          <a:xfrm>
            <a:off x="3352800" y="4038600"/>
            <a:ext cx="5405437" cy="24384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b="1" dirty="0"/>
              <a:t> Scalability</a:t>
            </a:r>
            <a:endParaRPr lang="en-US" dirty="0"/>
          </a:p>
        </p:txBody>
      </p:sp>
      <p:sp>
        <p:nvSpPr>
          <p:cNvPr id="3" name="Content Placeholder 2"/>
          <p:cNvSpPr>
            <a:spLocks noGrp="1"/>
          </p:cNvSpPr>
          <p:nvPr>
            <p:ph idx="1"/>
          </p:nvPr>
        </p:nvSpPr>
        <p:spPr/>
        <p:txBody>
          <a:bodyPr/>
          <a:lstStyle/>
          <a:p>
            <a:pPr algn="just">
              <a:buNone/>
            </a:pPr>
            <a:r>
              <a:rPr lang="en-US" b="1" dirty="0"/>
              <a:t>   </a:t>
            </a:r>
            <a:r>
              <a:rPr lang="en-US" dirty="0"/>
              <a:t>If the software process were not based on scientific and engineering concepts, it would be easier to re-create new software than to scale an existing one.</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3.Cost</a:t>
            </a:r>
          </a:p>
        </p:txBody>
      </p:sp>
      <p:sp>
        <p:nvSpPr>
          <p:cNvPr id="3" name="Content Placeholder 2"/>
          <p:cNvSpPr>
            <a:spLocks noGrp="1"/>
          </p:cNvSpPr>
          <p:nvPr>
            <p:ph idx="1"/>
          </p:nvPr>
        </p:nvSpPr>
        <p:spPr/>
        <p:txBody>
          <a:bodyPr/>
          <a:lstStyle/>
          <a:p>
            <a:pPr algn="just">
              <a:buNone/>
            </a:pPr>
            <a:r>
              <a:rPr lang="en-US" dirty="0"/>
              <a:t>    As hardware industry has shown its skills and huge manufacturing has lower </a:t>
            </a:r>
            <a:r>
              <a:rPr lang="en-US"/>
              <a:t>down the </a:t>
            </a:r>
            <a:r>
              <a:rPr lang="en-US" dirty="0"/>
              <a:t>price of computer and electronic hardware. But the cost of software remains high if proper process is not adapted.</a:t>
            </a:r>
          </a:p>
          <a:p>
            <a:pPr algn="just"/>
            <a:endParaRPr lang="en-US" dirty="0"/>
          </a:p>
        </p:txBody>
      </p:sp>
      <p:pic>
        <p:nvPicPr>
          <p:cNvPr id="8194" name="Picture 2"/>
          <p:cNvPicPr>
            <a:picLocks noChangeAspect="1" noChangeArrowheads="1"/>
          </p:cNvPicPr>
          <p:nvPr/>
        </p:nvPicPr>
        <p:blipFill>
          <a:blip r:embed="rId2"/>
          <a:srcRect/>
          <a:stretch>
            <a:fillRect/>
          </a:stretch>
        </p:blipFill>
        <p:spPr bwMode="auto">
          <a:xfrm>
            <a:off x="5486400" y="304800"/>
            <a:ext cx="2895600" cy="12192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2438400" y="4210050"/>
            <a:ext cx="5010150" cy="249555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Dynamic Nature</a:t>
            </a:r>
          </a:p>
        </p:txBody>
      </p:sp>
      <p:sp>
        <p:nvSpPr>
          <p:cNvPr id="3" name="Content Placeholder 2"/>
          <p:cNvSpPr>
            <a:spLocks noGrp="1"/>
          </p:cNvSpPr>
          <p:nvPr>
            <p:ph idx="1"/>
          </p:nvPr>
        </p:nvSpPr>
        <p:spPr/>
        <p:txBody>
          <a:bodyPr/>
          <a:lstStyle/>
          <a:p>
            <a:pPr algn="just">
              <a:buNone/>
            </a:pPr>
            <a:r>
              <a:rPr lang="en-US" dirty="0"/>
              <a:t>    The always growing and adapting nature of software hugely depends upon the environment in which user works. If the nature of software is always changing, new enhancements need to be done in the existing one. This is where software engineering plays a good role.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b="1" dirty="0"/>
              <a:t>Quality Management</a:t>
            </a:r>
            <a:r>
              <a:rPr lang="en-US" dirty="0"/>
              <a:t> </a:t>
            </a:r>
          </a:p>
        </p:txBody>
      </p:sp>
      <p:sp>
        <p:nvSpPr>
          <p:cNvPr id="3" name="Content Placeholder 2"/>
          <p:cNvSpPr>
            <a:spLocks noGrp="1"/>
          </p:cNvSpPr>
          <p:nvPr>
            <p:ph idx="1"/>
          </p:nvPr>
        </p:nvSpPr>
        <p:spPr/>
        <p:txBody>
          <a:bodyPr/>
          <a:lstStyle/>
          <a:p>
            <a:pPr algn="just">
              <a:buNone/>
            </a:pPr>
            <a:r>
              <a:rPr lang="en-US" b="1" dirty="0"/>
              <a:t> </a:t>
            </a:r>
            <a:r>
              <a:rPr lang="en-US" dirty="0"/>
              <a:t>Better process of software development provides better and quality software product.</a:t>
            </a:r>
          </a:p>
          <a:p>
            <a:endParaRPr lang="en-US" dirty="0"/>
          </a:p>
        </p:txBody>
      </p:sp>
      <p:pic>
        <p:nvPicPr>
          <p:cNvPr id="10242" name="Picture 2"/>
          <p:cNvPicPr>
            <a:picLocks noChangeAspect="1" noChangeArrowheads="1"/>
          </p:cNvPicPr>
          <p:nvPr/>
        </p:nvPicPr>
        <p:blipFill>
          <a:blip r:embed="rId2"/>
          <a:srcRect/>
          <a:stretch>
            <a:fillRect/>
          </a:stretch>
        </p:blipFill>
        <p:spPr bwMode="auto">
          <a:xfrm>
            <a:off x="1600200" y="3581400"/>
            <a:ext cx="6219825" cy="2438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295400"/>
          </a:xfrm>
        </p:spPr>
        <p:txBody>
          <a:bodyPr/>
          <a:lstStyle/>
          <a:p>
            <a:r>
              <a:rPr lang="en-US" dirty="0"/>
              <a:t>Software Engineering (contd.)</a:t>
            </a:r>
          </a:p>
        </p:txBody>
      </p:sp>
      <p:sp>
        <p:nvSpPr>
          <p:cNvPr id="3" name="Content Placeholder 2"/>
          <p:cNvSpPr>
            <a:spLocks noGrp="1"/>
          </p:cNvSpPr>
          <p:nvPr>
            <p:ph idx="1"/>
          </p:nvPr>
        </p:nvSpPr>
        <p:spPr/>
        <p:txBody>
          <a:bodyPr/>
          <a:lstStyle/>
          <a:p>
            <a:pPr>
              <a:buNone/>
            </a:pPr>
            <a:r>
              <a:rPr lang="en-US" dirty="0"/>
              <a:t>    </a:t>
            </a:r>
          </a:p>
          <a:p>
            <a:pPr>
              <a:buNone/>
            </a:pPr>
            <a:r>
              <a:rPr lang="en-US" dirty="0"/>
              <a:t>   IEEE defines software engineering as:</a:t>
            </a:r>
          </a:p>
          <a:p>
            <a:endParaRPr lang="en-US" dirty="0"/>
          </a:p>
          <a:p>
            <a:pPr algn="just">
              <a:buNone/>
            </a:pPr>
            <a:r>
              <a:rPr lang="en-US" dirty="0"/>
              <a:t>  “ The application of a systematic, disciplined,   quantifiable approach to the development,  operation and maintenance of software; that is, the application of engineering to software.”</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a good Software</a:t>
            </a:r>
          </a:p>
        </p:txBody>
      </p:sp>
      <p:sp>
        <p:nvSpPr>
          <p:cNvPr id="3" name="Content Placeholder 2"/>
          <p:cNvSpPr>
            <a:spLocks noGrp="1"/>
          </p:cNvSpPr>
          <p:nvPr>
            <p:ph idx="1"/>
          </p:nvPr>
        </p:nvSpPr>
        <p:spPr/>
        <p:txBody>
          <a:bodyPr>
            <a:normAutofit lnSpcReduction="10000"/>
          </a:bodyPr>
          <a:lstStyle/>
          <a:p>
            <a:pPr algn="just">
              <a:buNone/>
            </a:pPr>
            <a:r>
              <a:rPr lang="en-US" dirty="0"/>
              <a:t>     A software product can be judged by what it offers and how well it can be used. This software must satisfy on the following grounds:</a:t>
            </a:r>
          </a:p>
          <a:p>
            <a:pPr lvl="1">
              <a:buFont typeface="Wingdings" pitchFamily="2" charset="2"/>
              <a:buChar char="v"/>
            </a:pPr>
            <a:r>
              <a:rPr lang="en-US" dirty="0"/>
              <a:t>Operational</a:t>
            </a:r>
          </a:p>
          <a:p>
            <a:pPr lvl="1">
              <a:buFont typeface="Wingdings" pitchFamily="2" charset="2"/>
              <a:buChar char="v"/>
            </a:pPr>
            <a:r>
              <a:rPr lang="en-US" dirty="0"/>
              <a:t>Transitional</a:t>
            </a:r>
          </a:p>
          <a:p>
            <a:pPr lvl="1">
              <a:buFont typeface="Wingdings" pitchFamily="2" charset="2"/>
              <a:buChar char="v"/>
            </a:pPr>
            <a:r>
              <a:rPr lang="en-US" dirty="0"/>
              <a:t>Maintenance</a:t>
            </a:r>
          </a:p>
          <a:p>
            <a:pPr lvl="1">
              <a:buFont typeface="Wingdings" pitchFamily="2" charset="2"/>
              <a:buChar char="v"/>
            </a:pPr>
            <a:endParaRPr lang="en-US" dirty="0"/>
          </a:p>
          <a:p>
            <a:pPr lvl="1">
              <a:buNone/>
            </a:pPr>
            <a:r>
              <a:rPr lang="en-US" dirty="0"/>
              <a:t>    Well-engineered and crafted software is expected to have the following characteristics:</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a:t>
            </a:r>
          </a:p>
        </p:txBody>
      </p:sp>
      <p:sp>
        <p:nvSpPr>
          <p:cNvPr id="3" name="Content Placeholder 2"/>
          <p:cNvSpPr>
            <a:spLocks noGrp="1"/>
          </p:cNvSpPr>
          <p:nvPr>
            <p:ph idx="1"/>
          </p:nvPr>
        </p:nvSpPr>
        <p:spPr/>
        <p:txBody>
          <a:bodyPr>
            <a:normAutofit lnSpcReduction="10000"/>
          </a:bodyPr>
          <a:lstStyle/>
          <a:p>
            <a:r>
              <a:rPr lang="en-US" dirty="0"/>
              <a:t>Operational : This tells us how well software works in operations. It can be measured on:</a:t>
            </a:r>
          </a:p>
          <a:p>
            <a:pPr lvl="1">
              <a:buFont typeface="Wingdings" pitchFamily="2" charset="2"/>
              <a:buChar char="v"/>
            </a:pPr>
            <a:r>
              <a:rPr lang="en-US" dirty="0"/>
              <a:t>Budget</a:t>
            </a:r>
          </a:p>
          <a:p>
            <a:pPr lvl="1">
              <a:buFont typeface="Wingdings" pitchFamily="2" charset="2"/>
              <a:buChar char="v"/>
            </a:pPr>
            <a:r>
              <a:rPr lang="en-US" dirty="0"/>
              <a:t>Usability</a:t>
            </a:r>
          </a:p>
          <a:p>
            <a:pPr lvl="1">
              <a:buFont typeface="Wingdings" pitchFamily="2" charset="2"/>
              <a:buChar char="v"/>
            </a:pPr>
            <a:r>
              <a:rPr lang="en-US" dirty="0"/>
              <a:t>Efficiency</a:t>
            </a:r>
          </a:p>
          <a:p>
            <a:pPr lvl="1">
              <a:buFont typeface="Wingdings" pitchFamily="2" charset="2"/>
              <a:buChar char="v"/>
            </a:pPr>
            <a:r>
              <a:rPr lang="en-US" dirty="0"/>
              <a:t>Correctness</a:t>
            </a:r>
          </a:p>
          <a:p>
            <a:pPr lvl="1">
              <a:buFont typeface="Wingdings" pitchFamily="2" charset="2"/>
              <a:buChar char="v"/>
            </a:pPr>
            <a:r>
              <a:rPr lang="en-US" dirty="0"/>
              <a:t>Functionality</a:t>
            </a:r>
          </a:p>
          <a:p>
            <a:pPr lvl="1">
              <a:buFont typeface="Wingdings" pitchFamily="2" charset="2"/>
              <a:buChar char="v"/>
            </a:pPr>
            <a:r>
              <a:rPr lang="en-US" dirty="0"/>
              <a:t>Dependability</a:t>
            </a:r>
          </a:p>
          <a:p>
            <a:pPr lvl="1">
              <a:buFont typeface="Wingdings" pitchFamily="2" charset="2"/>
              <a:buChar char="v"/>
            </a:pPr>
            <a:r>
              <a:rPr lang="en-US" dirty="0"/>
              <a:t>Security</a:t>
            </a:r>
          </a:p>
          <a:p>
            <a:pPr lvl="1">
              <a:buFont typeface="Wingdings" pitchFamily="2" charset="2"/>
              <a:buChar char="v"/>
            </a:pPr>
            <a:r>
              <a:rPr lang="en-US" dirty="0"/>
              <a:t>Safety</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Transitional</a:t>
            </a:r>
            <a:br>
              <a:rPr lang="en-US" dirty="0"/>
            </a:br>
            <a:endParaRPr lang="en-US" dirty="0"/>
          </a:p>
        </p:txBody>
      </p:sp>
      <p:sp>
        <p:nvSpPr>
          <p:cNvPr id="3" name="Content Placeholder 2"/>
          <p:cNvSpPr>
            <a:spLocks noGrp="1"/>
          </p:cNvSpPr>
          <p:nvPr>
            <p:ph idx="1"/>
          </p:nvPr>
        </p:nvSpPr>
        <p:spPr/>
        <p:txBody>
          <a:bodyPr/>
          <a:lstStyle/>
          <a:p>
            <a:pPr algn="just"/>
            <a:r>
              <a:rPr lang="en-US" dirty="0"/>
              <a:t>Transitional: This aspect is important when the software is moved from one platform to another:</a:t>
            </a:r>
          </a:p>
          <a:p>
            <a:pPr lvl="1">
              <a:buFont typeface="Wingdings" pitchFamily="2" charset="2"/>
              <a:buChar char="v"/>
            </a:pPr>
            <a:r>
              <a:rPr lang="en-US" dirty="0"/>
              <a:t>Portability</a:t>
            </a:r>
          </a:p>
          <a:p>
            <a:pPr lvl="1">
              <a:buFont typeface="Wingdings" pitchFamily="2" charset="2"/>
              <a:buChar char="v"/>
            </a:pPr>
            <a:r>
              <a:rPr lang="en-US" dirty="0"/>
              <a:t>Interoperability</a:t>
            </a:r>
          </a:p>
          <a:p>
            <a:pPr lvl="1">
              <a:buFont typeface="Wingdings" pitchFamily="2" charset="2"/>
              <a:buChar char="v"/>
            </a:pPr>
            <a:r>
              <a:rPr lang="en-US" dirty="0"/>
              <a:t>Reusability</a:t>
            </a:r>
          </a:p>
          <a:p>
            <a:pPr lvl="1">
              <a:buFont typeface="Wingdings" pitchFamily="2" charset="2"/>
              <a:buChar char="v"/>
            </a:pPr>
            <a:r>
              <a:rPr lang="en-US" dirty="0"/>
              <a:t>Adaptability</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a:t>
            </a:r>
            <a:br>
              <a:rPr lang="en-US" dirty="0"/>
            </a:br>
            <a:endParaRPr lang="en-US" dirty="0"/>
          </a:p>
        </p:txBody>
      </p:sp>
      <p:sp>
        <p:nvSpPr>
          <p:cNvPr id="3" name="Content Placeholder 2"/>
          <p:cNvSpPr>
            <a:spLocks noGrp="1"/>
          </p:cNvSpPr>
          <p:nvPr>
            <p:ph idx="1"/>
          </p:nvPr>
        </p:nvSpPr>
        <p:spPr/>
        <p:txBody>
          <a:bodyPr/>
          <a:lstStyle/>
          <a:p>
            <a:pPr algn="just"/>
            <a:r>
              <a:rPr lang="en-US" dirty="0"/>
              <a:t>Maintenance: This aspect briefs about how well a software has the capabilities to maintain itself in the ever-changing environment:</a:t>
            </a:r>
          </a:p>
          <a:p>
            <a:pPr lvl="1">
              <a:buFont typeface="Wingdings" pitchFamily="2" charset="2"/>
              <a:buChar char="v"/>
            </a:pPr>
            <a:r>
              <a:rPr lang="en-US" dirty="0"/>
              <a:t>Modularity</a:t>
            </a:r>
          </a:p>
          <a:p>
            <a:pPr lvl="1">
              <a:buFont typeface="Wingdings" pitchFamily="2" charset="2"/>
              <a:buChar char="v"/>
            </a:pPr>
            <a:r>
              <a:rPr lang="en-US" dirty="0"/>
              <a:t>Maintainability</a:t>
            </a:r>
          </a:p>
          <a:p>
            <a:pPr lvl="1">
              <a:buFont typeface="Wingdings" pitchFamily="2" charset="2"/>
              <a:buChar char="v"/>
            </a:pPr>
            <a:r>
              <a:rPr lang="en-US" dirty="0"/>
              <a:t>Flexibility</a:t>
            </a:r>
          </a:p>
          <a:p>
            <a:pPr lvl="1">
              <a:buFont typeface="Wingdings" pitchFamily="2" charset="2"/>
              <a:buChar char="v"/>
            </a:pPr>
            <a:r>
              <a:rPr lang="en-US" dirty="0"/>
              <a:t>Scalability</a:t>
            </a:r>
          </a:p>
          <a:p>
            <a:endParaRPr lang="en-US" dirty="0"/>
          </a:p>
        </p:txBody>
      </p:sp>
      <p:pic>
        <p:nvPicPr>
          <p:cNvPr id="4" name="Picture 2"/>
          <p:cNvPicPr>
            <a:picLocks noChangeAspect="1" noChangeArrowheads="1"/>
          </p:cNvPicPr>
          <p:nvPr/>
        </p:nvPicPr>
        <p:blipFill>
          <a:blip r:embed="rId2"/>
          <a:srcRect/>
          <a:stretch>
            <a:fillRect/>
          </a:stretch>
        </p:blipFill>
        <p:spPr bwMode="auto">
          <a:xfrm>
            <a:off x="4648200" y="3886200"/>
            <a:ext cx="4114800" cy="14478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Questions ?</a:t>
            </a:r>
          </a:p>
        </p:txBody>
      </p:sp>
      <p:pic>
        <p:nvPicPr>
          <p:cNvPr id="7170" name="Picture 2"/>
          <p:cNvPicPr>
            <a:picLocks noGrp="1" noChangeAspect="1" noChangeArrowheads="1"/>
          </p:cNvPicPr>
          <p:nvPr>
            <p:ph idx="1"/>
          </p:nvPr>
        </p:nvPicPr>
        <p:blipFill>
          <a:blip r:embed="rId2"/>
          <a:srcRect/>
          <a:stretch>
            <a:fillRect/>
          </a:stretch>
        </p:blipFill>
        <p:spPr bwMode="auto">
          <a:xfrm>
            <a:off x="3124200" y="1981200"/>
            <a:ext cx="3886200" cy="380999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1164336"/>
          </a:xfrm>
        </p:spPr>
        <p:txBody>
          <a:bodyPr/>
          <a:lstStyle/>
          <a:p>
            <a:r>
              <a:rPr lang="en-US" dirty="0"/>
              <a:t>Software Engineering (contd.)</a:t>
            </a:r>
          </a:p>
        </p:txBody>
      </p:sp>
      <p:sp>
        <p:nvSpPr>
          <p:cNvPr id="3" name="Content Placeholder 2"/>
          <p:cNvSpPr>
            <a:spLocks noGrp="1"/>
          </p:cNvSpPr>
          <p:nvPr>
            <p:ph idx="1"/>
          </p:nvPr>
        </p:nvSpPr>
        <p:spPr/>
        <p:txBody>
          <a:bodyPr/>
          <a:lstStyle/>
          <a:p>
            <a:pPr>
              <a:buNone/>
            </a:pPr>
            <a:r>
              <a:rPr lang="en-US" dirty="0"/>
              <a:t>    Fritz Bauer, a German computer scientist, defines software engineering as:</a:t>
            </a:r>
          </a:p>
          <a:p>
            <a:pPr>
              <a:buNone/>
            </a:pPr>
            <a:endParaRPr lang="en-US" dirty="0"/>
          </a:p>
          <a:p>
            <a:pPr algn="just">
              <a:buNone/>
            </a:pPr>
            <a:r>
              <a:rPr lang="en-US" dirty="0"/>
              <a:t> “Software engineering is the establishment and use of sound engineering principles in order to obtain economically software that is reliable and work efficiently on real machines.”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914400"/>
          </a:xfrm>
        </p:spPr>
        <p:txBody>
          <a:bodyPr/>
          <a:lstStyle/>
          <a:p>
            <a:r>
              <a:rPr lang="en-US" dirty="0"/>
              <a:t>What is Software?</a:t>
            </a:r>
          </a:p>
        </p:txBody>
      </p:sp>
      <p:sp>
        <p:nvSpPr>
          <p:cNvPr id="3" name="Content Placeholder 2"/>
          <p:cNvSpPr>
            <a:spLocks noGrp="1"/>
          </p:cNvSpPr>
          <p:nvPr>
            <p:ph idx="1"/>
          </p:nvPr>
        </p:nvSpPr>
        <p:spPr>
          <a:xfrm>
            <a:off x="911087" y="838200"/>
            <a:ext cx="7772400" cy="4572000"/>
          </a:xfrm>
        </p:spPr>
        <p:txBody>
          <a:bodyPr>
            <a:normAutofit/>
          </a:bodyPr>
          <a:lstStyle/>
          <a:p>
            <a:endParaRPr lang="en-US" dirty="0"/>
          </a:p>
          <a:p>
            <a:r>
              <a:rPr lang="en-US" dirty="0"/>
              <a:t>Software is a collection of instructions and data that tell a computer how to work.</a:t>
            </a:r>
          </a:p>
          <a:p>
            <a:r>
              <a:rPr lang="en-US" dirty="0"/>
              <a:t>Executable programming code.</a:t>
            </a:r>
          </a:p>
          <a:p>
            <a:r>
              <a:rPr lang="en-US" dirty="0"/>
              <a:t>Intangible(unable to be touched; not having physical presence).</a:t>
            </a:r>
          </a:p>
          <a:p>
            <a:r>
              <a:rPr lang="en-US" dirty="0"/>
              <a:t>The product  that software professionals build and then support over the long term.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(contd.)</a:t>
            </a:r>
          </a:p>
        </p:txBody>
      </p:sp>
      <p:sp>
        <p:nvSpPr>
          <p:cNvPr id="3" name="Content Placeholder 2"/>
          <p:cNvSpPr>
            <a:spLocks noGrp="1"/>
          </p:cNvSpPr>
          <p:nvPr>
            <p:ph idx="1"/>
          </p:nvPr>
        </p:nvSpPr>
        <p:spPr/>
        <p:txBody>
          <a:bodyPr/>
          <a:lstStyle/>
          <a:p>
            <a:r>
              <a:rPr lang="en-US" dirty="0"/>
              <a:t>Software encompasses:</a:t>
            </a:r>
          </a:p>
          <a:p>
            <a:pPr marL="969264" lvl="1" indent="-514350">
              <a:buFont typeface="+mj-lt"/>
              <a:buAutoNum type="arabicParenR"/>
            </a:pPr>
            <a:r>
              <a:rPr lang="en-US" dirty="0"/>
              <a:t>Instructions</a:t>
            </a:r>
          </a:p>
          <a:p>
            <a:pPr marL="969264" lvl="1" indent="-514350">
              <a:buFont typeface="+mj-lt"/>
              <a:buAutoNum type="arabicParenR"/>
            </a:pPr>
            <a:r>
              <a:rPr lang="en-US" dirty="0"/>
              <a:t>Data structures (Store + Manipulation)</a:t>
            </a:r>
          </a:p>
          <a:p>
            <a:pPr marL="969264" lvl="1" indent="-514350">
              <a:buFont typeface="+mj-lt"/>
              <a:buAutoNum type="arabicParenR"/>
            </a:pPr>
            <a:r>
              <a:rPr lang="en-US" dirty="0"/>
              <a:t>Documentation (Use + Operation)</a:t>
            </a:r>
          </a:p>
          <a:p>
            <a:pPr marL="969264" lvl="1" indent="-514350">
              <a:buFont typeface="+mj-lt"/>
              <a:buAutoNum type="arabicParen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a:t>
            </a:r>
          </a:p>
        </p:txBody>
      </p:sp>
      <p:pic>
        <p:nvPicPr>
          <p:cNvPr id="3074" name="Picture 2"/>
          <p:cNvPicPr>
            <a:picLocks noGrp="1" noChangeAspect="1" noChangeArrowheads="1"/>
          </p:cNvPicPr>
          <p:nvPr>
            <p:ph idx="1"/>
          </p:nvPr>
        </p:nvPicPr>
        <p:blipFill>
          <a:blip r:embed="rId2"/>
          <a:srcRect/>
          <a:stretch>
            <a:fillRect/>
          </a:stretch>
        </p:blipFill>
        <p:spPr bwMode="auto">
          <a:xfrm>
            <a:off x="1828800" y="2057400"/>
            <a:ext cx="5143500" cy="348615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1626BFFED08C4EB13D9FDB7D5A23B0" ma:contentTypeVersion="2" ma:contentTypeDescription="Create a new document." ma:contentTypeScope="" ma:versionID="12133cc635b72610110b719d26a2b235">
  <xsd:schema xmlns:xsd="http://www.w3.org/2001/XMLSchema" xmlns:xs="http://www.w3.org/2001/XMLSchema" xmlns:p="http://schemas.microsoft.com/office/2006/metadata/properties" xmlns:ns2="35497fc1-fb00-40d6-955a-5a506728a408" targetNamespace="http://schemas.microsoft.com/office/2006/metadata/properties" ma:root="true" ma:fieldsID="de4f2e58446cd45c19d0503e50b8b9d9" ns2:_="">
    <xsd:import namespace="35497fc1-fb00-40d6-955a-5a506728a40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497fc1-fb00-40d6-955a-5a506728a4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485133-5B5D-457B-B105-669CE840641F}">
  <ds:schemaRefs>
    <ds:schemaRef ds:uri="http://schemas.microsoft.com/sharepoint/v3/contenttype/forms"/>
  </ds:schemaRefs>
</ds:datastoreItem>
</file>

<file path=customXml/itemProps2.xml><?xml version="1.0" encoding="utf-8"?>
<ds:datastoreItem xmlns:ds="http://schemas.openxmlformats.org/officeDocument/2006/customXml" ds:itemID="{AED6CAB4-0EB9-496C-AA44-3D80897C78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497fc1-fb00-40d6-955a-5a506728a4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87FE4A6-20A9-4E21-A391-CE9825416E0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Metro</Template>
  <TotalTime>735</TotalTime>
  <Words>2919</Words>
  <Application>Microsoft Office PowerPoint</Application>
  <PresentationFormat>On-screen Show (4:3)</PresentationFormat>
  <Paragraphs>283</Paragraphs>
  <Slides>54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Arial</vt:lpstr>
      <vt:lpstr>Calibri</vt:lpstr>
      <vt:lpstr>Consolas</vt:lpstr>
      <vt:lpstr>Corbel</vt:lpstr>
      <vt:lpstr>Wingdings</vt:lpstr>
      <vt:lpstr>Wingdings 2</vt:lpstr>
      <vt:lpstr>Wingdings 3</vt:lpstr>
      <vt:lpstr>Metro</vt:lpstr>
      <vt:lpstr>Introduction to software engineering          Anoud shaikh</vt:lpstr>
      <vt:lpstr>WHAT IS SOFTWARE ENGINEERING?</vt:lpstr>
      <vt:lpstr>Definition:</vt:lpstr>
      <vt:lpstr>Summary :</vt:lpstr>
      <vt:lpstr>Software Engineering (contd.)</vt:lpstr>
      <vt:lpstr>Software Engineering (contd.)</vt:lpstr>
      <vt:lpstr>What is Software?</vt:lpstr>
      <vt:lpstr>What is Software? (contd.)</vt:lpstr>
      <vt:lpstr>Software Product</vt:lpstr>
      <vt:lpstr>Software Products</vt:lpstr>
      <vt:lpstr>Why Software is Important?</vt:lpstr>
      <vt:lpstr>Importance of Software Engineering</vt:lpstr>
      <vt:lpstr>Importance of Software Engineering  </vt:lpstr>
      <vt:lpstr>Cost Estimate in Software Engineering</vt:lpstr>
      <vt:lpstr>Software Costs</vt:lpstr>
      <vt:lpstr>Software Costs (contd.)</vt:lpstr>
      <vt:lpstr>Essential attributes of good software</vt:lpstr>
      <vt:lpstr>Software</vt:lpstr>
      <vt:lpstr>Software – New Categories</vt:lpstr>
      <vt:lpstr>Software Project Management</vt:lpstr>
      <vt:lpstr>Need for Software Project Management</vt:lpstr>
      <vt:lpstr>Principles that guide Practice</vt:lpstr>
      <vt:lpstr>Principles Overview</vt:lpstr>
      <vt:lpstr>Principles that Guide Process</vt:lpstr>
      <vt:lpstr>Principles that Guide Practice</vt:lpstr>
      <vt:lpstr>Principles that Guide Practice (contd.)</vt:lpstr>
      <vt:lpstr>Communication Principles</vt:lpstr>
      <vt:lpstr>Communication Principles (contd.)</vt:lpstr>
      <vt:lpstr>Communication Principles (contd.)</vt:lpstr>
      <vt:lpstr>Planning Principles</vt:lpstr>
      <vt:lpstr>Planning Principles (contd.)</vt:lpstr>
      <vt:lpstr>Planning Principles (contd.)</vt:lpstr>
      <vt:lpstr>Software Evolution</vt:lpstr>
      <vt:lpstr>Software Evolution (contd.)</vt:lpstr>
      <vt:lpstr>Software Evolution (contd.)</vt:lpstr>
      <vt:lpstr>Software Evolution (contd.)</vt:lpstr>
      <vt:lpstr>Software Evolution (contd.)</vt:lpstr>
      <vt:lpstr>Software Paradigms </vt:lpstr>
      <vt:lpstr>Software Paradigms (contd.)</vt:lpstr>
      <vt:lpstr>Software Development Paradigm </vt:lpstr>
      <vt:lpstr>Software Design Paradigm </vt:lpstr>
      <vt:lpstr>Programming Paradigm </vt:lpstr>
      <vt:lpstr>Need of Software Engineering </vt:lpstr>
      <vt:lpstr>Need of Software Engineering</vt:lpstr>
      <vt:lpstr>1. Large software </vt:lpstr>
      <vt:lpstr>2. Scalability</vt:lpstr>
      <vt:lpstr>3.Cost</vt:lpstr>
      <vt:lpstr>4. Dynamic Nature</vt:lpstr>
      <vt:lpstr>5.Quality Management </vt:lpstr>
      <vt:lpstr>Characteristics of a good Software</vt:lpstr>
      <vt:lpstr>Operational</vt:lpstr>
      <vt:lpstr>Transitional </vt:lpstr>
      <vt:lpstr>Maintenance </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Anoud</dc:creator>
  <cp:lastModifiedBy>21SW036</cp:lastModifiedBy>
  <cp:revision>97</cp:revision>
  <dcterms:created xsi:type="dcterms:W3CDTF">2021-05-28T10:52:23Z</dcterms:created>
  <dcterms:modified xsi:type="dcterms:W3CDTF">2022-08-26T07:38:05Z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0x010100DE1626BFFED08C4EB13D9FDB7D5A23B0</vt:lpwstr>
  </property>
</Properties>
</file>