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5" r:id="rId7"/>
    <p:sldId id="264" r:id="rId8"/>
    <p:sldId id="258" r:id="rId9"/>
    <p:sldId id="259" r:id="rId10"/>
    <p:sldId id="260" r:id="rId11"/>
    <p:sldId id="261" r:id="rId12"/>
    <p:sldId id="262" r:id="rId13"/>
    <p:sldId id="263" r:id="rId14"/>
    <p:sldId id="265" r:id="rId15"/>
    <p:sldId id="266" r:id="rId16"/>
    <p:sldId id="267" r:id="rId17"/>
    <p:sldId id="268" r:id="rId18"/>
    <p:sldId id="269" r:id="rId19"/>
    <p:sldId id="274" r:id="rId20"/>
    <p:sldId id="278" r:id="rId21"/>
    <p:sldId id="277" r:id="rId22"/>
    <p:sldId id="270"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216" y="-8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15-Aug-22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33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72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220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54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062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15-Aug-22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747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15-Aug-22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83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15-Aug-22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973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52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865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15-Aug-22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24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15-Aug-22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04625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omputer.org/web/education/se-requirem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7434BB-D32F-4C3C-A234-5DDD304AB048}"/>
              </a:ext>
            </a:extLst>
          </p:cNvPr>
          <p:cNvSpPr>
            <a:spLocks noGrp="1"/>
          </p:cNvSpPr>
          <p:nvPr>
            <p:ph type="ctrTitle"/>
          </p:nvPr>
        </p:nvSpPr>
        <p:spPr/>
        <p:txBody>
          <a:bodyPr/>
          <a:lstStyle/>
          <a:p>
            <a:r>
              <a:rPr lang="en-US" dirty="0"/>
              <a:t>Requirement Engineering Process</a:t>
            </a:r>
          </a:p>
        </p:txBody>
      </p:sp>
      <p:sp>
        <p:nvSpPr>
          <p:cNvPr id="4" name="Rectangle 3">
            <a:extLst>
              <a:ext uri="{FF2B5EF4-FFF2-40B4-BE49-F238E27FC236}">
                <a16:creationId xmlns="" xmlns:a16="http://schemas.microsoft.com/office/drawing/2014/main" id="{B3E457EF-3141-4D96-BE5F-578E89818DD6}"/>
              </a:ext>
            </a:extLst>
          </p:cNvPr>
          <p:cNvSpPr/>
          <p:nvPr/>
        </p:nvSpPr>
        <p:spPr>
          <a:xfrm>
            <a:off x="4800372" y="6174029"/>
            <a:ext cx="4343400" cy="646331"/>
          </a:xfrm>
          <a:prstGeom prst="rect">
            <a:avLst/>
          </a:prstGeom>
        </p:spPr>
        <p:txBody>
          <a:bodyPr wrap="square">
            <a:spAutoFit/>
          </a:bodyPr>
          <a:lstStyle/>
          <a:p>
            <a:r>
              <a:rPr lang="en-US" sz="1200" dirty="0">
                <a:latin typeface="Adobe Devanagari" panose="02040503050201020203" pitchFamily="18" charset="0"/>
                <a:cs typeface="Adobe Devanagari" panose="02040503050201020203" pitchFamily="18" charset="0"/>
              </a:rPr>
              <a:t>Disclaimer: The contents in this presentation have been taken from multiple sources available at the internet including books, motes, reports, websites and presentations.</a:t>
            </a:r>
            <a:endParaRPr lang="en-US" sz="1200" b="0" i="0" dirty="0">
              <a:effectLst/>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22183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B3B0A65F-568B-4A0A-8AE4-C6BD9F99C1DE}"/>
              </a:ext>
            </a:extLst>
          </p:cNvPr>
          <p:cNvSpPr>
            <a:spLocks noGrp="1"/>
          </p:cNvSpPr>
          <p:nvPr>
            <p:ph idx="1"/>
          </p:nvPr>
        </p:nvSpPr>
        <p:spPr/>
        <p:txBody>
          <a:bodyPr/>
          <a:lstStyle/>
          <a:p>
            <a:r>
              <a:rPr lang="en-US" dirty="0"/>
              <a:t>RE processes can be improved by the systematic introduction of good requirements engineering practice. Each improvement cycle identifies good practice guidelines and works to introduce them in an organization.</a:t>
            </a:r>
          </a:p>
          <a:p>
            <a:endParaRPr lang="en-US" dirty="0"/>
          </a:p>
        </p:txBody>
      </p:sp>
      <p:sp>
        <p:nvSpPr>
          <p:cNvPr id="4" name="Rectangle 3">
            <a:extLst>
              <a:ext uri="{FF2B5EF4-FFF2-40B4-BE49-F238E27FC236}">
                <a16:creationId xmlns="" xmlns:a16="http://schemas.microsoft.com/office/drawing/2014/main" id="{62002EC5-6D35-442B-9A51-7B185B85566A}"/>
              </a:ext>
            </a:extLst>
          </p:cNvPr>
          <p:cNvSpPr/>
          <p:nvPr/>
        </p:nvSpPr>
        <p:spPr>
          <a:xfrm>
            <a:off x="1676400" y="642542"/>
            <a:ext cx="4913268" cy="369332"/>
          </a:xfrm>
          <a:prstGeom prst="rect">
            <a:avLst/>
          </a:prstGeom>
        </p:spPr>
        <p:txBody>
          <a:bodyPr wrap="none">
            <a:spAutoFit/>
          </a:bodyPr>
          <a:lstStyle/>
          <a:p>
            <a:r>
              <a:rPr lang="en-US" b="1" dirty="0"/>
              <a:t>REQUIREMENT ENGINEERING PROCESS</a:t>
            </a:r>
            <a:endParaRPr lang="en-US" dirty="0"/>
          </a:p>
        </p:txBody>
      </p:sp>
    </p:spTree>
    <p:extLst>
      <p:ext uri="{BB962C8B-B14F-4D97-AF65-F5344CB8AC3E}">
        <p14:creationId xmlns:p14="http://schemas.microsoft.com/office/powerpoint/2010/main" val="421626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63C748C-967B-4A7B-A90F-3EDD0F485A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0143637-4934-44E4-B909-BAF1E7B279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A4E27E1-7BC6-4126-859B-DE7A0E095A39}"/>
              </a:ext>
            </a:extLst>
          </p:cNvPr>
          <p:cNvSpPr>
            <a:spLocks noGrp="1"/>
          </p:cNvSpPr>
          <p:nvPr>
            <p:ph type="title"/>
          </p:nvPr>
        </p:nvSpPr>
        <p:spPr>
          <a:xfrm>
            <a:off x="637262" y="1240076"/>
            <a:ext cx="2045860" cy="4584527"/>
          </a:xfrm>
        </p:spPr>
        <p:txBody>
          <a:bodyPr>
            <a:normAutofit/>
          </a:bodyPr>
          <a:lstStyle/>
          <a:p>
            <a:r>
              <a:rPr lang="en-US" sz="1500" b="1">
                <a:solidFill>
                  <a:srgbClr val="FFFFFF"/>
                </a:solidFill>
              </a:rPr>
              <a:t>Spiral Model of Requirements Engineering Process</a:t>
            </a:r>
            <a:endParaRPr lang="en-US" sz="1500">
              <a:solidFill>
                <a:srgbClr val="FFFFFF"/>
              </a:solidFill>
            </a:endParaRPr>
          </a:p>
        </p:txBody>
      </p:sp>
      <p:sp>
        <p:nvSpPr>
          <p:cNvPr id="3" name="Content Placeholder 2">
            <a:extLst>
              <a:ext uri="{FF2B5EF4-FFF2-40B4-BE49-F238E27FC236}">
                <a16:creationId xmlns="" xmlns:a16="http://schemas.microsoft.com/office/drawing/2014/main" id="{34E907A4-00B5-46A2-A0B0-23305D873ADA}"/>
              </a:ext>
            </a:extLst>
          </p:cNvPr>
          <p:cNvSpPr>
            <a:spLocks noGrp="1"/>
          </p:cNvSpPr>
          <p:nvPr>
            <p:ph idx="1"/>
          </p:nvPr>
        </p:nvSpPr>
        <p:spPr>
          <a:xfrm>
            <a:off x="3529195" y="1240077"/>
            <a:ext cx="4526120" cy="4916465"/>
          </a:xfrm>
        </p:spPr>
        <p:txBody>
          <a:bodyPr anchor="t">
            <a:normAutofit/>
          </a:bodyPr>
          <a:lstStyle/>
          <a:p>
            <a:pPr>
              <a:lnSpc>
                <a:spcPct val="110000"/>
              </a:lnSpc>
            </a:pPr>
            <a:r>
              <a:rPr lang="en-US" sz="1900"/>
              <a:t>The spiral model of requirements engineering processes emphasis on continuous reassessment of the elicitation and analysis and combines the iterative and sequential approaches. Here a number of task regions are defined and these task regions are traversed in each iteration. The spiral nature of the model emphasizes that the successive iteration result in a more completely engineered product. As this evolutionary process begins the software engineering team moves around the spiral in a clockwise direction beginning at the center. </a:t>
            </a:r>
          </a:p>
          <a:p>
            <a:pPr>
              <a:lnSpc>
                <a:spcPct val="110000"/>
              </a:lnSpc>
            </a:pPr>
            <a:endParaRPr lang="en-US" sz="1900"/>
          </a:p>
        </p:txBody>
      </p:sp>
    </p:spTree>
    <p:extLst>
      <p:ext uri="{BB962C8B-B14F-4D97-AF65-F5344CB8AC3E}">
        <p14:creationId xmlns:p14="http://schemas.microsoft.com/office/powerpoint/2010/main" val="298972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5C664D-B96C-4A73-9C34-A078DC9B6AC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947144DC-6F5C-499B-98A7-A76F61BAC0EE}"/>
              </a:ext>
            </a:extLst>
          </p:cNvPr>
          <p:cNvSpPr>
            <a:spLocks noGrp="1"/>
          </p:cNvSpPr>
          <p:nvPr>
            <p:ph idx="1"/>
          </p:nvPr>
        </p:nvSpPr>
        <p:spPr/>
        <p:txBody>
          <a:bodyPr/>
          <a:lstStyle/>
          <a:p>
            <a:pPr marL="0" indent="0">
              <a:buNone/>
            </a:pPr>
            <a:r>
              <a:rPr lang="en-US" dirty="0"/>
              <a:t>  </a:t>
            </a:r>
          </a:p>
        </p:txBody>
      </p:sp>
      <p:pic>
        <p:nvPicPr>
          <p:cNvPr id="2052" name="Picture 4" descr="b">
            <a:extLst>
              <a:ext uri="{FF2B5EF4-FFF2-40B4-BE49-F238E27FC236}">
                <a16:creationId xmlns="" xmlns:a16="http://schemas.microsoft.com/office/drawing/2014/main" id="{0D9D917C-7A5D-477F-AD1C-8DFE19C5E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7" y="1752600"/>
            <a:ext cx="5457825"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30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C5C664D-B96C-4A73-9C34-A078DC9B6AC2}"/>
              </a:ext>
            </a:extLst>
          </p:cNvPr>
          <p:cNvSpPr>
            <a:spLocks noGrp="1"/>
          </p:cNvSpPr>
          <p:nvPr>
            <p:ph type="title"/>
          </p:nvPr>
        </p:nvSpPr>
        <p:spPr>
          <a:xfrm>
            <a:off x="633357" y="1600199"/>
            <a:ext cx="2654449" cy="4297680"/>
          </a:xfrm>
        </p:spPr>
        <p:txBody>
          <a:bodyPr anchor="ctr">
            <a:normAutofit/>
          </a:bodyPr>
          <a:lstStyle/>
          <a:p>
            <a:r>
              <a:rPr lang="en-US" sz="2700"/>
              <a:t>Activities of spiral model of requirements engineering </a:t>
            </a:r>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947144DC-6F5C-499B-98A7-A76F61BAC0EE}"/>
              </a:ext>
            </a:extLst>
          </p:cNvPr>
          <p:cNvSpPr>
            <a:spLocks noGrp="1"/>
          </p:cNvSpPr>
          <p:nvPr>
            <p:ph idx="1"/>
          </p:nvPr>
        </p:nvSpPr>
        <p:spPr>
          <a:xfrm>
            <a:off x="3693638" y="1600199"/>
            <a:ext cx="4597502" cy="4297680"/>
          </a:xfrm>
        </p:spPr>
        <p:txBody>
          <a:bodyPr anchor="ctr">
            <a:normAutofit/>
          </a:bodyPr>
          <a:lstStyle/>
          <a:p>
            <a:pPr>
              <a:lnSpc>
                <a:spcPct val="110000"/>
              </a:lnSpc>
            </a:pPr>
            <a:r>
              <a:rPr lang="en-US" sz="1100"/>
              <a:t>The spiral model of requirements engineering is divided into four number of framework activities, also called task regions which are:</a:t>
            </a:r>
          </a:p>
          <a:p>
            <a:pPr marL="0" indent="0">
              <a:lnSpc>
                <a:spcPct val="110000"/>
              </a:lnSpc>
              <a:buNone/>
            </a:pPr>
            <a:r>
              <a:rPr lang="en-US" sz="1100"/>
              <a:t> </a:t>
            </a:r>
          </a:p>
          <a:p>
            <a:pPr>
              <a:lnSpc>
                <a:spcPct val="110000"/>
              </a:lnSpc>
            </a:pPr>
            <a:r>
              <a:rPr lang="en-US" sz="1100" b="1"/>
              <a:t>Requirements Elicitation</a:t>
            </a:r>
            <a:r>
              <a:rPr lang="en-US" sz="1100"/>
              <a:t> ------- task required to gather the requirements and after the completion of this task region we get the informal statements of the requirements.</a:t>
            </a:r>
          </a:p>
          <a:p>
            <a:pPr marL="0" indent="0">
              <a:lnSpc>
                <a:spcPct val="110000"/>
              </a:lnSpc>
              <a:buNone/>
            </a:pPr>
            <a:r>
              <a:rPr lang="en-US" sz="1100"/>
              <a:t> </a:t>
            </a:r>
          </a:p>
          <a:p>
            <a:pPr>
              <a:lnSpc>
                <a:spcPct val="110000"/>
              </a:lnSpc>
            </a:pPr>
            <a:r>
              <a:rPr lang="en-US" sz="1100" b="1"/>
              <a:t>Analysis and negotiation </a:t>
            </a:r>
            <a:r>
              <a:rPr lang="en-US" sz="1100"/>
              <a:t>-------- task required to analyzed and model the gathered requirements. Analysis categorizes requirements and organizes them into related subsets, explores each requirement in relationship to others and ranks the requirements based on the needs of the customers / users. At the end of this task region the requirements will be agreed for the further task. </a:t>
            </a:r>
          </a:p>
          <a:p>
            <a:pPr marL="0" indent="0">
              <a:lnSpc>
                <a:spcPct val="110000"/>
              </a:lnSpc>
              <a:buNone/>
            </a:pPr>
            <a:r>
              <a:rPr lang="en-US" sz="1100"/>
              <a:t> </a:t>
            </a:r>
          </a:p>
          <a:p>
            <a:pPr>
              <a:lnSpc>
                <a:spcPct val="110000"/>
              </a:lnSpc>
            </a:pPr>
            <a:r>
              <a:rPr lang="en-US" sz="1100" b="1"/>
              <a:t>Requirements documentation</a:t>
            </a:r>
            <a:r>
              <a:rPr lang="en-US" sz="1100"/>
              <a:t> -------- task required to document the gathered and modeled requirements at the end of this task we get the software requirements specification (SRS).</a:t>
            </a:r>
          </a:p>
          <a:p>
            <a:pPr>
              <a:lnSpc>
                <a:spcPct val="110000"/>
              </a:lnSpc>
            </a:pPr>
            <a:endParaRPr lang="en-US" sz="1100"/>
          </a:p>
        </p:txBody>
      </p:sp>
    </p:spTree>
    <p:extLst>
      <p:ext uri="{BB962C8B-B14F-4D97-AF65-F5344CB8AC3E}">
        <p14:creationId xmlns:p14="http://schemas.microsoft.com/office/powerpoint/2010/main" val="3390410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5C664D-B96C-4A73-9C34-A078DC9B6AC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947144DC-6F5C-499B-98A7-A76F61BAC0EE}"/>
              </a:ext>
            </a:extLst>
          </p:cNvPr>
          <p:cNvSpPr>
            <a:spLocks noGrp="1"/>
          </p:cNvSpPr>
          <p:nvPr>
            <p:ph idx="1"/>
          </p:nvPr>
        </p:nvSpPr>
        <p:spPr/>
        <p:txBody>
          <a:bodyPr>
            <a:normAutofit fontScale="85000" lnSpcReduction="20000"/>
          </a:bodyPr>
          <a:lstStyle/>
          <a:p>
            <a:r>
              <a:rPr lang="en-US" b="1" dirty="0"/>
              <a:t>Requirements validation</a:t>
            </a:r>
            <a:r>
              <a:rPr lang="en-US" dirty="0"/>
              <a:t> -------- task required to examine the specification to ensure that all system requirements have been stated unambiguously. Or simple the task required to validate the requirements. At the end of this task region we will get the final requirements document and validation report.</a:t>
            </a:r>
          </a:p>
          <a:p>
            <a:pPr marL="0" indent="0">
              <a:buNone/>
            </a:pPr>
            <a:r>
              <a:rPr lang="en-US" dirty="0"/>
              <a:t> </a:t>
            </a:r>
          </a:p>
          <a:p>
            <a:r>
              <a:rPr lang="en-US" dirty="0"/>
              <a:t>Using the spiral model software is developed in a series of incremental releases. During early iterations the incremental release might be a paper model or prototype. During later iterations increasingly more complete versions of the engineered system are produced.</a:t>
            </a:r>
          </a:p>
          <a:p>
            <a:endParaRPr lang="en-US" dirty="0"/>
          </a:p>
        </p:txBody>
      </p:sp>
    </p:spTree>
    <p:extLst>
      <p:ext uri="{BB962C8B-B14F-4D97-AF65-F5344CB8AC3E}">
        <p14:creationId xmlns:p14="http://schemas.microsoft.com/office/powerpoint/2010/main" val="2245531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0AA07A7-A63C-490F-812F-5EFE77CF6447}"/>
              </a:ext>
            </a:extLst>
          </p:cNvPr>
          <p:cNvSpPr>
            <a:spLocks noGrp="1"/>
          </p:cNvSpPr>
          <p:nvPr>
            <p:ph type="title"/>
          </p:nvPr>
        </p:nvSpPr>
        <p:spPr>
          <a:xfrm>
            <a:off x="633357" y="1600199"/>
            <a:ext cx="2654449" cy="4297680"/>
          </a:xfrm>
        </p:spPr>
        <p:txBody>
          <a:bodyPr anchor="ctr">
            <a:normAutofit/>
          </a:bodyPr>
          <a:lstStyle/>
          <a:p>
            <a:r>
              <a:rPr lang="en-US" sz="2200" b="1"/>
              <a:t>Importance Of Requirements Engineering</a:t>
            </a:r>
            <a:r>
              <a:rPr lang="en-US" sz="2200"/>
              <a:t/>
            </a:r>
            <a:br>
              <a:rPr lang="en-US" sz="2200"/>
            </a:br>
            <a:endParaRPr lang="en-US" sz="220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3F1A629A-77CB-445A-B2CF-5AB6B083FC1D}"/>
              </a:ext>
            </a:extLst>
          </p:cNvPr>
          <p:cNvSpPr>
            <a:spLocks noGrp="1"/>
          </p:cNvSpPr>
          <p:nvPr>
            <p:ph idx="1"/>
          </p:nvPr>
        </p:nvSpPr>
        <p:spPr>
          <a:xfrm>
            <a:off x="3693638" y="1600199"/>
            <a:ext cx="4597502" cy="4297680"/>
          </a:xfrm>
        </p:spPr>
        <p:txBody>
          <a:bodyPr anchor="ctr">
            <a:normAutofit/>
          </a:bodyPr>
          <a:lstStyle/>
          <a:p>
            <a:pPr>
              <a:lnSpc>
                <a:spcPct val="110000"/>
              </a:lnSpc>
            </a:pPr>
            <a:r>
              <a:rPr lang="en-US" sz="1400" dirty="0"/>
              <a:t>Requirements form the backbone of any successful project, setting the scope for all subsequent work and providing the measure of success or failure.  User requirements define stakeholders' needs whilst the system requirements define the functional and non-functional aspects of the system that will realize this need.  If these requirements are wrong or misinterpreted there will be confusion, the product will not meet the customers' expectations and the increasing costs could result in the project failing.  With 70% of project costs committed before full scale development starts =, it is easy to see why the costs of correcting mistakes after production can be 100 times the cost of getting the requirements right. </a:t>
            </a:r>
          </a:p>
          <a:p>
            <a:pPr>
              <a:lnSpc>
                <a:spcPct val="110000"/>
              </a:lnSpc>
            </a:pPr>
            <a:endParaRPr lang="en-US" sz="1400" dirty="0"/>
          </a:p>
        </p:txBody>
      </p:sp>
    </p:spTree>
    <p:extLst>
      <p:ext uri="{BB962C8B-B14F-4D97-AF65-F5344CB8AC3E}">
        <p14:creationId xmlns:p14="http://schemas.microsoft.com/office/powerpoint/2010/main" val="3072675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C6E4788-A9EB-4ED6-BDC9-714E56311907}"/>
              </a:ext>
            </a:extLst>
          </p:cNvPr>
          <p:cNvSpPr>
            <a:spLocks noGrp="1"/>
          </p:cNvSpPr>
          <p:nvPr>
            <p:ph type="title"/>
          </p:nvPr>
        </p:nvSpPr>
        <p:spPr>
          <a:xfrm>
            <a:off x="633357" y="1600199"/>
            <a:ext cx="2654449" cy="4297680"/>
          </a:xfrm>
        </p:spPr>
        <p:txBody>
          <a:bodyPr anchor="ctr">
            <a:normAutofit/>
          </a:bodyPr>
          <a:lstStyle/>
          <a:p>
            <a:r>
              <a:rPr lang="en-US" dirty="0"/>
              <a:t> What if wrong requirements ?</a:t>
            </a:r>
            <a:br>
              <a:rPr lang="en-US" dirty="0"/>
            </a:br>
            <a:endParaRPr lang="en-US" dirty="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2212D46B-A69D-4D7F-9292-26950A809235}"/>
              </a:ext>
            </a:extLst>
          </p:cNvPr>
          <p:cNvSpPr>
            <a:spLocks noGrp="1"/>
          </p:cNvSpPr>
          <p:nvPr>
            <p:ph idx="1"/>
          </p:nvPr>
        </p:nvSpPr>
        <p:spPr>
          <a:xfrm>
            <a:off x="3693638" y="1600199"/>
            <a:ext cx="4597502" cy="4297680"/>
          </a:xfrm>
        </p:spPr>
        <p:txBody>
          <a:bodyPr anchor="ctr">
            <a:noAutofit/>
          </a:bodyPr>
          <a:lstStyle/>
          <a:p>
            <a:pPr>
              <a:lnSpc>
                <a:spcPct val="110000"/>
              </a:lnSpc>
            </a:pPr>
            <a:r>
              <a:rPr lang="en-US" sz="1800" dirty="0"/>
              <a:t>Suppose we have gathered the wrong requirements now what happens if we did that ??</a:t>
            </a:r>
          </a:p>
          <a:p>
            <a:pPr lvl="0">
              <a:lnSpc>
                <a:spcPct val="110000"/>
              </a:lnSpc>
            </a:pPr>
            <a:r>
              <a:rPr lang="en-US" sz="1800" dirty="0"/>
              <a:t>The system may be delivered late and cost more than originally expected.</a:t>
            </a:r>
          </a:p>
          <a:p>
            <a:pPr lvl="0">
              <a:lnSpc>
                <a:spcPct val="110000"/>
              </a:lnSpc>
            </a:pPr>
            <a:r>
              <a:rPr lang="en-US" sz="1800" dirty="0"/>
              <a:t>The customer and end-users are not satisfied with the system. They may not use its facilities or may even decide to scrap it altogether.</a:t>
            </a:r>
          </a:p>
          <a:p>
            <a:pPr lvl="0">
              <a:lnSpc>
                <a:spcPct val="110000"/>
              </a:lnSpc>
            </a:pPr>
            <a:r>
              <a:rPr lang="en-US" sz="1800" dirty="0"/>
              <a:t>The system may be unreliable in use with regular system errors and crashes disrupting normal operation.</a:t>
            </a:r>
          </a:p>
          <a:p>
            <a:pPr>
              <a:lnSpc>
                <a:spcPct val="110000"/>
              </a:lnSpc>
            </a:pPr>
            <a:endParaRPr lang="en-US" sz="1800" dirty="0"/>
          </a:p>
        </p:txBody>
      </p:sp>
    </p:spTree>
    <p:extLst>
      <p:ext uri="{BB962C8B-B14F-4D97-AF65-F5344CB8AC3E}">
        <p14:creationId xmlns:p14="http://schemas.microsoft.com/office/powerpoint/2010/main" val="301699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760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CADBE04-6AF7-41A9-BCA3-1E506D0C6A0A}"/>
              </a:ext>
            </a:extLst>
          </p:cNvPr>
          <p:cNvSpPr>
            <a:spLocks noGrp="1"/>
          </p:cNvSpPr>
          <p:nvPr>
            <p:ph type="title"/>
          </p:nvPr>
        </p:nvSpPr>
        <p:spPr>
          <a:xfrm>
            <a:off x="633357" y="1600199"/>
            <a:ext cx="2654449" cy="4297680"/>
          </a:xfrm>
        </p:spPr>
        <p:txBody>
          <a:bodyPr anchor="ctr">
            <a:normAutofit/>
          </a:bodyPr>
          <a:lstStyle/>
          <a:p>
            <a:r>
              <a:rPr lang="en-US" dirty="0"/>
              <a:t> </a:t>
            </a:r>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FEC1A4D6-A49A-4C0F-86CA-D785AAD0AECC}"/>
              </a:ext>
            </a:extLst>
          </p:cNvPr>
          <p:cNvSpPr>
            <a:spLocks noGrp="1"/>
          </p:cNvSpPr>
          <p:nvPr>
            <p:ph idx="1"/>
          </p:nvPr>
        </p:nvSpPr>
        <p:spPr>
          <a:xfrm>
            <a:off x="3693638" y="1600199"/>
            <a:ext cx="4597502" cy="4297680"/>
          </a:xfrm>
        </p:spPr>
        <p:txBody>
          <a:bodyPr anchor="ctr">
            <a:normAutofit/>
          </a:bodyPr>
          <a:lstStyle/>
          <a:p>
            <a:pPr lvl="0">
              <a:lnSpc>
                <a:spcPct val="110000"/>
              </a:lnSpc>
            </a:pPr>
            <a:r>
              <a:rPr lang="en-US" sz="1300"/>
              <a:t>If the system continues in use, the costs of maintaining and evolving the system are very high.</a:t>
            </a:r>
          </a:p>
          <a:p>
            <a:pPr>
              <a:lnSpc>
                <a:spcPct val="110000"/>
              </a:lnSpc>
            </a:pPr>
            <a:r>
              <a:rPr lang="en-US" sz="1300"/>
              <a:t> So to gather the right requirements from the customer and to ignore the above losses there will be need of requirements engineering process which actually defines the appropriate way of gathering the requirements to write the specifications.</a:t>
            </a:r>
          </a:p>
          <a:p>
            <a:pPr>
              <a:lnSpc>
                <a:spcPct val="110000"/>
              </a:lnSpc>
            </a:pPr>
            <a:r>
              <a:rPr lang="en-US" sz="1300"/>
              <a:t>As we know that the </a:t>
            </a:r>
            <a:r>
              <a:rPr lang="en-GB" sz="1300"/>
              <a:t>requirements engineering is the systematic process of developing the right requirements. Whose importance can also be determine by answering the following questions </a:t>
            </a:r>
            <a:endParaRPr lang="en-US" sz="1300"/>
          </a:p>
          <a:p>
            <a:pPr lvl="0">
              <a:lnSpc>
                <a:spcPct val="110000"/>
              </a:lnSpc>
            </a:pPr>
            <a:r>
              <a:rPr lang="en-GB" sz="1300"/>
              <a:t>How can the process be systematic when there are many unknown factors at the beginning of the process? </a:t>
            </a:r>
            <a:endParaRPr lang="en-US" sz="1300"/>
          </a:p>
          <a:p>
            <a:pPr lvl="0">
              <a:lnSpc>
                <a:spcPct val="110000"/>
              </a:lnSpc>
            </a:pPr>
            <a:r>
              <a:rPr lang="en-GB" sz="1300"/>
              <a:t>How can we take a step-by-step approach when we don’t know how many steps will be needed or when it is unclear that the end is reached?</a:t>
            </a:r>
            <a:endParaRPr lang="en-US" sz="1300"/>
          </a:p>
          <a:p>
            <a:pPr>
              <a:lnSpc>
                <a:spcPct val="110000"/>
              </a:lnSpc>
            </a:pPr>
            <a:endParaRPr lang="en-US" sz="1300"/>
          </a:p>
        </p:txBody>
      </p:sp>
    </p:spTree>
    <p:extLst>
      <p:ext uri="{BB962C8B-B14F-4D97-AF65-F5344CB8AC3E}">
        <p14:creationId xmlns:p14="http://schemas.microsoft.com/office/powerpoint/2010/main" val="126569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0AA07A7-A63C-490F-812F-5EFE77CF6447}"/>
              </a:ext>
            </a:extLst>
          </p:cNvPr>
          <p:cNvSpPr>
            <a:spLocks noGrp="1"/>
          </p:cNvSpPr>
          <p:nvPr>
            <p:ph type="title"/>
          </p:nvPr>
        </p:nvSpPr>
        <p:spPr>
          <a:xfrm>
            <a:off x="633357" y="1600199"/>
            <a:ext cx="2654449" cy="4297680"/>
          </a:xfrm>
        </p:spPr>
        <p:txBody>
          <a:bodyPr anchor="ctr">
            <a:normAutofit/>
          </a:bodyPr>
          <a:lstStyle/>
          <a:p>
            <a:r>
              <a:rPr lang="en-US" sz="3000" b="1"/>
              <a:t>Feasibility Study</a:t>
            </a:r>
            <a:br>
              <a:rPr lang="en-US" sz="3000" b="1"/>
            </a:br>
            <a:endParaRPr lang="en-US" sz="300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3F1A629A-77CB-445A-B2CF-5AB6B083FC1D}"/>
              </a:ext>
            </a:extLst>
          </p:cNvPr>
          <p:cNvSpPr>
            <a:spLocks noGrp="1"/>
          </p:cNvSpPr>
          <p:nvPr>
            <p:ph idx="1"/>
          </p:nvPr>
        </p:nvSpPr>
        <p:spPr>
          <a:xfrm>
            <a:off x="3693638" y="1600199"/>
            <a:ext cx="4597502" cy="4297680"/>
          </a:xfrm>
        </p:spPr>
        <p:txBody>
          <a:bodyPr anchor="ctr">
            <a:normAutofit/>
          </a:bodyPr>
          <a:lstStyle/>
          <a:p>
            <a:pPr>
              <a:lnSpc>
                <a:spcPct val="110000"/>
              </a:lnSpc>
            </a:pPr>
            <a:r>
              <a:rPr lang="en-US" sz="1600" b="1"/>
              <a:t>Feasibility</a:t>
            </a:r>
            <a:r>
              <a:rPr lang="en-US" sz="1600"/>
              <a:t> is defined as the practical extent to which a project can be performed successfully. To evaluate feasibility, a feasibility study is performed, which determines whether the solution considered to accomplish the requirements is practical and workable in the software. Information such as resource availability, cost estimation for software development, benefits of the software to the organization after it is developed and cost to be incurred on its maintenance are considered during the feasibility study. The objective of the feasibility study is to establish the reasons for developing the software that is acceptable to users, adaptable to change and conformable to established standards.</a:t>
            </a:r>
          </a:p>
        </p:txBody>
      </p:sp>
    </p:spTree>
    <p:extLst>
      <p:ext uri="{BB962C8B-B14F-4D97-AF65-F5344CB8AC3E}">
        <p14:creationId xmlns:p14="http://schemas.microsoft.com/office/powerpoint/2010/main" val="248021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63C748C-967B-4A7B-A90F-3EDD0F485A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0143637-4934-44E4-B909-BAF1E7B279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a:xfrm>
            <a:off x="637262" y="1240076"/>
            <a:ext cx="2045860" cy="4584527"/>
          </a:xfrm>
        </p:spPr>
        <p:txBody>
          <a:bodyPr>
            <a:normAutofit/>
          </a:bodyPr>
          <a:lstStyle/>
          <a:p>
            <a:r>
              <a:rPr lang="en-US" sz="2200" dirty="0">
                <a:solidFill>
                  <a:srgbClr val="FFFFFF"/>
                </a:solidFill>
              </a:rPr>
              <a:t>Requirement Engineering Process</a:t>
            </a:r>
          </a:p>
        </p:txBody>
      </p:sp>
      <p:sp>
        <p:nvSpPr>
          <p:cNvPr id="3" name="Content Placeholder 2">
            <a:extLst>
              <a:ext uri="{FF2B5EF4-FFF2-40B4-BE49-F238E27FC236}">
                <a16:creationId xmlns="" xmlns:a16="http://schemas.microsoft.com/office/drawing/2014/main" id="{B3B0A65F-568B-4A0A-8AE4-C6BD9F99C1DE}"/>
              </a:ext>
            </a:extLst>
          </p:cNvPr>
          <p:cNvSpPr>
            <a:spLocks noGrp="1"/>
          </p:cNvSpPr>
          <p:nvPr>
            <p:ph idx="1"/>
          </p:nvPr>
        </p:nvSpPr>
        <p:spPr>
          <a:xfrm>
            <a:off x="3529195" y="1240077"/>
            <a:ext cx="4526120" cy="4916465"/>
          </a:xfrm>
        </p:spPr>
        <p:txBody>
          <a:bodyPr anchor="t">
            <a:normAutofit/>
          </a:bodyPr>
          <a:lstStyle/>
          <a:p>
            <a:r>
              <a:rPr lang="en-US" dirty="0"/>
              <a:t>RE is performed in the beginning of the system development lifecycle. However, in large and complex systems development, developing an accurate set of requirements that would remain stable throughout the development has been realized to be impossible in practice. </a:t>
            </a:r>
          </a:p>
        </p:txBody>
      </p:sp>
    </p:spTree>
    <p:extLst>
      <p:ext uri="{BB962C8B-B14F-4D97-AF65-F5344CB8AC3E}">
        <p14:creationId xmlns:p14="http://schemas.microsoft.com/office/powerpoint/2010/main" val="2794699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6480F-464B-4C41-84F9-4C5DD614178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 xmlns:a16="http://schemas.microsoft.com/office/drawing/2014/main" id="{D56B8E03-6D96-478A-BD6B-92F69306B210}"/>
              </a:ext>
            </a:extLst>
          </p:cNvPr>
          <p:cNvSpPr>
            <a:spLocks noGrp="1"/>
          </p:cNvSpPr>
          <p:nvPr>
            <p:ph idx="1"/>
          </p:nvPr>
        </p:nvSpPr>
        <p:spPr/>
        <p:txBody>
          <a:bodyPr/>
          <a:lstStyle/>
          <a:p>
            <a:r>
              <a:rPr lang="en-US" i="1" dirty="0"/>
              <a:t>How do you cancel a project early? The standard means is by conducting a feasibility study early in the project to determine whether the full-scale project is workable.</a:t>
            </a:r>
            <a:r>
              <a:rPr lang="en-US" dirty="0"/>
              <a:t/>
            </a:r>
            <a:br>
              <a:rPr lang="en-US" dirty="0"/>
            </a:br>
            <a:r>
              <a:rPr lang="en-US" i="1" dirty="0"/>
              <a:t>— Steve McConnell, IEEE Software Best Practices Column</a:t>
            </a:r>
            <a:endParaRPr lang="en-US" dirty="0"/>
          </a:p>
        </p:txBody>
      </p:sp>
    </p:spTree>
    <p:extLst>
      <p:ext uri="{BB962C8B-B14F-4D97-AF65-F5344CB8AC3E}">
        <p14:creationId xmlns:p14="http://schemas.microsoft.com/office/powerpoint/2010/main" val="398019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94CD8-5472-4CDB-B611-104194A0A8B5}"/>
              </a:ext>
            </a:extLst>
          </p:cNvPr>
          <p:cNvSpPr>
            <a:spLocks noGrp="1"/>
          </p:cNvSpPr>
          <p:nvPr>
            <p:ph type="title"/>
          </p:nvPr>
        </p:nvSpPr>
        <p:spPr>
          <a:xfrm>
            <a:off x="1443491" y="804520"/>
            <a:ext cx="6571343" cy="1049235"/>
          </a:xfrm>
        </p:spPr>
        <p:txBody>
          <a:bodyPr/>
          <a:lstStyle/>
          <a:p>
            <a:r>
              <a:rPr lang="en-US" dirty="0"/>
              <a:t>  </a:t>
            </a:r>
          </a:p>
        </p:txBody>
      </p:sp>
      <p:sp>
        <p:nvSpPr>
          <p:cNvPr id="3" name="Content Placeholder 2">
            <a:extLst>
              <a:ext uri="{FF2B5EF4-FFF2-40B4-BE49-F238E27FC236}">
                <a16:creationId xmlns="" xmlns:a16="http://schemas.microsoft.com/office/drawing/2014/main" id="{9B07400A-4F0C-4E8B-88A1-DF0A3872FC97}"/>
              </a:ext>
            </a:extLst>
          </p:cNvPr>
          <p:cNvSpPr>
            <a:spLocks noGrp="1"/>
          </p:cNvSpPr>
          <p:nvPr>
            <p:ph idx="1"/>
          </p:nvPr>
        </p:nvSpPr>
        <p:spPr>
          <a:xfrm>
            <a:off x="1443491" y="2015733"/>
            <a:ext cx="6571343" cy="3450613"/>
          </a:xfrm>
        </p:spPr>
        <p:txBody>
          <a:bodyPr/>
          <a:lstStyle/>
          <a:p>
            <a:r>
              <a:rPr lang="en-US" i="1" dirty="0"/>
              <a:t>Effective software design begins with the establishment of clear, achievable, and unambiguous requirements.</a:t>
            </a:r>
            <a:r>
              <a:rPr lang="en-US" dirty="0"/>
              <a:t/>
            </a:r>
            <a:br>
              <a:rPr lang="en-US" dirty="0"/>
            </a:br>
            <a:r>
              <a:rPr lang="en-US" i="1"/>
              <a:t>— IEEE Computer Society, on Requirements</a:t>
            </a:r>
            <a:r>
              <a:rPr lang="en-US" baseline="30000">
                <a:hlinkClick r:id="rId2"/>
              </a:rPr>
              <a:t> </a:t>
            </a:r>
            <a:endParaRPr lang="en-US"/>
          </a:p>
        </p:txBody>
      </p:sp>
    </p:spTree>
    <p:extLst>
      <p:ext uri="{BB962C8B-B14F-4D97-AF65-F5344CB8AC3E}">
        <p14:creationId xmlns:p14="http://schemas.microsoft.com/office/powerpoint/2010/main" val="3632362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25B830D-FD5D-4BEF-A37F-D00945D84F62}"/>
              </a:ext>
            </a:extLst>
          </p:cNvPr>
          <p:cNvSpPr>
            <a:spLocks noGrp="1"/>
          </p:cNvSpPr>
          <p:nvPr>
            <p:ph type="title"/>
          </p:nvPr>
        </p:nvSpPr>
        <p:spPr>
          <a:xfrm>
            <a:off x="633357" y="1600199"/>
            <a:ext cx="2654449" cy="4297680"/>
          </a:xfrm>
        </p:spPr>
        <p:txBody>
          <a:bodyPr anchor="ctr">
            <a:normAutofit/>
          </a:bodyPr>
          <a:lstStyle/>
          <a:p>
            <a:r>
              <a:rPr lang="en-US" sz="2700"/>
              <a:t>Requirement Engineering</a:t>
            </a:r>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F3717D38-CE7A-4BDB-8990-E1A8A9AEF833}"/>
              </a:ext>
            </a:extLst>
          </p:cNvPr>
          <p:cNvSpPr>
            <a:spLocks noGrp="1"/>
          </p:cNvSpPr>
          <p:nvPr>
            <p:ph idx="1"/>
          </p:nvPr>
        </p:nvSpPr>
        <p:spPr>
          <a:xfrm>
            <a:off x="3693638" y="1600199"/>
            <a:ext cx="4597502" cy="4297680"/>
          </a:xfrm>
        </p:spPr>
        <p:txBody>
          <a:bodyPr anchor="ctr">
            <a:normAutofit/>
          </a:bodyPr>
          <a:lstStyle/>
          <a:p>
            <a:r>
              <a:rPr lang="en-US" dirty="0"/>
              <a:t>RE is an incremental and iterative process, performed in parallel with other system development activities such as design, and going into more detail in each iteration. RE activities cover the entire system and software development lifecycle.</a:t>
            </a:r>
          </a:p>
          <a:p>
            <a:endParaRPr lang="en-US" dirty="0"/>
          </a:p>
        </p:txBody>
      </p:sp>
    </p:spTree>
    <p:extLst>
      <p:ext uri="{BB962C8B-B14F-4D97-AF65-F5344CB8AC3E}">
        <p14:creationId xmlns:p14="http://schemas.microsoft.com/office/powerpoint/2010/main" val="1395412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 xmlns:a16="http://schemas.microsoft.com/office/drawing/2014/main" id="{7DA98C02-3221-46D3-BE81-CFD1C2C6D390}"/>
              </a:ext>
            </a:extLst>
          </p:cNvPr>
          <p:cNvPicPr>
            <a:picLocks noGrp="1" noChangeAspect="1"/>
          </p:cNvPicPr>
          <p:nvPr>
            <p:ph idx="1"/>
          </p:nvPr>
        </p:nvPicPr>
        <p:blipFill>
          <a:blip r:embed="rId2"/>
          <a:stretch>
            <a:fillRect/>
          </a:stretch>
        </p:blipFill>
        <p:spPr>
          <a:xfrm>
            <a:off x="637378" y="1143000"/>
            <a:ext cx="7973222" cy="5029200"/>
          </a:xfrm>
          <a:prstGeom prst="rect">
            <a:avLst/>
          </a:prstGeom>
        </p:spPr>
      </p:pic>
    </p:spTree>
    <p:extLst>
      <p:ext uri="{BB962C8B-B14F-4D97-AF65-F5344CB8AC3E}">
        <p14:creationId xmlns:p14="http://schemas.microsoft.com/office/powerpoint/2010/main" val="2081002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a:xfrm>
            <a:off x="633357" y="1600199"/>
            <a:ext cx="2654449" cy="4297680"/>
          </a:xfrm>
        </p:spPr>
        <p:txBody>
          <a:bodyPr anchor="ctr">
            <a:normAutofit/>
          </a:bodyPr>
          <a:lstStyle/>
          <a:p>
            <a:r>
              <a:rPr lang="en-US" dirty="0"/>
              <a:t>  </a:t>
            </a:r>
            <a:r>
              <a:rPr lang="en-US" b="1" dirty="0"/>
              <a:t>Inputs</a:t>
            </a:r>
            <a:r>
              <a:rPr lang="en-US" dirty="0"/>
              <a:t/>
            </a:r>
            <a:br>
              <a:rPr lang="en-US" dirty="0"/>
            </a:br>
            <a:endParaRPr lang="en-US" dirty="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B3B0A65F-568B-4A0A-8AE4-C6BD9F99C1DE}"/>
              </a:ext>
            </a:extLst>
          </p:cNvPr>
          <p:cNvSpPr>
            <a:spLocks noGrp="1"/>
          </p:cNvSpPr>
          <p:nvPr>
            <p:ph idx="1"/>
          </p:nvPr>
        </p:nvSpPr>
        <p:spPr>
          <a:xfrm>
            <a:off x="3693638" y="1600199"/>
            <a:ext cx="4597502" cy="4297680"/>
          </a:xfrm>
        </p:spPr>
        <p:txBody>
          <a:bodyPr anchor="ctr">
            <a:normAutofit/>
          </a:bodyPr>
          <a:lstStyle/>
          <a:p>
            <a:pPr marL="0" indent="0">
              <a:lnSpc>
                <a:spcPct val="110000"/>
              </a:lnSpc>
              <a:buNone/>
            </a:pPr>
            <a:r>
              <a:rPr lang="en-US" sz="1700" b="1"/>
              <a:t> Existing System Information </a:t>
            </a:r>
            <a:endParaRPr lang="en-US" sz="1700"/>
          </a:p>
          <a:p>
            <a:pPr marL="0" indent="0">
              <a:lnSpc>
                <a:spcPct val="110000"/>
              </a:lnSpc>
              <a:buNone/>
            </a:pPr>
            <a:r>
              <a:rPr lang="en-US" sz="1700"/>
              <a:t>Information about systems that either will be replaced by the proposed system, or which the system must  interact with. </a:t>
            </a:r>
          </a:p>
          <a:p>
            <a:pPr marL="0" lvl="0" indent="0">
              <a:lnSpc>
                <a:spcPct val="110000"/>
              </a:lnSpc>
              <a:buNone/>
            </a:pPr>
            <a:r>
              <a:rPr lang="en-US" sz="1700" b="1"/>
              <a:t>Stakeholder Needs </a:t>
            </a:r>
            <a:endParaRPr lang="en-US" sz="1700"/>
          </a:p>
          <a:p>
            <a:pPr marL="0" indent="0">
              <a:lnSpc>
                <a:spcPct val="110000"/>
              </a:lnSpc>
              <a:buNone/>
            </a:pPr>
            <a:r>
              <a:rPr lang="en-US" sz="1700"/>
              <a:t>Descriptions of needs stakeholders perceived to have of the suggested system. </a:t>
            </a:r>
          </a:p>
          <a:p>
            <a:pPr marL="0" lvl="0" indent="0">
              <a:lnSpc>
                <a:spcPct val="110000"/>
              </a:lnSpc>
              <a:buNone/>
            </a:pPr>
            <a:r>
              <a:rPr lang="en-US" sz="1700" b="1"/>
              <a:t>Domain Information </a:t>
            </a:r>
            <a:endParaRPr lang="en-US" sz="1700"/>
          </a:p>
          <a:p>
            <a:pPr marL="0" indent="0">
              <a:lnSpc>
                <a:spcPct val="110000"/>
              </a:lnSpc>
              <a:buNone/>
            </a:pPr>
            <a:r>
              <a:rPr lang="en-US" sz="1700"/>
              <a:t>General information about the nature of the domain and the types of activities that are covered by the situation being considered.</a:t>
            </a:r>
          </a:p>
          <a:p>
            <a:pPr marL="0" indent="0">
              <a:lnSpc>
                <a:spcPct val="110000"/>
              </a:lnSpc>
              <a:buNone/>
            </a:pPr>
            <a:r>
              <a:rPr lang="en-US" sz="1700"/>
              <a:t> </a:t>
            </a:r>
          </a:p>
          <a:p>
            <a:pPr marL="0" indent="0">
              <a:lnSpc>
                <a:spcPct val="110000"/>
              </a:lnSpc>
              <a:buNone/>
            </a:pPr>
            <a:endParaRPr lang="en-US" sz="1700"/>
          </a:p>
        </p:txBody>
      </p:sp>
    </p:spTree>
    <p:extLst>
      <p:ext uri="{BB962C8B-B14F-4D97-AF65-F5344CB8AC3E}">
        <p14:creationId xmlns:p14="http://schemas.microsoft.com/office/powerpoint/2010/main" val="1663232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a:xfrm>
            <a:off x="633357" y="1600199"/>
            <a:ext cx="2654449" cy="4297680"/>
          </a:xfrm>
        </p:spPr>
        <p:txBody>
          <a:bodyPr anchor="ctr">
            <a:normAutofit/>
          </a:bodyPr>
          <a:lstStyle/>
          <a:p>
            <a:r>
              <a:rPr lang="en-US" dirty="0"/>
              <a:t> </a:t>
            </a:r>
            <a:r>
              <a:rPr lang="en-US" b="1" dirty="0"/>
              <a:t>Controls</a:t>
            </a:r>
            <a:r>
              <a:rPr lang="en-US" dirty="0"/>
              <a:t/>
            </a:r>
            <a:br>
              <a:rPr lang="en-US" dirty="0"/>
            </a:br>
            <a:endParaRPr lang="en-US" dirty="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B3B0A65F-568B-4A0A-8AE4-C6BD9F99C1DE}"/>
              </a:ext>
            </a:extLst>
          </p:cNvPr>
          <p:cNvSpPr>
            <a:spLocks noGrp="1"/>
          </p:cNvSpPr>
          <p:nvPr>
            <p:ph idx="1"/>
          </p:nvPr>
        </p:nvSpPr>
        <p:spPr>
          <a:xfrm>
            <a:off x="3693638" y="1600199"/>
            <a:ext cx="4597502" cy="4297680"/>
          </a:xfrm>
        </p:spPr>
        <p:txBody>
          <a:bodyPr anchor="ctr">
            <a:normAutofit/>
          </a:bodyPr>
          <a:lstStyle/>
          <a:p>
            <a:pPr marL="0" indent="0">
              <a:lnSpc>
                <a:spcPct val="110000"/>
              </a:lnSpc>
              <a:buNone/>
            </a:pPr>
            <a:endParaRPr lang="en-US" sz="1700"/>
          </a:p>
          <a:p>
            <a:pPr marL="0" lvl="0" indent="0">
              <a:lnSpc>
                <a:spcPct val="110000"/>
              </a:lnSpc>
              <a:buNone/>
            </a:pPr>
            <a:r>
              <a:rPr lang="en-US" sz="1700" b="1"/>
              <a:t>Organizational Standards </a:t>
            </a:r>
            <a:endParaRPr lang="en-US" sz="1700"/>
          </a:p>
          <a:p>
            <a:pPr marL="0" indent="0">
              <a:lnSpc>
                <a:spcPct val="110000"/>
              </a:lnSpc>
              <a:buNone/>
            </a:pPr>
            <a:r>
              <a:rPr lang="en-US" sz="1700"/>
              <a:t>Standards used in the organization to coordinate system development or maintain quality, etc. </a:t>
            </a:r>
          </a:p>
          <a:p>
            <a:pPr marL="0" indent="0">
              <a:lnSpc>
                <a:spcPct val="110000"/>
              </a:lnSpc>
              <a:buNone/>
            </a:pPr>
            <a:endParaRPr lang="en-US" sz="1700"/>
          </a:p>
          <a:p>
            <a:pPr marL="0" lvl="0" indent="0">
              <a:lnSpc>
                <a:spcPct val="110000"/>
              </a:lnSpc>
              <a:buNone/>
            </a:pPr>
            <a:r>
              <a:rPr lang="en-US" sz="1700" b="1"/>
              <a:t>Regulations </a:t>
            </a:r>
            <a:endParaRPr lang="en-US" sz="1700"/>
          </a:p>
          <a:p>
            <a:pPr marL="0" indent="0">
              <a:lnSpc>
                <a:spcPct val="110000"/>
              </a:lnSpc>
              <a:buNone/>
            </a:pPr>
            <a:r>
              <a:rPr lang="en-US" sz="1700"/>
              <a:t>External regulations that need to be considered as the problem is considered and the solution evolves. </a:t>
            </a:r>
          </a:p>
          <a:p>
            <a:pPr marL="0" indent="0">
              <a:lnSpc>
                <a:spcPct val="110000"/>
              </a:lnSpc>
              <a:buNone/>
            </a:pPr>
            <a:endParaRPr lang="en-US" sz="1700"/>
          </a:p>
          <a:p>
            <a:pPr marL="0" indent="0">
              <a:lnSpc>
                <a:spcPct val="110000"/>
              </a:lnSpc>
              <a:buNone/>
            </a:pPr>
            <a:r>
              <a:rPr lang="en-US" sz="1700"/>
              <a:t> </a:t>
            </a:r>
          </a:p>
        </p:txBody>
      </p:sp>
    </p:spTree>
    <p:extLst>
      <p:ext uri="{BB962C8B-B14F-4D97-AF65-F5344CB8AC3E}">
        <p14:creationId xmlns:p14="http://schemas.microsoft.com/office/powerpoint/2010/main" val="104580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a:xfrm>
            <a:off x="633357" y="1600199"/>
            <a:ext cx="2654449" cy="4297680"/>
          </a:xfrm>
        </p:spPr>
        <p:txBody>
          <a:bodyPr anchor="ctr">
            <a:normAutofit/>
          </a:bodyPr>
          <a:lstStyle/>
          <a:p>
            <a:r>
              <a:rPr lang="en-US" sz="2700" b="1"/>
              <a:t>Mechanisms</a:t>
            </a:r>
            <a:r>
              <a:rPr lang="en-US" sz="2700"/>
              <a:t/>
            </a:r>
            <a:br>
              <a:rPr lang="en-US" sz="2700"/>
            </a:br>
            <a:endParaRPr lang="en-US" sz="270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B3B0A65F-568B-4A0A-8AE4-C6BD9F99C1DE}"/>
              </a:ext>
            </a:extLst>
          </p:cNvPr>
          <p:cNvSpPr>
            <a:spLocks noGrp="1"/>
          </p:cNvSpPr>
          <p:nvPr>
            <p:ph idx="1"/>
          </p:nvPr>
        </p:nvSpPr>
        <p:spPr>
          <a:xfrm>
            <a:off x="3693638" y="1600199"/>
            <a:ext cx="4597502" cy="4297680"/>
          </a:xfrm>
        </p:spPr>
        <p:txBody>
          <a:bodyPr anchor="ctr">
            <a:normAutofit/>
          </a:bodyPr>
          <a:lstStyle/>
          <a:p>
            <a:pPr marL="0" indent="0">
              <a:lnSpc>
                <a:spcPct val="110000"/>
              </a:lnSpc>
              <a:buNone/>
            </a:pPr>
            <a:r>
              <a:rPr lang="en-US" sz="1400" b="1" dirty="0"/>
              <a:t>STAKEHOLDERS </a:t>
            </a:r>
            <a:endParaRPr lang="en-US" sz="1400" b="1"/>
          </a:p>
          <a:p>
            <a:pPr marL="0" indent="0">
              <a:lnSpc>
                <a:spcPct val="110000"/>
              </a:lnSpc>
              <a:buNone/>
            </a:pPr>
            <a:r>
              <a:rPr lang="en-US" sz="1400" dirty="0"/>
              <a:t>Are people or organizations affected by the system and who have a direct influence on the requirements? End-users, managers, engineers who develop or maintain related systems, domain experts, union representatives, etc.</a:t>
            </a:r>
            <a:endParaRPr lang="en-US" sz="1400"/>
          </a:p>
          <a:p>
            <a:pPr marL="0" lvl="0" indent="0">
              <a:lnSpc>
                <a:spcPct val="110000"/>
              </a:lnSpc>
              <a:buNone/>
            </a:pPr>
            <a:r>
              <a:rPr lang="en-US" sz="1400" dirty="0"/>
              <a:t>May not know what they really want, or may find it difficult to articulate</a:t>
            </a:r>
            <a:endParaRPr lang="en-US" sz="1400"/>
          </a:p>
          <a:p>
            <a:pPr marL="0" lvl="0" indent="0">
              <a:lnSpc>
                <a:spcPct val="110000"/>
              </a:lnSpc>
              <a:buNone/>
            </a:pPr>
            <a:r>
              <a:rPr lang="en-US" sz="1400" dirty="0"/>
              <a:t>May make unrealistic demands</a:t>
            </a:r>
            <a:endParaRPr lang="en-US" sz="1400"/>
          </a:p>
          <a:p>
            <a:pPr marL="0" lvl="0" indent="0">
              <a:lnSpc>
                <a:spcPct val="110000"/>
              </a:lnSpc>
              <a:buNone/>
            </a:pPr>
            <a:r>
              <a:rPr lang="en-US" sz="1400" dirty="0"/>
              <a:t>Express requirements in their own terms with implicit knowledge of their     own work</a:t>
            </a:r>
            <a:endParaRPr lang="en-US" sz="1400"/>
          </a:p>
          <a:p>
            <a:pPr marL="0" lvl="0" indent="0">
              <a:lnSpc>
                <a:spcPct val="110000"/>
              </a:lnSpc>
              <a:buNone/>
            </a:pPr>
            <a:r>
              <a:rPr lang="en-US" sz="1400" dirty="0"/>
              <a:t>May be politically motivated</a:t>
            </a:r>
            <a:endParaRPr lang="en-US" sz="1400"/>
          </a:p>
          <a:p>
            <a:pPr marL="0" lvl="0" indent="0">
              <a:lnSpc>
                <a:spcPct val="110000"/>
              </a:lnSpc>
              <a:buNone/>
            </a:pPr>
            <a:r>
              <a:rPr lang="en-US" sz="1400" b="1" dirty="0"/>
              <a:t>ANALYST  </a:t>
            </a:r>
            <a:endParaRPr lang="en-US" sz="1400"/>
          </a:p>
          <a:p>
            <a:pPr marL="0" indent="0">
              <a:lnSpc>
                <a:spcPct val="110000"/>
              </a:lnSpc>
              <a:buNone/>
            </a:pPr>
            <a:r>
              <a:rPr lang="en-US" sz="1400" dirty="0"/>
              <a:t>The member of the project team responsible for managing the requirements process (requirements manager).</a:t>
            </a:r>
            <a:endParaRPr lang="en-US" sz="1400"/>
          </a:p>
          <a:p>
            <a:pPr marL="0" indent="0">
              <a:lnSpc>
                <a:spcPct val="110000"/>
              </a:lnSpc>
              <a:buNone/>
            </a:pPr>
            <a:endParaRPr lang="en-US" sz="1400"/>
          </a:p>
        </p:txBody>
      </p:sp>
    </p:spTree>
    <p:extLst>
      <p:ext uri="{BB962C8B-B14F-4D97-AF65-F5344CB8AC3E}">
        <p14:creationId xmlns:p14="http://schemas.microsoft.com/office/powerpoint/2010/main" val="65271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7B2A6F6-5944-41B6-9F28-197EDE23551D}"/>
              </a:ext>
            </a:extLst>
          </p:cNvPr>
          <p:cNvSpPr>
            <a:spLocks noGrp="1"/>
          </p:cNvSpPr>
          <p:nvPr>
            <p:ph type="title"/>
          </p:nvPr>
        </p:nvSpPr>
        <p:spPr>
          <a:xfrm>
            <a:off x="633357" y="1600199"/>
            <a:ext cx="2654449" cy="4297680"/>
          </a:xfrm>
        </p:spPr>
        <p:txBody>
          <a:bodyPr anchor="ctr">
            <a:normAutofit/>
          </a:bodyPr>
          <a:lstStyle/>
          <a:p>
            <a:r>
              <a:rPr lang="en-US" dirty="0"/>
              <a:t> </a:t>
            </a:r>
            <a:r>
              <a:rPr lang="en-US" b="1" dirty="0"/>
              <a:t>OUTPUTS</a:t>
            </a:r>
            <a:r>
              <a:rPr lang="en-US" dirty="0"/>
              <a:t/>
            </a:r>
            <a:br>
              <a:rPr lang="en-US" dirty="0"/>
            </a:br>
            <a:endParaRPr lang="en-US" dirty="0"/>
          </a:p>
        </p:txBody>
      </p:sp>
      <p:cxnSp>
        <p:nvCxnSpPr>
          <p:cNvPr id="10" name="Straight Connector 9">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B3B0A65F-568B-4A0A-8AE4-C6BD9F99C1DE}"/>
              </a:ext>
            </a:extLst>
          </p:cNvPr>
          <p:cNvSpPr>
            <a:spLocks noGrp="1"/>
          </p:cNvSpPr>
          <p:nvPr>
            <p:ph idx="1"/>
          </p:nvPr>
        </p:nvSpPr>
        <p:spPr>
          <a:xfrm>
            <a:off x="3693638" y="1600199"/>
            <a:ext cx="4597502" cy="4297680"/>
          </a:xfrm>
        </p:spPr>
        <p:txBody>
          <a:bodyPr anchor="ctr">
            <a:normAutofit/>
          </a:bodyPr>
          <a:lstStyle/>
          <a:p>
            <a:pPr marL="0" indent="0">
              <a:lnSpc>
                <a:spcPct val="110000"/>
              </a:lnSpc>
              <a:buNone/>
            </a:pPr>
            <a:r>
              <a:rPr lang="en-US" sz="1700"/>
              <a:t> </a:t>
            </a:r>
            <a:r>
              <a:rPr lang="en-US" sz="1700" b="1"/>
              <a:t>Requirements </a:t>
            </a:r>
            <a:endParaRPr lang="en-US" sz="1700"/>
          </a:p>
          <a:p>
            <a:pPr marL="0" indent="0">
              <a:lnSpc>
                <a:spcPct val="110000"/>
              </a:lnSpc>
              <a:buNone/>
            </a:pPr>
            <a:r>
              <a:rPr lang="en-US" sz="1700"/>
              <a:t>The agreed upon functional and non-functional requirements for the system. </a:t>
            </a:r>
          </a:p>
          <a:p>
            <a:pPr marL="0" indent="0">
              <a:lnSpc>
                <a:spcPct val="110000"/>
              </a:lnSpc>
              <a:buNone/>
            </a:pPr>
            <a:r>
              <a:rPr lang="en-US" sz="1700" b="1"/>
              <a:t>System Specification </a:t>
            </a:r>
            <a:endParaRPr lang="en-US" sz="1700"/>
          </a:p>
          <a:p>
            <a:pPr marL="0" indent="0">
              <a:lnSpc>
                <a:spcPct val="110000"/>
              </a:lnSpc>
              <a:buNone/>
            </a:pPr>
            <a:r>
              <a:rPr lang="en-US" sz="1700"/>
              <a:t>A more detailed version of the system which may be required in some instances. </a:t>
            </a:r>
          </a:p>
          <a:p>
            <a:pPr marL="0" indent="0">
              <a:lnSpc>
                <a:spcPct val="110000"/>
              </a:lnSpc>
              <a:buNone/>
            </a:pPr>
            <a:r>
              <a:rPr lang="en-US" sz="1700" b="1"/>
              <a:t> System Models </a:t>
            </a:r>
            <a:endParaRPr lang="en-US" sz="1700"/>
          </a:p>
          <a:p>
            <a:pPr marL="0" indent="0">
              <a:lnSpc>
                <a:spcPct val="110000"/>
              </a:lnSpc>
              <a:buNone/>
            </a:pPr>
            <a:r>
              <a:rPr lang="en-US" sz="1700"/>
              <a:t>Models, usually in diagrammatic form, which describe the system from the necessary perspectives. </a:t>
            </a:r>
          </a:p>
          <a:p>
            <a:pPr marL="0" indent="0">
              <a:lnSpc>
                <a:spcPct val="110000"/>
              </a:lnSpc>
              <a:buNone/>
            </a:pPr>
            <a:r>
              <a:rPr lang="en-US" sz="1700"/>
              <a:t> </a:t>
            </a:r>
          </a:p>
          <a:p>
            <a:pPr marL="0" indent="0">
              <a:lnSpc>
                <a:spcPct val="110000"/>
              </a:lnSpc>
              <a:buNone/>
            </a:pPr>
            <a:endParaRPr lang="en-US" sz="1700"/>
          </a:p>
        </p:txBody>
      </p:sp>
    </p:spTree>
    <p:extLst>
      <p:ext uri="{BB962C8B-B14F-4D97-AF65-F5344CB8AC3E}">
        <p14:creationId xmlns:p14="http://schemas.microsoft.com/office/powerpoint/2010/main" val="502660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5437F8-DA59-4917-95BE-57F014654FED}">
  <ds:schemaRefs>
    <ds:schemaRef ds:uri="http://schemas.microsoft.com/sharepoint/v3/contenttype/forms"/>
  </ds:schemaRefs>
</ds:datastoreItem>
</file>

<file path=customXml/itemProps2.xml><?xml version="1.0" encoding="utf-8"?>
<ds:datastoreItem xmlns:ds="http://schemas.openxmlformats.org/officeDocument/2006/customXml" ds:itemID="{C0984596-F7F0-4DDC-8B8A-3CBCA3CB7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99010A3-81C4-4B8C-B3C1-97C97EDF22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9bb16e-f3b0-459d-aea7-9ddf891d9c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304</TotalTime>
  <Words>730</Words>
  <Application>Microsoft Office PowerPoint</Application>
  <PresentationFormat>On-screen Show (4:3)</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Adobe Devanagari</vt:lpstr>
      <vt:lpstr>Arial</vt:lpstr>
      <vt:lpstr>Gill Sans MT</vt:lpstr>
      <vt:lpstr>Gallery</vt:lpstr>
      <vt:lpstr>Requirement Engineering Process</vt:lpstr>
      <vt:lpstr>Requirement Engineering Process</vt:lpstr>
      <vt:lpstr>  </vt:lpstr>
      <vt:lpstr>Requirement Engineering</vt:lpstr>
      <vt:lpstr> </vt:lpstr>
      <vt:lpstr>  Inputs </vt:lpstr>
      <vt:lpstr> Controls </vt:lpstr>
      <vt:lpstr>Mechanisms </vt:lpstr>
      <vt:lpstr> OUTPUTS </vt:lpstr>
      <vt:lpstr> </vt:lpstr>
      <vt:lpstr>Spiral Model of Requirements Engineering Process</vt:lpstr>
      <vt:lpstr>  </vt:lpstr>
      <vt:lpstr>Activities of spiral model of requirements engineering </vt:lpstr>
      <vt:lpstr> </vt:lpstr>
      <vt:lpstr>Importance Of Requirements Engineering </vt:lpstr>
      <vt:lpstr> What if wrong requirements ? </vt:lpstr>
      <vt:lpstr>PowerPoint Presentation</vt:lpstr>
      <vt:lpstr> </vt:lpstr>
      <vt:lpstr>Feasibility Study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 Process</dc:title>
  <dc:creator>MEMOONA SAMI</dc:creator>
  <cp:lastModifiedBy>Dell</cp:lastModifiedBy>
  <cp:revision>19</cp:revision>
  <dcterms:created xsi:type="dcterms:W3CDTF">2020-05-22T20:24:28Z</dcterms:created>
  <dcterms:modified xsi:type="dcterms:W3CDTF">2022-08-15T06:46:53Z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