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5" r:id="rId3"/>
    <p:sldId id="257" r:id="rId4"/>
    <p:sldId id="266" r:id="rId5"/>
    <p:sldId id="258" r:id="rId6"/>
    <p:sldId id="259" r:id="rId7"/>
    <p:sldId id="260" r:id="rId8"/>
    <p:sldId id="261" r:id="rId9"/>
    <p:sldId id="262" r:id="rId10"/>
    <p:sldId id="263" r:id="rId11"/>
    <p:sldId id="264" r:id="rId12"/>
    <p:sldId id="265"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5/30/2020</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B6F15528-21DE-4FAA-801E-634DDDAF4B2B}" type="slidenum">
              <a:rPr lang="en-US" smtClean="0"/>
              <a:pPr/>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7126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79461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7147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3556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5485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8933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828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5/30/2020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92285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00573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6052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1D8BD707-D9CF-40AE-B4C6-C98DA3205C09}" type="datetimeFigureOut">
              <a:rPr lang="en-US" smtClean="0"/>
              <a:pPr/>
              <a:t>5/30/2020</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0290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pPr/>
              <a:t>5/30/2020</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3752160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bowdoin.edu/~ltoma/teaching/cs340/spring05/coursestuff/Bentley_BumperSticker.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CC6EC-BA59-478E-B30B-578166F26DDD}"/>
              </a:ext>
            </a:extLst>
          </p:cNvPr>
          <p:cNvSpPr>
            <a:spLocks noGrp="1"/>
          </p:cNvSpPr>
          <p:nvPr>
            <p:ph type="ctrTitle"/>
          </p:nvPr>
        </p:nvSpPr>
        <p:spPr/>
        <p:txBody>
          <a:bodyPr/>
          <a:lstStyle/>
          <a:p>
            <a:r>
              <a:rPr lang="en-US" dirty="0"/>
              <a:t>SOFTWARE EVOLUTION</a:t>
            </a:r>
            <a:br>
              <a:rPr lang="en-US" dirty="0"/>
            </a:br>
            <a:endParaRPr lang="en-US" dirty="0"/>
          </a:p>
        </p:txBody>
      </p:sp>
      <p:sp>
        <p:nvSpPr>
          <p:cNvPr id="3" name="Subtitle 2">
            <a:extLst>
              <a:ext uri="{FF2B5EF4-FFF2-40B4-BE49-F238E27FC236}">
                <a16:creationId xmlns:a16="http://schemas.microsoft.com/office/drawing/2014/main" id="{C80BB000-9485-4103-BB9B-1EAF324FC691}"/>
              </a:ext>
            </a:extLst>
          </p:cNvPr>
          <p:cNvSpPr>
            <a:spLocks noGrp="1"/>
          </p:cNvSpPr>
          <p:nvPr>
            <p:ph type="subTitle" idx="1"/>
          </p:nvPr>
        </p:nvSpPr>
        <p:spPr/>
        <p:txBody>
          <a:bodyPr/>
          <a:lstStyle/>
          <a:p>
            <a:r>
              <a:rPr lang="en-US" dirty="0"/>
              <a:t>                                                              </a:t>
            </a:r>
            <a:r>
              <a:rPr lang="en-US" dirty="0" err="1"/>
              <a:t>Memoona</a:t>
            </a:r>
            <a:r>
              <a:rPr lang="en-US" dirty="0"/>
              <a:t> Sami</a:t>
            </a:r>
          </a:p>
        </p:txBody>
      </p:sp>
      <p:sp>
        <p:nvSpPr>
          <p:cNvPr id="4" name="Rectangle 3">
            <a:extLst>
              <a:ext uri="{FF2B5EF4-FFF2-40B4-BE49-F238E27FC236}">
                <a16:creationId xmlns:a16="http://schemas.microsoft.com/office/drawing/2014/main" id="{592BE17D-2DE6-46BA-B686-9D7AE7F69D5A}"/>
              </a:ext>
            </a:extLst>
          </p:cNvPr>
          <p:cNvSpPr/>
          <p:nvPr/>
        </p:nvSpPr>
        <p:spPr>
          <a:xfrm>
            <a:off x="4800372" y="6174029"/>
            <a:ext cx="4343400" cy="646331"/>
          </a:xfrm>
          <a:prstGeom prst="rect">
            <a:avLst/>
          </a:prstGeom>
        </p:spPr>
        <p:txBody>
          <a:bodyPr wrap="square">
            <a:spAutoFit/>
          </a:bodyPr>
          <a:lstStyle/>
          <a:p>
            <a:r>
              <a:rPr lang="en-US" sz="1200" dirty="0">
                <a:latin typeface="Adobe Devanagari" panose="02040503050201020203" pitchFamily="18" charset="0"/>
                <a:cs typeface="Adobe Devanagari" panose="02040503050201020203" pitchFamily="18" charset="0"/>
              </a:rPr>
              <a:t>Disclaimer: The contents in this presentation have been taken from multiple sources available at the internet including books, motes, reports, websites and presentations.</a:t>
            </a:r>
            <a:endParaRPr lang="en-US" sz="1200" b="0" i="0" dirty="0">
              <a:effectLst/>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2249411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CAE1E8-65F5-4902-AB2E-742FDA280C9C}"/>
              </a:ext>
            </a:extLst>
          </p:cNvPr>
          <p:cNvSpPr>
            <a:spLocks noGrp="1"/>
          </p:cNvSpPr>
          <p:nvPr>
            <p:ph type="title"/>
          </p:nvPr>
        </p:nvSpPr>
        <p:spPr>
          <a:xfrm>
            <a:off x="633357" y="1600199"/>
            <a:ext cx="2654449" cy="4297680"/>
          </a:xfrm>
        </p:spPr>
        <p:txBody>
          <a:bodyPr anchor="ctr">
            <a:normAutofit/>
          </a:bodyPr>
          <a:lstStyle/>
          <a:p>
            <a:r>
              <a:rPr lang="en-US" sz="2700" b="1"/>
              <a:t>P-type (practical-type)</a:t>
            </a:r>
            <a:endParaRPr lang="en-US" sz="2700"/>
          </a:p>
        </p:txBody>
      </p:sp>
      <p:cxnSp>
        <p:nvCxnSpPr>
          <p:cNvPr id="23"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92C3DFF-0E3E-4E49-8D19-94D844D48430}"/>
              </a:ext>
            </a:extLst>
          </p:cNvPr>
          <p:cNvSpPr>
            <a:spLocks noGrp="1"/>
          </p:cNvSpPr>
          <p:nvPr>
            <p:ph idx="1"/>
          </p:nvPr>
        </p:nvSpPr>
        <p:spPr>
          <a:xfrm>
            <a:off x="3693638" y="1600199"/>
            <a:ext cx="4597502" cy="4297680"/>
          </a:xfrm>
        </p:spPr>
        <p:txBody>
          <a:bodyPr anchor="ctr">
            <a:normAutofit/>
          </a:bodyPr>
          <a:lstStyle/>
          <a:p>
            <a:r>
              <a:rPr lang="en-US" b="1"/>
              <a:t>P-type (practical-type) - </a:t>
            </a:r>
            <a:r>
              <a:rPr lang="en-US"/>
              <a:t>This is a software with a collection of </a:t>
            </a:r>
            <a:r>
              <a:rPr lang="en-US" u="sng"/>
              <a:t>procedures.</a:t>
            </a:r>
            <a:r>
              <a:rPr lang="en-US"/>
              <a:t> This is defined by exactly what procedures can do. In this software, the specifications can be described but the solution is not obvious instantly. For example, gaming software.</a:t>
            </a:r>
          </a:p>
          <a:p>
            <a:endParaRPr lang="en-US" dirty="0"/>
          </a:p>
        </p:txBody>
      </p:sp>
    </p:spTree>
    <p:extLst>
      <p:ext uri="{BB962C8B-B14F-4D97-AF65-F5344CB8AC3E}">
        <p14:creationId xmlns:p14="http://schemas.microsoft.com/office/powerpoint/2010/main" val="1476788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CAE1E8-65F5-4902-AB2E-742FDA280C9C}"/>
              </a:ext>
            </a:extLst>
          </p:cNvPr>
          <p:cNvSpPr>
            <a:spLocks noGrp="1"/>
          </p:cNvSpPr>
          <p:nvPr>
            <p:ph type="title"/>
          </p:nvPr>
        </p:nvSpPr>
        <p:spPr>
          <a:xfrm>
            <a:off x="633357" y="1600199"/>
            <a:ext cx="2654449" cy="4297680"/>
          </a:xfrm>
        </p:spPr>
        <p:txBody>
          <a:bodyPr anchor="ctr">
            <a:normAutofit/>
          </a:bodyPr>
          <a:lstStyle/>
          <a:p>
            <a:r>
              <a:rPr lang="en-US" sz="2700"/>
              <a:t> </a:t>
            </a:r>
            <a:r>
              <a:rPr lang="en-US" sz="2700" b="1"/>
              <a:t>E-type (embedded-type)</a:t>
            </a:r>
            <a:endParaRPr lang="en-US" sz="2700"/>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92C3DFF-0E3E-4E49-8D19-94D844D48430}"/>
              </a:ext>
            </a:extLst>
          </p:cNvPr>
          <p:cNvSpPr>
            <a:spLocks noGrp="1"/>
          </p:cNvSpPr>
          <p:nvPr>
            <p:ph idx="1"/>
          </p:nvPr>
        </p:nvSpPr>
        <p:spPr>
          <a:xfrm>
            <a:off x="3693638" y="1600199"/>
            <a:ext cx="4597502" cy="4297680"/>
          </a:xfrm>
        </p:spPr>
        <p:txBody>
          <a:bodyPr anchor="ctr">
            <a:normAutofit/>
          </a:bodyPr>
          <a:lstStyle/>
          <a:p>
            <a:r>
              <a:rPr lang="en-US" b="1" dirty="0"/>
              <a:t>E-type (embedded-type) - </a:t>
            </a:r>
            <a:r>
              <a:rPr lang="en-US" dirty="0"/>
              <a:t>This software works closely as the requirement of real-world </a:t>
            </a:r>
            <a:r>
              <a:rPr lang="en-US" u="sng" dirty="0"/>
              <a:t>environment.</a:t>
            </a:r>
            <a:r>
              <a:rPr lang="en-US" dirty="0"/>
              <a:t> This software has a high degree of evolution as there are various changes in laws, taxes etc. in the real world situations. For example, Online trading software.</a:t>
            </a:r>
          </a:p>
          <a:p>
            <a:endParaRPr lang="en-US" dirty="0"/>
          </a:p>
        </p:txBody>
      </p:sp>
    </p:spTree>
    <p:extLst>
      <p:ext uri="{BB962C8B-B14F-4D97-AF65-F5344CB8AC3E}">
        <p14:creationId xmlns:p14="http://schemas.microsoft.com/office/powerpoint/2010/main" val="1290698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2" name="Rectangle 13">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73084177-11F8-4F08-BFF1-EBECACFB6886}"/>
              </a:ext>
            </a:extLst>
          </p:cNvPr>
          <p:cNvSpPr>
            <a:spLocks noGrp="1"/>
          </p:cNvSpPr>
          <p:nvPr>
            <p:ph type="title"/>
          </p:nvPr>
        </p:nvSpPr>
        <p:spPr>
          <a:xfrm>
            <a:off x="5666994" y="707475"/>
            <a:ext cx="2368182" cy="1312001"/>
          </a:xfrm>
        </p:spPr>
        <p:txBody>
          <a:bodyPr anchor="t">
            <a:normAutofit/>
          </a:bodyPr>
          <a:lstStyle/>
          <a:p>
            <a:r>
              <a:rPr lang="en-US" sz="2400" dirty="0"/>
              <a:t>Any Questions ??</a:t>
            </a:r>
          </a:p>
        </p:txBody>
      </p:sp>
      <p:cxnSp>
        <p:nvCxnSpPr>
          <p:cNvPr id="24" name="Straight Connector 17">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66994" y="2146542"/>
            <a:ext cx="236818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5"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685" y="3122496"/>
            <a:ext cx="264761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7" name="Content Placeholder 6">
            <a:extLst>
              <a:ext uri="{FF2B5EF4-FFF2-40B4-BE49-F238E27FC236}">
                <a16:creationId xmlns:a16="http://schemas.microsoft.com/office/drawing/2014/main" id="{2CC6F25A-0EE8-4387-BFB8-DA280FC79308}"/>
              </a:ext>
            </a:extLst>
          </p:cNvPr>
          <p:cNvPicPr>
            <a:picLocks noChangeAspect="1"/>
          </p:cNvPicPr>
          <p:nvPr/>
        </p:nvPicPr>
        <p:blipFill>
          <a:blip r:embed="rId2"/>
          <a:stretch>
            <a:fillRect/>
          </a:stretch>
        </p:blipFill>
        <p:spPr>
          <a:xfrm>
            <a:off x="168683" y="2153972"/>
            <a:ext cx="5004344" cy="3027627"/>
          </a:xfrm>
          <a:prstGeom prst="rect">
            <a:avLst/>
          </a:prstGeom>
        </p:spPr>
      </p:pic>
      <p:sp>
        <p:nvSpPr>
          <p:cNvPr id="11" name="Content Placeholder 10">
            <a:extLst>
              <a:ext uri="{FF2B5EF4-FFF2-40B4-BE49-F238E27FC236}">
                <a16:creationId xmlns:a16="http://schemas.microsoft.com/office/drawing/2014/main" id="{EFE8C085-FF11-4448-9FFF-FEC0401AC02F}"/>
              </a:ext>
            </a:extLst>
          </p:cNvPr>
          <p:cNvSpPr>
            <a:spLocks noGrp="1"/>
          </p:cNvSpPr>
          <p:nvPr>
            <p:ph idx="1"/>
          </p:nvPr>
        </p:nvSpPr>
        <p:spPr>
          <a:xfrm>
            <a:off x="5665603" y="2273608"/>
            <a:ext cx="2369574" cy="3940925"/>
          </a:xfrm>
        </p:spPr>
        <p:txBody>
          <a:bodyPr>
            <a:normAutofit/>
          </a:bodyPr>
          <a:lstStyle/>
          <a:p>
            <a:pPr marL="0" indent="0">
              <a:buNone/>
            </a:pPr>
            <a:r>
              <a:rPr lang="en-US" dirty="0"/>
              <a:t>   </a:t>
            </a:r>
          </a:p>
        </p:txBody>
      </p:sp>
    </p:spTree>
    <p:extLst>
      <p:ext uri="{BB962C8B-B14F-4D97-AF65-F5344CB8AC3E}">
        <p14:creationId xmlns:p14="http://schemas.microsoft.com/office/powerpoint/2010/main" val="1380110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68F1D-FA57-4E48-A556-42A0D7AAE639}"/>
              </a:ext>
            </a:extLst>
          </p:cNvPr>
          <p:cNvSpPr>
            <a:spLocks noGrp="1"/>
          </p:cNvSpPr>
          <p:nvPr>
            <p:ph type="title"/>
          </p:nvPr>
        </p:nvSpPr>
        <p:spPr/>
        <p:txBody>
          <a:bodyPr/>
          <a:lstStyle/>
          <a:p>
            <a:r>
              <a:rPr lang="en-US" dirty="0">
                <a:latin typeface="Adobe Devanagari" panose="02040503050201020203" pitchFamily="18" charset="0"/>
                <a:cs typeface="Adobe Devanagari" panose="02040503050201020203" pitchFamily="18" charset="0"/>
              </a:rPr>
              <a:t>Disclaimer</a:t>
            </a:r>
            <a:endParaRPr lang="en-US" dirty="0"/>
          </a:p>
        </p:txBody>
      </p:sp>
      <p:sp>
        <p:nvSpPr>
          <p:cNvPr id="3" name="Content Placeholder 2">
            <a:extLst>
              <a:ext uri="{FF2B5EF4-FFF2-40B4-BE49-F238E27FC236}">
                <a16:creationId xmlns:a16="http://schemas.microsoft.com/office/drawing/2014/main" id="{2EC988D7-9757-4A35-916B-7859C9C4C4E2}"/>
              </a:ext>
            </a:extLst>
          </p:cNvPr>
          <p:cNvSpPr>
            <a:spLocks noGrp="1"/>
          </p:cNvSpPr>
          <p:nvPr>
            <p:ph idx="1"/>
          </p:nvPr>
        </p:nvSpPr>
        <p:spPr/>
        <p:txBody>
          <a:bodyPr>
            <a:normAutofit lnSpcReduction="10000"/>
          </a:bodyPr>
          <a:lstStyle/>
          <a:p>
            <a:pPr marL="0" indent="0" algn="just">
              <a:buNone/>
            </a:pPr>
            <a:r>
              <a:rPr lang="en-US" dirty="0">
                <a:latin typeface="Adobe Devanagari" panose="02040503050201020203" pitchFamily="18" charset="0"/>
                <a:cs typeface="Adobe Devanagari" panose="02040503050201020203" pitchFamily="18" charset="0"/>
              </a:rPr>
              <a:t>The material used in this presentation i.e., pictures/graphs/text, etc. is solely intended for educational/teaching purpose, offered free of cost to the students for use under special circumstances of Online Education due to COVID-19 Lockdown situation and may include copyrighted material - the use of which may not have been specifically authorized by Copyright Owners. It’s application constitutes Fair Use of any such copyrighted material as provided in globally accepted law of many countries. The contents of presentations are intended only for the attendees of the class being conducted by the presenter.</a:t>
            </a:r>
          </a:p>
          <a:p>
            <a:pPr marL="0" indent="0" algn="just">
              <a:buNone/>
            </a:pPr>
            <a:endParaRPr lang="en-US" dirty="0">
              <a:latin typeface="Adobe Devanagari" panose="02040503050201020203" pitchFamily="18" charset="0"/>
              <a:cs typeface="Adobe Devanagari" panose="02040503050201020203" pitchFamily="18" charset="0"/>
            </a:endParaRPr>
          </a:p>
          <a:p>
            <a:pPr marL="0" indent="0" algn="just">
              <a:buNone/>
            </a:pPr>
            <a:endParaRPr lang="en-US" dirty="0"/>
          </a:p>
        </p:txBody>
      </p:sp>
    </p:spTree>
    <p:extLst>
      <p:ext uri="{BB962C8B-B14F-4D97-AF65-F5344CB8AC3E}">
        <p14:creationId xmlns:p14="http://schemas.microsoft.com/office/powerpoint/2010/main" val="3452901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7"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3046595"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CAE1E8-65F5-4902-AB2E-742FDA280C9C}"/>
              </a:ext>
            </a:extLst>
          </p:cNvPr>
          <p:cNvSpPr>
            <a:spLocks noGrp="1"/>
          </p:cNvSpPr>
          <p:nvPr>
            <p:ph type="title"/>
          </p:nvPr>
        </p:nvSpPr>
        <p:spPr>
          <a:xfrm>
            <a:off x="637262" y="1240076"/>
            <a:ext cx="2045860" cy="4584527"/>
          </a:xfrm>
        </p:spPr>
        <p:txBody>
          <a:bodyPr>
            <a:normAutofit/>
          </a:bodyPr>
          <a:lstStyle/>
          <a:p>
            <a:r>
              <a:rPr lang="en-US" sz="2500">
                <a:solidFill>
                  <a:srgbClr val="FFFFFF"/>
                </a:solidFill>
                <a:latin typeface="Century Gothic" panose="020B0502020202020204" pitchFamily="34" charset="0"/>
              </a:rPr>
              <a:t> </a:t>
            </a:r>
            <a:r>
              <a:rPr lang="en-US" sz="2500">
                <a:solidFill>
                  <a:srgbClr val="FFFFFF"/>
                </a:solidFill>
              </a:rPr>
              <a:t>Software Evolution</a:t>
            </a:r>
            <a:br>
              <a:rPr lang="en-US" sz="2500">
                <a:solidFill>
                  <a:srgbClr val="FFFFFF"/>
                </a:solidFill>
              </a:rPr>
            </a:br>
            <a:endParaRPr lang="en-US" sz="2500">
              <a:solidFill>
                <a:srgbClr val="FFFFFF"/>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792C3DFF-0E3E-4E49-8D19-94D844D48430}"/>
              </a:ext>
            </a:extLst>
          </p:cNvPr>
          <p:cNvSpPr>
            <a:spLocks noGrp="1"/>
          </p:cNvSpPr>
          <p:nvPr>
            <p:ph idx="1"/>
          </p:nvPr>
        </p:nvSpPr>
        <p:spPr>
          <a:xfrm>
            <a:off x="3529195" y="1240077"/>
            <a:ext cx="4526120" cy="4916465"/>
          </a:xfrm>
        </p:spPr>
        <p:txBody>
          <a:bodyPr anchor="t">
            <a:normAutofit/>
          </a:bodyPr>
          <a:lstStyle/>
          <a:p>
            <a:r>
              <a:rPr lang="en-US" dirty="0">
                <a:latin typeface="Century Gothic" panose="020B0502020202020204" pitchFamily="34" charset="0"/>
              </a:rPr>
              <a:t>The process of developing a software product using software engineering principles and methods is referred to as </a:t>
            </a:r>
            <a:r>
              <a:rPr lang="en-US" b="1" dirty="0">
                <a:latin typeface="Century Gothic" panose="020B0502020202020204" pitchFamily="34" charset="0"/>
              </a:rPr>
              <a:t>software evolution.</a:t>
            </a:r>
            <a:r>
              <a:rPr lang="en-US" dirty="0">
                <a:latin typeface="Century Gothic" panose="020B0502020202020204" pitchFamily="34" charset="0"/>
              </a:rPr>
              <a:t> This includes the initial development of software and its maintenance and updates, till desired software product is developed, which satisfies the expected requirements.</a:t>
            </a:r>
          </a:p>
        </p:txBody>
      </p:sp>
    </p:spTree>
    <p:extLst>
      <p:ext uri="{BB962C8B-B14F-4D97-AF65-F5344CB8AC3E}">
        <p14:creationId xmlns:p14="http://schemas.microsoft.com/office/powerpoint/2010/main" val="2888469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D19E0-8C26-4536-93A5-2FF7ECA5B4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B68ED2D-D50A-4AFE-B178-828F8A01B080}"/>
              </a:ext>
            </a:extLst>
          </p:cNvPr>
          <p:cNvSpPr>
            <a:spLocks noGrp="1"/>
          </p:cNvSpPr>
          <p:nvPr>
            <p:ph idx="1"/>
          </p:nvPr>
        </p:nvSpPr>
        <p:spPr/>
        <p:txBody>
          <a:bodyPr/>
          <a:lstStyle/>
          <a:p>
            <a:r>
              <a:rPr lang="en-US" i="1" dirty="0"/>
              <a:t>The sooner you start to code, the longer the program will take.</a:t>
            </a:r>
            <a:br>
              <a:rPr lang="en-US" dirty="0"/>
            </a:br>
            <a:r>
              <a:rPr lang="en-US" i="1" dirty="0"/>
              <a:t>— Roy Carlson, University of Wisconsin</a:t>
            </a:r>
            <a:r>
              <a:rPr lang="en-US" baseline="30000" dirty="0">
                <a:hlinkClick r:id="rId2"/>
              </a:rPr>
              <a:t> </a:t>
            </a:r>
            <a:endParaRPr lang="en-US" dirty="0"/>
          </a:p>
        </p:txBody>
      </p:sp>
    </p:spTree>
    <p:extLst>
      <p:ext uri="{BB962C8B-B14F-4D97-AF65-F5344CB8AC3E}">
        <p14:creationId xmlns:p14="http://schemas.microsoft.com/office/powerpoint/2010/main" val="3566381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57" name="Rectangle 38">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40">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313302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2FCAE1E8-65F5-4902-AB2E-742FDA280C9C}"/>
              </a:ext>
            </a:extLst>
          </p:cNvPr>
          <p:cNvSpPr>
            <a:spLocks noGrp="1"/>
          </p:cNvSpPr>
          <p:nvPr>
            <p:ph type="title"/>
          </p:nvPr>
        </p:nvSpPr>
        <p:spPr>
          <a:xfrm>
            <a:off x="1088685" y="804520"/>
            <a:ext cx="3132383" cy="1049235"/>
          </a:xfrm>
        </p:spPr>
        <p:txBody>
          <a:bodyPr vert="horz" lIns="91440" tIns="45720" rIns="91440" bIns="0" rtlCol="0">
            <a:normAutofit/>
          </a:bodyPr>
          <a:lstStyle/>
          <a:p>
            <a:pPr defTabSz="914400"/>
            <a:r>
              <a:rPr lang="en-US"/>
              <a:t>   </a:t>
            </a:r>
          </a:p>
        </p:txBody>
      </p:sp>
      <p:sp>
        <p:nvSpPr>
          <p:cNvPr id="59" name="Rectangle 42">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792C3DFF-0E3E-4E49-8D19-94D844D48430}"/>
              </a:ext>
            </a:extLst>
          </p:cNvPr>
          <p:cNvSpPr>
            <a:spLocks noGrp="1"/>
          </p:cNvSpPr>
          <p:nvPr>
            <p:ph idx="1"/>
          </p:nvPr>
        </p:nvSpPr>
        <p:spPr>
          <a:xfrm>
            <a:off x="1088685" y="2015732"/>
            <a:ext cx="3129159" cy="3450613"/>
          </a:xfrm>
        </p:spPr>
        <p:txBody>
          <a:bodyPr vert="horz" lIns="91440" tIns="91440" rIns="91440" bIns="91440" rtlCol="0">
            <a:normAutofit/>
          </a:bodyPr>
          <a:lstStyle/>
          <a:p>
            <a:pPr marL="0" indent="0" defTabSz="914400">
              <a:buNone/>
            </a:pPr>
            <a:r>
              <a:rPr lang="en-US" cap="all"/>
              <a:t> Software Evolution</a:t>
            </a:r>
            <a:br>
              <a:rPr lang="en-US" cap="all"/>
            </a:br>
            <a:endParaRPr lang="en-US" cap="all"/>
          </a:p>
        </p:txBody>
      </p:sp>
      <p:pic>
        <p:nvPicPr>
          <p:cNvPr id="7" name="Picture 6" descr="A close up of a map&#10;&#10;Description automatically generated">
            <a:extLst>
              <a:ext uri="{FF2B5EF4-FFF2-40B4-BE49-F238E27FC236}">
                <a16:creationId xmlns:a16="http://schemas.microsoft.com/office/drawing/2014/main" id="{3B41E046-CD8D-4D2F-B2CE-EF7166E61A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0808" y="2205881"/>
            <a:ext cx="4427439" cy="2899519"/>
          </a:xfrm>
          <a:prstGeom prst="rect">
            <a:avLst/>
          </a:prstGeom>
        </p:spPr>
      </p:pic>
      <p:pic>
        <p:nvPicPr>
          <p:cNvPr id="60" name="Picture 44">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61" name="Straight Connector 46">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1491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E1E8-65F5-4902-AB2E-742FDA280C9C}"/>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792C3DFF-0E3E-4E49-8D19-94D844D48430}"/>
              </a:ext>
            </a:extLst>
          </p:cNvPr>
          <p:cNvSpPr>
            <a:spLocks noGrp="1"/>
          </p:cNvSpPr>
          <p:nvPr>
            <p:ph idx="1"/>
          </p:nvPr>
        </p:nvSpPr>
        <p:spPr/>
        <p:txBody>
          <a:bodyPr>
            <a:normAutofit/>
          </a:bodyPr>
          <a:lstStyle/>
          <a:p>
            <a:r>
              <a:rPr lang="en-US" dirty="0"/>
              <a:t>Evolution starts from the requirement gathering process. After which developers create a prototype of the intended software and show it to the users to get their feedback at the early stage of software product development. The users suggest changes, on which several consecutive updates and maintenance keep on changing too. This process changes to the original software, till the desired software is accomplished.</a:t>
            </a:r>
          </a:p>
        </p:txBody>
      </p:sp>
      <p:sp>
        <p:nvSpPr>
          <p:cNvPr id="4" name="Title 1">
            <a:extLst>
              <a:ext uri="{FF2B5EF4-FFF2-40B4-BE49-F238E27FC236}">
                <a16:creationId xmlns:a16="http://schemas.microsoft.com/office/drawing/2014/main" id="{5B73F4DA-0C1F-4EC4-8947-C2A9BC84644E}"/>
              </a:ext>
            </a:extLst>
          </p:cNvPr>
          <p:cNvSpPr txBox="1">
            <a:spLocks/>
          </p:cNvSpPr>
          <p:nvPr/>
        </p:nvSpPr>
        <p:spPr>
          <a:xfrm>
            <a:off x="609600" y="427038"/>
            <a:ext cx="8229600" cy="1143000"/>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atin typeface="Century Gothic" panose="020B0502020202020204" pitchFamily="34" charset="0"/>
              </a:rPr>
              <a:t> </a:t>
            </a:r>
            <a:r>
              <a:rPr lang="en-US"/>
              <a:t>Software Evolution</a:t>
            </a:r>
            <a:br>
              <a:rPr lang="en-US"/>
            </a:br>
            <a:endParaRPr lang="en-US" dirty="0">
              <a:latin typeface="Century Gothic" panose="020B0502020202020204" pitchFamily="34" charset="0"/>
            </a:endParaRPr>
          </a:p>
        </p:txBody>
      </p:sp>
    </p:spTree>
    <p:extLst>
      <p:ext uri="{BB962C8B-B14F-4D97-AF65-F5344CB8AC3E}">
        <p14:creationId xmlns:p14="http://schemas.microsoft.com/office/powerpoint/2010/main" val="465713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CAE1E8-65F5-4902-AB2E-742FDA280C9C}"/>
              </a:ext>
            </a:extLst>
          </p:cNvPr>
          <p:cNvSpPr>
            <a:spLocks noGrp="1"/>
          </p:cNvSpPr>
          <p:nvPr>
            <p:ph type="title"/>
          </p:nvPr>
        </p:nvSpPr>
        <p:spPr>
          <a:xfrm>
            <a:off x="633357" y="1600199"/>
            <a:ext cx="2654449" cy="4297680"/>
          </a:xfrm>
        </p:spPr>
        <p:txBody>
          <a:bodyPr anchor="ctr">
            <a:normAutofit/>
          </a:bodyPr>
          <a:lstStyle/>
          <a:p>
            <a:r>
              <a:rPr lang="en-US" dirty="0"/>
              <a:t>   </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92C3DFF-0E3E-4E49-8D19-94D844D48430}"/>
              </a:ext>
            </a:extLst>
          </p:cNvPr>
          <p:cNvSpPr>
            <a:spLocks noGrp="1"/>
          </p:cNvSpPr>
          <p:nvPr>
            <p:ph idx="1"/>
          </p:nvPr>
        </p:nvSpPr>
        <p:spPr>
          <a:xfrm>
            <a:off x="3693638" y="1600199"/>
            <a:ext cx="4597502" cy="4297680"/>
          </a:xfrm>
        </p:spPr>
        <p:txBody>
          <a:bodyPr anchor="ctr">
            <a:normAutofit/>
          </a:bodyPr>
          <a:lstStyle/>
          <a:p>
            <a:r>
              <a:rPr lang="en-US" dirty="0"/>
              <a:t>The advancing technology and the changing requirements force the software product to change accordingly. Re-creating software from scratch and to go one-on-one with requirement is not feasible. The only feasible and economical solution is to update the existing software so that it matches the latest requirements.</a:t>
            </a:r>
          </a:p>
        </p:txBody>
      </p:sp>
    </p:spTree>
    <p:extLst>
      <p:ext uri="{BB962C8B-B14F-4D97-AF65-F5344CB8AC3E}">
        <p14:creationId xmlns:p14="http://schemas.microsoft.com/office/powerpoint/2010/main" val="3991753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7"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3046595"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CAE1E8-65F5-4902-AB2E-742FDA280C9C}"/>
              </a:ext>
            </a:extLst>
          </p:cNvPr>
          <p:cNvSpPr>
            <a:spLocks noGrp="1"/>
          </p:cNvSpPr>
          <p:nvPr>
            <p:ph type="title"/>
          </p:nvPr>
        </p:nvSpPr>
        <p:spPr>
          <a:xfrm>
            <a:off x="637262" y="1240076"/>
            <a:ext cx="2045860" cy="4584527"/>
          </a:xfrm>
        </p:spPr>
        <p:txBody>
          <a:bodyPr>
            <a:normAutofit/>
          </a:bodyPr>
          <a:lstStyle/>
          <a:p>
            <a:r>
              <a:rPr lang="en-US" sz="2500">
                <a:solidFill>
                  <a:srgbClr val="FFFFFF"/>
                </a:solidFill>
              </a:rPr>
              <a:t>  Software Evolution Laws</a:t>
            </a:r>
            <a:br>
              <a:rPr lang="en-US" sz="2500">
                <a:solidFill>
                  <a:srgbClr val="FFFFFF"/>
                </a:solidFill>
              </a:rPr>
            </a:br>
            <a:endParaRPr lang="en-US" sz="2500">
              <a:solidFill>
                <a:srgbClr val="FFFFFF"/>
              </a:solidFill>
            </a:endParaRPr>
          </a:p>
        </p:txBody>
      </p:sp>
      <p:sp>
        <p:nvSpPr>
          <p:cNvPr id="3" name="Content Placeholder 2">
            <a:extLst>
              <a:ext uri="{FF2B5EF4-FFF2-40B4-BE49-F238E27FC236}">
                <a16:creationId xmlns:a16="http://schemas.microsoft.com/office/drawing/2014/main" id="{792C3DFF-0E3E-4E49-8D19-94D844D48430}"/>
              </a:ext>
            </a:extLst>
          </p:cNvPr>
          <p:cNvSpPr>
            <a:spLocks noGrp="1"/>
          </p:cNvSpPr>
          <p:nvPr>
            <p:ph idx="1"/>
          </p:nvPr>
        </p:nvSpPr>
        <p:spPr>
          <a:xfrm>
            <a:off x="3529195" y="1240077"/>
            <a:ext cx="4526120" cy="4916465"/>
          </a:xfrm>
        </p:spPr>
        <p:txBody>
          <a:bodyPr anchor="t">
            <a:normAutofit/>
          </a:bodyPr>
          <a:lstStyle/>
          <a:p>
            <a:r>
              <a:rPr lang="en-US" dirty="0"/>
              <a:t>Lehman has given laws for software evolution. He divided the software into three different categories:</a:t>
            </a:r>
          </a:p>
          <a:p>
            <a:pPr>
              <a:buFont typeface="Wingdings" panose="05000000000000000000" pitchFamily="2" charset="2"/>
              <a:buChar char="ü"/>
            </a:pPr>
            <a:r>
              <a:rPr lang="en-US" dirty="0"/>
              <a:t>S-type</a:t>
            </a:r>
          </a:p>
          <a:p>
            <a:pPr>
              <a:buFont typeface="Wingdings" panose="05000000000000000000" pitchFamily="2" charset="2"/>
              <a:buChar char="ü"/>
            </a:pPr>
            <a:r>
              <a:rPr lang="en-US" dirty="0"/>
              <a:t>P-type</a:t>
            </a:r>
          </a:p>
          <a:p>
            <a:pPr>
              <a:buFont typeface="Wingdings" panose="05000000000000000000" pitchFamily="2" charset="2"/>
              <a:buChar char="ü"/>
            </a:pPr>
            <a:r>
              <a:rPr lang="en-US" dirty="0"/>
              <a:t>E-type</a:t>
            </a:r>
          </a:p>
          <a:p>
            <a:pPr>
              <a:buFont typeface="Wingdings" panose="05000000000000000000" pitchFamily="2" charset="2"/>
              <a:buChar char="ü"/>
            </a:pPr>
            <a:endParaRPr lang="en-US" dirty="0"/>
          </a:p>
          <a:p>
            <a:endParaRPr lang="en-US" dirty="0"/>
          </a:p>
        </p:txBody>
      </p:sp>
    </p:spTree>
    <p:extLst>
      <p:ext uri="{BB962C8B-B14F-4D97-AF65-F5344CB8AC3E}">
        <p14:creationId xmlns:p14="http://schemas.microsoft.com/office/powerpoint/2010/main" val="1910611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CAE1E8-65F5-4902-AB2E-742FDA280C9C}"/>
              </a:ext>
            </a:extLst>
          </p:cNvPr>
          <p:cNvSpPr>
            <a:spLocks noGrp="1"/>
          </p:cNvSpPr>
          <p:nvPr>
            <p:ph type="title"/>
          </p:nvPr>
        </p:nvSpPr>
        <p:spPr>
          <a:xfrm>
            <a:off x="633357" y="1600199"/>
            <a:ext cx="2654449" cy="4297680"/>
          </a:xfrm>
        </p:spPr>
        <p:txBody>
          <a:bodyPr anchor="ctr">
            <a:normAutofit/>
          </a:bodyPr>
          <a:lstStyle/>
          <a:p>
            <a:r>
              <a:rPr lang="en-US" b="1" dirty="0"/>
              <a:t>S-type (static-type)</a:t>
            </a:r>
            <a:endParaRPr lang="en-US" dirty="0"/>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92C3DFF-0E3E-4E49-8D19-94D844D48430}"/>
              </a:ext>
            </a:extLst>
          </p:cNvPr>
          <p:cNvSpPr>
            <a:spLocks noGrp="1"/>
          </p:cNvSpPr>
          <p:nvPr>
            <p:ph idx="1"/>
          </p:nvPr>
        </p:nvSpPr>
        <p:spPr>
          <a:xfrm>
            <a:off x="3693638" y="1600199"/>
            <a:ext cx="4597502" cy="4297680"/>
          </a:xfrm>
        </p:spPr>
        <p:txBody>
          <a:bodyPr anchor="ctr">
            <a:normAutofit/>
          </a:bodyPr>
          <a:lstStyle/>
          <a:p>
            <a:r>
              <a:rPr lang="en-US" b="1" dirty="0"/>
              <a:t>S-type (static-type) - </a:t>
            </a:r>
            <a:r>
              <a:rPr lang="en-US" dirty="0"/>
              <a:t>This is a software, which works strictly according to defined </a:t>
            </a:r>
            <a:r>
              <a:rPr lang="en-US" u="sng" dirty="0"/>
              <a:t>specifications and solutions.</a:t>
            </a:r>
            <a:r>
              <a:rPr lang="en-US" dirty="0"/>
              <a:t> The solution and the method to achieve it, both are immediately understood before coding. The s-type software is least subjected to changes hence this is the simplest of all. For example, calculator program for mathematical computation.</a:t>
            </a:r>
          </a:p>
          <a:p>
            <a:endParaRPr lang="en-US" dirty="0"/>
          </a:p>
        </p:txBody>
      </p:sp>
    </p:spTree>
    <p:extLst>
      <p:ext uri="{BB962C8B-B14F-4D97-AF65-F5344CB8AC3E}">
        <p14:creationId xmlns:p14="http://schemas.microsoft.com/office/powerpoint/2010/main" val="345459574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3</TotalTime>
  <Words>354</Words>
  <Application>Microsoft Office PowerPoint</Application>
  <PresentationFormat>On-screen Show (4:3)</PresentationFormat>
  <Paragraphs>28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Adobe Devanagari</vt:lpstr>
      <vt:lpstr>Arial</vt:lpstr>
      <vt:lpstr>Century Gothic</vt:lpstr>
      <vt:lpstr>Gill Sans MT</vt:lpstr>
      <vt:lpstr>Wingdings</vt:lpstr>
      <vt:lpstr>Gallery</vt:lpstr>
      <vt:lpstr>SOFTWARE EVOLUTION </vt:lpstr>
      <vt:lpstr>Disclaimer</vt:lpstr>
      <vt:lpstr> Software Evolution </vt:lpstr>
      <vt:lpstr>PowerPoint Presentation</vt:lpstr>
      <vt:lpstr>   </vt:lpstr>
      <vt:lpstr>  </vt:lpstr>
      <vt:lpstr>   </vt:lpstr>
      <vt:lpstr>  Software Evolution Laws </vt:lpstr>
      <vt:lpstr>S-type (static-type)</vt:lpstr>
      <vt:lpstr>P-type (practical-type)</vt:lpstr>
      <vt:lpstr> E-type (embedded-type)</vt:lpstr>
      <vt:lpstr>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EVOLUTION </dc:title>
  <dc:creator>MEMOONA SAMI</dc:creator>
  <cp:lastModifiedBy>MEMOONA SAMI</cp:lastModifiedBy>
  <cp:revision>6</cp:revision>
  <dcterms:created xsi:type="dcterms:W3CDTF">2020-05-22T17:58:34Z</dcterms:created>
  <dcterms:modified xsi:type="dcterms:W3CDTF">2020-05-30T16:42:50Z</dcterms:modified>
</cp:coreProperties>
</file>