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57" r:id="rId4"/>
    <p:sldId id="266" r:id="rId5"/>
    <p:sldId id="258" r:id="rId6"/>
    <p:sldId id="267" r:id="rId7"/>
    <p:sldId id="260" r:id="rId8"/>
    <p:sldId id="261" r:id="rId9"/>
    <p:sldId id="268" r:id="rId10"/>
    <p:sldId id="269"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119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32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000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585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2762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35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819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445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4524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198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5/30/2020</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821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5/30/2020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7007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oelonsoftware.com/2002/05/06/five-worl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ommercial_off-the-shel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oelonsoftware.com/2002/05/06/five-worl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454B2E-D2DB-42C2-A224-BCEC47B86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B61146-1CF0-40E1-B66E-C22BD9207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519AD6B-CE52-4EF2-87D6-CC77F0EA136F}"/>
              </a:ext>
            </a:extLst>
          </p:cNvPr>
          <p:cNvSpPr>
            <a:spLocks noGrp="1"/>
          </p:cNvSpPr>
          <p:nvPr>
            <p:ph type="ctrTitle"/>
          </p:nvPr>
        </p:nvSpPr>
        <p:spPr>
          <a:xfrm>
            <a:off x="1473740" y="802298"/>
            <a:ext cx="6817399" cy="3822329"/>
          </a:xfrm>
        </p:spPr>
        <p:txBody>
          <a:bodyPr>
            <a:normAutofit/>
          </a:bodyPr>
          <a:lstStyle/>
          <a:p>
            <a:r>
              <a:rPr lang="en-US"/>
              <a:t>Software Professional Development</a:t>
            </a:r>
          </a:p>
        </p:txBody>
      </p:sp>
      <p:sp>
        <p:nvSpPr>
          <p:cNvPr id="3" name="Subtitle 2">
            <a:extLst>
              <a:ext uri="{FF2B5EF4-FFF2-40B4-BE49-F238E27FC236}">
                <a16:creationId xmlns:a16="http://schemas.microsoft.com/office/drawing/2014/main" id="{72A41F16-90E3-4B2B-A33F-A5BABDAEDA7D}"/>
              </a:ext>
            </a:extLst>
          </p:cNvPr>
          <p:cNvSpPr>
            <a:spLocks noGrp="1"/>
          </p:cNvSpPr>
          <p:nvPr>
            <p:ph type="subTitle" idx="1"/>
          </p:nvPr>
        </p:nvSpPr>
        <p:spPr>
          <a:xfrm>
            <a:off x="1473741" y="4941662"/>
            <a:ext cx="6817398" cy="977621"/>
          </a:xfrm>
        </p:spPr>
        <p:txBody>
          <a:bodyPr>
            <a:normAutofit/>
          </a:bodyPr>
          <a:lstStyle/>
          <a:p>
            <a:r>
              <a:rPr lang="en-US" dirty="0"/>
              <a:t>                                                                                  </a:t>
            </a:r>
            <a:r>
              <a:rPr lang="en-US" dirty="0" err="1"/>
              <a:t>Memoona</a:t>
            </a:r>
            <a:r>
              <a:rPr lang="en-US" dirty="0"/>
              <a:t> Sami</a:t>
            </a:r>
          </a:p>
          <a:p>
            <a:endParaRPr lang="en-US" dirty="0"/>
          </a:p>
        </p:txBody>
      </p:sp>
      <p:cxnSp>
        <p:nvCxnSpPr>
          <p:cNvPr id="21" name="Straight Connector 20">
            <a:extLst>
              <a:ext uri="{FF2B5EF4-FFF2-40B4-BE49-F238E27FC236}">
                <a16:creationId xmlns:a16="http://schemas.microsoft.com/office/drawing/2014/main" id="{7AE5065C-30A9-480A-9E93-74CC149029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32546" y="4735528"/>
            <a:ext cx="6482257"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2F948680-1810-4961-805C-D0C28E7E93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sp>
        <p:nvSpPr>
          <p:cNvPr id="7" name="Rectangle 6">
            <a:extLst>
              <a:ext uri="{FF2B5EF4-FFF2-40B4-BE49-F238E27FC236}">
                <a16:creationId xmlns:a16="http://schemas.microsoft.com/office/drawing/2014/main" id="{5D6E016F-D46F-4049-91E2-3F78FD94BE0F}"/>
              </a:ext>
            </a:extLst>
          </p:cNvPr>
          <p:cNvSpPr/>
          <p:nvPr/>
        </p:nvSpPr>
        <p:spPr>
          <a:xfrm>
            <a:off x="4800372" y="6174029"/>
            <a:ext cx="4343400" cy="646331"/>
          </a:xfrm>
          <a:prstGeom prst="rect">
            <a:avLst/>
          </a:prstGeom>
        </p:spPr>
        <p:txBody>
          <a:bodyPr wrap="square">
            <a:spAutoFit/>
          </a:bodyPr>
          <a:lstStyle/>
          <a:p>
            <a:pPr>
              <a:spcAft>
                <a:spcPts val="600"/>
              </a:spcAft>
            </a:pPr>
            <a:r>
              <a:rPr lang="en-US" sz="1200" dirty="0">
                <a:latin typeface="Adobe Devanagari" panose="02040503050201020203" pitchFamily="18" charset="0"/>
                <a:cs typeface="Adobe Devanagari" panose="02040503050201020203" pitchFamily="18" charset="0"/>
              </a:rPr>
              <a:t>Disclaimer: The contents in this presentation have been taken from multiple sources available at the internet including books, motes, reports, websites and presentations.</a:t>
            </a:r>
            <a:endParaRPr lang="en-US" sz="1200" b="0" i="0">
              <a:effectLst/>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9080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32A896-F380-4290-9B5D-5D710EA7A84C}"/>
              </a:ext>
            </a:extLst>
          </p:cNvPr>
          <p:cNvSpPr>
            <a:spLocks noGrp="1"/>
          </p:cNvSpPr>
          <p:nvPr>
            <p:ph type="title"/>
          </p:nvPr>
        </p:nvSpPr>
        <p:spPr>
          <a:xfrm>
            <a:off x="633357" y="1600199"/>
            <a:ext cx="2654449" cy="4297680"/>
          </a:xfrm>
        </p:spPr>
        <p:txBody>
          <a:bodyPr anchor="ctr">
            <a:normAutofit/>
          </a:bodyPr>
          <a:lstStyle/>
          <a:p>
            <a:r>
              <a:rPr lang="en-US" altLang="en-US" sz="2700" b="1" dirty="0">
                <a:latin typeface="Lato"/>
              </a:rPr>
              <a:t>Throwaway:</a:t>
            </a:r>
            <a:br>
              <a:rPr lang="en-US" altLang="en-US" sz="2700" b="1" dirty="0">
                <a:latin typeface="Lato"/>
              </a:rPr>
            </a:br>
            <a:endParaRPr lang="en-US" sz="2700"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55CE2F-A72D-4BC4-A283-494E0CF2D6F5}"/>
              </a:ext>
            </a:extLst>
          </p:cNvPr>
          <p:cNvSpPr>
            <a:spLocks noGrp="1"/>
          </p:cNvSpPr>
          <p:nvPr>
            <p:ph idx="1"/>
          </p:nvPr>
        </p:nvSpPr>
        <p:spPr>
          <a:xfrm>
            <a:off x="3693638" y="1600199"/>
            <a:ext cx="4597502" cy="4297680"/>
          </a:xfrm>
        </p:spPr>
        <p:txBody>
          <a:bodyPr anchor="ctr">
            <a:normAutofit/>
          </a:bodyPr>
          <a:lstStyle/>
          <a:p>
            <a:pPr marL="457200" lvl="1" indent="-457200" eaLnBrk="0" fontAlgn="base" hangingPunct="0">
              <a:spcBef>
                <a:spcPct val="0"/>
              </a:spcBef>
              <a:spcAft>
                <a:spcPct val="0"/>
              </a:spcAft>
              <a:buNone/>
            </a:pPr>
            <a:r>
              <a:rPr lang="en-US" altLang="en-US" dirty="0">
                <a:latin typeface="Lato"/>
              </a:rPr>
              <a:t>The “one-offs” to get you from Point A to Point B.</a:t>
            </a:r>
          </a:p>
          <a:p>
            <a:endParaRPr lang="en-US" dirty="0"/>
          </a:p>
        </p:txBody>
      </p:sp>
    </p:spTree>
    <p:extLst>
      <p:ext uri="{BB962C8B-B14F-4D97-AF65-F5344CB8AC3E}">
        <p14:creationId xmlns:p14="http://schemas.microsoft.com/office/powerpoint/2010/main" val="2381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6C6C-A725-468C-8DD5-AC370F7AE15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1DA3820B-B245-47C8-899F-3F1AE1728EC0}"/>
              </a:ext>
            </a:extLst>
          </p:cNvPr>
          <p:cNvSpPr>
            <a:spLocks noGrp="1"/>
          </p:cNvSpPr>
          <p:nvPr>
            <p:ph idx="1"/>
          </p:nvPr>
        </p:nvSpPr>
        <p:spPr/>
        <p:txBody>
          <a:bodyPr>
            <a:normAutofit/>
          </a:bodyPr>
          <a:lstStyle/>
          <a:p>
            <a:r>
              <a:rPr lang="en-US" i="1" dirty="0"/>
              <a:t>Whenever you read one of those books about programming methodologies written by a full time software development guru/consultant, you can rest assured that they are talking about internal, corporate software development. Not </a:t>
            </a:r>
            <a:r>
              <a:rPr lang="en-US" i="1" dirty="0" err="1"/>
              <a:t>shrinkwrapped</a:t>
            </a:r>
            <a:r>
              <a:rPr lang="en-US" i="1" dirty="0"/>
              <a:t> software, not embedded software, and certainly not games. Why? Because corporations are the people who hire these gurus.</a:t>
            </a:r>
            <a:br>
              <a:rPr lang="en-US" dirty="0"/>
            </a:br>
            <a:r>
              <a:rPr lang="en-US" i="1" dirty="0"/>
              <a:t>— Joel </a:t>
            </a:r>
            <a:r>
              <a:rPr lang="en-US" i="1" dirty="0" err="1"/>
              <a:t>Spolsky</a:t>
            </a:r>
            <a:r>
              <a:rPr lang="en-US" i="1" dirty="0"/>
              <a:t>, Blogger/co-founder </a:t>
            </a:r>
            <a:r>
              <a:rPr lang="en-US" i="1" dirty="0" err="1"/>
              <a:t>StackExchange</a:t>
            </a:r>
            <a:r>
              <a:rPr lang="en-US" baseline="30000" dirty="0">
                <a:hlinkClick r:id="rId2"/>
              </a:rPr>
              <a:t> </a:t>
            </a:r>
            <a:endParaRPr lang="en-US" dirty="0"/>
          </a:p>
        </p:txBody>
      </p:sp>
    </p:spTree>
    <p:extLst>
      <p:ext uri="{BB962C8B-B14F-4D97-AF65-F5344CB8AC3E}">
        <p14:creationId xmlns:p14="http://schemas.microsoft.com/office/powerpoint/2010/main" val="232966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8F1D-FA57-4E48-A556-42A0D7AAE639}"/>
              </a:ext>
            </a:extLst>
          </p:cNvPr>
          <p:cNvSpPr>
            <a:spLocks noGrp="1"/>
          </p:cNvSpPr>
          <p:nvPr>
            <p:ph type="title"/>
          </p:nvPr>
        </p:nvSpPr>
        <p:spPr/>
        <p:txBody>
          <a:bodyPr/>
          <a:lstStyle/>
          <a:p>
            <a:r>
              <a:rPr lang="en-US" dirty="0">
                <a:latin typeface="Adobe Devanagari" panose="02040503050201020203" pitchFamily="18" charset="0"/>
                <a:cs typeface="Adobe Devanagari" panose="02040503050201020203" pitchFamily="18" charset="0"/>
              </a:rPr>
              <a:t>Disclaimer</a:t>
            </a:r>
            <a:endParaRPr lang="en-US" dirty="0"/>
          </a:p>
        </p:txBody>
      </p:sp>
      <p:sp>
        <p:nvSpPr>
          <p:cNvPr id="3" name="Content Placeholder 2">
            <a:extLst>
              <a:ext uri="{FF2B5EF4-FFF2-40B4-BE49-F238E27FC236}">
                <a16:creationId xmlns:a16="http://schemas.microsoft.com/office/drawing/2014/main" id="{2EC988D7-9757-4A35-916B-7859C9C4C4E2}"/>
              </a:ext>
            </a:extLst>
          </p:cNvPr>
          <p:cNvSpPr>
            <a:spLocks noGrp="1"/>
          </p:cNvSpPr>
          <p:nvPr>
            <p:ph idx="1"/>
          </p:nvPr>
        </p:nvSpPr>
        <p:spPr/>
        <p:txBody>
          <a:bodyPr>
            <a:normAutofit lnSpcReduction="10000"/>
          </a:bodyPr>
          <a:lstStyle/>
          <a:p>
            <a:pPr marL="0" indent="0" algn="just">
              <a:buNone/>
            </a:pPr>
            <a:r>
              <a:rPr lang="en-US" dirty="0">
                <a:latin typeface="Adobe Devanagari" panose="02040503050201020203" pitchFamily="18" charset="0"/>
                <a:cs typeface="Adobe Devanagari" panose="02040503050201020203" pitchFamily="18" charset="0"/>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p>
          <a:p>
            <a:pPr marL="0" indent="0" algn="just">
              <a:buNone/>
            </a:pPr>
            <a:endParaRPr lang="en-US" dirty="0">
              <a:latin typeface="Adobe Devanagari" panose="02040503050201020203" pitchFamily="18" charset="0"/>
              <a:cs typeface="Adobe Devanagari" panose="02040503050201020203" pitchFamily="18" charset="0"/>
            </a:endParaRPr>
          </a:p>
          <a:p>
            <a:pPr marL="0" indent="0" algn="just">
              <a:buNone/>
            </a:pPr>
            <a:endParaRPr lang="en-US" dirty="0"/>
          </a:p>
        </p:txBody>
      </p:sp>
    </p:spTree>
    <p:extLst>
      <p:ext uri="{BB962C8B-B14F-4D97-AF65-F5344CB8AC3E}">
        <p14:creationId xmlns:p14="http://schemas.microsoft.com/office/powerpoint/2010/main" val="345290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6C6C-A725-468C-8DD5-AC370F7AE159}"/>
              </a:ext>
            </a:extLst>
          </p:cNvPr>
          <p:cNvSpPr>
            <a:spLocks noGrp="1"/>
          </p:cNvSpPr>
          <p:nvPr>
            <p:ph type="title"/>
          </p:nvPr>
        </p:nvSpPr>
        <p:spPr/>
        <p:txBody>
          <a:bodyPr>
            <a:normAutofit/>
          </a:bodyPr>
          <a:lstStyle/>
          <a:p>
            <a:r>
              <a:rPr lang="en-US" dirty="0"/>
              <a:t>Software Professional Development</a:t>
            </a:r>
          </a:p>
        </p:txBody>
      </p:sp>
      <p:graphicFrame>
        <p:nvGraphicFramePr>
          <p:cNvPr id="4" name="Table 4">
            <a:extLst>
              <a:ext uri="{FF2B5EF4-FFF2-40B4-BE49-F238E27FC236}">
                <a16:creationId xmlns:a16="http://schemas.microsoft.com/office/drawing/2014/main" id="{75C14836-2AA2-4830-8C28-50C8FDC02436}"/>
              </a:ext>
            </a:extLst>
          </p:cNvPr>
          <p:cNvGraphicFramePr>
            <a:graphicFrameLocks noGrp="1"/>
          </p:cNvGraphicFramePr>
          <p:nvPr>
            <p:ph idx="1"/>
            <p:extLst>
              <p:ext uri="{D42A27DB-BD31-4B8C-83A1-F6EECF244321}">
                <p14:modId xmlns:p14="http://schemas.microsoft.com/office/powerpoint/2010/main" val="3902353419"/>
              </p:ext>
            </p:extLst>
          </p:nvPr>
        </p:nvGraphicFramePr>
        <p:xfrm>
          <a:off x="1416528" y="1853755"/>
          <a:ext cx="6572250" cy="4914900"/>
        </p:xfrm>
        <a:graphic>
          <a:graphicData uri="http://schemas.openxmlformats.org/drawingml/2006/table">
            <a:tbl>
              <a:tblPr firstRow="1" bandRow="1">
                <a:tableStyleId>{5C22544A-7EE6-4342-B048-85BDC9FD1C3A}</a:tableStyleId>
              </a:tblPr>
              <a:tblGrid>
                <a:gridCol w="3286125">
                  <a:extLst>
                    <a:ext uri="{9D8B030D-6E8A-4147-A177-3AD203B41FA5}">
                      <a16:colId xmlns:a16="http://schemas.microsoft.com/office/drawing/2014/main" val="704440317"/>
                    </a:ext>
                  </a:extLst>
                </a:gridCol>
                <a:gridCol w="3286125">
                  <a:extLst>
                    <a:ext uri="{9D8B030D-6E8A-4147-A177-3AD203B41FA5}">
                      <a16:colId xmlns:a16="http://schemas.microsoft.com/office/drawing/2014/main" val="1604768147"/>
                    </a:ext>
                  </a:extLst>
                </a:gridCol>
              </a:tblGrid>
              <a:tr h="339703">
                <a:tc>
                  <a:txBody>
                    <a:bodyPr/>
                    <a:lstStyle/>
                    <a:p>
                      <a:r>
                        <a:rPr lang="en-US" b="1" dirty="0">
                          <a:effectLst/>
                        </a:rPr>
                        <a:t>Programming-in-the-Small</a:t>
                      </a:r>
                    </a:p>
                  </a:txBody>
                  <a:tcPr marL="121708" marR="121708" marT="76200" marB="76200" anchor="ctr"/>
                </a:tc>
                <a:tc>
                  <a:txBody>
                    <a:bodyPr/>
                    <a:lstStyle/>
                    <a:p>
                      <a:r>
                        <a:rPr lang="en-US" b="1">
                          <a:effectLst/>
                        </a:rPr>
                        <a:t>Programming-in-the-Large</a:t>
                      </a:r>
                    </a:p>
                  </a:txBody>
                  <a:tcPr marL="121708" marR="121708" marT="76200" marB="76200" anchor="ctr"/>
                </a:tc>
                <a:extLst>
                  <a:ext uri="{0D108BD9-81ED-4DB2-BD59-A6C34878D82A}">
                    <a16:rowId xmlns:a16="http://schemas.microsoft.com/office/drawing/2014/main" val="2815079272"/>
                  </a:ext>
                </a:extLst>
              </a:tr>
              <a:tr h="339703">
                <a:tc>
                  <a:txBody>
                    <a:bodyPr/>
                    <a:lstStyle/>
                    <a:p>
                      <a:pPr fontAlgn="ctr"/>
                      <a:r>
                        <a:rPr lang="en-US">
                          <a:effectLst/>
                        </a:rPr>
                        <a:t>Individual working alone</a:t>
                      </a:r>
                    </a:p>
                  </a:txBody>
                  <a:tcPr marL="121708" marR="121708" marT="76200" marB="76200" anchor="ctr"/>
                </a:tc>
                <a:tc>
                  <a:txBody>
                    <a:bodyPr/>
                    <a:lstStyle/>
                    <a:p>
                      <a:pPr fontAlgn="ctr"/>
                      <a:r>
                        <a:rPr lang="en-US">
                          <a:effectLst/>
                        </a:rPr>
                        <a:t>Team working together</a:t>
                      </a:r>
                    </a:p>
                  </a:txBody>
                  <a:tcPr marL="121708" marR="121708" marT="76200" marB="76200" anchor="ctr"/>
                </a:tc>
                <a:extLst>
                  <a:ext uri="{0D108BD9-81ED-4DB2-BD59-A6C34878D82A}">
                    <a16:rowId xmlns:a16="http://schemas.microsoft.com/office/drawing/2014/main" val="3341345367"/>
                  </a:ext>
                </a:extLst>
              </a:tr>
              <a:tr h="516534">
                <a:tc>
                  <a:txBody>
                    <a:bodyPr/>
                    <a:lstStyle/>
                    <a:p>
                      <a:pPr fontAlgn="ctr"/>
                      <a:r>
                        <a:rPr lang="en-US">
                          <a:effectLst/>
                        </a:rPr>
                        <a:t>Small simple program</a:t>
                      </a:r>
                      <a:br>
                        <a:rPr lang="en-US">
                          <a:effectLst/>
                        </a:rPr>
                      </a:br>
                      <a:r>
                        <a:rPr lang="en-US">
                          <a:effectLst/>
                        </a:rPr>
                        <a:t>(&lt;1k lines)</a:t>
                      </a:r>
                    </a:p>
                  </a:txBody>
                  <a:tcPr marL="121708" marR="121708" marT="76200" marB="76200" anchor="ctr"/>
                </a:tc>
                <a:tc>
                  <a:txBody>
                    <a:bodyPr/>
                    <a:lstStyle/>
                    <a:p>
                      <a:pPr fontAlgn="ctr"/>
                      <a:r>
                        <a:rPr lang="en-US">
                          <a:effectLst/>
                        </a:rPr>
                        <a:t>Large, complex system</a:t>
                      </a:r>
                      <a:br>
                        <a:rPr lang="en-US">
                          <a:effectLst/>
                        </a:rPr>
                      </a:br>
                      <a:r>
                        <a:rPr lang="en-US">
                          <a:effectLst/>
                        </a:rPr>
                        <a:t>(&gt;10k lines)</a:t>
                      </a:r>
                    </a:p>
                  </a:txBody>
                  <a:tcPr marL="121708" marR="121708" marT="76200" marB="76200" anchor="ctr"/>
                </a:tc>
                <a:extLst>
                  <a:ext uri="{0D108BD9-81ED-4DB2-BD59-A6C34878D82A}">
                    <a16:rowId xmlns:a16="http://schemas.microsoft.com/office/drawing/2014/main" val="3345045782"/>
                  </a:ext>
                </a:extLst>
              </a:tr>
              <a:tr h="339703">
                <a:tc>
                  <a:txBody>
                    <a:bodyPr/>
                    <a:lstStyle/>
                    <a:p>
                      <a:pPr fontAlgn="ctr"/>
                      <a:r>
                        <a:rPr lang="en-US">
                          <a:effectLst/>
                        </a:rPr>
                        <a:t>Stable well-defined requirements</a:t>
                      </a:r>
                    </a:p>
                  </a:txBody>
                  <a:tcPr marL="121708" marR="121708" marT="76200" marB="76200" anchor="ctr"/>
                </a:tc>
                <a:tc>
                  <a:txBody>
                    <a:bodyPr/>
                    <a:lstStyle/>
                    <a:p>
                      <a:pPr fontAlgn="ctr"/>
                      <a:r>
                        <a:rPr lang="en-US">
                          <a:effectLst/>
                        </a:rPr>
                        <a:t>Changing, ill-defined requirements</a:t>
                      </a:r>
                    </a:p>
                  </a:txBody>
                  <a:tcPr marL="121708" marR="121708" marT="76200" marB="76200" anchor="ctr"/>
                </a:tc>
                <a:extLst>
                  <a:ext uri="{0D108BD9-81ED-4DB2-BD59-A6C34878D82A}">
                    <a16:rowId xmlns:a16="http://schemas.microsoft.com/office/drawing/2014/main" val="894597220"/>
                  </a:ext>
                </a:extLst>
              </a:tr>
              <a:tr h="339703">
                <a:tc>
                  <a:txBody>
                    <a:bodyPr/>
                    <a:lstStyle/>
                    <a:p>
                      <a:pPr fontAlgn="ctr"/>
                      <a:r>
                        <a:rPr lang="en-US">
                          <a:effectLst/>
                        </a:rPr>
                        <a:t>Few users</a:t>
                      </a:r>
                    </a:p>
                  </a:txBody>
                  <a:tcPr marL="121708" marR="121708" marT="76200" marB="76200" anchor="ctr"/>
                </a:tc>
                <a:tc>
                  <a:txBody>
                    <a:bodyPr/>
                    <a:lstStyle/>
                    <a:p>
                      <a:pPr fontAlgn="ctr"/>
                      <a:r>
                        <a:rPr lang="en-US">
                          <a:effectLst/>
                        </a:rPr>
                        <a:t>Many users, conflicting needs</a:t>
                      </a:r>
                    </a:p>
                  </a:txBody>
                  <a:tcPr marL="121708" marR="121708" marT="76200" marB="76200" anchor="ctr"/>
                </a:tc>
                <a:extLst>
                  <a:ext uri="{0D108BD9-81ED-4DB2-BD59-A6C34878D82A}">
                    <a16:rowId xmlns:a16="http://schemas.microsoft.com/office/drawing/2014/main" val="2780495691"/>
                  </a:ext>
                </a:extLst>
              </a:tr>
              <a:tr h="339703">
                <a:tc>
                  <a:txBody>
                    <a:bodyPr/>
                    <a:lstStyle/>
                    <a:p>
                      <a:pPr fontAlgn="ctr"/>
                      <a:r>
                        <a:rPr lang="en-US">
                          <a:effectLst/>
                        </a:rPr>
                        <a:t>Stable external environment</a:t>
                      </a:r>
                    </a:p>
                  </a:txBody>
                  <a:tcPr marL="121708" marR="121708" marT="76200" marB="76200" anchor="ctr"/>
                </a:tc>
                <a:tc>
                  <a:txBody>
                    <a:bodyPr/>
                    <a:lstStyle/>
                    <a:p>
                      <a:pPr fontAlgn="ctr"/>
                      <a:r>
                        <a:rPr lang="en-US">
                          <a:effectLst/>
                        </a:rPr>
                        <a:t>Dynamic external environment</a:t>
                      </a:r>
                    </a:p>
                  </a:txBody>
                  <a:tcPr marL="121708" marR="121708" marT="76200" marB="76200" anchor="ctr"/>
                </a:tc>
                <a:extLst>
                  <a:ext uri="{0D108BD9-81ED-4DB2-BD59-A6C34878D82A}">
                    <a16:rowId xmlns:a16="http://schemas.microsoft.com/office/drawing/2014/main" val="2997585667"/>
                  </a:ext>
                </a:extLst>
              </a:tr>
              <a:tr h="339703">
                <a:tc>
                  <a:txBody>
                    <a:bodyPr/>
                    <a:lstStyle/>
                    <a:p>
                      <a:pPr fontAlgn="ctr"/>
                      <a:r>
                        <a:rPr lang="en-US">
                          <a:effectLst/>
                        </a:rPr>
                        <a:t>May use a single familiar tech</a:t>
                      </a:r>
                    </a:p>
                  </a:txBody>
                  <a:tcPr marL="121708" marR="121708" marT="76200" marB="76200" anchor="ctr"/>
                </a:tc>
                <a:tc>
                  <a:txBody>
                    <a:bodyPr/>
                    <a:lstStyle/>
                    <a:p>
                      <a:pPr fontAlgn="ctr"/>
                      <a:r>
                        <a:rPr lang="en-US">
                          <a:effectLst/>
                        </a:rPr>
                        <a:t>Heterogeneous technology</a:t>
                      </a:r>
                    </a:p>
                  </a:txBody>
                  <a:tcPr marL="121708" marR="121708" marT="76200" marB="76200" anchor="ctr"/>
                </a:tc>
                <a:extLst>
                  <a:ext uri="{0D108BD9-81ED-4DB2-BD59-A6C34878D82A}">
                    <a16:rowId xmlns:a16="http://schemas.microsoft.com/office/drawing/2014/main" val="3256625808"/>
                  </a:ext>
                </a:extLst>
              </a:tr>
              <a:tr h="339703">
                <a:tc>
                  <a:txBody>
                    <a:bodyPr/>
                    <a:lstStyle/>
                    <a:p>
                      <a:pPr fontAlgn="ctr"/>
                      <a:r>
                        <a:rPr lang="en-US">
                          <a:effectLst/>
                        </a:rPr>
                        <a:t>Can rewrite if needed</a:t>
                      </a:r>
                    </a:p>
                  </a:txBody>
                  <a:tcPr marL="121708" marR="121708" marT="76200" marB="76200" anchor="ctr"/>
                </a:tc>
                <a:tc>
                  <a:txBody>
                    <a:bodyPr/>
                    <a:lstStyle/>
                    <a:p>
                      <a:pPr fontAlgn="ctr"/>
                      <a:r>
                        <a:rPr lang="en-US" dirty="0">
                          <a:effectLst/>
                        </a:rPr>
                        <a:t>Asset to be leveraged for a decade+</a:t>
                      </a:r>
                    </a:p>
                  </a:txBody>
                  <a:tcPr marL="121708" marR="121708" marT="76200" marB="76200" anchor="ctr"/>
                </a:tc>
                <a:extLst>
                  <a:ext uri="{0D108BD9-81ED-4DB2-BD59-A6C34878D82A}">
                    <a16:rowId xmlns:a16="http://schemas.microsoft.com/office/drawing/2014/main" val="546487198"/>
                  </a:ext>
                </a:extLst>
              </a:tr>
              <a:tr h="339703">
                <a:tc>
                  <a:txBody>
                    <a:bodyPr/>
                    <a:lstStyle/>
                    <a:p>
                      <a:pPr fontAlgn="ctr"/>
                      <a:r>
                        <a:rPr lang="en-US">
                          <a:effectLst/>
                        </a:rPr>
                        <a:t>Meets an immediate need</a:t>
                      </a:r>
                    </a:p>
                  </a:txBody>
                  <a:tcPr marL="121708" marR="121708" marT="76200" marB="76200" anchor="ctr"/>
                </a:tc>
                <a:tc>
                  <a:txBody>
                    <a:bodyPr/>
                    <a:lstStyle/>
                    <a:p>
                      <a:pPr fontAlgn="ctr"/>
                      <a:r>
                        <a:rPr lang="en-US">
                          <a:effectLst/>
                        </a:rPr>
                        <a:t>Able to grow over time and adapt</a:t>
                      </a:r>
                    </a:p>
                  </a:txBody>
                  <a:tcPr marL="121708" marR="121708" marT="76200" marB="76200" anchor="ctr"/>
                </a:tc>
                <a:extLst>
                  <a:ext uri="{0D108BD9-81ED-4DB2-BD59-A6C34878D82A}">
                    <a16:rowId xmlns:a16="http://schemas.microsoft.com/office/drawing/2014/main" val="2875640277"/>
                  </a:ext>
                </a:extLst>
              </a:tr>
              <a:tr h="339703">
                <a:tc>
                  <a:txBody>
                    <a:bodyPr/>
                    <a:lstStyle/>
                    <a:p>
                      <a:pPr fontAlgn="ctr"/>
                      <a:r>
                        <a:rPr lang="en-US">
                          <a:effectLst/>
                        </a:rPr>
                        <a:t>Runs in isolation</a:t>
                      </a:r>
                    </a:p>
                  </a:txBody>
                  <a:tcPr marL="121708" marR="121708" marT="76200" marB="76200" anchor="ctr"/>
                </a:tc>
                <a:tc>
                  <a:txBody>
                    <a:bodyPr/>
                    <a:lstStyle/>
                    <a:p>
                      <a:pPr fontAlgn="ctr"/>
                      <a:r>
                        <a:rPr lang="en-US">
                          <a:effectLst/>
                        </a:rPr>
                        <a:t>Interoperates with other systems</a:t>
                      </a:r>
                    </a:p>
                  </a:txBody>
                  <a:tcPr marL="121708" marR="121708" marT="76200" marB="76200" anchor="ctr"/>
                </a:tc>
                <a:extLst>
                  <a:ext uri="{0D108BD9-81ED-4DB2-BD59-A6C34878D82A}">
                    <a16:rowId xmlns:a16="http://schemas.microsoft.com/office/drawing/2014/main" val="1797445401"/>
                  </a:ext>
                </a:extLst>
              </a:tr>
              <a:tr h="516534">
                <a:tc>
                  <a:txBody>
                    <a:bodyPr/>
                    <a:lstStyle/>
                    <a:p>
                      <a:pPr fontAlgn="ctr"/>
                      <a:r>
                        <a:rPr lang="en-US">
                          <a:effectLst/>
                        </a:rPr>
                        <a:t>Code written from scratch</a:t>
                      </a:r>
                      <a:br>
                        <a:rPr lang="en-US">
                          <a:effectLst/>
                        </a:rPr>
                      </a:br>
                      <a:r>
                        <a:rPr lang="en-US">
                          <a:effectLst/>
                        </a:rPr>
                        <a:t>w/full control</a:t>
                      </a:r>
                    </a:p>
                  </a:txBody>
                  <a:tcPr marL="121708" marR="121708" marT="76200" marB="76200" anchor="ctr"/>
                </a:tc>
                <a:tc>
                  <a:txBody>
                    <a:bodyPr/>
                    <a:lstStyle/>
                    <a:p>
                      <a:pPr fontAlgn="ctr"/>
                      <a:r>
                        <a:rPr lang="en-US">
                          <a:effectLst/>
                        </a:rPr>
                        <a:t>Mix of </a:t>
                      </a:r>
                      <a:r>
                        <a:rPr lang="en-US" i="0" u="none" strike="noStrike">
                          <a:solidFill>
                            <a:srgbClr val="824B99"/>
                          </a:solidFill>
                          <a:effectLst/>
                          <a:latin typeface="FontAwesome"/>
                          <a:hlinkClick r:id="rId2"/>
                        </a:rPr>
                        <a:t>COTS</a:t>
                      </a:r>
                      <a:r>
                        <a:rPr lang="en-US" i="0" u="none" strike="noStrike" baseline="30000">
                          <a:solidFill>
                            <a:srgbClr val="824B99"/>
                          </a:solidFill>
                          <a:effectLst/>
                          <a:latin typeface="FontAwesome"/>
                          <a:hlinkClick r:id="rId2"/>
                        </a:rPr>
                        <a:t> </a:t>
                      </a:r>
                      <a:r>
                        <a:rPr lang="en-US">
                          <a:effectLst/>
                        </a:rPr>
                        <a:t> and</a:t>
                      </a:r>
                      <a:br>
                        <a:rPr lang="en-US">
                          <a:effectLst/>
                        </a:rPr>
                      </a:br>
                      <a:r>
                        <a:rPr lang="en-US">
                          <a:effectLst/>
                        </a:rPr>
                        <a:t>custom components</a:t>
                      </a:r>
                    </a:p>
                  </a:txBody>
                  <a:tcPr marL="121708" marR="121708" marT="76200" marB="76200" anchor="ctr"/>
                </a:tc>
                <a:extLst>
                  <a:ext uri="{0D108BD9-81ED-4DB2-BD59-A6C34878D82A}">
                    <a16:rowId xmlns:a16="http://schemas.microsoft.com/office/drawing/2014/main" val="2884193351"/>
                  </a:ext>
                </a:extLst>
              </a:tr>
              <a:tr h="516534">
                <a:tc>
                  <a:txBody>
                    <a:bodyPr/>
                    <a:lstStyle/>
                    <a:p>
                      <a:pPr fontAlgn="ctr"/>
                      <a:r>
                        <a:rPr lang="en-US">
                          <a:effectLst/>
                        </a:rPr>
                        <a:t>Functional reqs are the primary</a:t>
                      </a:r>
                      <a:br>
                        <a:rPr lang="en-US">
                          <a:effectLst/>
                        </a:rPr>
                      </a:br>
                      <a:r>
                        <a:rPr lang="en-US">
                          <a:effectLst/>
                        </a:rPr>
                        <a:t>concern</a:t>
                      </a:r>
                    </a:p>
                  </a:txBody>
                  <a:tcPr marL="121708" marR="121708" marT="76200" marB="76200" anchor="ctr"/>
                </a:tc>
                <a:tc>
                  <a:txBody>
                    <a:bodyPr/>
                    <a:lstStyle/>
                    <a:p>
                      <a:pPr fontAlgn="ctr"/>
                      <a:r>
                        <a:rPr lang="en-US" dirty="0">
                          <a:effectLst/>
                        </a:rPr>
                        <a:t>Non-functional </a:t>
                      </a:r>
                      <a:r>
                        <a:rPr lang="en-US" dirty="0" err="1">
                          <a:effectLst/>
                        </a:rPr>
                        <a:t>reqs</a:t>
                      </a:r>
                      <a:br>
                        <a:rPr lang="en-US" dirty="0">
                          <a:effectLst/>
                        </a:rPr>
                      </a:br>
                      <a:r>
                        <a:rPr lang="en-US" dirty="0">
                          <a:effectLst/>
                        </a:rPr>
                        <a:t>(quality; performance) also</a:t>
                      </a:r>
                    </a:p>
                  </a:txBody>
                  <a:tcPr marL="121708" marR="121708" marT="76200" marB="76200" anchor="ctr"/>
                </a:tc>
                <a:extLst>
                  <a:ext uri="{0D108BD9-81ED-4DB2-BD59-A6C34878D82A}">
                    <a16:rowId xmlns:a16="http://schemas.microsoft.com/office/drawing/2014/main" val="2345270490"/>
                  </a:ext>
                </a:extLst>
              </a:tr>
            </a:tbl>
          </a:graphicData>
        </a:graphic>
      </p:graphicFrame>
    </p:spTree>
    <p:extLst>
      <p:ext uri="{BB962C8B-B14F-4D97-AF65-F5344CB8AC3E}">
        <p14:creationId xmlns:p14="http://schemas.microsoft.com/office/powerpoint/2010/main" val="136050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7E06-90D6-4745-ABF0-348F9578BBF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084A4FB-3F3B-424E-8886-D19E5FEDFA5B}"/>
              </a:ext>
            </a:extLst>
          </p:cNvPr>
          <p:cNvSpPr>
            <a:spLocks noGrp="1"/>
          </p:cNvSpPr>
          <p:nvPr>
            <p:ph idx="1"/>
          </p:nvPr>
        </p:nvSpPr>
        <p:spPr/>
        <p:txBody>
          <a:bodyPr/>
          <a:lstStyle/>
          <a:p>
            <a:r>
              <a:rPr lang="en-US" i="1" dirty="0"/>
              <a:t>Something important is almost never mentioned in all the literature about programming and software development, and as a result we sometimes misunderstand each other.</a:t>
            </a:r>
            <a:br>
              <a:rPr lang="en-US" dirty="0"/>
            </a:br>
            <a:r>
              <a:rPr lang="en-US" i="1" dirty="0"/>
              <a:t>— Joel </a:t>
            </a:r>
            <a:r>
              <a:rPr lang="en-US" i="1" dirty="0" err="1"/>
              <a:t>Spolsky</a:t>
            </a:r>
            <a:r>
              <a:rPr lang="en-US" i="1" dirty="0"/>
              <a:t>, Blogger/co-founder </a:t>
            </a:r>
            <a:r>
              <a:rPr lang="en-US" i="1" dirty="0" err="1"/>
              <a:t>StackExchang</a:t>
            </a:r>
            <a:endParaRPr lang="en-US" dirty="0"/>
          </a:p>
        </p:txBody>
      </p:sp>
    </p:spTree>
    <p:extLst>
      <p:ext uri="{BB962C8B-B14F-4D97-AF65-F5344CB8AC3E}">
        <p14:creationId xmlns:p14="http://schemas.microsoft.com/office/powerpoint/2010/main" val="305292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6C6C-A725-468C-8DD5-AC370F7AE159}"/>
              </a:ext>
            </a:extLst>
          </p:cNvPr>
          <p:cNvSpPr>
            <a:spLocks noGrp="1"/>
          </p:cNvSpPr>
          <p:nvPr>
            <p:ph type="title"/>
          </p:nvPr>
        </p:nvSpPr>
        <p:spPr/>
        <p:txBody>
          <a:bodyPr>
            <a:normAutofit/>
          </a:bodyPr>
          <a:lstStyle/>
          <a:p>
            <a:r>
              <a:rPr lang="en-US" dirty="0"/>
              <a:t>Five Worlds of Software Development</a:t>
            </a:r>
          </a:p>
        </p:txBody>
      </p:sp>
      <p:sp>
        <p:nvSpPr>
          <p:cNvPr id="3" name="Content Placeholder 2">
            <a:extLst>
              <a:ext uri="{FF2B5EF4-FFF2-40B4-BE49-F238E27FC236}">
                <a16:creationId xmlns:a16="http://schemas.microsoft.com/office/drawing/2014/main" id="{1DA3820B-B245-47C8-899F-3F1AE1728EC0}"/>
              </a:ext>
            </a:extLst>
          </p:cNvPr>
          <p:cNvSpPr>
            <a:spLocks noGrp="1"/>
          </p:cNvSpPr>
          <p:nvPr>
            <p:ph idx="1"/>
          </p:nvPr>
        </p:nvSpPr>
        <p:spPr/>
        <p:txBody>
          <a:bodyPr/>
          <a:lstStyle/>
          <a:p>
            <a:r>
              <a:rPr lang="en-US" dirty="0"/>
              <a:t>Joel </a:t>
            </a:r>
            <a:r>
              <a:rPr lang="en-US" dirty="0" err="1"/>
              <a:t>Spolsky</a:t>
            </a:r>
            <a:r>
              <a:rPr lang="en-US" dirty="0"/>
              <a:t> described the problem in his essay, the </a:t>
            </a:r>
            <a:r>
              <a:rPr lang="en-US" dirty="0">
                <a:hlinkClick r:id="rId2"/>
              </a:rPr>
              <a:t>“Five Worlds”</a:t>
            </a:r>
            <a:r>
              <a:rPr lang="en-US" baseline="30000" dirty="0">
                <a:hlinkClick r:id="rId2"/>
              </a:rPr>
              <a:t> </a:t>
            </a:r>
            <a:r>
              <a:rPr lang="en-US" dirty="0"/>
              <a:t> of software development. There are at least five. What are they?</a:t>
            </a:r>
          </a:p>
          <a:p>
            <a:endParaRPr lang="en-US" dirty="0"/>
          </a:p>
        </p:txBody>
      </p:sp>
    </p:spTree>
    <p:extLst>
      <p:ext uri="{BB962C8B-B14F-4D97-AF65-F5344CB8AC3E}">
        <p14:creationId xmlns:p14="http://schemas.microsoft.com/office/powerpoint/2010/main" val="257152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D8005-C610-423D-A5D2-129FBF830AD1}"/>
              </a:ext>
            </a:extLst>
          </p:cNvPr>
          <p:cNvSpPr>
            <a:spLocks noGrp="1"/>
          </p:cNvSpPr>
          <p:nvPr>
            <p:ph type="title"/>
          </p:nvPr>
        </p:nvSpPr>
        <p:spPr>
          <a:xfrm>
            <a:off x="633357" y="1600199"/>
            <a:ext cx="2654449" cy="4297680"/>
          </a:xfrm>
        </p:spPr>
        <p:txBody>
          <a:bodyPr anchor="ctr">
            <a:normAutofit/>
          </a:bodyPr>
          <a:lstStyle/>
          <a:p>
            <a:r>
              <a:rPr lang="en-US" altLang="en-US" b="1" dirty="0">
                <a:latin typeface="Lato"/>
              </a:rPr>
              <a:t>External Software:</a:t>
            </a:r>
            <a:br>
              <a:rPr lang="en-US" altLang="en-US" b="1" dirty="0">
                <a:latin typeface="Lato"/>
              </a:rPr>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F934E2-A4DC-471F-AA54-96B115798AD7}"/>
              </a:ext>
            </a:extLst>
          </p:cNvPr>
          <p:cNvSpPr>
            <a:spLocks noGrp="1"/>
          </p:cNvSpPr>
          <p:nvPr>
            <p:ph idx="1"/>
          </p:nvPr>
        </p:nvSpPr>
        <p:spPr>
          <a:xfrm>
            <a:off x="3693638" y="1600199"/>
            <a:ext cx="4597502" cy="4297680"/>
          </a:xfrm>
        </p:spPr>
        <p:txBody>
          <a:bodyPr anchor="ctr">
            <a:normAutofit/>
          </a:bodyPr>
          <a:lstStyle/>
          <a:p>
            <a:pPr marL="457200" lvl="1" indent="-457200" defTabSz="914400" eaLnBrk="0" fontAlgn="base" hangingPunct="0">
              <a:spcBef>
                <a:spcPct val="0"/>
              </a:spcBef>
              <a:spcAft>
                <a:spcPct val="0"/>
              </a:spcAft>
              <a:buClrTx/>
              <a:buSzTx/>
              <a:buNone/>
            </a:pPr>
            <a:r>
              <a:rPr lang="en-US" altLang="en-US">
                <a:latin typeface="Lato"/>
              </a:rPr>
              <a:t>Describes software which is meant to be used by others—as many as possible.</a:t>
            </a:r>
          </a:p>
          <a:p>
            <a:pPr marL="914400" lvl="2" indent="-914400" defTabSz="914400" eaLnBrk="0" fontAlgn="base" hangingPunct="0">
              <a:spcBef>
                <a:spcPct val="0"/>
              </a:spcBef>
              <a:spcAft>
                <a:spcPct val="0"/>
              </a:spcAft>
              <a:buClrTx/>
              <a:buSzTx/>
              <a:buFontTx/>
              <a:buChar char="•"/>
            </a:pPr>
            <a:r>
              <a:rPr lang="en-US" altLang="en-US">
                <a:latin typeface="Lato"/>
              </a:rPr>
              <a:t>Must be robust and “resilient to variation.”</a:t>
            </a:r>
          </a:p>
          <a:p>
            <a:pPr marL="914400" lvl="2" indent="-914400" defTabSz="914400" eaLnBrk="0" fontAlgn="base" hangingPunct="0">
              <a:spcBef>
                <a:spcPct val="0"/>
              </a:spcBef>
              <a:spcAft>
                <a:spcPct val="0"/>
              </a:spcAft>
              <a:buClrTx/>
              <a:buSzTx/>
              <a:buFontTx/>
              <a:buChar char="•"/>
            </a:pPr>
            <a:r>
              <a:rPr lang="en-US" altLang="en-US">
                <a:latin typeface="Lato"/>
              </a:rPr>
              <a:t>Usability a priority</a:t>
            </a:r>
          </a:p>
          <a:p>
            <a:pPr marL="457200" lvl="1" indent="-457200" defTabSz="914400" eaLnBrk="0" fontAlgn="base" hangingPunct="0">
              <a:spcBef>
                <a:spcPct val="0"/>
              </a:spcBef>
              <a:spcAft>
                <a:spcPct val="0"/>
              </a:spcAft>
              <a:buClrTx/>
              <a:buSzTx/>
              <a:buNone/>
            </a:pPr>
            <a:r>
              <a:rPr lang="en-US" altLang="en-US">
                <a:latin typeface="Lato"/>
              </a:rPr>
              <a:t>Subcategories:</a:t>
            </a:r>
          </a:p>
          <a:p>
            <a:pPr marL="914400" lvl="2" indent="-914400" defTabSz="914400" eaLnBrk="0" fontAlgn="base" hangingPunct="0">
              <a:spcBef>
                <a:spcPct val="0"/>
              </a:spcBef>
              <a:spcAft>
                <a:spcPct val="0"/>
              </a:spcAft>
              <a:buClrTx/>
              <a:buSzTx/>
              <a:buFontTx/>
              <a:buChar char="•"/>
            </a:pPr>
            <a:r>
              <a:rPr lang="en-US" altLang="en-US" err="1">
                <a:latin typeface="Lato"/>
              </a:rPr>
              <a:t>Shrinkwrap</a:t>
            </a:r>
            <a:r>
              <a:rPr lang="en-US" altLang="en-US">
                <a:latin typeface="Lato"/>
              </a:rPr>
              <a:t>, at retail or downloadable.</a:t>
            </a:r>
          </a:p>
          <a:p>
            <a:pPr marL="914400" lvl="2" indent="-914400" defTabSz="914400" eaLnBrk="0" fontAlgn="base" hangingPunct="0">
              <a:spcBef>
                <a:spcPct val="0"/>
              </a:spcBef>
              <a:spcAft>
                <a:spcPct val="0"/>
              </a:spcAft>
              <a:buClrTx/>
              <a:buSzTx/>
              <a:buFontTx/>
              <a:buChar char="•"/>
            </a:pPr>
            <a:r>
              <a:rPr lang="en-US" altLang="en-US">
                <a:latin typeface="Lato"/>
              </a:rPr>
              <a:t>Commercial web-based software</a:t>
            </a:r>
          </a:p>
          <a:p>
            <a:pPr marL="914400" lvl="2" indent="-914400" defTabSz="914400" eaLnBrk="0" fontAlgn="base" hangingPunct="0">
              <a:spcBef>
                <a:spcPct val="0"/>
              </a:spcBef>
              <a:spcAft>
                <a:spcPct val="0"/>
              </a:spcAft>
              <a:buClrTx/>
              <a:buSzTx/>
              <a:buFontTx/>
              <a:buChar char="•"/>
            </a:pPr>
            <a:r>
              <a:rPr lang="en-US" altLang="en-US">
                <a:latin typeface="Lato"/>
              </a:rPr>
              <a:t>Open Source, partially fits here.</a:t>
            </a:r>
          </a:p>
          <a:p>
            <a:endParaRPr lang="en-US" dirty="0"/>
          </a:p>
        </p:txBody>
      </p:sp>
    </p:spTree>
    <p:extLst>
      <p:ext uri="{BB962C8B-B14F-4D97-AF65-F5344CB8AC3E}">
        <p14:creationId xmlns:p14="http://schemas.microsoft.com/office/powerpoint/2010/main" val="10577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B6C6C-A725-468C-8DD5-AC370F7AE159}"/>
              </a:ext>
            </a:extLst>
          </p:cNvPr>
          <p:cNvSpPr>
            <a:spLocks noGrp="1"/>
          </p:cNvSpPr>
          <p:nvPr>
            <p:ph type="title"/>
          </p:nvPr>
        </p:nvSpPr>
        <p:spPr>
          <a:xfrm>
            <a:off x="633357" y="1600199"/>
            <a:ext cx="2654449" cy="4297680"/>
          </a:xfrm>
        </p:spPr>
        <p:txBody>
          <a:bodyPr anchor="ctr">
            <a:normAutofit/>
          </a:bodyPr>
          <a:lstStyle/>
          <a:p>
            <a:r>
              <a:rPr lang="en-US" dirty="0"/>
              <a:t> </a:t>
            </a:r>
            <a:r>
              <a:rPr lang="en-US" altLang="en-US" b="1" dirty="0">
                <a:latin typeface="Lato"/>
              </a:rPr>
              <a:t>Internal Software:</a:t>
            </a:r>
            <a:br>
              <a:rPr lang="en-US" altLang="en-US" b="1" dirty="0">
                <a:latin typeface="Lato"/>
              </a:rPr>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A3820B-B245-47C8-899F-3F1AE1728EC0}"/>
              </a:ext>
            </a:extLst>
          </p:cNvPr>
          <p:cNvSpPr>
            <a:spLocks noGrp="1"/>
          </p:cNvSpPr>
          <p:nvPr>
            <p:ph idx="1"/>
          </p:nvPr>
        </p:nvSpPr>
        <p:spPr>
          <a:xfrm>
            <a:off x="3693638" y="1600199"/>
            <a:ext cx="4597502" cy="4297680"/>
          </a:xfrm>
        </p:spPr>
        <p:txBody>
          <a:bodyPr anchor="ctr">
            <a:normAutofit/>
          </a:bodyPr>
          <a:lstStyle/>
          <a:p>
            <a:pPr marL="457200" lvl="1" indent="-457200" eaLnBrk="0" fontAlgn="base" hangingPunct="0">
              <a:spcBef>
                <a:spcPct val="0"/>
              </a:spcBef>
              <a:spcAft>
                <a:spcPct val="0"/>
              </a:spcAft>
              <a:buNone/>
            </a:pPr>
            <a:r>
              <a:rPr lang="en-US" altLang="en-US">
                <a:latin typeface="Lato"/>
              </a:rPr>
              <a:t>Must work in one situation at one company.</a:t>
            </a:r>
          </a:p>
          <a:p>
            <a:pPr marL="914400" lvl="2" indent="-914400" eaLnBrk="0" fontAlgn="base" hangingPunct="0">
              <a:spcBef>
                <a:spcPct val="0"/>
              </a:spcBef>
              <a:spcAft>
                <a:spcPct val="0"/>
              </a:spcAft>
              <a:buFontTx/>
              <a:buChar char="•"/>
            </a:pPr>
            <a:r>
              <a:rPr lang="en-US" altLang="en-US">
                <a:latin typeface="Lato"/>
              </a:rPr>
              <a:t>Easier to develop.</a:t>
            </a:r>
          </a:p>
          <a:p>
            <a:pPr marL="914400" lvl="2" indent="-914400" eaLnBrk="0" fontAlgn="base" hangingPunct="0">
              <a:spcBef>
                <a:spcPct val="0"/>
              </a:spcBef>
              <a:spcAft>
                <a:spcPct val="0"/>
              </a:spcAft>
              <a:buFontTx/>
              <a:buChar char="•"/>
            </a:pPr>
            <a:r>
              <a:rPr lang="en-US" altLang="en-US">
                <a:latin typeface="Lato"/>
              </a:rPr>
              <a:t>Few customers to distribute cost:</a:t>
            </a:r>
          </a:p>
          <a:p>
            <a:pPr marL="1371600" lvl="3" indent="-1371600" eaLnBrk="0" fontAlgn="base" hangingPunct="0">
              <a:spcBef>
                <a:spcPct val="0"/>
              </a:spcBef>
              <a:spcAft>
                <a:spcPct val="0"/>
              </a:spcAft>
              <a:buFontTx/>
              <a:buChar char="•"/>
            </a:pPr>
            <a:r>
              <a:rPr lang="en-US" altLang="en-US">
                <a:latin typeface="Lato"/>
              </a:rPr>
              <a:t>Large investment doesn’t make sense.</a:t>
            </a:r>
          </a:p>
          <a:p>
            <a:pPr marL="1371600" lvl="3" indent="-1371600" eaLnBrk="0" fontAlgn="base" hangingPunct="0">
              <a:spcBef>
                <a:spcPct val="0"/>
              </a:spcBef>
              <a:spcAft>
                <a:spcPct val="0"/>
              </a:spcAft>
              <a:buFontTx/>
              <a:buChar char="•"/>
            </a:pPr>
            <a:r>
              <a:rPr lang="en-US" altLang="en-US">
                <a:latin typeface="Lato"/>
              </a:rPr>
              <a:t>Speed of development a priority</a:t>
            </a:r>
          </a:p>
          <a:p>
            <a:pPr marL="1371600" lvl="3" indent="-1371600" eaLnBrk="0" fontAlgn="base" hangingPunct="0">
              <a:spcBef>
                <a:spcPct val="0"/>
              </a:spcBef>
              <a:spcAft>
                <a:spcPct val="0"/>
              </a:spcAft>
              <a:buFontTx/>
              <a:buChar char="•"/>
            </a:pPr>
            <a:r>
              <a:rPr lang="en-US" altLang="en-US">
                <a:latin typeface="Lato"/>
              </a:rPr>
              <a:t>Usability a low priority</a:t>
            </a:r>
          </a:p>
          <a:p>
            <a:pPr marL="1371600" lvl="3" indent="-1371600" eaLnBrk="0" fontAlgn="base" hangingPunct="0">
              <a:spcBef>
                <a:spcPct val="0"/>
              </a:spcBef>
              <a:spcAft>
                <a:spcPct val="0"/>
              </a:spcAft>
              <a:buFontTx/>
              <a:buChar char="•"/>
            </a:pPr>
            <a:r>
              <a:rPr lang="en-US" altLang="en-US">
                <a:latin typeface="Lato"/>
              </a:rPr>
              <a:t>Captive audience (aka, deal with it)</a:t>
            </a:r>
          </a:p>
          <a:p>
            <a:pPr marL="914400" lvl="2" indent="-914400" eaLnBrk="0" fontAlgn="base" hangingPunct="0">
              <a:spcBef>
                <a:spcPct val="0"/>
              </a:spcBef>
              <a:spcAft>
                <a:spcPct val="0"/>
              </a:spcAft>
              <a:buFontTx/>
              <a:buChar char="•"/>
            </a:pPr>
            <a:r>
              <a:rPr lang="en-US" altLang="en-US">
                <a:latin typeface="Lato"/>
              </a:rPr>
              <a:t>“Sadly lots of internal software sucks pretty badly.” (Yup)</a:t>
            </a:r>
          </a:p>
          <a:p>
            <a:pPr marL="457200" lvl="1" indent="-457200" eaLnBrk="0" fontAlgn="base" hangingPunct="0">
              <a:spcBef>
                <a:spcPct val="0"/>
              </a:spcBef>
              <a:spcAft>
                <a:spcPct val="0"/>
              </a:spcAft>
              <a:buNone/>
            </a:pPr>
            <a:r>
              <a:rPr lang="en-US" altLang="en-US">
                <a:latin typeface="Lato"/>
              </a:rPr>
              <a:t>Subcategories:</a:t>
            </a:r>
          </a:p>
          <a:p>
            <a:pPr marL="914400" lvl="2" indent="-914400" eaLnBrk="0" fontAlgn="base" hangingPunct="0">
              <a:spcBef>
                <a:spcPct val="0"/>
              </a:spcBef>
              <a:spcAft>
                <a:spcPct val="0"/>
              </a:spcAft>
              <a:buFontTx/>
              <a:buChar char="•"/>
            </a:pPr>
            <a:r>
              <a:rPr lang="en-US" altLang="en-US" err="1">
                <a:latin typeface="Lato"/>
              </a:rPr>
              <a:t>Consultingware</a:t>
            </a:r>
            <a:r>
              <a:rPr lang="en-US" altLang="en-US">
                <a:latin typeface="Lato"/>
              </a:rPr>
              <a:t>, requires customization at high cost.</a:t>
            </a:r>
          </a:p>
          <a:p>
            <a:pPr marL="0" lvl="0" indent="0" eaLnBrk="0" fontAlgn="base" hangingPunct="0">
              <a:spcBef>
                <a:spcPct val="0"/>
              </a:spcBef>
              <a:spcAft>
                <a:spcPct val="0"/>
              </a:spcAft>
              <a:buNone/>
            </a:pPr>
            <a:endParaRPr lang="en-US" altLang="en-US">
              <a:latin typeface="Arial" panose="020B0604020202020204" pitchFamily="34" charset="0"/>
            </a:endParaRPr>
          </a:p>
          <a:p>
            <a:endParaRPr lang="en-US"/>
          </a:p>
        </p:txBody>
      </p:sp>
    </p:spTree>
    <p:extLst>
      <p:ext uri="{BB962C8B-B14F-4D97-AF65-F5344CB8AC3E}">
        <p14:creationId xmlns:p14="http://schemas.microsoft.com/office/powerpoint/2010/main" val="2360608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B6C6C-A725-468C-8DD5-AC370F7AE159}"/>
              </a:ext>
            </a:extLst>
          </p:cNvPr>
          <p:cNvSpPr>
            <a:spLocks noGrp="1"/>
          </p:cNvSpPr>
          <p:nvPr>
            <p:ph type="title"/>
          </p:nvPr>
        </p:nvSpPr>
        <p:spPr>
          <a:xfrm>
            <a:off x="633357" y="1600199"/>
            <a:ext cx="2654449" cy="4297680"/>
          </a:xfrm>
        </p:spPr>
        <p:txBody>
          <a:bodyPr anchor="ctr">
            <a:normAutofit/>
          </a:bodyPr>
          <a:lstStyle/>
          <a:p>
            <a:r>
              <a:rPr lang="en-US" altLang="en-US" sz="2400" b="1" dirty="0">
                <a:latin typeface="Lato"/>
              </a:rPr>
              <a:t>Embedded Software:</a:t>
            </a:r>
            <a:br>
              <a:rPr lang="en-US" altLang="en-US" sz="2400" b="1" dirty="0">
                <a:latin typeface="Lato"/>
              </a:rPr>
            </a:br>
            <a:endParaRPr lang="en-US" sz="2400"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A3820B-B245-47C8-899F-3F1AE1728EC0}"/>
              </a:ext>
            </a:extLst>
          </p:cNvPr>
          <p:cNvSpPr>
            <a:spLocks noGrp="1"/>
          </p:cNvSpPr>
          <p:nvPr>
            <p:ph idx="1"/>
          </p:nvPr>
        </p:nvSpPr>
        <p:spPr>
          <a:xfrm>
            <a:off x="3693638" y="1600199"/>
            <a:ext cx="4597502" cy="4297680"/>
          </a:xfrm>
        </p:spPr>
        <p:txBody>
          <a:bodyPr anchor="ctr">
            <a:normAutofit/>
          </a:bodyPr>
          <a:lstStyle/>
          <a:p>
            <a:pPr marL="914400" lvl="2" indent="-914400" eaLnBrk="0" fontAlgn="base" hangingPunct="0">
              <a:spcBef>
                <a:spcPct val="0"/>
              </a:spcBef>
              <a:spcAft>
                <a:spcPct val="0"/>
              </a:spcAft>
              <a:buFontTx/>
              <a:buChar char="•"/>
            </a:pPr>
            <a:r>
              <a:rPr lang="en-US" altLang="en-US">
                <a:latin typeface="Lato"/>
              </a:rPr>
              <a:t>Electronics</a:t>
            </a:r>
          </a:p>
          <a:p>
            <a:pPr marL="914400" lvl="2" indent="-914400" eaLnBrk="0" fontAlgn="base" hangingPunct="0">
              <a:spcBef>
                <a:spcPct val="0"/>
              </a:spcBef>
              <a:spcAft>
                <a:spcPct val="0"/>
              </a:spcAft>
              <a:buFontTx/>
              <a:buChar char="•"/>
            </a:pPr>
            <a:r>
              <a:rPr lang="en-US" altLang="en-US">
                <a:latin typeface="Lato"/>
              </a:rPr>
              <a:t>Rarely </a:t>
            </a:r>
            <a:r>
              <a:rPr lang="en-US" altLang="en-US" i="1">
                <a:latin typeface="Lato"/>
              </a:rPr>
              <a:t>if ever</a:t>
            </a:r>
            <a:r>
              <a:rPr lang="en-US" altLang="en-US">
                <a:latin typeface="Lato"/>
              </a:rPr>
              <a:t> updated</a:t>
            </a:r>
          </a:p>
          <a:p>
            <a:pPr marL="914400" lvl="2" indent="-914400" eaLnBrk="0" fontAlgn="base" hangingPunct="0">
              <a:spcBef>
                <a:spcPct val="0"/>
              </a:spcBef>
              <a:spcAft>
                <a:spcPct val="0"/>
              </a:spcAft>
              <a:buFontTx/>
              <a:buChar char="•"/>
            </a:pPr>
            <a:r>
              <a:rPr lang="en-US" altLang="en-US">
                <a:latin typeface="Lato"/>
              </a:rPr>
              <a:t>High quality requirements (no second chances)</a:t>
            </a:r>
          </a:p>
          <a:p>
            <a:pPr marL="914400" lvl="2" indent="-914400" eaLnBrk="0" fontAlgn="base" hangingPunct="0">
              <a:spcBef>
                <a:spcPct val="0"/>
              </a:spcBef>
              <a:spcAft>
                <a:spcPct val="0"/>
              </a:spcAft>
              <a:buFontTx/>
              <a:buChar char="•"/>
            </a:pPr>
            <a:r>
              <a:rPr lang="en-US" altLang="en-US">
                <a:latin typeface="Lato"/>
              </a:rPr>
              <a:t>Speed more important than elegance</a:t>
            </a:r>
          </a:p>
          <a:p>
            <a:pPr marL="914400" lvl="2" indent="-914400" eaLnBrk="0" fontAlgn="base" hangingPunct="0">
              <a:spcBef>
                <a:spcPct val="0"/>
              </a:spcBef>
              <a:spcAft>
                <a:spcPct val="0"/>
              </a:spcAft>
              <a:buFontTx/>
              <a:buChar char="•"/>
            </a:pPr>
            <a:r>
              <a:rPr lang="en-US" altLang="en-US">
                <a:latin typeface="Lato"/>
              </a:rPr>
              <a:t>Usability is often lacking due to harsh restrictions.</a:t>
            </a:r>
          </a:p>
          <a:p>
            <a:pPr marL="914400" lvl="2" indent="-914400" eaLnBrk="0" fontAlgn="base" hangingPunct="0">
              <a:spcBef>
                <a:spcPct val="0"/>
              </a:spcBef>
              <a:spcAft>
                <a:spcPct val="0"/>
              </a:spcAft>
              <a:buFontTx/>
              <a:buChar char="•"/>
            </a:pPr>
            <a:r>
              <a:rPr lang="en-US" altLang="en-US">
                <a:latin typeface="Lato"/>
              </a:rPr>
              <a:t>No investment in quality or elegance.</a:t>
            </a:r>
          </a:p>
          <a:p>
            <a:endParaRPr lang="en-US"/>
          </a:p>
        </p:txBody>
      </p:sp>
    </p:spTree>
    <p:extLst>
      <p:ext uri="{BB962C8B-B14F-4D97-AF65-F5344CB8AC3E}">
        <p14:creationId xmlns:p14="http://schemas.microsoft.com/office/powerpoint/2010/main" val="171000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0027B-04C8-49B3-BA93-E2E1DC9398EE}"/>
              </a:ext>
            </a:extLst>
          </p:cNvPr>
          <p:cNvSpPr>
            <a:spLocks noGrp="1"/>
          </p:cNvSpPr>
          <p:nvPr>
            <p:ph type="title"/>
          </p:nvPr>
        </p:nvSpPr>
        <p:spPr>
          <a:xfrm>
            <a:off x="633357" y="1600199"/>
            <a:ext cx="2654449" cy="4297680"/>
          </a:xfrm>
        </p:spPr>
        <p:txBody>
          <a:bodyPr anchor="ctr">
            <a:normAutofit/>
          </a:bodyPr>
          <a:lstStyle/>
          <a:p>
            <a:r>
              <a:rPr lang="en-US" altLang="en-US" b="1">
                <a:latin typeface="Lato"/>
              </a:rPr>
              <a:t>Games:</a:t>
            </a:r>
            <a:br>
              <a:rPr lang="en-US" altLang="en-US" b="1">
                <a:latin typeface="Lato"/>
              </a:rPr>
            </a:b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3789E7-9280-4973-9D15-B521006A1759}"/>
              </a:ext>
            </a:extLst>
          </p:cNvPr>
          <p:cNvSpPr>
            <a:spLocks noGrp="1"/>
          </p:cNvSpPr>
          <p:nvPr>
            <p:ph idx="1"/>
          </p:nvPr>
        </p:nvSpPr>
        <p:spPr>
          <a:xfrm>
            <a:off x="3693638" y="1600199"/>
            <a:ext cx="4597502" cy="4297680"/>
          </a:xfrm>
        </p:spPr>
        <p:txBody>
          <a:bodyPr anchor="ctr">
            <a:normAutofit/>
          </a:bodyPr>
          <a:lstStyle/>
          <a:p>
            <a:pPr marL="914400" lvl="2" indent="-914400" eaLnBrk="0" fontAlgn="base" hangingPunct="0">
              <a:spcBef>
                <a:spcPct val="0"/>
              </a:spcBef>
              <a:spcAft>
                <a:spcPct val="0"/>
              </a:spcAft>
              <a:buFontTx/>
              <a:buChar char="•"/>
            </a:pPr>
            <a:r>
              <a:rPr lang="en-US" altLang="en-US" dirty="0">
                <a:latin typeface="Lato"/>
              </a:rPr>
              <a:t>Hit oriented, like movies</a:t>
            </a:r>
          </a:p>
          <a:p>
            <a:pPr marL="914400" lvl="2" indent="-914400" eaLnBrk="0" fontAlgn="base" hangingPunct="0">
              <a:spcBef>
                <a:spcPct val="0"/>
              </a:spcBef>
              <a:spcAft>
                <a:spcPct val="0"/>
              </a:spcAft>
              <a:buFontTx/>
              <a:buChar char="•"/>
            </a:pPr>
            <a:r>
              <a:rPr lang="en-US" altLang="en-US" dirty="0">
                <a:latin typeface="Lato"/>
              </a:rPr>
              <a:t>Only one major version</a:t>
            </a:r>
          </a:p>
          <a:p>
            <a:pPr marL="914400" lvl="2" indent="-914400" eaLnBrk="0" fontAlgn="base" hangingPunct="0">
              <a:spcBef>
                <a:spcPct val="0"/>
              </a:spcBef>
              <a:spcAft>
                <a:spcPct val="0"/>
              </a:spcAft>
              <a:buFontTx/>
              <a:buChar char="•"/>
            </a:pPr>
            <a:r>
              <a:rPr lang="en-US" altLang="en-US" dirty="0">
                <a:latin typeface="Lato"/>
              </a:rPr>
              <a:t>Killer deadlines trump maintainability.</a:t>
            </a:r>
          </a:p>
          <a:p>
            <a:pPr marL="0" lvl="0" indent="0" eaLnBrk="0" fontAlgn="base" hangingPunct="0">
              <a:spcBef>
                <a:spcPct val="0"/>
              </a:spcBef>
              <a:spcAft>
                <a:spcPct val="0"/>
              </a:spcAft>
              <a:buNone/>
            </a:pPr>
            <a:r>
              <a:rPr lang="en-US" altLang="en-US" b="1" dirty="0">
                <a:latin typeface="Lato"/>
              </a:rPr>
              <a:t>  </a:t>
            </a:r>
          </a:p>
          <a:p>
            <a:pPr marL="0" lvl="0" indent="0" eaLnBrk="0" fontAlgn="base" hangingPunct="0">
              <a:spcBef>
                <a:spcPct val="0"/>
              </a:spcBef>
              <a:spcAft>
                <a:spcPct val="0"/>
              </a:spcAft>
              <a:buNone/>
            </a:pPr>
            <a:endParaRPr lang="en-US" altLang="en-US" b="1" dirty="0">
              <a:latin typeface="Lato"/>
            </a:endParaRPr>
          </a:p>
          <a:p>
            <a:endParaRPr lang="en-US" dirty="0"/>
          </a:p>
        </p:txBody>
      </p:sp>
    </p:spTree>
    <p:extLst>
      <p:ext uri="{BB962C8B-B14F-4D97-AF65-F5344CB8AC3E}">
        <p14:creationId xmlns:p14="http://schemas.microsoft.com/office/powerpoint/2010/main" val="9407051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On-screen Show (4:3)</PresentationFormat>
  <Paragraphs>69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Adobe Devanagari</vt:lpstr>
      <vt:lpstr>Arial</vt:lpstr>
      <vt:lpstr>FontAwesome</vt:lpstr>
      <vt:lpstr>Gill Sans MT</vt:lpstr>
      <vt:lpstr>Lato</vt:lpstr>
      <vt:lpstr>Gallery</vt:lpstr>
      <vt:lpstr>Software Professional Development</vt:lpstr>
      <vt:lpstr>Disclaimer</vt:lpstr>
      <vt:lpstr>Software Professional Development</vt:lpstr>
      <vt:lpstr> </vt:lpstr>
      <vt:lpstr>Five Worlds of Software Development</vt:lpstr>
      <vt:lpstr>External Software: </vt:lpstr>
      <vt:lpstr> Internal Software: </vt:lpstr>
      <vt:lpstr>Embedded Software: </vt:lpstr>
      <vt:lpstr>Games: </vt:lpstr>
      <vt:lpstr>Throwaway: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Professional Development</dc:title>
  <dc:creator>MEMOONA SAMI</dc:creator>
  <cp:lastModifiedBy>MEMOONA SAMI</cp:lastModifiedBy>
  <cp:revision>3</cp:revision>
  <dcterms:created xsi:type="dcterms:W3CDTF">2020-05-23T12:18:56Z</dcterms:created>
  <dcterms:modified xsi:type="dcterms:W3CDTF">2020-05-30T16:43:29Z</dcterms:modified>
</cp:coreProperties>
</file>