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7" r:id="rId6"/>
    <p:sldId id="266" r:id="rId7"/>
    <p:sldId id="258" r:id="rId8"/>
    <p:sldId id="259" r:id="rId9"/>
    <p:sldId id="260" r:id="rId10"/>
    <p:sldId id="261" r:id="rId11"/>
    <p:sldId id="262" r:id="rId12"/>
    <p:sldId id="263" r:id="rId13"/>
    <p:sldId id="264" r:id="rId14"/>
    <p:sldId id="286"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65" autoAdjust="0"/>
  </p:normalViewPr>
  <p:slideViewPr>
    <p:cSldViewPr>
      <p:cViewPr varScale="1">
        <p:scale>
          <a:sx n="57" d="100"/>
          <a:sy n="57" d="100"/>
        </p:scale>
        <p:origin x="174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DA0BA-14A1-4C12-B8FB-975FC2E10324}" type="datetimeFigureOut">
              <a:rPr lang="en-US" smtClean="0"/>
              <a:t>03-Aug-22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19BD-5429-4B8D-9A2F-B6417F5A29CB}" type="slidenum">
              <a:rPr lang="en-US" smtClean="0"/>
              <a:t>‹#›</a:t>
            </a:fld>
            <a:endParaRPr lang="en-US"/>
          </a:p>
        </p:txBody>
      </p:sp>
    </p:spTree>
    <p:extLst>
      <p:ext uri="{BB962C8B-B14F-4D97-AF65-F5344CB8AC3E}">
        <p14:creationId xmlns:p14="http://schemas.microsoft.com/office/powerpoint/2010/main" val="162686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Continuing change - An E-type software system must continue to adapt to the real world changes, else it becomes progressively less useful.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Increasing complexity - As an E-type software system evolves, its complexity tends to increase unless work is done to maintain or reduce it.</a:t>
            </a:r>
          </a:p>
          <a:p>
            <a:r>
              <a:rPr lang="en-US" sz="1200" b="0" i="0" kern="1200" dirty="0">
                <a:solidFill>
                  <a:schemeClr val="tx1"/>
                </a:solidFill>
                <a:effectLst/>
                <a:latin typeface="+mn-lt"/>
                <a:ea typeface="+mn-ea"/>
                <a:cs typeface="+mn-cs"/>
              </a:rPr>
              <a:t>Conservation of familiarity - The familiarity with the software or the knowledge about how it was developed, why was it developed in that particular manner etc. must be retained at any cost, to implement the changes in the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Continuing growth- In order for an E-type system intended to resolve some business problem, its size of implementing the changes grows according to the lifestyle changes of the business.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Reducing quality - An E-type software system declines in quality unless rigorously maintained and adapted to a changing operational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systems- The E-type software systems constitute multi-loop, multi-level feedback systems and must be treated as such to be successfully modified or improved.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Self-regulation - E-type system evolution processes are self-regulating with the distribution of product and process measures close to normal.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Organizational stability - The average effective global activity rate in an evolving E-type system is invariant over the lifetime of the product.</a:t>
            </a:r>
            <a:endParaRPr lang="en-US" dirty="0"/>
          </a:p>
        </p:txBody>
      </p:sp>
      <p:sp>
        <p:nvSpPr>
          <p:cNvPr id="4" name="Slide Number Placeholder 3"/>
          <p:cNvSpPr>
            <a:spLocks noGrp="1"/>
          </p:cNvSpPr>
          <p:nvPr>
            <p:ph type="sldNum" sz="quarter" idx="5"/>
          </p:nvPr>
        </p:nvSpPr>
        <p:spPr/>
        <p:txBody>
          <a:bodyPr/>
          <a:lstStyle/>
          <a:p>
            <a:fld id="{A37619BD-5429-4B8D-9A2F-B6417F5A29CB}" type="slidenum">
              <a:rPr lang="en-US" smtClean="0"/>
              <a:t>11</a:t>
            </a:fld>
            <a:endParaRPr lang="en-US"/>
          </a:p>
        </p:txBody>
      </p:sp>
    </p:spTree>
    <p:extLst>
      <p:ext uri="{BB962C8B-B14F-4D97-AF65-F5344CB8AC3E}">
        <p14:creationId xmlns:p14="http://schemas.microsoft.com/office/powerpoint/2010/main" val="63580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03-Aug-22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712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946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714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355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48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03-Aug-22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93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03-Aug-22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28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03-Aug-22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228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57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052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03-Aug-22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029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03-Aug-22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75216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bowdoin.edu/~ltoma/teaching/cs340/spring05/coursestuff/Bentley_BumperSticker.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CC6EC-BA59-478E-B30B-578166F26DDD}"/>
              </a:ext>
            </a:extLst>
          </p:cNvPr>
          <p:cNvSpPr>
            <a:spLocks noGrp="1"/>
          </p:cNvSpPr>
          <p:nvPr>
            <p:ph type="ctrTitle"/>
          </p:nvPr>
        </p:nvSpPr>
        <p:spPr/>
        <p:txBody>
          <a:bodyPr/>
          <a:lstStyle/>
          <a:p>
            <a:r>
              <a:rPr lang="en-US" dirty="0"/>
              <a:t>SOFTWARE EVOLUTION</a:t>
            </a:r>
            <a:br>
              <a:rPr lang="en-US" dirty="0"/>
            </a:br>
            <a:endParaRPr lang="en-US" dirty="0"/>
          </a:p>
        </p:txBody>
      </p:sp>
    </p:spTree>
    <p:extLst>
      <p:ext uri="{BB962C8B-B14F-4D97-AF65-F5344CB8AC3E}">
        <p14:creationId xmlns:p14="http://schemas.microsoft.com/office/powerpoint/2010/main" val="2249411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CAE1E8-65F5-4902-AB2E-742FDA280C9C}"/>
              </a:ext>
            </a:extLst>
          </p:cNvPr>
          <p:cNvSpPr>
            <a:spLocks noGrp="1"/>
          </p:cNvSpPr>
          <p:nvPr>
            <p:ph type="title"/>
          </p:nvPr>
        </p:nvSpPr>
        <p:spPr>
          <a:xfrm>
            <a:off x="633357" y="1143001"/>
            <a:ext cx="2654449" cy="3810000"/>
          </a:xfrm>
        </p:spPr>
        <p:txBody>
          <a:bodyPr anchor="ctr">
            <a:normAutofit/>
          </a:bodyPr>
          <a:lstStyle/>
          <a:p>
            <a:r>
              <a:rPr lang="en-US" sz="2700" dirty="0"/>
              <a:t> </a:t>
            </a:r>
            <a:r>
              <a:rPr lang="en-US" sz="2700" b="1" dirty="0"/>
              <a:t>E-type (embedded-type)</a:t>
            </a:r>
            <a:endParaRPr lang="en-US" sz="2700" dirty="0"/>
          </a:p>
        </p:txBody>
      </p:sp>
      <p:cxnSp>
        <p:nvCxnSpPr>
          <p:cNvPr id="10"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92C3DFF-0E3E-4E49-8D19-94D844D48430}"/>
              </a:ext>
            </a:extLst>
          </p:cNvPr>
          <p:cNvSpPr>
            <a:spLocks noGrp="1"/>
          </p:cNvSpPr>
          <p:nvPr>
            <p:ph idx="1"/>
          </p:nvPr>
        </p:nvSpPr>
        <p:spPr>
          <a:xfrm>
            <a:off x="3693638" y="609600"/>
            <a:ext cx="4916962" cy="5288279"/>
          </a:xfrm>
        </p:spPr>
        <p:txBody>
          <a:bodyPr anchor="ctr">
            <a:normAutofit/>
          </a:bodyPr>
          <a:lstStyle/>
          <a:p>
            <a:pPr marL="0" indent="0">
              <a:lnSpc>
                <a:spcPct val="150000"/>
              </a:lnSpc>
              <a:spcBef>
                <a:spcPts val="600"/>
              </a:spcBef>
              <a:buNone/>
            </a:pPr>
            <a:r>
              <a:rPr lang="en-US" b="1" dirty="0">
                <a:latin typeface="Arial Black" panose="020B0A04020102020204" pitchFamily="34" charset="0"/>
              </a:rPr>
              <a:t>E-type (embedded-type) </a:t>
            </a:r>
            <a:endParaRPr lang="en-US" b="1" dirty="0" smtClean="0">
              <a:latin typeface="Arial Black" panose="020B0A04020102020204" pitchFamily="34" charset="0"/>
            </a:endParaRPr>
          </a:p>
          <a:p>
            <a:pPr marL="0" indent="0">
              <a:lnSpc>
                <a:spcPct val="150000"/>
              </a:lnSpc>
              <a:spcBef>
                <a:spcPts val="600"/>
              </a:spcBef>
              <a:buNone/>
            </a:pPr>
            <a:r>
              <a:rPr lang="en-US" dirty="0" smtClean="0">
                <a:latin typeface="Arial Black" panose="020B0A04020102020204" pitchFamily="34" charset="0"/>
              </a:rPr>
              <a:t>This </a:t>
            </a:r>
            <a:r>
              <a:rPr lang="en-US" dirty="0">
                <a:latin typeface="Arial Black" panose="020B0A04020102020204" pitchFamily="34" charset="0"/>
              </a:rPr>
              <a:t>software works closely as the requirement of real-world environment.  This software has a high degree of evolution as there are various changes in laws, taxes etc. in the real world situations. </a:t>
            </a:r>
            <a:endParaRPr lang="en-US" dirty="0" smtClean="0">
              <a:latin typeface="Arial Black" panose="020B0A04020102020204" pitchFamily="34" charset="0"/>
            </a:endParaRPr>
          </a:p>
          <a:p>
            <a:pPr marL="0" indent="0">
              <a:lnSpc>
                <a:spcPct val="150000"/>
              </a:lnSpc>
              <a:spcBef>
                <a:spcPts val="600"/>
              </a:spcBef>
              <a:buNone/>
            </a:pPr>
            <a:r>
              <a:rPr lang="en-US" dirty="0" smtClean="0">
                <a:latin typeface="Arial Black" panose="020B0A04020102020204" pitchFamily="34" charset="0"/>
              </a:rPr>
              <a:t>For </a:t>
            </a:r>
            <a:r>
              <a:rPr lang="en-US" dirty="0">
                <a:latin typeface="Arial Black" panose="020B0A04020102020204" pitchFamily="34" charset="0"/>
              </a:rPr>
              <a:t>example, Online trading software.</a:t>
            </a:r>
          </a:p>
          <a:p>
            <a:pPr algn="just"/>
            <a:endParaRPr lang="en-US" dirty="0"/>
          </a:p>
        </p:txBody>
      </p:sp>
    </p:spTree>
    <p:extLst>
      <p:ext uri="{BB962C8B-B14F-4D97-AF65-F5344CB8AC3E}">
        <p14:creationId xmlns:p14="http://schemas.microsoft.com/office/powerpoint/2010/main" val="1290698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0AF33C-94E4-472A-8E6E-9E73730CD3BE}"/>
              </a:ext>
            </a:extLst>
          </p:cNvPr>
          <p:cNvSpPr>
            <a:spLocks noGrp="1"/>
          </p:cNvSpPr>
          <p:nvPr>
            <p:ph type="title"/>
          </p:nvPr>
        </p:nvSpPr>
        <p:spPr>
          <a:xfrm>
            <a:off x="1443491" y="398565"/>
            <a:ext cx="6571343" cy="1049235"/>
          </a:xfrm>
        </p:spPr>
        <p:txBody>
          <a:bodyPr/>
          <a:lstStyle/>
          <a:p>
            <a:r>
              <a:rPr lang="en-US" dirty="0"/>
              <a:t>eight laws for E-Type software evolution</a:t>
            </a:r>
          </a:p>
        </p:txBody>
      </p:sp>
      <p:sp>
        <p:nvSpPr>
          <p:cNvPr id="3" name="Content Placeholder 2">
            <a:extLst>
              <a:ext uri="{FF2B5EF4-FFF2-40B4-BE49-F238E27FC236}">
                <a16:creationId xmlns:a16="http://schemas.microsoft.com/office/drawing/2014/main" xmlns="" id="{777CEDDB-BAFF-4446-8E87-16FB83FF2701}"/>
              </a:ext>
            </a:extLst>
          </p:cNvPr>
          <p:cNvSpPr>
            <a:spLocks noGrp="1"/>
          </p:cNvSpPr>
          <p:nvPr>
            <p:ph idx="1"/>
          </p:nvPr>
        </p:nvSpPr>
        <p:spPr>
          <a:xfrm>
            <a:off x="1443491" y="1329933"/>
            <a:ext cx="6571343" cy="4766067"/>
          </a:xfrm>
        </p:spPr>
        <p:txBody>
          <a:bodyPr>
            <a:normAutofit/>
          </a:bodyPr>
          <a:lstStyle/>
          <a:p>
            <a:pPr marL="0" indent="0">
              <a:buNone/>
            </a:pPr>
            <a:r>
              <a:rPr lang="en-US" dirty="0"/>
              <a:t>Lehman has given eight laws for E-Type software evolution.</a:t>
            </a:r>
          </a:p>
          <a:p>
            <a:r>
              <a:rPr lang="en-US" dirty="0"/>
              <a:t>Continuing change </a:t>
            </a:r>
          </a:p>
          <a:p>
            <a:r>
              <a:rPr lang="en-US" dirty="0"/>
              <a:t>Increasing complexity</a:t>
            </a:r>
          </a:p>
          <a:p>
            <a:r>
              <a:rPr lang="en-US" dirty="0"/>
              <a:t>Conservation of familiarity.</a:t>
            </a:r>
          </a:p>
          <a:p>
            <a:r>
              <a:rPr lang="en-US" dirty="0"/>
              <a:t>Continuing growth</a:t>
            </a:r>
          </a:p>
          <a:p>
            <a:r>
              <a:rPr lang="en-US" dirty="0"/>
              <a:t>Reducing quality</a:t>
            </a:r>
          </a:p>
          <a:p>
            <a:r>
              <a:rPr lang="en-US" dirty="0"/>
              <a:t>Feedback systems</a:t>
            </a:r>
          </a:p>
          <a:p>
            <a:r>
              <a:rPr lang="en-US" dirty="0"/>
              <a:t>Self-regulation</a:t>
            </a:r>
          </a:p>
          <a:p>
            <a:r>
              <a:rPr lang="en-US" dirty="0"/>
              <a:t>Organizational stability</a:t>
            </a:r>
          </a:p>
        </p:txBody>
      </p:sp>
    </p:spTree>
    <p:extLst>
      <p:ext uri="{BB962C8B-B14F-4D97-AF65-F5344CB8AC3E}">
        <p14:creationId xmlns:p14="http://schemas.microsoft.com/office/powerpoint/2010/main" val="178539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xmlns="" id="{C630F413-44CE-4746-9821-9E0107978E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xmlns="" id="{22D671B1-B099-4F9C-B9CC-9D22B4DAF8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73084177-11F8-4F08-BFF1-EBECACFB6886}"/>
              </a:ext>
            </a:extLst>
          </p:cNvPr>
          <p:cNvSpPr>
            <a:spLocks noGrp="1"/>
          </p:cNvSpPr>
          <p:nvPr>
            <p:ph type="title"/>
          </p:nvPr>
        </p:nvSpPr>
        <p:spPr>
          <a:xfrm>
            <a:off x="5666994" y="707475"/>
            <a:ext cx="2368182" cy="1312001"/>
          </a:xfrm>
        </p:spPr>
        <p:txBody>
          <a:bodyPr anchor="t">
            <a:normAutofit/>
          </a:bodyPr>
          <a:lstStyle/>
          <a:p>
            <a:r>
              <a:rPr lang="en-US" sz="2400" dirty="0"/>
              <a:t>Any Questions ??</a:t>
            </a:r>
          </a:p>
        </p:txBody>
      </p:sp>
      <p:cxnSp>
        <p:nvCxnSpPr>
          <p:cNvPr id="24" name="Straight Connector 17">
            <a:extLst>
              <a:ext uri="{FF2B5EF4-FFF2-40B4-BE49-F238E27FC236}">
                <a16:creationId xmlns:a16="http://schemas.microsoft.com/office/drawing/2014/main" xmlns="" id="{7552FBEF-FA69-427B-8245-0A518E0513D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66994" y="2146542"/>
            <a:ext cx="236818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Title 1">
            <a:extLst>
              <a:ext uri="{FF2B5EF4-FFF2-40B4-BE49-F238E27FC236}">
                <a16:creationId xmlns:a16="http://schemas.microsoft.com/office/drawing/2014/main" xmlns="" id="{898488B7-DBD3-40E7-B54B-4DA6C5693EF3}"/>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7" name="Content Placeholder 6">
            <a:extLst>
              <a:ext uri="{FF2B5EF4-FFF2-40B4-BE49-F238E27FC236}">
                <a16:creationId xmlns:a16="http://schemas.microsoft.com/office/drawing/2014/main" xmlns="" id="{2CC6F25A-0EE8-4387-BFB8-DA280FC79308}"/>
              </a:ext>
            </a:extLst>
          </p:cNvPr>
          <p:cNvPicPr>
            <a:picLocks noChangeAspect="1"/>
          </p:cNvPicPr>
          <p:nvPr/>
        </p:nvPicPr>
        <p:blipFill>
          <a:blip r:embed="rId2"/>
          <a:stretch>
            <a:fillRect/>
          </a:stretch>
        </p:blipFill>
        <p:spPr>
          <a:xfrm>
            <a:off x="168683" y="2153972"/>
            <a:ext cx="5004344" cy="3027627"/>
          </a:xfrm>
          <a:prstGeom prst="rect">
            <a:avLst/>
          </a:prstGeom>
        </p:spPr>
      </p:pic>
      <p:sp>
        <p:nvSpPr>
          <p:cNvPr id="11" name="Content Placeholder 10">
            <a:extLst>
              <a:ext uri="{FF2B5EF4-FFF2-40B4-BE49-F238E27FC236}">
                <a16:creationId xmlns:a16="http://schemas.microsoft.com/office/drawing/2014/main" xmlns="" id="{EFE8C085-FF11-4448-9FFF-FEC0401AC02F}"/>
              </a:ext>
            </a:extLst>
          </p:cNvPr>
          <p:cNvSpPr>
            <a:spLocks noGrp="1"/>
          </p:cNvSpPr>
          <p:nvPr>
            <p:ph idx="1"/>
          </p:nvPr>
        </p:nvSpPr>
        <p:spPr>
          <a:xfrm>
            <a:off x="5665603" y="2273608"/>
            <a:ext cx="2369574" cy="3940925"/>
          </a:xfrm>
        </p:spPr>
        <p:txBody>
          <a:bodyPr>
            <a:normAutofit/>
          </a:bodyPr>
          <a:lstStyle/>
          <a:p>
            <a:pPr marL="0" indent="0">
              <a:buNone/>
            </a:pPr>
            <a:r>
              <a:rPr lang="en-US" dirty="0"/>
              <a:t>   </a:t>
            </a:r>
          </a:p>
        </p:txBody>
      </p:sp>
    </p:spTree>
    <p:extLst>
      <p:ext uri="{BB962C8B-B14F-4D97-AF65-F5344CB8AC3E}">
        <p14:creationId xmlns:p14="http://schemas.microsoft.com/office/powerpoint/2010/main" val="1380110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CAE1E8-65F5-4902-AB2E-742FDA280C9C}"/>
              </a:ext>
            </a:extLst>
          </p:cNvPr>
          <p:cNvSpPr>
            <a:spLocks noGrp="1"/>
          </p:cNvSpPr>
          <p:nvPr>
            <p:ph type="title"/>
          </p:nvPr>
        </p:nvSpPr>
        <p:spPr>
          <a:xfrm>
            <a:off x="637262" y="1240076"/>
            <a:ext cx="2045860" cy="4584527"/>
          </a:xfrm>
        </p:spPr>
        <p:txBody>
          <a:bodyPr>
            <a:normAutofit/>
          </a:bodyPr>
          <a:lstStyle/>
          <a:p>
            <a:r>
              <a:rPr lang="en-US" sz="2500">
                <a:solidFill>
                  <a:srgbClr val="FFFFFF"/>
                </a:solidFill>
                <a:latin typeface="Century Gothic" panose="020B0502020202020204" pitchFamily="34" charset="0"/>
              </a:rPr>
              <a:t> </a:t>
            </a:r>
            <a:r>
              <a:rPr lang="en-US" sz="2500">
                <a:solidFill>
                  <a:srgbClr val="FFFFFF"/>
                </a:solidFill>
              </a:rPr>
              <a:t>Software Evolution</a:t>
            </a:r>
            <a:br>
              <a:rPr lang="en-US" sz="2500">
                <a:solidFill>
                  <a:srgbClr val="FFFFFF"/>
                </a:solidFill>
              </a:rPr>
            </a:br>
            <a:endParaRPr lang="en-US" sz="2500">
              <a:solidFill>
                <a:srgbClr val="FFFFF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792C3DFF-0E3E-4E49-8D19-94D844D48430}"/>
              </a:ext>
            </a:extLst>
          </p:cNvPr>
          <p:cNvSpPr>
            <a:spLocks noGrp="1"/>
          </p:cNvSpPr>
          <p:nvPr>
            <p:ph idx="1"/>
          </p:nvPr>
        </p:nvSpPr>
        <p:spPr>
          <a:xfrm>
            <a:off x="3529194" y="152400"/>
            <a:ext cx="5386205" cy="6476999"/>
          </a:xfrm>
        </p:spPr>
        <p:txBody>
          <a:bodyPr anchor="t">
            <a:normAutofit/>
          </a:bodyPr>
          <a:lstStyle/>
          <a:p>
            <a:pPr algn="just">
              <a:lnSpc>
                <a:spcPct val="150000"/>
              </a:lnSpc>
              <a:spcBef>
                <a:spcPts val="600"/>
              </a:spcBef>
            </a:pPr>
            <a:endParaRPr lang="en-US" sz="2400" smtClean="0">
              <a:latin typeface="Arial" panose="020B0604020202020204" pitchFamily="34" charset="0"/>
              <a:cs typeface="Arial" panose="020B0604020202020204" pitchFamily="34" charset="0"/>
            </a:endParaRPr>
          </a:p>
          <a:p>
            <a:pPr algn="just">
              <a:lnSpc>
                <a:spcPct val="150000"/>
              </a:lnSpc>
              <a:spcBef>
                <a:spcPts val="600"/>
              </a:spcBef>
            </a:pPr>
            <a:r>
              <a:rPr lang="en-US" sz="240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process of developing a software product using software engineering principles and methods is referred to as </a:t>
            </a:r>
            <a:r>
              <a:rPr lang="en-US" sz="2400" b="1" dirty="0">
                <a:latin typeface="Arial" panose="020B0604020202020204" pitchFamily="34" charset="0"/>
                <a:cs typeface="Arial" panose="020B0604020202020204" pitchFamily="34" charset="0"/>
              </a:rPr>
              <a:t>software evolution.</a:t>
            </a:r>
            <a:r>
              <a:rPr lang="en-US" sz="2400" dirty="0">
                <a:latin typeface="Arial" panose="020B0604020202020204" pitchFamily="34" charset="0"/>
                <a:cs typeface="Arial" panose="020B0604020202020204" pitchFamily="34" charset="0"/>
              </a:rPr>
              <a:t> This includes the initial development of software and its maintenance and updates, till desired software product is developed, which satisfies the expected requirements.</a:t>
            </a:r>
          </a:p>
        </p:txBody>
      </p:sp>
    </p:spTree>
    <p:extLst>
      <p:ext uri="{BB962C8B-B14F-4D97-AF65-F5344CB8AC3E}">
        <p14:creationId xmlns:p14="http://schemas.microsoft.com/office/powerpoint/2010/main" val="2888469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D19E0-8C26-4536-93A5-2FF7ECA5B46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EB68ED2D-D50A-4AFE-B178-828F8A01B080}"/>
              </a:ext>
            </a:extLst>
          </p:cNvPr>
          <p:cNvSpPr>
            <a:spLocks noGrp="1"/>
          </p:cNvSpPr>
          <p:nvPr>
            <p:ph idx="1"/>
          </p:nvPr>
        </p:nvSpPr>
        <p:spPr/>
        <p:txBody>
          <a:bodyPr/>
          <a:lstStyle/>
          <a:p>
            <a:r>
              <a:rPr lang="en-US" i="1" dirty="0"/>
              <a:t>The sooner you start to code, the longer the program will take.</a:t>
            </a:r>
            <a:r>
              <a:rPr lang="en-US" dirty="0"/>
              <a:t/>
            </a:r>
            <a:br>
              <a:rPr lang="en-US" dirty="0"/>
            </a:br>
            <a:r>
              <a:rPr lang="en-US" i="1" dirty="0"/>
              <a:t>— Roy Carlson, University of Wisconsin</a:t>
            </a:r>
            <a:r>
              <a:rPr lang="en-US" baseline="30000" dirty="0">
                <a:hlinkClick r:id="rId2"/>
              </a:rPr>
              <a:t> </a:t>
            </a:r>
            <a:endParaRPr lang="en-US" dirty="0"/>
          </a:p>
        </p:txBody>
      </p:sp>
    </p:spTree>
    <p:extLst>
      <p:ext uri="{BB962C8B-B14F-4D97-AF65-F5344CB8AC3E}">
        <p14:creationId xmlns:p14="http://schemas.microsoft.com/office/powerpoint/2010/main" val="3566381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67">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0" name="Straight Connector 69">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BECF35C3-8B44-4F4B-BD25-4C01823DB2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4" name="Rectangle 73">
            <a:extLst>
              <a:ext uri="{FF2B5EF4-FFF2-40B4-BE49-F238E27FC236}">
                <a16:creationId xmlns:a16="http://schemas.microsoft.com/office/drawing/2014/main" xmlns="" id="{2FA7AD0A-1871-4DF8-9235-F49D0513B9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36B04CFB-FAE5-47DD-9B3E-4E9BA7A89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2FCAE1E8-65F5-4902-AB2E-742FDA280C9C}"/>
              </a:ext>
            </a:extLst>
          </p:cNvPr>
          <p:cNvSpPr>
            <a:spLocks noGrp="1"/>
          </p:cNvSpPr>
          <p:nvPr>
            <p:ph type="title"/>
          </p:nvPr>
        </p:nvSpPr>
        <p:spPr>
          <a:xfrm>
            <a:off x="494475" y="1474969"/>
            <a:ext cx="2117940" cy="1868760"/>
          </a:xfrm>
        </p:spPr>
        <p:txBody>
          <a:bodyPr vert="horz" lIns="91440" tIns="45720" rIns="91440" bIns="0" rtlCol="0" anchor="b">
            <a:normAutofit/>
          </a:bodyPr>
          <a:lstStyle/>
          <a:p>
            <a:pPr defTabSz="914400"/>
            <a:r>
              <a:rPr lang="en-US" sz="3100"/>
              <a:t>   </a:t>
            </a:r>
          </a:p>
        </p:txBody>
      </p:sp>
      <p:sp>
        <p:nvSpPr>
          <p:cNvPr id="3" name="Content Placeholder 2">
            <a:extLst>
              <a:ext uri="{FF2B5EF4-FFF2-40B4-BE49-F238E27FC236}">
                <a16:creationId xmlns:a16="http://schemas.microsoft.com/office/drawing/2014/main" xmlns="" id="{792C3DFF-0E3E-4E49-8D19-94D844D48430}"/>
              </a:ext>
            </a:extLst>
          </p:cNvPr>
          <p:cNvSpPr>
            <a:spLocks noGrp="1"/>
          </p:cNvSpPr>
          <p:nvPr>
            <p:ph idx="1"/>
          </p:nvPr>
        </p:nvSpPr>
        <p:spPr>
          <a:xfrm>
            <a:off x="494476" y="3531204"/>
            <a:ext cx="2117939" cy="1610643"/>
          </a:xfrm>
        </p:spPr>
        <p:txBody>
          <a:bodyPr vert="horz" lIns="91440" tIns="91440" rIns="91440" bIns="91440" rtlCol="0">
            <a:normAutofit/>
          </a:bodyPr>
          <a:lstStyle/>
          <a:p>
            <a:pPr marL="0" indent="0" defTabSz="914400">
              <a:buNone/>
            </a:pPr>
            <a:r>
              <a:rPr lang="en-US" sz="1400" b="1" cap="all" dirty="0"/>
              <a:t> Software Evolution</a:t>
            </a:r>
            <a:br>
              <a:rPr lang="en-US" sz="1400" b="1" cap="all" dirty="0"/>
            </a:br>
            <a:endParaRPr lang="en-US" sz="1400" b="1" cap="all" dirty="0"/>
          </a:p>
        </p:txBody>
      </p:sp>
      <p:cxnSp>
        <p:nvCxnSpPr>
          <p:cNvPr id="78" name="Straight Connector 77">
            <a:extLst>
              <a:ext uri="{FF2B5EF4-FFF2-40B4-BE49-F238E27FC236}">
                <a16:creationId xmlns:a16="http://schemas.microsoft.com/office/drawing/2014/main" xmlns="" id="{EE68D41B-9286-479F-9AB7-678C8E348D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4475" y="3528543"/>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0" name="Group 79">
            <a:extLst>
              <a:ext uri="{FF2B5EF4-FFF2-40B4-BE49-F238E27FC236}">
                <a16:creationId xmlns:a16="http://schemas.microsoft.com/office/drawing/2014/main" xmlns="" id="{E8ACF89C-CFC3-4D68-B3C4-2BEFB7BBE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984541" y="482171"/>
            <a:ext cx="5670087" cy="5149101"/>
            <a:chOff x="3979389" y="482171"/>
            <a:chExt cx="7560115" cy="5149101"/>
          </a:xfrm>
        </p:grpSpPr>
        <p:sp>
          <p:nvSpPr>
            <p:cNvPr id="81" name="Rectangle 80">
              <a:extLst>
                <a:ext uri="{FF2B5EF4-FFF2-40B4-BE49-F238E27FC236}">
                  <a16:creationId xmlns:a16="http://schemas.microsoft.com/office/drawing/2014/main" xmlns="" id="{3B770B7D-3C5C-4682-8DF0-20783592F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A6893E11-7EC1-4EB6-A2A8-0B693F8FE5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4" name="Rectangle 83">
            <a:extLst>
              <a:ext uri="{FF2B5EF4-FFF2-40B4-BE49-F238E27FC236}">
                <a16:creationId xmlns:a16="http://schemas.microsoft.com/office/drawing/2014/main" xmlns="" id="{622F7FD7-8884-4FD5-95AB-0B5C6033A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1615" y="977965"/>
            <a:ext cx="4961686"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xmlns="" id="{3B41E046-CD8D-4D2F-B2CE-EF7166E61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780" y="1871384"/>
            <a:ext cx="4712189" cy="2356094"/>
          </a:xfrm>
          <a:prstGeom prst="rect">
            <a:avLst/>
          </a:prstGeom>
        </p:spPr>
      </p:pic>
      <p:pic>
        <p:nvPicPr>
          <p:cNvPr id="86" name="Picture 85">
            <a:extLst>
              <a:ext uri="{FF2B5EF4-FFF2-40B4-BE49-F238E27FC236}">
                <a16:creationId xmlns:a16="http://schemas.microsoft.com/office/drawing/2014/main" xmlns="" id="{16EFE474-4FE0-4E8F-8F09-5ED2C9E76A8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88" name="Straight Connector 87">
            <a:extLst>
              <a:ext uri="{FF2B5EF4-FFF2-40B4-BE49-F238E27FC236}">
                <a16:creationId xmlns:a16="http://schemas.microsoft.com/office/drawing/2014/main" xmlns="" id="{CF8B8C81-54DC-4AF5-B682-3A2C70A6B5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491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AE1E8-65F5-4902-AB2E-742FDA280C9C}"/>
              </a:ext>
            </a:extLst>
          </p:cNvPr>
          <p:cNvSpPr>
            <a:spLocks noGrp="1"/>
          </p:cNvSpPr>
          <p:nvPr>
            <p:ph type="title"/>
          </p:nvPr>
        </p:nvSpPr>
        <p:spPr>
          <a:xfrm>
            <a:off x="1443491" y="804521"/>
            <a:ext cx="6571343" cy="765518"/>
          </a:xfrm>
        </p:spPr>
        <p:txBody>
          <a:bodyPr/>
          <a:lstStyle/>
          <a:p>
            <a:r>
              <a:rPr lang="en-US" dirty="0"/>
              <a:t>  </a:t>
            </a:r>
          </a:p>
        </p:txBody>
      </p:sp>
      <p:sp>
        <p:nvSpPr>
          <p:cNvPr id="3" name="Content Placeholder 2">
            <a:extLst>
              <a:ext uri="{FF2B5EF4-FFF2-40B4-BE49-F238E27FC236}">
                <a16:creationId xmlns:a16="http://schemas.microsoft.com/office/drawing/2014/main" xmlns="" id="{792C3DFF-0E3E-4E49-8D19-94D844D48430}"/>
              </a:ext>
            </a:extLst>
          </p:cNvPr>
          <p:cNvSpPr>
            <a:spLocks noGrp="1"/>
          </p:cNvSpPr>
          <p:nvPr>
            <p:ph idx="1"/>
          </p:nvPr>
        </p:nvSpPr>
        <p:spPr>
          <a:xfrm>
            <a:off x="609600" y="2015733"/>
            <a:ext cx="8077199" cy="3775467"/>
          </a:xfrm>
        </p:spPr>
        <p:txBody>
          <a:bodyPr>
            <a:normAutofit/>
          </a:bodyPr>
          <a:lstStyle/>
          <a:p>
            <a:pPr algn="just">
              <a:lnSpc>
                <a:spcPct val="150000"/>
              </a:lnSpc>
              <a:spcBef>
                <a:spcPts val="600"/>
              </a:spcBef>
            </a:pPr>
            <a:r>
              <a:rPr lang="en-US" dirty="0">
                <a:latin typeface="Arial Black" panose="020B0A04020102020204" pitchFamily="34" charset="0"/>
              </a:rPr>
              <a:t>Evolution starts from the requirement gathering process. After which developers create a prototype of the intended software and show it to the users to get their feedback at the early stage of software product development. The users suggest changes, on which several consecutive updates and maintenance keep on changing too. This process changes to the original software, till the desired software is accomplished.</a:t>
            </a:r>
          </a:p>
        </p:txBody>
      </p:sp>
      <p:sp>
        <p:nvSpPr>
          <p:cNvPr id="4" name="Title 1">
            <a:extLst>
              <a:ext uri="{FF2B5EF4-FFF2-40B4-BE49-F238E27FC236}">
                <a16:creationId xmlns:a16="http://schemas.microsoft.com/office/drawing/2014/main" xmlns="" id="{5B73F4DA-0C1F-4EC4-8947-C2A9BC84644E}"/>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Century Gothic" panose="020B0502020202020204" pitchFamily="34" charset="0"/>
              </a:rPr>
              <a:t> </a:t>
            </a:r>
            <a:r>
              <a:rPr lang="en-US" dirty="0">
                <a:latin typeface="Arial Black" panose="020B0A04020102020204" pitchFamily="34" charset="0"/>
              </a:rPr>
              <a:t>Software Evolution</a:t>
            </a:r>
          </a:p>
        </p:txBody>
      </p:sp>
    </p:spTree>
    <p:extLst>
      <p:ext uri="{BB962C8B-B14F-4D97-AF65-F5344CB8AC3E}">
        <p14:creationId xmlns:p14="http://schemas.microsoft.com/office/powerpoint/2010/main" val="465713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CAE1E8-65F5-4902-AB2E-742FDA280C9C}"/>
              </a:ext>
            </a:extLst>
          </p:cNvPr>
          <p:cNvSpPr>
            <a:spLocks noGrp="1"/>
          </p:cNvSpPr>
          <p:nvPr>
            <p:ph type="title"/>
          </p:nvPr>
        </p:nvSpPr>
        <p:spPr>
          <a:xfrm>
            <a:off x="633357" y="1600199"/>
            <a:ext cx="2654449" cy="4297680"/>
          </a:xfrm>
        </p:spPr>
        <p:txBody>
          <a:bodyPr anchor="ctr">
            <a:normAutofit/>
          </a:bodyPr>
          <a:lstStyle/>
          <a:p>
            <a:r>
              <a:rPr lang="en-US" dirty="0"/>
              <a:t>   </a:t>
            </a:r>
          </a:p>
        </p:txBody>
      </p:sp>
      <p:sp>
        <p:nvSpPr>
          <p:cNvPr id="3" name="Content Placeholder 2">
            <a:extLst>
              <a:ext uri="{FF2B5EF4-FFF2-40B4-BE49-F238E27FC236}">
                <a16:creationId xmlns:a16="http://schemas.microsoft.com/office/drawing/2014/main" xmlns="" id="{792C3DFF-0E3E-4E49-8D19-94D844D48430}"/>
              </a:ext>
            </a:extLst>
          </p:cNvPr>
          <p:cNvSpPr>
            <a:spLocks noGrp="1"/>
          </p:cNvSpPr>
          <p:nvPr>
            <p:ph idx="1"/>
          </p:nvPr>
        </p:nvSpPr>
        <p:spPr>
          <a:xfrm>
            <a:off x="838200" y="1371600"/>
            <a:ext cx="7452940" cy="4526279"/>
          </a:xfrm>
        </p:spPr>
        <p:txBody>
          <a:bodyPr anchor="ctr">
            <a:normAutofit/>
          </a:bodyPr>
          <a:lstStyle/>
          <a:p>
            <a:pPr marL="0" indent="0" algn="just">
              <a:lnSpc>
                <a:spcPct val="150000"/>
              </a:lnSpc>
              <a:spcBef>
                <a:spcPts val="600"/>
              </a:spcBef>
              <a:buNone/>
            </a:pPr>
            <a:r>
              <a:rPr lang="en-US" dirty="0">
                <a:latin typeface="Arial Black" panose="020B0A04020102020204" pitchFamily="34" charset="0"/>
              </a:rPr>
              <a:t>The advancing technology and the changing requirements force the software product to change accordingly. Re-creating software from scratch and to go one-on-one with requirement is not feasible. The only feasible and economical solution is to update the existing software so that it matches the latest requirements.</a:t>
            </a:r>
          </a:p>
        </p:txBody>
      </p:sp>
    </p:spTree>
    <p:extLst>
      <p:ext uri="{BB962C8B-B14F-4D97-AF65-F5344CB8AC3E}">
        <p14:creationId xmlns:p14="http://schemas.microsoft.com/office/powerpoint/2010/main" val="3991753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CAE1E8-65F5-4902-AB2E-742FDA280C9C}"/>
              </a:ext>
            </a:extLst>
          </p:cNvPr>
          <p:cNvSpPr>
            <a:spLocks noGrp="1"/>
          </p:cNvSpPr>
          <p:nvPr>
            <p:ph type="title"/>
          </p:nvPr>
        </p:nvSpPr>
        <p:spPr>
          <a:xfrm>
            <a:off x="228600" y="1240076"/>
            <a:ext cx="2454522" cy="4584527"/>
          </a:xfrm>
        </p:spPr>
        <p:txBody>
          <a:bodyPr>
            <a:normAutofit/>
          </a:bodyPr>
          <a:lstStyle/>
          <a:p>
            <a:r>
              <a:rPr lang="en-US" sz="2400" dirty="0" smtClean="0">
                <a:solidFill>
                  <a:srgbClr val="FFFFFF"/>
                </a:solidFill>
                <a:latin typeface="Arial Black" panose="020B0A04020102020204" pitchFamily="34" charset="0"/>
              </a:rPr>
              <a:t/>
            </a:r>
            <a:br>
              <a:rPr lang="en-US" sz="2400" dirty="0" smtClean="0">
                <a:solidFill>
                  <a:srgbClr val="FFFFFF"/>
                </a:solidFill>
                <a:latin typeface="Arial Black" panose="020B0A04020102020204" pitchFamily="34" charset="0"/>
              </a:rPr>
            </a:br>
            <a:r>
              <a:rPr lang="en-US" sz="2400" dirty="0">
                <a:solidFill>
                  <a:srgbClr val="FFFFFF"/>
                </a:solidFill>
                <a:latin typeface="Arial Black" panose="020B0A04020102020204" pitchFamily="34" charset="0"/>
              </a:rPr>
              <a:t/>
            </a:r>
            <a:br>
              <a:rPr lang="en-US" sz="2400" dirty="0">
                <a:solidFill>
                  <a:srgbClr val="FFFFFF"/>
                </a:solidFill>
                <a:latin typeface="Arial Black" panose="020B0A04020102020204" pitchFamily="34" charset="0"/>
              </a:rPr>
            </a:br>
            <a:r>
              <a:rPr lang="en-US" sz="2400" dirty="0" smtClean="0">
                <a:solidFill>
                  <a:srgbClr val="FFFFFF"/>
                </a:solidFill>
                <a:latin typeface="Arial Black" panose="020B0A04020102020204" pitchFamily="34" charset="0"/>
              </a:rPr>
              <a:t/>
            </a:r>
            <a:br>
              <a:rPr lang="en-US" sz="2400" dirty="0" smtClean="0">
                <a:solidFill>
                  <a:srgbClr val="FFFFFF"/>
                </a:solidFill>
                <a:latin typeface="Arial Black" panose="020B0A04020102020204" pitchFamily="34" charset="0"/>
              </a:rPr>
            </a:br>
            <a:r>
              <a:rPr lang="en-US" sz="2400" dirty="0" smtClean="0">
                <a:solidFill>
                  <a:srgbClr val="FFFFFF"/>
                </a:solidFill>
                <a:latin typeface="Arial Black" panose="020B0A04020102020204" pitchFamily="34" charset="0"/>
              </a:rPr>
              <a:t>Software </a:t>
            </a:r>
            <a:r>
              <a:rPr lang="en-US" sz="2400" dirty="0">
                <a:solidFill>
                  <a:srgbClr val="FFFFFF"/>
                </a:solidFill>
                <a:latin typeface="Arial Black" panose="020B0A04020102020204" pitchFamily="34" charset="0"/>
              </a:rPr>
              <a:t>Evolution Laws</a:t>
            </a:r>
            <a:br>
              <a:rPr lang="en-US" sz="2400" dirty="0">
                <a:solidFill>
                  <a:srgbClr val="FFFFFF"/>
                </a:solidFill>
                <a:latin typeface="Arial Black" panose="020B0A04020102020204" pitchFamily="34" charset="0"/>
              </a:rPr>
            </a:br>
            <a:endParaRPr lang="en-US" sz="2400" dirty="0">
              <a:solidFill>
                <a:srgbClr val="FFFFFF"/>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xmlns="" id="{792C3DFF-0E3E-4E49-8D19-94D844D48430}"/>
              </a:ext>
            </a:extLst>
          </p:cNvPr>
          <p:cNvSpPr>
            <a:spLocks noGrp="1"/>
          </p:cNvSpPr>
          <p:nvPr>
            <p:ph idx="1"/>
          </p:nvPr>
        </p:nvSpPr>
        <p:spPr>
          <a:xfrm>
            <a:off x="3529195" y="1240077"/>
            <a:ext cx="4526120" cy="4916465"/>
          </a:xfrm>
        </p:spPr>
        <p:txBody>
          <a:bodyPr anchor="t">
            <a:normAutofit/>
          </a:bodyPr>
          <a:lstStyle/>
          <a:p>
            <a:pPr algn="just"/>
            <a:r>
              <a:rPr lang="en-US" dirty="0">
                <a:latin typeface="Arial Black" panose="020B0A04020102020204" pitchFamily="34" charset="0"/>
              </a:rPr>
              <a:t>Lehman has given laws for software evolution. He divided the software into three different categories:</a:t>
            </a:r>
          </a:p>
          <a:p>
            <a:pPr>
              <a:buFont typeface="Wingdings" panose="05000000000000000000" pitchFamily="2" charset="2"/>
              <a:buChar char="ü"/>
            </a:pPr>
            <a:r>
              <a:rPr lang="en-US" dirty="0">
                <a:latin typeface="Arial Black" panose="020B0A04020102020204" pitchFamily="34" charset="0"/>
              </a:rPr>
              <a:t>S-type</a:t>
            </a:r>
          </a:p>
          <a:p>
            <a:pPr>
              <a:buFont typeface="Wingdings" panose="05000000000000000000" pitchFamily="2" charset="2"/>
              <a:buChar char="ü"/>
            </a:pPr>
            <a:r>
              <a:rPr lang="en-US" dirty="0">
                <a:latin typeface="Arial Black" panose="020B0A04020102020204" pitchFamily="34" charset="0"/>
              </a:rPr>
              <a:t>P-type</a:t>
            </a:r>
          </a:p>
          <a:p>
            <a:pPr>
              <a:buFont typeface="Wingdings" panose="05000000000000000000" pitchFamily="2" charset="2"/>
              <a:buChar char="ü"/>
            </a:pPr>
            <a:r>
              <a:rPr lang="en-US" dirty="0">
                <a:latin typeface="Arial Black" panose="020B0A04020102020204" pitchFamily="34" charset="0"/>
              </a:rPr>
              <a:t>E-type</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191061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CAE1E8-65F5-4902-AB2E-742FDA280C9C}"/>
              </a:ext>
            </a:extLst>
          </p:cNvPr>
          <p:cNvSpPr>
            <a:spLocks noGrp="1"/>
          </p:cNvSpPr>
          <p:nvPr>
            <p:ph type="title"/>
          </p:nvPr>
        </p:nvSpPr>
        <p:spPr>
          <a:xfrm>
            <a:off x="633357" y="1600199"/>
            <a:ext cx="2654449" cy="2971801"/>
          </a:xfrm>
        </p:spPr>
        <p:txBody>
          <a:bodyPr anchor="ctr">
            <a:normAutofit/>
          </a:bodyPr>
          <a:lstStyle/>
          <a:p>
            <a:r>
              <a:rPr lang="en-US" b="1" dirty="0"/>
              <a:t>S-type (static-type)</a:t>
            </a:r>
            <a:endParaRPr lang="en-US" dirty="0"/>
          </a:p>
        </p:txBody>
      </p:sp>
      <p:cxnSp>
        <p:nvCxnSpPr>
          <p:cNvPr id="10"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92C3DFF-0E3E-4E49-8D19-94D844D48430}"/>
              </a:ext>
            </a:extLst>
          </p:cNvPr>
          <p:cNvSpPr>
            <a:spLocks noGrp="1"/>
          </p:cNvSpPr>
          <p:nvPr>
            <p:ph idx="1"/>
          </p:nvPr>
        </p:nvSpPr>
        <p:spPr>
          <a:xfrm>
            <a:off x="3693638" y="533400"/>
            <a:ext cx="5069362" cy="5364479"/>
          </a:xfrm>
        </p:spPr>
        <p:txBody>
          <a:bodyPr anchor="ctr">
            <a:normAutofit/>
          </a:bodyPr>
          <a:lstStyle/>
          <a:p>
            <a:r>
              <a:rPr lang="en-US" b="1" dirty="0">
                <a:latin typeface="Arial Black" panose="020B0A04020102020204" pitchFamily="34" charset="0"/>
              </a:rPr>
              <a:t>S-type (static-type) - </a:t>
            </a:r>
            <a:r>
              <a:rPr lang="en-US" dirty="0">
                <a:latin typeface="Arial Black" panose="020B0A04020102020204" pitchFamily="34" charset="0"/>
              </a:rPr>
              <a:t>This is a software, which works strictly according </a:t>
            </a:r>
            <a:r>
              <a:rPr lang="en-US" dirty="0" smtClean="0">
                <a:latin typeface="Arial Black" panose="020B0A04020102020204" pitchFamily="34" charset="0"/>
              </a:rPr>
              <a:t>to defined</a:t>
            </a:r>
            <a:r>
              <a:rPr lang="en-US" dirty="0">
                <a:latin typeface="Arial Black" panose="020B0A04020102020204" pitchFamily="34" charset="0"/>
              </a:rPr>
              <a:t> specifications and solutions. The solution and the method to achieve it, both are immediately understood before coding. The s-type software is least subjected to changes hence this is the simplest of all. For example, calculator program for mathematical computation.</a:t>
            </a:r>
          </a:p>
          <a:p>
            <a:pPr algn="just"/>
            <a:endParaRPr lang="en-US" dirty="0"/>
          </a:p>
        </p:txBody>
      </p:sp>
    </p:spTree>
    <p:extLst>
      <p:ext uri="{BB962C8B-B14F-4D97-AF65-F5344CB8AC3E}">
        <p14:creationId xmlns:p14="http://schemas.microsoft.com/office/powerpoint/2010/main" val="3454595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CAE1E8-65F5-4902-AB2E-742FDA280C9C}"/>
              </a:ext>
            </a:extLst>
          </p:cNvPr>
          <p:cNvSpPr>
            <a:spLocks noGrp="1"/>
          </p:cNvSpPr>
          <p:nvPr>
            <p:ph type="title"/>
          </p:nvPr>
        </p:nvSpPr>
        <p:spPr>
          <a:xfrm>
            <a:off x="633357" y="1600199"/>
            <a:ext cx="2654449" cy="3200401"/>
          </a:xfrm>
        </p:spPr>
        <p:txBody>
          <a:bodyPr anchor="ctr">
            <a:normAutofit/>
          </a:bodyPr>
          <a:lstStyle/>
          <a:p>
            <a:r>
              <a:rPr lang="en-US" sz="2700" b="1" dirty="0"/>
              <a:t>P-type (practical-type)</a:t>
            </a:r>
            <a:endParaRPr lang="en-US" sz="2700" dirty="0"/>
          </a:p>
        </p:txBody>
      </p:sp>
      <p:cxnSp>
        <p:nvCxnSpPr>
          <p:cNvPr id="23"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92C3DFF-0E3E-4E49-8D19-94D844D48430}"/>
              </a:ext>
            </a:extLst>
          </p:cNvPr>
          <p:cNvSpPr>
            <a:spLocks noGrp="1"/>
          </p:cNvSpPr>
          <p:nvPr>
            <p:ph idx="1"/>
          </p:nvPr>
        </p:nvSpPr>
        <p:spPr>
          <a:xfrm>
            <a:off x="3719208" y="784860"/>
            <a:ext cx="4993162" cy="5288279"/>
          </a:xfrm>
        </p:spPr>
        <p:txBody>
          <a:bodyPr anchor="ctr">
            <a:normAutofit/>
          </a:bodyPr>
          <a:lstStyle/>
          <a:p>
            <a:pPr algn="just"/>
            <a:r>
              <a:rPr lang="en-US" b="1" dirty="0">
                <a:latin typeface="Arial Black" panose="020B0A04020102020204" pitchFamily="34" charset="0"/>
              </a:rPr>
              <a:t>P-type (practical-type) - </a:t>
            </a:r>
            <a:r>
              <a:rPr lang="en-US" dirty="0">
                <a:latin typeface="Arial Black" panose="020B0A04020102020204" pitchFamily="34" charset="0"/>
              </a:rPr>
              <a:t>This is a software with a collection of procedures. This is defined by exactly what procedures can do. In this software, the specifications can be described but the solution is not obvious instantly. </a:t>
            </a:r>
            <a:endParaRPr lang="en-US" dirty="0" smtClean="0">
              <a:latin typeface="Arial Black" panose="020B0A04020102020204" pitchFamily="34" charset="0"/>
            </a:endParaRPr>
          </a:p>
          <a:p>
            <a:pPr marL="0" indent="0" algn="just">
              <a:buNone/>
            </a:pPr>
            <a:r>
              <a:rPr lang="en-US" dirty="0">
                <a:latin typeface="Arial Black" panose="020B0A04020102020204" pitchFamily="34" charset="0"/>
              </a:rPr>
              <a:t> </a:t>
            </a:r>
            <a:r>
              <a:rPr lang="en-US" dirty="0" smtClean="0">
                <a:latin typeface="Arial Black" panose="020B0A04020102020204" pitchFamily="34" charset="0"/>
              </a:rPr>
              <a:t>  </a:t>
            </a:r>
            <a:r>
              <a:rPr lang="en-US" dirty="0" smtClean="0">
                <a:latin typeface="Arial Black" panose="020B0A04020102020204" pitchFamily="34" charset="0"/>
              </a:rPr>
              <a:t>For </a:t>
            </a:r>
            <a:r>
              <a:rPr lang="en-US" dirty="0">
                <a:latin typeface="Arial Black" panose="020B0A04020102020204" pitchFamily="34" charset="0"/>
              </a:rPr>
              <a:t>example, gaming software.</a:t>
            </a:r>
          </a:p>
          <a:p>
            <a:pPr algn="just"/>
            <a:endParaRPr lang="en-US" dirty="0"/>
          </a:p>
        </p:txBody>
      </p:sp>
    </p:spTree>
    <p:extLst>
      <p:ext uri="{BB962C8B-B14F-4D97-AF65-F5344CB8AC3E}">
        <p14:creationId xmlns:p14="http://schemas.microsoft.com/office/powerpoint/2010/main" val="1476788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EA336F-2A35-4541-BA7A-D5E8CFBEA0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9bb16e-f3b0-459d-aea7-9ddf891d9c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1045DA-725F-48EF-90BE-D57323A47C4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2EA2631-B599-4870-B484-F2C8A0858B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TotalTime>
  <Words>476</Words>
  <Application>Microsoft Office PowerPoint</Application>
  <PresentationFormat>On-screen Show (4:3)</PresentationFormat>
  <Paragraphs>54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Century Gothic</vt:lpstr>
      <vt:lpstr>Gill Sans MT</vt:lpstr>
      <vt:lpstr>Wingdings</vt:lpstr>
      <vt:lpstr>Gallery</vt:lpstr>
      <vt:lpstr>SOFTWARE EVOLUTION </vt:lpstr>
      <vt:lpstr> Software Evolution </vt:lpstr>
      <vt:lpstr>   </vt:lpstr>
      <vt:lpstr>   </vt:lpstr>
      <vt:lpstr>  </vt:lpstr>
      <vt:lpstr>   </vt:lpstr>
      <vt:lpstr>   Software Evolution Laws </vt:lpstr>
      <vt:lpstr>S-type (static-type)</vt:lpstr>
      <vt:lpstr>P-type (practical-type)</vt:lpstr>
      <vt:lpstr> E-type (embedded-type)</vt:lpstr>
      <vt:lpstr>eight laws for E-Type software evolution</vt:lpstr>
      <vt:lpstr>Any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 </dc:title>
  <dc:creator>MEMOONA SAMI</dc:creator>
  <cp:lastModifiedBy>Dell</cp:lastModifiedBy>
  <cp:revision>24</cp:revision>
  <dcterms:created xsi:type="dcterms:W3CDTF">2020-06-15T18:15:55Z</dcterms:created>
  <dcterms:modified xsi:type="dcterms:W3CDTF">2022-08-03T06:02:44Z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