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27"/>
  </p:notesMasterIdLst>
  <p:sldIdLst>
    <p:sldId id="256" r:id="rId5"/>
    <p:sldId id="257" r:id="rId6"/>
    <p:sldId id="258" r:id="rId7"/>
    <p:sldId id="259" r:id="rId8"/>
    <p:sldId id="260" r:id="rId9"/>
    <p:sldId id="261" r:id="rId10"/>
    <p:sldId id="273" r:id="rId11"/>
    <p:sldId id="262" r:id="rId12"/>
    <p:sldId id="263" r:id="rId13"/>
    <p:sldId id="267" r:id="rId14"/>
    <p:sldId id="265" r:id="rId15"/>
    <p:sldId id="264" r:id="rId16"/>
    <p:sldId id="266" r:id="rId17"/>
    <p:sldId id="268" r:id="rId18"/>
    <p:sldId id="269" r:id="rId19"/>
    <p:sldId id="270" r:id="rId20"/>
    <p:sldId id="277" r:id="rId21"/>
    <p:sldId id="274" r:id="rId22"/>
    <p:sldId id="275" r:id="rId23"/>
    <p:sldId id="276" r:id="rId24"/>
    <p:sldId id="286" r:id="rId25"/>
    <p:sldId id="28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C01F91-0704-43CE-BE1C-9DACA4A617C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A99DB34-DD78-4D33-B4C7-D79FA5F2459E}">
      <dgm:prSet/>
      <dgm:spPr/>
      <dgm:t>
        <a:bodyPr/>
        <a:lstStyle/>
        <a:p>
          <a:r>
            <a:rPr lang="en-US" dirty="0"/>
            <a:t>A non-functional requirement defines the quality attribute of a software system.</a:t>
          </a:r>
        </a:p>
        <a:p>
          <a:r>
            <a:rPr lang="en-US" dirty="0"/>
            <a:t>They represent a set of standards used to judge the specific operation of a system. Example, how fast does the website load?</a:t>
          </a:r>
        </a:p>
      </dgm:t>
    </dgm:pt>
    <dgm:pt modelId="{B406ADFA-AC66-4E24-8DB7-937BB502EBB9}" type="parTrans" cxnId="{C905B34A-E7B4-4AE3-9330-71F158347A75}">
      <dgm:prSet/>
      <dgm:spPr/>
      <dgm:t>
        <a:bodyPr/>
        <a:lstStyle/>
        <a:p>
          <a:endParaRPr lang="en-US"/>
        </a:p>
      </dgm:t>
    </dgm:pt>
    <dgm:pt modelId="{CE50E0AA-7E3E-46AA-89D1-371921232582}" type="sibTrans" cxnId="{C905B34A-E7B4-4AE3-9330-71F158347A75}">
      <dgm:prSet/>
      <dgm:spPr/>
      <dgm:t>
        <a:bodyPr/>
        <a:lstStyle/>
        <a:p>
          <a:endParaRPr lang="en-US"/>
        </a:p>
      </dgm:t>
    </dgm:pt>
    <dgm:pt modelId="{B648B1B2-BBBC-437E-8862-7FFB217601F8}">
      <dgm:prSet/>
      <dgm:spPr/>
      <dgm:t>
        <a:bodyPr/>
        <a:lstStyle/>
        <a:p>
          <a:r>
            <a:rPr lang="en-US" dirty="0"/>
            <a:t>A non-functional requirement is essential to ensure the usability and effectiveness of the entire software system.</a:t>
          </a:r>
        </a:p>
        <a:p>
          <a:r>
            <a:rPr lang="en-US" dirty="0"/>
            <a:t>Failing to meet non-functional requirements can result in systems that fail to satisfy user needs.</a:t>
          </a:r>
        </a:p>
      </dgm:t>
    </dgm:pt>
    <dgm:pt modelId="{C15EEB33-8C19-4A30-A70A-6DBC7CB4494F}" type="parTrans" cxnId="{CFE83601-7335-4D3D-8E52-B04A1584EF21}">
      <dgm:prSet/>
      <dgm:spPr/>
      <dgm:t>
        <a:bodyPr/>
        <a:lstStyle/>
        <a:p>
          <a:endParaRPr lang="en-US"/>
        </a:p>
      </dgm:t>
    </dgm:pt>
    <dgm:pt modelId="{BF5E3034-C811-4EEF-9E37-1DBA8E184DEA}" type="sibTrans" cxnId="{CFE83601-7335-4D3D-8E52-B04A1584EF21}">
      <dgm:prSet/>
      <dgm:spPr/>
      <dgm:t>
        <a:bodyPr/>
        <a:lstStyle/>
        <a:p>
          <a:endParaRPr lang="en-US"/>
        </a:p>
      </dgm:t>
    </dgm:pt>
    <dgm:pt modelId="{9D4549D1-B4B9-4644-9F73-10D8693F3273}" type="pres">
      <dgm:prSet presAssocID="{6BC01F91-0704-43CE-BE1C-9DACA4A617CA}" presName="linear" presStyleCnt="0">
        <dgm:presLayoutVars>
          <dgm:animLvl val="lvl"/>
          <dgm:resizeHandles val="exact"/>
        </dgm:presLayoutVars>
      </dgm:prSet>
      <dgm:spPr/>
      <dgm:t>
        <a:bodyPr/>
        <a:lstStyle/>
        <a:p>
          <a:endParaRPr lang="en-US"/>
        </a:p>
      </dgm:t>
    </dgm:pt>
    <dgm:pt modelId="{282BA2E4-73E7-471B-8F24-D567C1A20C0D}" type="pres">
      <dgm:prSet presAssocID="{9A99DB34-DD78-4D33-B4C7-D79FA5F2459E}" presName="parentText" presStyleLbl="node1" presStyleIdx="0" presStyleCnt="2">
        <dgm:presLayoutVars>
          <dgm:chMax val="0"/>
          <dgm:bulletEnabled val="1"/>
        </dgm:presLayoutVars>
      </dgm:prSet>
      <dgm:spPr/>
      <dgm:t>
        <a:bodyPr/>
        <a:lstStyle/>
        <a:p>
          <a:endParaRPr lang="en-US"/>
        </a:p>
      </dgm:t>
    </dgm:pt>
    <dgm:pt modelId="{AD89D86E-AB7E-4913-9CC5-C05C7EEB3C15}" type="pres">
      <dgm:prSet presAssocID="{CE50E0AA-7E3E-46AA-89D1-371921232582}" presName="spacer" presStyleCnt="0"/>
      <dgm:spPr/>
    </dgm:pt>
    <dgm:pt modelId="{49575600-7837-46E0-A962-3755567616F9}" type="pres">
      <dgm:prSet presAssocID="{B648B1B2-BBBC-437E-8862-7FFB217601F8}" presName="parentText" presStyleLbl="node1" presStyleIdx="1" presStyleCnt="2">
        <dgm:presLayoutVars>
          <dgm:chMax val="0"/>
          <dgm:bulletEnabled val="1"/>
        </dgm:presLayoutVars>
      </dgm:prSet>
      <dgm:spPr/>
      <dgm:t>
        <a:bodyPr/>
        <a:lstStyle/>
        <a:p>
          <a:endParaRPr lang="en-US"/>
        </a:p>
      </dgm:t>
    </dgm:pt>
  </dgm:ptLst>
  <dgm:cxnLst>
    <dgm:cxn modelId="{D632D438-E5D5-4348-A132-2947D43E4B18}" type="presOf" srcId="{B648B1B2-BBBC-437E-8862-7FFB217601F8}" destId="{49575600-7837-46E0-A962-3755567616F9}" srcOrd="0" destOrd="0" presId="urn:microsoft.com/office/officeart/2005/8/layout/vList2"/>
    <dgm:cxn modelId="{C905B34A-E7B4-4AE3-9330-71F158347A75}" srcId="{6BC01F91-0704-43CE-BE1C-9DACA4A617CA}" destId="{9A99DB34-DD78-4D33-B4C7-D79FA5F2459E}" srcOrd="0" destOrd="0" parTransId="{B406ADFA-AC66-4E24-8DB7-937BB502EBB9}" sibTransId="{CE50E0AA-7E3E-46AA-89D1-371921232582}"/>
    <dgm:cxn modelId="{BD56474E-12DA-4E8B-B895-F2215A25402A}" type="presOf" srcId="{9A99DB34-DD78-4D33-B4C7-D79FA5F2459E}" destId="{282BA2E4-73E7-471B-8F24-D567C1A20C0D}" srcOrd="0" destOrd="0" presId="urn:microsoft.com/office/officeart/2005/8/layout/vList2"/>
    <dgm:cxn modelId="{CFE83601-7335-4D3D-8E52-B04A1584EF21}" srcId="{6BC01F91-0704-43CE-BE1C-9DACA4A617CA}" destId="{B648B1B2-BBBC-437E-8862-7FFB217601F8}" srcOrd="1" destOrd="0" parTransId="{C15EEB33-8C19-4A30-A70A-6DBC7CB4494F}" sibTransId="{BF5E3034-C811-4EEF-9E37-1DBA8E184DEA}"/>
    <dgm:cxn modelId="{F1298727-44A5-4D2A-910D-AF30F747C93C}" type="presOf" srcId="{6BC01F91-0704-43CE-BE1C-9DACA4A617CA}" destId="{9D4549D1-B4B9-4644-9F73-10D8693F3273}" srcOrd="0" destOrd="0" presId="urn:microsoft.com/office/officeart/2005/8/layout/vList2"/>
    <dgm:cxn modelId="{72FA6971-2178-42BB-A34F-E6D526CC8CBB}" type="presParOf" srcId="{9D4549D1-B4B9-4644-9F73-10D8693F3273}" destId="{282BA2E4-73E7-471B-8F24-D567C1A20C0D}" srcOrd="0" destOrd="0" presId="urn:microsoft.com/office/officeart/2005/8/layout/vList2"/>
    <dgm:cxn modelId="{721FDE66-9CD2-49E3-B584-5E22EC893805}" type="presParOf" srcId="{9D4549D1-B4B9-4644-9F73-10D8693F3273}" destId="{AD89D86E-AB7E-4913-9CC5-C05C7EEB3C15}" srcOrd="1" destOrd="0" presId="urn:microsoft.com/office/officeart/2005/8/layout/vList2"/>
    <dgm:cxn modelId="{6BC0EC48-AFD5-4550-90D3-464AAD30A10E}" type="presParOf" srcId="{9D4549D1-B4B9-4644-9F73-10D8693F3273}" destId="{49575600-7837-46E0-A962-3755567616F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FD49B5-ABB8-44B7-9BA7-665015E84890}"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89E3B990-2F31-4B42-8B67-56B22FFDE91E}">
      <dgm:prSet/>
      <dgm:spPr/>
      <dgm:t>
        <a:bodyPr/>
        <a:lstStyle/>
        <a:p>
          <a:r>
            <a:rPr lang="en-US"/>
            <a:t>Usability requirement</a:t>
          </a:r>
        </a:p>
      </dgm:t>
    </dgm:pt>
    <dgm:pt modelId="{B5F15653-9503-4680-8443-D6E13FB99C7C}" type="parTrans" cxnId="{03BE0E38-89A0-4835-901A-67F87B84BF30}">
      <dgm:prSet/>
      <dgm:spPr/>
      <dgm:t>
        <a:bodyPr/>
        <a:lstStyle/>
        <a:p>
          <a:endParaRPr lang="en-US"/>
        </a:p>
      </dgm:t>
    </dgm:pt>
    <dgm:pt modelId="{0536F8EA-E24C-4F58-888E-263DCA5D0F2E}" type="sibTrans" cxnId="{03BE0E38-89A0-4835-901A-67F87B84BF30}">
      <dgm:prSet/>
      <dgm:spPr/>
      <dgm:t>
        <a:bodyPr/>
        <a:lstStyle/>
        <a:p>
          <a:endParaRPr lang="en-US"/>
        </a:p>
      </dgm:t>
    </dgm:pt>
    <dgm:pt modelId="{C4415FC7-0ED5-4647-B4C9-7C50664BFDFF}">
      <dgm:prSet/>
      <dgm:spPr/>
      <dgm:t>
        <a:bodyPr/>
        <a:lstStyle/>
        <a:p>
          <a:r>
            <a:rPr lang="en-US"/>
            <a:t>Serviceability requirement</a:t>
          </a:r>
        </a:p>
      </dgm:t>
    </dgm:pt>
    <dgm:pt modelId="{27D43437-A4C2-4B14-96C9-D0FC82DD22E5}" type="parTrans" cxnId="{618ACE94-E92A-422F-BFA7-9612C1F0BF6F}">
      <dgm:prSet/>
      <dgm:spPr/>
      <dgm:t>
        <a:bodyPr/>
        <a:lstStyle/>
        <a:p>
          <a:endParaRPr lang="en-US"/>
        </a:p>
      </dgm:t>
    </dgm:pt>
    <dgm:pt modelId="{2E3C4F06-9334-4E65-865F-2E126DC2AC96}" type="sibTrans" cxnId="{618ACE94-E92A-422F-BFA7-9612C1F0BF6F}">
      <dgm:prSet/>
      <dgm:spPr/>
      <dgm:t>
        <a:bodyPr/>
        <a:lstStyle/>
        <a:p>
          <a:endParaRPr lang="en-US"/>
        </a:p>
      </dgm:t>
    </dgm:pt>
    <dgm:pt modelId="{F0F7BEB8-24E5-4013-9770-4CC7FFF4FA76}">
      <dgm:prSet/>
      <dgm:spPr/>
      <dgm:t>
        <a:bodyPr/>
        <a:lstStyle/>
        <a:p>
          <a:r>
            <a:rPr lang="en-US"/>
            <a:t>Manageability requirement</a:t>
          </a:r>
        </a:p>
      </dgm:t>
    </dgm:pt>
    <dgm:pt modelId="{A63E7F94-07FE-4731-A4E6-1CC1472E4225}" type="parTrans" cxnId="{48503537-69FD-4EC4-995B-18F6F8CEC809}">
      <dgm:prSet/>
      <dgm:spPr/>
      <dgm:t>
        <a:bodyPr/>
        <a:lstStyle/>
        <a:p>
          <a:endParaRPr lang="en-US"/>
        </a:p>
      </dgm:t>
    </dgm:pt>
    <dgm:pt modelId="{D2C5E73A-0424-4853-95EE-AC6871BB0612}" type="sibTrans" cxnId="{48503537-69FD-4EC4-995B-18F6F8CEC809}">
      <dgm:prSet/>
      <dgm:spPr/>
      <dgm:t>
        <a:bodyPr/>
        <a:lstStyle/>
        <a:p>
          <a:endParaRPr lang="en-US"/>
        </a:p>
      </dgm:t>
    </dgm:pt>
    <dgm:pt modelId="{438E2176-461D-4C9C-9EDB-87495A81EDBB}">
      <dgm:prSet/>
      <dgm:spPr/>
      <dgm:t>
        <a:bodyPr/>
        <a:lstStyle/>
        <a:p>
          <a:r>
            <a:rPr lang="en-US"/>
            <a:t>Recoverability requirement</a:t>
          </a:r>
        </a:p>
      </dgm:t>
    </dgm:pt>
    <dgm:pt modelId="{544E7018-2123-402D-ABBD-6665F6AE2A14}" type="parTrans" cxnId="{854D2B9A-FB8E-439D-9731-0387CA686FA5}">
      <dgm:prSet/>
      <dgm:spPr/>
      <dgm:t>
        <a:bodyPr/>
        <a:lstStyle/>
        <a:p>
          <a:endParaRPr lang="en-US"/>
        </a:p>
      </dgm:t>
    </dgm:pt>
    <dgm:pt modelId="{7A278D1A-6192-4025-9536-E72753D92C53}" type="sibTrans" cxnId="{854D2B9A-FB8E-439D-9731-0387CA686FA5}">
      <dgm:prSet/>
      <dgm:spPr/>
      <dgm:t>
        <a:bodyPr/>
        <a:lstStyle/>
        <a:p>
          <a:endParaRPr lang="en-US"/>
        </a:p>
      </dgm:t>
    </dgm:pt>
    <dgm:pt modelId="{E6AE5689-E216-49F2-BD54-071677ED5E1A}">
      <dgm:prSet/>
      <dgm:spPr/>
      <dgm:t>
        <a:bodyPr/>
        <a:lstStyle/>
        <a:p>
          <a:r>
            <a:rPr lang="en-US"/>
            <a:t>Security requirement</a:t>
          </a:r>
        </a:p>
      </dgm:t>
    </dgm:pt>
    <dgm:pt modelId="{73C77DFB-3497-4149-AF83-47E2432FD0D0}" type="parTrans" cxnId="{59A4D1EB-9A9F-40CF-9520-B50173D567F7}">
      <dgm:prSet/>
      <dgm:spPr/>
      <dgm:t>
        <a:bodyPr/>
        <a:lstStyle/>
        <a:p>
          <a:endParaRPr lang="en-US"/>
        </a:p>
      </dgm:t>
    </dgm:pt>
    <dgm:pt modelId="{7A3FBEA1-5BB3-4521-853B-D8A6373048D7}" type="sibTrans" cxnId="{59A4D1EB-9A9F-40CF-9520-B50173D567F7}">
      <dgm:prSet/>
      <dgm:spPr/>
      <dgm:t>
        <a:bodyPr/>
        <a:lstStyle/>
        <a:p>
          <a:endParaRPr lang="en-US"/>
        </a:p>
      </dgm:t>
    </dgm:pt>
    <dgm:pt modelId="{B82CF461-92CF-4F8E-BE78-2C5F90D7F1D2}">
      <dgm:prSet/>
      <dgm:spPr/>
      <dgm:t>
        <a:bodyPr/>
        <a:lstStyle/>
        <a:p>
          <a:r>
            <a:rPr lang="en-US"/>
            <a:t>Data Integrity requirement</a:t>
          </a:r>
        </a:p>
      </dgm:t>
    </dgm:pt>
    <dgm:pt modelId="{4C037927-901A-47EB-A52C-653EE297BB08}" type="parTrans" cxnId="{9CC6D3E9-DF2F-4DFB-B6A1-61769585C438}">
      <dgm:prSet/>
      <dgm:spPr/>
      <dgm:t>
        <a:bodyPr/>
        <a:lstStyle/>
        <a:p>
          <a:endParaRPr lang="en-US"/>
        </a:p>
      </dgm:t>
    </dgm:pt>
    <dgm:pt modelId="{897B0344-4C83-4A2F-AC4C-7939B9BA0244}" type="sibTrans" cxnId="{9CC6D3E9-DF2F-4DFB-B6A1-61769585C438}">
      <dgm:prSet/>
      <dgm:spPr/>
      <dgm:t>
        <a:bodyPr/>
        <a:lstStyle/>
        <a:p>
          <a:endParaRPr lang="en-US"/>
        </a:p>
      </dgm:t>
    </dgm:pt>
    <dgm:pt modelId="{3D52CA27-CC9C-44C9-BE62-92BDEC04A9D7}">
      <dgm:prSet/>
      <dgm:spPr/>
      <dgm:t>
        <a:bodyPr/>
        <a:lstStyle/>
        <a:p>
          <a:r>
            <a:rPr lang="en-US"/>
            <a:t>Capacity requirement</a:t>
          </a:r>
        </a:p>
      </dgm:t>
    </dgm:pt>
    <dgm:pt modelId="{AC992066-A2C7-4F0B-A496-DD6167850A5E}" type="parTrans" cxnId="{DF214B0E-02CC-435C-B702-3027C7D67545}">
      <dgm:prSet/>
      <dgm:spPr/>
      <dgm:t>
        <a:bodyPr/>
        <a:lstStyle/>
        <a:p>
          <a:endParaRPr lang="en-US"/>
        </a:p>
      </dgm:t>
    </dgm:pt>
    <dgm:pt modelId="{F7EDE502-F8D1-4834-8E16-292203C81ABC}" type="sibTrans" cxnId="{DF214B0E-02CC-435C-B702-3027C7D67545}">
      <dgm:prSet/>
      <dgm:spPr/>
      <dgm:t>
        <a:bodyPr/>
        <a:lstStyle/>
        <a:p>
          <a:endParaRPr lang="en-US"/>
        </a:p>
      </dgm:t>
    </dgm:pt>
    <dgm:pt modelId="{603609E4-3C09-46F6-9015-0482C05676B8}">
      <dgm:prSet/>
      <dgm:spPr/>
      <dgm:t>
        <a:bodyPr/>
        <a:lstStyle/>
        <a:p>
          <a:r>
            <a:rPr lang="en-US"/>
            <a:t>Availability requirement</a:t>
          </a:r>
        </a:p>
      </dgm:t>
    </dgm:pt>
    <dgm:pt modelId="{BBBC7531-25DF-447B-AFDC-994A78A366DF}" type="parTrans" cxnId="{F1F358F9-C0D2-412F-BD29-8A1334F009D0}">
      <dgm:prSet/>
      <dgm:spPr/>
      <dgm:t>
        <a:bodyPr/>
        <a:lstStyle/>
        <a:p>
          <a:endParaRPr lang="en-US"/>
        </a:p>
      </dgm:t>
    </dgm:pt>
    <dgm:pt modelId="{D7F44061-E849-4DDE-9974-EE1B330CCD3D}" type="sibTrans" cxnId="{F1F358F9-C0D2-412F-BD29-8A1334F009D0}">
      <dgm:prSet/>
      <dgm:spPr/>
      <dgm:t>
        <a:bodyPr/>
        <a:lstStyle/>
        <a:p>
          <a:endParaRPr lang="en-US"/>
        </a:p>
      </dgm:t>
    </dgm:pt>
    <dgm:pt modelId="{0D890559-46D5-4B66-B457-51FCC4AC6687}">
      <dgm:prSet/>
      <dgm:spPr/>
      <dgm:t>
        <a:bodyPr/>
        <a:lstStyle/>
        <a:p>
          <a:r>
            <a:rPr lang="en-US"/>
            <a:t>Scalability requirement</a:t>
          </a:r>
        </a:p>
      </dgm:t>
    </dgm:pt>
    <dgm:pt modelId="{64EC5A2D-58E2-4F19-AAB8-4D52D9B6A778}" type="parTrans" cxnId="{660A4F5E-44EE-4849-9FDC-0B4362EE5CE4}">
      <dgm:prSet/>
      <dgm:spPr/>
      <dgm:t>
        <a:bodyPr/>
        <a:lstStyle/>
        <a:p>
          <a:endParaRPr lang="en-US"/>
        </a:p>
      </dgm:t>
    </dgm:pt>
    <dgm:pt modelId="{0BC31250-ECAB-41AD-9AD3-F867A427234C}" type="sibTrans" cxnId="{660A4F5E-44EE-4849-9FDC-0B4362EE5CE4}">
      <dgm:prSet/>
      <dgm:spPr/>
      <dgm:t>
        <a:bodyPr/>
        <a:lstStyle/>
        <a:p>
          <a:endParaRPr lang="en-US"/>
        </a:p>
      </dgm:t>
    </dgm:pt>
    <dgm:pt modelId="{F1163A61-CE17-4DC0-8AC4-3A12AFC6078F}">
      <dgm:prSet/>
      <dgm:spPr/>
      <dgm:t>
        <a:bodyPr/>
        <a:lstStyle/>
        <a:p>
          <a:r>
            <a:rPr lang="en-US"/>
            <a:t>Interoperability requirement</a:t>
          </a:r>
        </a:p>
      </dgm:t>
    </dgm:pt>
    <dgm:pt modelId="{5A7F1914-A1A7-49E6-95FA-45666EC271C9}" type="parTrans" cxnId="{641E73A1-CBE5-41B7-B834-2385909AD273}">
      <dgm:prSet/>
      <dgm:spPr/>
      <dgm:t>
        <a:bodyPr/>
        <a:lstStyle/>
        <a:p>
          <a:endParaRPr lang="en-US"/>
        </a:p>
      </dgm:t>
    </dgm:pt>
    <dgm:pt modelId="{79844A5E-FEAC-45B7-9B6D-833AD4F204AF}" type="sibTrans" cxnId="{641E73A1-CBE5-41B7-B834-2385909AD273}">
      <dgm:prSet/>
      <dgm:spPr/>
      <dgm:t>
        <a:bodyPr/>
        <a:lstStyle/>
        <a:p>
          <a:endParaRPr lang="en-US"/>
        </a:p>
      </dgm:t>
    </dgm:pt>
    <dgm:pt modelId="{EAFACF70-E54F-4A03-9B2E-B9718101DF1D}">
      <dgm:prSet/>
      <dgm:spPr/>
      <dgm:t>
        <a:bodyPr/>
        <a:lstStyle/>
        <a:p>
          <a:r>
            <a:rPr lang="en-US"/>
            <a:t>Reliability requirement</a:t>
          </a:r>
        </a:p>
      </dgm:t>
    </dgm:pt>
    <dgm:pt modelId="{C3AA6CB8-B39A-4DFF-832E-D5C5249B948D}" type="parTrans" cxnId="{5A9DC9EF-BF83-43E0-9C4B-36F41E6482F1}">
      <dgm:prSet/>
      <dgm:spPr/>
      <dgm:t>
        <a:bodyPr/>
        <a:lstStyle/>
        <a:p>
          <a:endParaRPr lang="en-US"/>
        </a:p>
      </dgm:t>
    </dgm:pt>
    <dgm:pt modelId="{6D49DFB6-AD48-4903-A51A-F6B4F6424F61}" type="sibTrans" cxnId="{5A9DC9EF-BF83-43E0-9C4B-36F41E6482F1}">
      <dgm:prSet/>
      <dgm:spPr/>
      <dgm:t>
        <a:bodyPr/>
        <a:lstStyle/>
        <a:p>
          <a:endParaRPr lang="en-US"/>
        </a:p>
      </dgm:t>
    </dgm:pt>
    <dgm:pt modelId="{4C48D221-4C78-4CF9-99A2-529317456B20}">
      <dgm:prSet/>
      <dgm:spPr/>
      <dgm:t>
        <a:bodyPr/>
        <a:lstStyle/>
        <a:p>
          <a:r>
            <a:rPr lang="en-US"/>
            <a:t>Maintainability requirement</a:t>
          </a:r>
        </a:p>
      </dgm:t>
    </dgm:pt>
    <dgm:pt modelId="{DEB3A627-2D9C-4A8E-8FAA-FE6F1BB613D2}" type="parTrans" cxnId="{F86723EE-0F95-4C1E-AF68-D55D517F9536}">
      <dgm:prSet/>
      <dgm:spPr/>
      <dgm:t>
        <a:bodyPr/>
        <a:lstStyle/>
        <a:p>
          <a:endParaRPr lang="en-US"/>
        </a:p>
      </dgm:t>
    </dgm:pt>
    <dgm:pt modelId="{FBDB8B5B-1F18-4AA0-AF3E-A89BF2C5D90E}" type="sibTrans" cxnId="{F86723EE-0F95-4C1E-AF68-D55D517F9536}">
      <dgm:prSet/>
      <dgm:spPr/>
      <dgm:t>
        <a:bodyPr/>
        <a:lstStyle/>
        <a:p>
          <a:endParaRPr lang="en-US"/>
        </a:p>
      </dgm:t>
    </dgm:pt>
    <dgm:pt modelId="{D49EDF0F-165F-4B47-A73A-9DC90BF28907}">
      <dgm:prSet/>
      <dgm:spPr/>
      <dgm:t>
        <a:bodyPr/>
        <a:lstStyle/>
        <a:p>
          <a:r>
            <a:rPr lang="en-US"/>
            <a:t>Regulatory requirement</a:t>
          </a:r>
        </a:p>
      </dgm:t>
    </dgm:pt>
    <dgm:pt modelId="{A5BEBAEE-525F-425E-841D-BC29E180D8EA}" type="parTrans" cxnId="{F73632F6-F2ED-422A-A19B-CD342DE89701}">
      <dgm:prSet/>
      <dgm:spPr/>
      <dgm:t>
        <a:bodyPr/>
        <a:lstStyle/>
        <a:p>
          <a:endParaRPr lang="en-US"/>
        </a:p>
      </dgm:t>
    </dgm:pt>
    <dgm:pt modelId="{8706FC86-C671-4C3B-949B-45670BFF819F}" type="sibTrans" cxnId="{F73632F6-F2ED-422A-A19B-CD342DE89701}">
      <dgm:prSet/>
      <dgm:spPr/>
      <dgm:t>
        <a:bodyPr/>
        <a:lstStyle/>
        <a:p>
          <a:endParaRPr lang="en-US"/>
        </a:p>
      </dgm:t>
    </dgm:pt>
    <dgm:pt modelId="{1648FAEB-2AFE-4E61-8DDD-E02B774514A4}">
      <dgm:prSet/>
      <dgm:spPr/>
      <dgm:t>
        <a:bodyPr/>
        <a:lstStyle/>
        <a:p>
          <a:r>
            <a:rPr lang="en-US"/>
            <a:t>Environmental requirement</a:t>
          </a:r>
        </a:p>
      </dgm:t>
    </dgm:pt>
    <dgm:pt modelId="{74019B42-A3D4-4E74-B1A3-4E45EEB6C35C}" type="parTrans" cxnId="{582122DA-2683-4DDD-8205-71EE549C8BF4}">
      <dgm:prSet/>
      <dgm:spPr/>
      <dgm:t>
        <a:bodyPr/>
        <a:lstStyle/>
        <a:p>
          <a:endParaRPr lang="en-US"/>
        </a:p>
      </dgm:t>
    </dgm:pt>
    <dgm:pt modelId="{C33E14CE-686D-45BC-9A02-B1EE795ED5AB}" type="sibTrans" cxnId="{582122DA-2683-4DDD-8205-71EE549C8BF4}">
      <dgm:prSet/>
      <dgm:spPr/>
      <dgm:t>
        <a:bodyPr/>
        <a:lstStyle/>
        <a:p>
          <a:endParaRPr lang="en-US"/>
        </a:p>
      </dgm:t>
    </dgm:pt>
    <dgm:pt modelId="{5D44DA70-E4A2-4D15-8E27-9A6947EF3DA2}" type="pres">
      <dgm:prSet presAssocID="{4EFD49B5-ABB8-44B7-9BA7-665015E84890}" presName="diagram" presStyleCnt="0">
        <dgm:presLayoutVars>
          <dgm:dir/>
          <dgm:resizeHandles val="exact"/>
        </dgm:presLayoutVars>
      </dgm:prSet>
      <dgm:spPr/>
      <dgm:t>
        <a:bodyPr/>
        <a:lstStyle/>
        <a:p>
          <a:endParaRPr lang="en-US"/>
        </a:p>
      </dgm:t>
    </dgm:pt>
    <dgm:pt modelId="{212DF2D9-8ABB-4C06-93CB-94FA63660659}" type="pres">
      <dgm:prSet presAssocID="{89E3B990-2F31-4B42-8B67-56B22FFDE91E}" presName="node" presStyleLbl="node1" presStyleIdx="0" presStyleCnt="14">
        <dgm:presLayoutVars>
          <dgm:bulletEnabled val="1"/>
        </dgm:presLayoutVars>
      </dgm:prSet>
      <dgm:spPr/>
      <dgm:t>
        <a:bodyPr/>
        <a:lstStyle/>
        <a:p>
          <a:endParaRPr lang="en-US"/>
        </a:p>
      </dgm:t>
    </dgm:pt>
    <dgm:pt modelId="{E9AC346E-E730-4540-8ECC-91C65195AB7C}" type="pres">
      <dgm:prSet presAssocID="{0536F8EA-E24C-4F58-888E-263DCA5D0F2E}" presName="sibTrans" presStyleCnt="0"/>
      <dgm:spPr/>
    </dgm:pt>
    <dgm:pt modelId="{D8D7F123-BC9A-4697-8B36-83A9CAFAE04D}" type="pres">
      <dgm:prSet presAssocID="{C4415FC7-0ED5-4647-B4C9-7C50664BFDFF}" presName="node" presStyleLbl="node1" presStyleIdx="1" presStyleCnt="14">
        <dgm:presLayoutVars>
          <dgm:bulletEnabled val="1"/>
        </dgm:presLayoutVars>
      </dgm:prSet>
      <dgm:spPr/>
      <dgm:t>
        <a:bodyPr/>
        <a:lstStyle/>
        <a:p>
          <a:endParaRPr lang="en-US"/>
        </a:p>
      </dgm:t>
    </dgm:pt>
    <dgm:pt modelId="{699D7924-8E6F-4F6E-B471-5D59F37A0C9D}" type="pres">
      <dgm:prSet presAssocID="{2E3C4F06-9334-4E65-865F-2E126DC2AC96}" presName="sibTrans" presStyleCnt="0"/>
      <dgm:spPr/>
    </dgm:pt>
    <dgm:pt modelId="{0A9B6D2B-A67C-4EBC-8211-ED5911A4A555}" type="pres">
      <dgm:prSet presAssocID="{F0F7BEB8-24E5-4013-9770-4CC7FFF4FA76}" presName="node" presStyleLbl="node1" presStyleIdx="2" presStyleCnt="14">
        <dgm:presLayoutVars>
          <dgm:bulletEnabled val="1"/>
        </dgm:presLayoutVars>
      </dgm:prSet>
      <dgm:spPr/>
      <dgm:t>
        <a:bodyPr/>
        <a:lstStyle/>
        <a:p>
          <a:endParaRPr lang="en-US"/>
        </a:p>
      </dgm:t>
    </dgm:pt>
    <dgm:pt modelId="{2C7765AA-4527-4A9D-AE7F-C9BB7FC9C5C4}" type="pres">
      <dgm:prSet presAssocID="{D2C5E73A-0424-4853-95EE-AC6871BB0612}" presName="sibTrans" presStyleCnt="0"/>
      <dgm:spPr/>
    </dgm:pt>
    <dgm:pt modelId="{A3B81AB5-1523-464A-884D-66E69CB4E405}" type="pres">
      <dgm:prSet presAssocID="{438E2176-461D-4C9C-9EDB-87495A81EDBB}" presName="node" presStyleLbl="node1" presStyleIdx="3" presStyleCnt="14">
        <dgm:presLayoutVars>
          <dgm:bulletEnabled val="1"/>
        </dgm:presLayoutVars>
      </dgm:prSet>
      <dgm:spPr/>
      <dgm:t>
        <a:bodyPr/>
        <a:lstStyle/>
        <a:p>
          <a:endParaRPr lang="en-US"/>
        </a:p>
      </dgm:t>
    </dgm:pt>
    <dgm:pt modelId="{9AA88B2A-E7B7-4ABE-93B7-239071B4A472}" type="pres">
      <dgm:prSet presAssocID="{7A278D1A-6192-4025-9536-E72753D92C53}" presName="sibTrans" presStyleCnt="0"/>
      <dgm:spPr/>
    </dgm:pt>
    <dgm:pt modelId="{60D83FA5-EEA5-4E68-AFFF-A19F920758D4}" type="pres">
      <dgm:prSet presAssocID="{E6AE5689-E216-49F2-BD54-071677ED5E1A}" presName="node" presStyleLbl="node1" presStyleIdx="4" presStyleCnt="14">
        <dgm:presLayoutVars>
          <dgm:bulletEnabled val="1"/>
        </dgm:presLayoutVars>
      </dgm:prSet>
      <dgm:spPr/>
      <dgm:t>
        <a:bodyPr/>
        <a:lstStyle/>
        <a:p>
          <a:endParaRPr lang="en-US"/>
        </a:p>
      </dgm:t>
    </dgm:pt>
    <dgm:pt modelId="{0407B656-F82F-4236-8B6A-F899483CD3B1}" type="pres">
      <dgm:prSet presAssocID="{7A3FBEA1-5BB3-4521-853B-D8A6373048D7}" presName="sibTrans" presStyleCnt="0"/>
      <dgm:spPr/>
    </dgm:pt>
    <dgm:pt modelId="{4421DE8A-04E1-4AC2-9802-97299A598188}" type="pres">
      <dgm:prSet presAssocID="{B82CF461-92CF-4F8E-BE78-2C5F90D7F1D2}" presName="node" presStyleLbl="node1" presStyleIdx="5" presStyleCnt="14">
        <dgm:presLayoutVars>
          <dgm:bulletEnabled val="1"/>
        </dgm:presLayoutVars>
      </dgm:prSet>
      <dgm:spPr/>
      <dgm:t>
        <a:bodyPr/>
        <a:lstStyle/>
        <a:p>
          <a:endParaRPr lang="en-US"/>
        </a:p>
      </dgm:t>
    </dgm:pt>
    <dgm:pt modelId="{446B6E8B-D6A7-47EB-8253-77620F8C847F}" type="pres">
      <dgm:prSet presAssocID="{897B0344-4C83-4A2F-AC4C-7939B9BA0244}" presName="sibTrans" presStyleCnt="0"/>
      <dgm:spPr/>
    </dgm:pt>
    <dgm:pt modelId="{A483A2BB-09FA-46F3-A2A6-23001F6AEF6A}" type="pres">
      <dgm:prSet presAssocID="{3D52CA27-CC9C-44C9-BE62-92BDEC04A9D7}" presName="node" presStyleLbl="node1" presStyleIdx="6" presStyleCnt="14">
        <dgm:presLayoutVars>
          <dgm:bulletEnabled val="1"/>
        </dgm:presLayoutVars>
      </dgm:prSet>
      <dgm:spPr/>
      <dgm:t>
        <a:bodyPr/>
        <a:lstStyle/>
        <a:p>
          <a:endParaRPr lang="en-US"/>
        </a:p>
      </dgm:t>
    </dgm:pt>
    <dgm:pt modelId="{D4F29D29-158C-49B0-9D02-7F29AADC2290}" type="pres">
      <dgm:prSet presAssocID="{F7EDE502-F8D1-4834-8E16-292203C81ABC}" presName="sibTrans" presStyleCnt="0"/>
      <dgm:spPr/>
    </dgm:pt>
    <dgm:pt modelId="{6ECD1F71-3BBE-478B-B262-E929FF20095D}" type="pres">
      <dgm:prSet presAssocID="{603609E4-3C09-46F6-9015-0482C05676B8}" presName="node" presStyleLbl="node1" presStyleIdx="7" presStyleCnt="14">
        <dgm:presLayoutVars>
          <dgm:bulletEnabled val="1"/>
        </dgm:presLayoutVars>
      </dgm:prSet>
      <dgm:spPr/>
      <dgm:t>
        <a:bodyPr/>
        <a:lstStyle/>
        <a:p>
          <a:endParaRPr lang="en-US"/>
        </a:p>
      </dgm:t>
    </dgm:pt>
    <dgm:pt modelId="{629B793A-7CF5-45F5-9FA4-AB9C2A5879E9}" type="pres">
      <dgm:prSet presAssocID="{D7F44061-E849-4DDE-9974-EE1B330CCD3D}" presName="sibTrans" presStyleCnt="0"/>
      <dgm:spPr/>
    </dgm:pt>
    <dgm:pt modelId="{3503E9A7-AA72-4AB4-9F8A-38F20FDDDC75}" type="pres">
      <dgm:prSet presAssocID="{0D890559-46D5-4B66-B457-51FCC4AC6687}" presName="node" presStyleLbl="node1" presStyleIdx="8" presStyleCnt="14">
        <dgm:presLayoutVars>
          <dgm:bulletEnabled val="1"/>
        </dgm:presLayoutVars>
      </dgm:prSet>
      <dgm:spPr/>
      <dgm:t>
        <a:bodyPr/>
        <a:lstStyle/>
        <a:p>
          <a:endParaRPr lang="en-US"/>
        </a:p>
      </dgm:t>
    </dgm:pt>
    <dgm:pt modelId="{B5D223DB-B333-4854-8098-8CDDF29C650B}" type="pres">
      <dgm:prSet presAssocID="{0BC31250-ECAB-41AD-9AD3-F867A427234C}" presName="sibTrans" presStyleCnt="0"/>
      <dgm:spPr/>
    </dgm:pt>
    <dgm:pt modelId="{EDA01A89-CB79-4DA2-8CF1-911575E5869C}" type="pres">
      <dgm:prSet presAssocID="{F1163A61-CE17-4DC0-8AC4-3A12AFC6078F}" presName="node" presStyleLbl="node1" presStyleIdx="9" presStyleCnt="14">
        <dgm:presLayoutVars>
          <dgm:bulletEnabled val="1"/>
        </dgm:presLayoutVars>
      </dgm:prSet>
      <dgm:spPr/>
      <dgm:t>
        <a:bodyPr/>
        <a:lstStyle/>
        <a:p>
          <a:endParaRPr lang="en-US"/>
        </a:p>
      </dgm:t>
    </dgm:pt>
    <dgm:pt modelId="{C558B989-1582-4F4B-BDFF-3376B2600A4F}" type="pres">
      <dgm:prSet presAssocID="{79844A5E-FEAC-45B7-9B6D-833AD4F204AF}" presName="sibTrans" presStyleCnt="0"/>
      <dgm:spPr/>
    </dgm:pt>
    <dgm:pt modelId="{B5DE1B1C-980F-48B8-9A74-C9CB67F79187}" type="pres">
      <dgm:prSet presAssocID="{EAFACF70-E54F-4A03-9B2E-B9718101DF1D}" presName="node" presStyleLbl="node1" presStyleIdx="10" presStyleCnt="14">
        <dgm:presLayoutVars>
          <dgm:bulletEnabled val="1"/>
        </dgm:presLayoutVars>
      </dgm:prSet>
      <dgm:spPr/>
      <dgm:t>
        <a:bodyPr/>
        <a:lstStyle/>
        <a:p>
          <a:endParaRPr lang="en-US"/>
        </a:p>
      </dgm:t>
    </dgm:pt>
    <dgm:pt modelId="{79BB17D7-3ADF-4A90-A41D-45D6D7750B92}" type="pres">
      <dgm:prSet presAssocID="{6D49DFB6-AD48-4903-A51A-F6B4F6424F61}" presName="sibTrans" presStyleCnt="0"/>
      <dgm:spPr/>
    </dgm:pt>
    <dgm:pt modelId="{F2572AB8-C47E-4EAD-94C7-48EEF0799AFF}" type="pres">
      <dgm:prSet presAssocID="{4C48D221-4C78-4CF9-99A2-529317456B20}" presName="node" presStyleLbl="node1" presStyleIdx="11" presStyleCnt="14">
        <dgm:presLayoutVars>
          <dgm:bulletEnabled val="1"/>
        </dgm:presLayoutVars>
      </dgm:prSet>
      <dgm:spPr/>
      <dgm:t>
        <a:bodyPr/>
        <a:lstStyle/>
        <a:p>
          <a:endParaRPr lang="en-US"/>
        </a:p>
      </dgm:t>
    </dgm:pt>
    <dgm:pt modelId="{2A9ECD9B-D30A-4FCF-BAEF-7A00CF42B3A4}" type="pres">
      <dgm:prSet presAssocID="{FBDB8B5B-1F18-4AA0-AF3E-A89BF2C5D90E}" presName="sibTrans" presStyleCnt="0"/>
      <dgm:spPr/>
    </dgm:pt>
    <dgm:pt modelId="{87D500EF-1D33-4F5B-88DA-F98E66FB52A8}" type="pres">
      <dgm:prSet presAssocID="{D49EDF0F-165F-4B47-A73A-9DC90BF28907}" presName="node" presStyleLbl="node1" presStyleIdx="12" presStyleCnt="14">
        <dgm:presLayoutVars>
          <dgm:bulletEnabled val="1"/>
        </dgm:presLayoutVars>
      </dgm:prSet>
      <dgm:spPr/>
      <dgm:t>
        <a:bodyPr/>
        <a:lstStyle/>
        <a:p>
          <a:endParaRPr lang="en-US"/>
        </a:p>
      </dgm:t>
    </dgm:pt>
    <dgm:pt modelId="{9B0E8BB4-AA91-4E24-8664-264020BAF6F2}" type="pres">
      <dgm:prSet presAssocID="{8706FC86-C671-4C3B-949B-45670BFF819F}" presName="sibTrans" presStyleCnt="0"/>
      <dgm:spPr/>
    </dgm:pt>
    <dgm:pt modelId="{A0DFA05C-387F-4FD4-ADB0-5DB899681A8A}" type="pres">
      <dgm:prSet presAssocID="{1648FAEB-2AFE-4E61-8DDD-E02B774514A4}" presName="node" presStyleLbl="node1" presStyleIdx="13" presStyleCnt="14">
        <dgm:presLayoutVars>
          <dgm:bulletEnabled val="1"/>
        </dgm:presLayoutVars>
      </dgm:prSet>
      <dgm:spPr/>
      <dgm:t>
        <a:bodyPr/>
        <a:lstStyle/>
        <a:p>
          <a:endParaRPr lang="en-US"/>
        </a:p>
      </dgm:t>
    </dgm:pt>
  </dgm:ptLst>
  <dgm:cxnLst>
    <dgm:cxn modelId="{F1F358F9-C0D2-412F-BD29-8A1334F009D0}" srcId="{4EFD49B5-ABB8-44B7-9BA7-665015E84890}" destId="{603609E4-3C09-46F6-9015-0482C05676B8}" srcOrd="7" destOrd="0" parTransId="{BBBC7531-25DF-447B-AFDC-994A78A366DF}" sibTransId="{D7F44061-E849-4DDE-9974-EE1B330CCD3D}"/>
    <dgm:cxn modelId="{641E73A1-CBE5-41B7-B834-2385909AD273}" srcId="{4EFD49B5-ABB8-44B7-9BA7-665015E84890}" destId="{F1163A61-CE17-4DC0-8AC4-3A12AFC6078F}" srcOrd="9" destOrd="0" parTransId="{5A7F1914-A1A7-49E6-95FA-45666EC271C9}" sibTransId="{79844A5E-FEAC-45B7-9B6D-833AD4F204AF}"/>
    <dgm:cxn modelId="{9610FD3A-50FE-447A-A070-984226D369EF}" type="presOf" srcId="{C4415FC7-0ED5-4647-B4C9-7C50664BFDFF}" destId="{D8D7F123-BC9A-4697-8B36-83A9CAFAE04D}" srcOrd="0" destOrd="0" presId="urn:microsoft.com/office/officeart/2005/8/layout/default"/>
    <dgm:cxn modelId="{F73632F6-F2ED-422A-A19B-CD342DE89701}" srcId="{4EFD49B5-ABB8-44B7-9BA7-665015E84890}" destId="{D49EDF0F-165F-4B47-A73A-9DC90BF28907}" srcOrd="12" destOrd="0" parTransId="{A5BEBAEE-525F-425E-841D-BC29E180D8EA}" sibTransId="{8706FC86-C671-4C3B-949B-45670BFF819F}"/>
    <dgm:cxn modelId="{582122DA-2683-4DDD-8205-71EE549C8BF4}" srcId="{4EFD49B5-ABB8-44B7-9BA7-665015E84890}" destId="{1648FAEB-2AFE-4E61-8DDD-E02B774514A4}" srcOrd="13" destOrd="0" parTransId="{74019B42-A3D4-4E74-B1A3-4E45EEB6C35C}" sibTransId="{C33E14CE-686D-45BC-9A02-B1EE795ED5AB}"/>
    <dgm:cxn modelId="{F86723EE-0F95-4C1E-AF68-D55D517F9536}" srcId="{4EFD49B5-ABB8-44B7-9BA7-665015E84890}" destId="{4C48D221-4C78-4CF9-99A2-529317456B20}" srcOrd="11" destOrd="0" parTransId="{DEB3A627-2D9C-4A8E-8FAA-FE6F1BB613D2}" sibTransId="{FBDB8B5B-1F18-4AA0-AF3E-A89BF2C5D90E}"/>
    <dgm:cxn modelId="{AE4BD7CC-167F-475D-88E4-DD17D32875C4}" type="presOf" srcId="{3D52CA27-CC9C-44C9-BE62-92BDEC04A9D7}" destId="{A483A2BB-09FA-46F3-A2A6-23001F6AEF6A}" srcOrd="0" destOrd="0" presId="urn:microsoft.com/office/officeart/2005/8/layout/default"/>
    <dgm:cxn modelId="{48503537-69FD-4EC4-995B-18F6F8CEC809}" srcId="{4EFD49B5-ABB8-44B7-9BA7-665015E84890}" destId="{F0F7BEB8-24E5-4013-9770-4CC7FFF4FA76}" srcOrd="2" destOrd="0" parTransId="{A63E7F94-07FE-4731-A4E6-1CC1472E4225}" sibTransId="{D2C5E73A-0424-4853-95EE-AC6871BB0612}"/>
    <dgm:cxn modelId="{6B93F8EA-F0B1-40D0-AC93-22FB4FB21D6E}" type="presOf" srcId="{4C48D221-4C78-4CF9-99A2-529317456B20}" destId="{F2572AB8-C47E-4EAD-94C7-48EEF0799AFF}" srcOrd="0" destOrd="0" presId="urn:microsoft.com/office/officeart/2005/8/layout/default"/>
    <dgm:cxn modelId="{621983ED-EB2B-4044-A59A-DE970EB6FE96}" type="presOf" srcId="{B82CF461-92CF-4F8E-BE78-2C5F90D7F1D2}" destId="{4421DE8A-04E1-4AC2-9802-97299A598188}" srcOrd="0" destOrd="0" presId="urn:microsoft.com/office/officeart/2005/8/layout/default"/>
    <dgm:cxn modelId="{75F0CDAA-8022-4538-AF6F-DC72F4F765E3}" type="presOf" srcId="{EAFACF70-E54F-4A03-9B2E-B9718101DF1D}" destId="{B5DE1B1C-980F-48B8-9A74-C9CB67F79187}" srcOrd="0" destOrd="0" presId="urn:microsoft.com/office/officeart/2005/8/layout/default"/>
    <dgm:cxn modelId="{DF214B0E-02CC-435C-B702-3027C7D67545}" srcId="{4EFD49B5-ABB8-44B7-9BA7-665015E84890}" destId="{3D52CA27-CC9C-44C9-BE62-92BDEC04A9D7}" srcOrd="6" destOrd="0" parTransId="{AC992066-A2C7-4F0B-A496-DD6167850A5E}" sibTransId="{F7EDE502-F8D1-4834-8E16-292203C81ABC}"/>
    <dgm:cxn modelId="{B9C67572-226D-4A2B-9A62-FB20DB4A2B13}" type="presOf" srcId="{1648FAEB-2AFE-4E61-8DDD-E02B774514A4}" destId="{A0DFA05C-387F-4FD4-ADB0-5DB899681A8A}" srcOrd="0" destOrd="0" presId="urn:microsoft.com/office/officeart/2005/8/layout/default"/>
    <dgm:cxn modelId="{854D2B9A-FB8E-439D-9731-0387CA686FA5}" srcId="{4EFD49B5-ABB8-44B7-9BA7-665015E84890}" destId="{438E2176-461D-4C9C-9EDB-87495A81EDBB}" srcOrd="3" destOrd="0" parTransId="{544E7018-2123-402D-ABBD-6665F6AE2A14}" sibTransId="{7A278D1A-6192-4025-9536-E72753D92C53}"/>
    <dgm:cxn modelId="{434CE643-1AD8-4E08-9BE3-52E063106BD7}" type="presOf" srcId="{603609E4-3C09-46F6-9015-0482C05676B8}" destId="{6ECD1F71-3BBE-478B-B262-E929FF20095D}" srcOrd="0" destOrd="0" presId="urn:microsoft.com/office/officeart/2005/8/layout/default"/>
    <dgm:cxn modelId="{D3E1D491-CD33-4C2E-AD44-3CED7903DF6A}" type="presOf" srcId="{D49EDF0F-165F-4B47-A73A-9DC90BF28907}" destId="{87D500EF-1D33-4F5B-88DA-F98E66FB52A8}" srcOrd="0" destOrd="0" presId="urn:microsoft.com/office/officeart/2005/8/layout/default"/>
    <dgm:cxn modelId="{A8C3C723-2A9B-400F-A252-1AA5328A6528}" type="presOf" srcId="{4EFD49B5-ABB8-44B7-9BA7-665015E84890}" destId="{5D44DA70-E4A2-4D15-8E27-9A6947EF3DA2}" srcOrd="0" destOrd="0" presId="urn:microsoft.com/office/officeart/2005/8/layout/default"/>
    <dgm:cxn modelId="{0EA47302-88CD-47B0-9373-ACA78C34C22C}" type="presOf" srcId="{0D890559-46D5-4B66-B457-51FCC4AC6687}" destId="{3503E9A7-AA72-4AB4-9F8A-38F20FDDDC75}" srcOrd="0" destOrd="0" presId="urn:microsoft.com/office/officeart/2005/8/layout/default"/>
    <dgm:cxn modelId="{03BE0E38-89A0-4835-901A-67F87B84BF30}" srcId="{4EFD49B5-ABB8-44B7-9BA7-665015E84890}" destId="{89E3B990-2F31-4B42-8B67-56B22FFDE91E}" srcOrd="0" destOrd="0" parTransId="{B5F15653-9503-4680-8443-D6E13FB99C7C}" sibTransId="{0536F8EA-E24C-4F58-888E-263DCA5D0F2E}"/>
    <dgm:cxn modelId="{660A4F5E-44EE-4849-9FDC-0B4362EE5CE4}" srcId="{4EFD49B5-ABB8-44B7-9BA7-665015E84890}" destId="{0D890559-46D5-4B66-B457-51FCC4AC6687}" srcOrd="8" destOrd="0" parTransId="{64EC5A2D-58E2-4F19-AAB8-4D52D9B6A778}" sibTransId="{0BC31250-ECAB-41AD-9AD3-F867A427234C}"/>
    <dgm:cxn modelId="{9CC6D3E9-DF2F-4DFB-B6A1-61769585C438}" srcId="{4EFD49B5-ABB8-44B7-9BA7-665015E84890}" destId="{B82CF461-92CF-4F8E-BE78-2C5F90D7F1D2}" srcOrd="5" destOrd="0" parTransId="{4C037927-901A-47EB-A52C-653EE297BB08}" sibTransId="{897B0344-4C83-4A2F-AC4C-7939B9BA0244}"/>
    <dgm:cxn modelId="{BCB5A60A-2DDF-433A-A8A5-F5AE58E4CC8F}" type="presOf" srcId="{F0F7BEB8-24E5-4013-9770-4CC7FFF4FA76}" destId="{0A9B6D2B-A67C-4EBC-8211-ED5911A4A555}" srcOrd="0" destOrd="0" presId="urn:microsoft.com/office/officeart/2005/8/layout/default"/>
    <dgm:cxn modelId="{618ACE94-E92A-422F-BFA7-9612C1F0BF6F}" srcId="{4EFD49B5-ABB8-44B7-9BA7-665015E84890}" destId="{C4415FC7-0ED5-4647-B4C9-7C50664BFDFF}" srcOrd="1" destOrd="0" parTransId="{27D43437-A4C2-4B14-96C9-D0FC82DD22E5}" sibTransId="{2E3C4F06-9334-4E65-865F-2E126DC2AC96}"/>
    <dgm:cxn modelId="{5A9DC9EF-BF83-43E0-9C4B-36F41E6482F1}" srcId="{4EFD49B5-ABB8-44B7-9BA7-665015E84890}" destId="{EAFACF70-E54F-4A03-9B2E-B9718101DF1D}" srcOrd="10" destOrd="0" parTransId="{C3AA6CB8-B39A-4DFF-832E-D5C5249B948D}" sibTransId="{6D49DFB6-AD48-4903-A51A-F6B4F6424F61}"/>
    <dgm:cxn modelId="{E6AB150E-2EB7-463D-9300-94F3CAAE84F5}" type="presOf" srcId="{F1163A61-CE17-4DC0-8AC4-3A12AFC6078F}" destId="{EDA01A89-CB79-4DA2-8CF1-911575E5869C}" srcOrd="0" destOrd="0" presId="urn:microsoft.com/office/officeart/2005/8/layout/default"/>
    <dgm:cxn modelId="{3F66CBF6-5880-4BEB-8A7A-D01CF5F2C03C}" type="presOf" srcId="{438E2176-461D-4C9C-9EDB-87495A81EDBB}" destId="{A3B81AB5-1523-464A-884D-66E69CB4E405}" srcOrd="0" destOrd="0" presId="urn:microsoft.com/office/officeart/2005/8/layout/default"/>
    <dgm:cxn modelId="{59A4D1EB-9A9F-40CF-9520-B50173D567F7}" srcId="{4EFD49B5-ABB8-44B7-9BA7-665015E84890}" destId="{E6AE5689-E216-49F2-BD54-071677ED5E1A}" srcOrd="4" destOrd="0" parTransId="{73C77DFB-3497-4149-AF83-47E2432FD0D0}" sibTransId="{7A3FBEA1-5BB3-4521-853B-D8A6373048D7}"/>
    <dgm:cxn modelId="{D1553D43-8A44-4AA7-B47A-8CCCB45F3D15}" type="presOf" srcId="{E6AE5689-E216-49F2-BD54-071677ED5E1A}" destId="{60D83FA5-EEA5-4E68-AFFF-A19F920758D4}" srcOrd="0" destOrd="0" presId="urn:microsoft.com/office/officeart/2005/8/layout/default"/>
    <dgm:cxn modelId="{55E97245-66AB-4BD6-846B-5ECE6C3B6B74}" type="presOf" srcId="{89E3B990-2F31-4B42-8B67-56B22FFDE91E}" destId="{212DF2D9-8ABB-4C06-93CB-94FA63660659}" srcOrd="0" destOrd="0" presId="urn:microsoft.com/office/officeart/2005/8/layout/default"/>
    <dgm:cxn modelId="{76CFCC45-8675-4B35-8D6B-DB639EDD4C08}" type="presParOf" srcId="{5D44DA70-E4A2-4D15-8E27-9A6947EF3DA2}" destId="{212DF2D9-8ABB-4C06-93CB-94FA63660659}" srcOrd="0" destOrd="0" presId="urn:microsoft.com/office/officeart/2005/8/layout/default"/>
    <dgm:cxn modelId="{D6BF9307-DEFF-4D10-BDE1-3B1494A68C0C}" type="presParOf" srcId="{5D44DA70-E4A2-4D15-8E27-9A6947EF3DA2}" destId="{E9AC346E-E730-4540-8ECC-91C65195AB7C}" srcOrd="1" destOrd="0" presId="urn:microsoft.com/office/officeart/2005/8/layout/default"/>
    <dgm:cxn modelId="{B5F858C6-C3B6-4CE0-AB56-33E01E6A4815}" type="presParOf" srcId="{5D44DA70-E4A2-4D15-8E27-9A6947EF3DA2}" destId="{D8D7F123-BC9A-4697-8B36-83A9CAFAE04D}" srcOrd="2" destOrd="0" presId="urn:microsoft.com/office/officeart/2005/8/layout/default"/>
    <dgm:cxn modelId="{0631389C-E02F-4ED9-A24C-A1E7FC35350C}" type="presParOf" srcId="{5D44DA70-E4A2-4D15-8E27-9A6947EF3DA2}" destId="{699D7924-8E6F-4F6E-B471-5D59F37A0C9D}" srcOrd="3" destOrd="0" presId="urn:microsoft.com/office/officeart/2005/8/layout/default"/>
    <dgm:cxn modelId="{CF5F0827-575C-4A41-8430-A047CD58501B}" type="presParOf" srcId="{5D44DA70-E4A2-4D15-8E27-9A6947EF3DA2}" destId="{0A9B6D2B-A67C-4EBC-8211-ED5911A4A555}" srcOrd="4" destOrd="0" presId="urn:microsoft.com/office/officeart/2005/8/layout/default"/>
    <dgm:cxn modelId="{A0F9AA69-AD85-464A-BBFA-758EA95DDA50}" type="presParOf" srcId="{5D44DA70-E4A2-4D15-8E27-9A6947EF3DA2}" destId="{2C7765AA-4527-4A9D-AE7F-C9BB7FC9C5C4}" srcOrd="5" destOrd="0" presId="urn:microsoft.com/office/officeart/2005/8/layout/default"/>
    <dgm:cxn modelId="{8C023D33-D2B7-48D6-A63D-7AC299B23DA9}" type="presParOf" srcId="{5D44DA70-E4A2-4D15-8E27-9A6947EF3DA2}" destId="{A3B81AB5-1523-464A-884D-66E69CB4E405}" srcOrd="6" destOrd="0" presId="urn:microsoft.com/office/officeart/2005/8/layout/default"/>
    <dgm:cxn modelId="{CBF90C7F-AFDF-4365-AC2A-D0DABE606361}" type="presParOf" srcId="{5D44DA70-E4A2-4D15-8E27-9A6947EF3DA2}" destId="{9AA88B2A-E7B7-4ABE-93B7-239071B4A472}" srcOrd="7" destOrd="0" presId="urn:microsoft.com/office/officeart/2005/8/layout/default"/>
    <dgm:cxn modelId="{985E78CA-6FF0-4578-83BE-42B0ABF7B07A}" type="presParOf" srcId="{5D44DA70-E4A2-4D15-8E27-9A6947EF3DA2}" destId="{60D83FA5-EEA5-4E68-AFFF-A19F920758D4}" srcOrd="8" destOrd="0" presId="urn:microsoft.com/office/officeart/2005/8/layout/default"/>
    <dgm:cxn modelId="{D2272A44-74BB-497E-A31F-087DE1A3B00E}" type="presParOf" srcId="{5D44DA70-E4A2-4D15-8E27-9A6947EF3DA2}" destId="{0407B656-F82F-4236-8B6A-F899483CD3B1}" srcOrd="9" destOrd="0" presId="urn:microsoft.com/office/officeart/2005/8/layout/default"/>
    <dgm:cxn modelId="{AC961D0B-EF39-4F17-A2D1-D4FB9758E382}" type="presParOf" srcId="{5D44DA70-E4A2-4D15-8E27-9A6947EF3DA2}" destId="{4421DE8A-04E1-4AC2-9802-97299A598188}" srcOrd="10" destOrd="0" presId="urn:microsoft.com/office/officeart/2005/8/layout/default"/>
    <dgm:cxn modelId="{95E0B876-9B26-4531-9C72-930F63BBDA01}" type="presParOf" srcId="{5D44DA70-E4A2-4D15-8E27-9A6947EF3DA2}" destId="{446B6E8B-D6A7-47EB-8253-77620F8C847F}" srcOrd="11" destOrd="0" presId="urn:microsoft.com/office/officeart/2005/8/layout/default"/>
    <dgm:cxn modelId="{853E2996-4239-4C74-90E4-6F2532BB635F}" type="presParOf" srcId="{5D44DA70-E4A2-4D15-8E27-9A6947EF3DA2}" destId="{A483A2BB-09FA-46F3-A2A6-23001F6AEF6A}" srcOrd="12" destOrd="0" presId="urn:microsoft.com/office/officeart/2005/8/layout/default"/>
    <dgm:cxn modelId="{EB733B9E-8931-4F7A-8420-8FE5C37897BC}" type="presParOf" srcId="{5D44DA70-E4A2-4D15-8E27-9A6947EF3DA2}" destId="{D4F29D29-158C-49B0-9D02-7F29AADC2290}" srcOrd="13" destOrd="0" presId="urn:microsoft.com/office/officeart/2005/8/layout/default"/>
    <dgm:cxn modelId="{81C41CC8-2C94-40E4-9F83-E86949CDB694}" type="presParOf" srcId="{5D44DA70-E4A2-4D15-8E27-9A6947EF3DA2}" destId="{6ECD1F71-3BBE-478B-B262-E929FF20095D}" srcOrd="14" destOrd="0" presId="urn:microsoft.com/office/officeart/2005/8/layout/default"/>
    <dgm:cxn modelId="{A5199C99-041D-489A-A36A-C02E87EF4A91}" type="presParOf" srcId="{5D44DA70-E4A2-4D15-8E27-9A6947EF3DA2}" destId="{629B793A-7CF5-45F5-9FA4-AB9C2A5879E9}" srcOrd="15" destOrd="0" presId="urn:microsoft.com/office/officeart/2005/8/layout/default"/>
    <dgm:cxn modelId="{07439847-EC2A-4B5A-B648-A39A015F1A14}" type="presParOf" srcId="{5D44DA70-E4A2-4D15-8E27-9A6947EF3DA2}" destId="{3503E9A7-AA72-4AB4-9F8A-38F20FDDDC75}" srcOrd="16" destOrd="0" presId="urn:microsoft.com/office/officeart/2005/8/layout/default"/>
    <dgm:cxn modelId="{A2611BA4-650E-44A6-A264-1209C66E3945}" type="presParOf" srcId="{5D44DA70-E4A2-4D15-8E27-9A6947EF3DA2}" destId="{B5D223DB-B333-4854-8098-8CDDF29C650B}" srcOrd="17" destOrd="0" presId="urn:microsoft.com/office/officeart/2005/8/layout/default"/>
    <dgm:cxn modelId="{03E2471E-76FE-496B-8822-5FD5651CF20A}" type="presParOf" srcId="{5D44DA70-E4A2-4D15-8E27-9A6947EF3DA2}" destId="{EDA01A89-CB79-4DA2-8CF1-911575E5869C}" srcOrd="18" destOrd="0" presId="urn:microsoft.com/office/officeart/2005/8/layout/default"/>
    <dgm:cxn modelId="{D0D10D59-40B0-46FA-AD88-084DEE23020A}" type="presParOf" srcId="{5D44DA70-E4A2-4D15-8E27-9A6947EF3DA2}" destId="{C558B989-1582-4F4B-BDFF-3376B2600A4F}" srcOrd="19" destOrd="0" presId="urn:microsoft.com/office/officeart/2005/8/layout/default"/>
    <dgm:cxn modelId="{78E1D82D-AAA1-4146-9333-6A18A280B13F}" type="presParOf" srcId="{5D44DA70-E4A2-4D15-8E27-9A6947EF3DA2}" destId="{B5DE1B1C-980F-48B8-9A74-C9CB67F79187}" srcOrd="20" destOrd="0" presId="urn:microsoft.com/office/officeart/2005/8/layout/default"/>
    <dgm:cxn modelId="{60A5FFFE-E5FE-43DB-893E-239232EE37AF}" type="presParOf" srcId="{5D44DA70-E4A2-4D15-8E27-9A6947EF3DA2}" destId="{79BB17D7-3ADF-4A90-A41D-45D6D7750B92}" srcOrd="21" destOrd="0" presId="urn:microsoft.com/office/officeart/2005/8/layout/default"/>
    <dgm:cxn modelId="{39EFC576-C6A3-40BB-B679-0122DA9A053B}" type="presParOf" srcId="{5D44DA70-E4A2-4D15-8E27-9A6947EF3DA2}" destId="{F2572AB8-C47E-4EAD-94C7-48EEF0799AFF}" srcOrd="22" destOrd="0" presId="urn:microsoft.com/office/officeart/2005/8/layout/default"/>
    <dgm:cxn modelId="{888BB53A-8211-4F2E-A342-8CF766648E3E}" type="presParOf" srcId="{5D44DA70-E4A2-4D15-8E27-9A6947EF3DA2}" destId="{2A9ECD9B-D30A-4FCF-BAEF-7A00CF42B3A4}" srcOrd="23" destOrd="0" presId="urn:microsoft.com/office/officeart/2005/8/layout/default"/>
    <dgm:cxn modelId="{85CD5A00-D26D-4331-B0BD-D13C8373223B}" type="presParOf" srcId="{5D44DA70-E4A2-4D15-8E27-9A6947EF3DA2}" destId="{87D500EF-1D33-4F5B-88DA-F98E66FB52A8}" srcOrd="24" destOrd="0" presId="urn:microsoft.com/office/officeart/2005/8/layout/default"/>
    <dgm:cxn modelId="{336315FB-6082-44E8-9864-0ED29CA94B18}" type="presParOf" srcId="{5D44DA70-E4A2-4D15-8E27-9A6947EF3DA2}" destId="{9B0E8BB4-AA91-4E24-8664-264020BAF6F2}" srcOrd="25" destOrd="0" presId="urn:microsoft.com/office/officeart/2005/8/layout/default"/>
    <dgm:cxn modelId="{423EA1B8-F26C-4B2C-85D6-D8080D7AEE2E}" type="presParOf" srcId="{5D44DA70-E4A2-4D15-8E27-9A6947EF3DA2}" destId="{A0DFA05C-387F-4FD4-ADB0-5DB899681A8A}"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BA2E4-73E7-471B-8F24-D567C1A20C0D}">
      <dsp:nvSpPr>
        <dsp:cNvPr id="0" name=""/>
        <dsp:cNvSpPr/>
      </dsp:nvSpPr>
      <dsp:spPr>
        <a:xfrm>
          <a:off x="0" y="621"/>
          <a:ext cx="7219037" cy="1684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A non-functional requirement defines the quality attribute of a software system.</a:t>
          </a:r>
        </a:p>
        <a:p>
          <a:pPr lvl="0" algn="l" defTabSz="800100">
            <a:lnSpc>
              <a:spcPct val="90000"/>
            </a:lnSpc>
            <a:spcBef>
              <a:spcPct val="0"/>
            </a:spcBef>
            <a:spcAft>
              <a:spcPct val="35000"/>
            </a:spcAft>
          </a:pPr>
          <a:r>
            <a:rPr lang="en-US" sz="1800" kern="1200" dirty="0"/>
            <a:t>They represent a set of standards used to judge the specific operation of a system. Example, how fast does the website load?</a:t>
          </a:r>
        </a:p>
      </dsp:txBody>
      <dsp:txXfrm>
        <a:off x="82245" y="82866"/>
        <a:ext cx="7054547" cy="1520310"/>
      </dsp:txXfrm>
    </dsp:sp>
    <dsp:sp modelId="{49575600-7837-46E0-A962-3755567616F9}">
      <dsp:nvSpPr>
        <dsp:cNvPr id="0" name=""/>
        <dsp:cNvSpPr/>
      </dsp:nvSpPr>
      <dsp:spPr>
        <a:xfrm>
          <a:off x="0" y="1737261"/>
          <a:ext cx="7219037" cy="1684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A non-functional requirement is essential to ensure the usability and effectiveness of the entire software system.</a:t>
          </a:r>
        </a:p>
        <a:p>
          <a:pPr lvl="0" algn="l" defTabSz="800100">
            <a:lnSpc>
              <a:spcPct val="90000"/>
            </a:lnSpc>
            <a:spcBef>
              <a:spcPct val="0"/>
            </a:spcBef>
            <a:spcAft>
              <a:spcPct val="35000"/>
            </a:spcAft>
          </a:pPr>
          <a:r>
            <a:rPr lang="en-US" sz="1800" kern="1200" dirty="0"/>
            <a:t>Failing to meet non-functional requirements can result in systems that fail to satisfy user needs.</a:t>
          </a:r>
        </a:p>
      </dsp:txBody>
      <dsp:txXfrm>
        <a:off x="82245" y="1819506"/>
        <a:ext cx="7054547" cy="1520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DF2D9-8ABB-4C06-93CB-94FA63660659}">
      <dsp:nvSpPr>
        <dsp:cNvPr id="0" name=""/>
        <dsp:cNvSpPr/>
      </dsp:nvSpPr>
      <dsp:spPr>
        <a:xfrm>
          <a:off x="415616" y="1246"/>
          <a:ext cx="1502915" cy="90174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Usability requirement</a:t>
          </a:r>
        </a:p>
      </dsp:txBody>
      <dsp:txXfrm>
        <a:off x="415616" y="1246"/>
        <a:ext cx="1502915" cy="901749"/>
      </dsp:txXfrm>
    </dsp:sp>
    <dsp:sp modelId="{D8D7F123-BC9A-4697-8B36-83A9CAFAE04D}">
      <dsp:nvSpPr>
        <dsp:cNvPr id="0" name=""/>
        <dsp:cNvSpPr/>
      </dsp:nvSpPr>
      <dsp:spPr>
        <a:xfrm>
          <a:off x="2068823" y="1246"/>
          <a:ext cx="1502915" cy="901749"/>
        </a:xfrm>
        <a:prstGeom prst="rect">
          <a:avLst/>
        </a:prstGeom>
        <a:gradFill rotWithShape="0">
          <a:gsLst>
            <a:gs pos="0">
              <a:schemeClr val="accent2">
                <a:hueOff val="-1520440"/>
                <a:satOff val="69"/>
                <a:lumOff val="0"/>
                <a:alphaOff val="0"/>
                <a:tint val="98000"/>
                <a:lumMod val="114000"/>
              </a:schemeClr>
            </a:gs>
            <a:gs pos="100000">
              <a:schemeClr val="accent2">
                <a:hueOff val="-1520440"/>
                <a:satOff val="69"/>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Serviceability requirement</a:t>
          </a:r>
        </a:p>
      </dsp:txBody>
      <dsp:txXfrm>
        <a:off x="2068823" y="1246"/>
        <a:ext cx="1502915" cy="901749"/>
      </dsp:txXfrm>
    </dsp:sp>
    <dsp:sp modelId="{0A9B6D2B-A67C-4EBC-8211-ED5911A4A555}">
      <dsp:nvSpPr>
        <dsp:cNvPr id="0" name=""/>
        <dsp:cNvSpPr/>
      </dsp:nvSpPr>
      <dsp:spPr>
        <a:xfrm>
          <a:off x="3722030" y="1246"/>
          <a:ext cx="1502915" cy="901749"/>
        </a:xfrm>
        <a:prstGeom prst="rect">
          <a:avLst/>
        </a:prstGeom>
        <a:gradFill rotWithShape="0">
          <a:gsLst>
            <a:gs pos="0">
              <a:schemeClr val="accent2">
                <a:hueOff val="-3040880"/>
                <a:satOff val="139"/>
                <a:lumOff val="0"/>
                <a:alphaOff val="0"/>
                <a:tint val="98000"/>
                <a:lumMod val="114000"/>
              </a:schemeClr>
            </a:gs>
            <a:gs pos="100000">
              <a:schemeClr val="accent2">
                <a:hueOff val="-3040880"/>
                <a:satOff val="139"/>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Manageability requirement</a:t>
          </a:r>
        </a:p>
      </dsp:txBody>
      <dsp:txXfrm>
        <a:off x="3722030" y="1246"/>
        <a:ext cx="1502915" cy="901749"/>
      </dsp:txXfrm>
    </dsp:sp>
    <dsp:sp modelId="{A3B81AB5-1523-464A-884D-66E69CB4E405}">
      <dsp:nvSpPr>
        <dsp:cNvPr id="0" name=""/>
        <dsp:cNvSpPr/>
      </dsp:nvSpPr>
      <dsp:spPr>
        <a:xfrm>
          <a:off x="5375237" y="1246"/>
          <a:ext cx="1502915" cy="901749"/>
        </a:xfrm>
        <a:prstGeom prst="rect">
          <a:avLst/>
        </a:prstGeom>
        <a:gradFill rotWithShape="0">
          <a:gsLst>
            <a:gs pos="0">
              <a:schemeClr val="accent2">
                <a:hueOff val="-4561320"/>
                <a:satOff val="208"/>
                <a:lumOff val="0"/>
                <a:alphaOff val="0"/>
                <a:tint val="98000"/>
                <a:lumMod val="114000"/>
              </a:schemeClr>
            </a:gs>
            <a:gs pos="100000">
              <a:schemeClr val="accent2">
                <a:hueOff val="-4561320"/>
                <a:satOff val="208"/>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Recoverability requirement</a:t>
          </a:r>
        </a:p>
      </dsp:txBody>
      <dsp:txXfrm>
        <a:off x="5375237" y="1246"/>
        <a:ext cx="1502915" cy="901749"/>
      </dsp:txXfrm>
    </dsp:sp>
    <dsp:sp modelId="{60D83FA5-EEA5-4E68-AFFF-A19F920758D4}">
      <dsp:nvSpPr>
        <dsp:cNvPr id="0" name=""/>
        <dsp:cNvSpPr/>
      </dsp:nvSpPr>
      <dsp:spPr>
        <a:xfrm>
          <a:off x="415616" y="1053287"/>
          <a:ext cx="1502915" cy="901749"/>
        </a:xfrm>
        <a:prstGeom prst="rect">
          <a:avLst/>
        </a:prstGeom>
        <a:gradFill rotWithShape="0">
          <a:gsLst>
            <a:gs pos="0">
              <a:schemeClr val="accent2">
                <a:hueOff val="-6081760"/>
                <a:satOff val="277"/>
                <a:lumOff val="0"/>
                <a:alphaOff val="0"/>
                <a:tint val="98000"/>
                <a:lumMod val="114000"/>
              </a:schemeClr>
            </a:gs>
            <a:gs pos="100000">
              <a:schemeClr val="accent2">
                <a:hueOff val="-6081760"/>
                <a:satOff val="277"/>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Security requirement</a:t>
          </a:r>
        </a:p>
      </dsp:txBody>
      <dsp:txXfrm>
        <a:off x="415616" y="1053287"/>
        <a:ext cx="1502915" cy="901749"/>
      </dsp:txXfrm>
    </dsp:sp>
    <dsp:sp modelId="{4421DE8A-04E1-4AC2-9802-97299A598188}">
      <dsp:nvSpPr>
        <dsp:cNvPr id="0" name=""/>
        <dsp:cNvSpPr/>
      </dsp:nvSpPr>
      <dsp:spPr>
        <a:xfrm>
          <a:off x="2068823" y="1053287"/>
          <a:ext cx="1502915" cy="901749"/>
        </a:xfrm>
        <a:prstGeom prst="rect">
          <a:avLst/>
        </a:prstGeom>
        <a:gradFill rotWithShape="0">
          <a:gsLst>
            <a:gs pos="0">
              <a:schemeClr val="accent2">
                <a:hueOff val="-7602200"/>
                <a:satOff val="347"/>
                <a:lumOff val="0"/>
                <a:alphaOff val="0"/>
                <a:tint val="98000"/>
                <a:lumMod val="114000"/>
              </a:schemeClr>
            </a:gs>
            <a:gs pos="100000">
              <a:schemeClr val="accent2">
                <a:hueOff val="-7602200"/>
                <a:satOff val="347"/>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Data Integrity requirement</a:t>
          </a:r>
        </a:p>
      </dsp:txBody>
      <dsp:txXfrm>
        <a:off x="2068823" y="1053287"/>
        <a:ext cx="1502915" cy="901749"/>
      </dsp:txXfrm>
    </dsp:sp>
    <dsp:sp modelId="{A483A2BB-09FA-46F3-A2A6-23001F6AEF6A}">
      <dsp:nvSpPr>
        <dsp:cNvPr id="0" name=""/>
        <dsp:cNvSpPr/>
      </dsp:nvSpPr>
      <dsp:spPr>
        <a:xfrm>
          <a:off x="3722030" y="1053287"/>
          <a:ext cx="1502915" cy="901749"/>
        </a:xfrm>
        <a:prstGeom prst="rect">
          <a:avLst/>
        </a:prstGeom>
        <a:gradFill rotWithShape="0">
          <a:gsLst>
            <a:gs pos="0">
              <a:schemeClr val="accent2">
                <a:hueOff val="-9122640"/>
                <a:satOff val="416"/>
                <a:lumOff val="0"/>
                <a:alphaOff val="0"/>
                <a:tint val="98000"/>
                <a:lumMod val="114000"/>
              </a:schemeClr>
            </a:gs>
            <a:gs pos="100000">
              <a:schemeClr val="accent2">
                <a:hueOff val="-9122640"/>
                <a:satOff val="416"/>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Capacity requirement</a:t>
          </a:r>
        </a:p>
      </dsp:txBody>
      <dsp:txXfrm>
        <a:off x="3722030" y="1053287"/>
        <a:ext cx="1502915" cy="901749"/>
      </dsp:txXfrm>
    </dsp:sp>
    <dsp:sp modelId="{6ECD1F71-3BBE-478B-B262-E929FF20095D}">
      <dsp:nvSpPr>
        <dsp:cNvPr id="0" name=""/>
        <dsp:cNvSpPr/>
      </dsp:nvSpPr>
      <dsp:spPr>
        <a:xfrm>
          <a:off x="5375237" y="1053287"/>
          <a:ext cx="1502915" cy="901749"/>
        </a:xfrm>
        <a:prstGeom prst="rect">
          <a:avLst/>
        </a:prstGeom>
        <a:gradFill rotWithShape="0">
          <a:gsLst>
            <a:gs pos="0">
              <a:schemeClr val="accent2">
                <a:hueOff val="-10643081"/>
                <a:satOff val="485"/>
                <a:lumOff val="0"/>
                <a:alphaOff val="0"/>
                <a:tint val="98000"/>
                <a:lumMod val="114000"/>
              </a:schemeClr>
            </a:gs>
            <a:gs pos="100000">
              <a:schemeClr val="accent2">
                <a:hueOff val="-10643081"/>
                <a:satOff val="485"/>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Availability requirement</a:t>
          </a:r>
        </a:p>
      </dsp:txBody>
      <dsp:txXfrm>
        <a:off x="5375237" y="1053287"/>
        <a:ext cx="1502915" cy="901749"/>
      </dsp:txXfrm>
    </dsp:sp>
    <dsp:sp modelId="{3503E9A7-AA72-4AB4-9F8A-38F20FDDDC75}">
      <dsp:nvSpPr>
        <dsp:cNvPr id="0" name=""/>
        <dsp:cNvSpPr/>
      </dsp:nvSpPr>
      <dsp:spPr>
        <a:xfrm>
          <a:off x="415616" y="2105328"/>
          <a:ext cx="1502915" cy="901749"/>
        </a:xfrm>
        <a:prstGeom prst="rect">
          <a:avLst/>
        </a:prstGeom>
        <a:gradFill rotWithShape="0">
          <a:gsLst>
            <a:gs pos="0">
              <a:schemeClr val="accent2">
                <a:hueOff val="-12163521"/>
                <a:satOff val="554"/>
                <a:lumOff val="0"/>
                <a:alphaOff val="0"/>
                <a:tint val="98000"/>
                <a:lumMod val="114000"/>
              </a:schemeClr>
            </a:gs>
            <a:gs pos="100000">
              <a:schemeClr val="accent2">
                <a:hueOff val="-12163521"/>
                <a:satOff val="554"/>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Scalability requirement</a:t>
          </a:r>
        </a:p>
      </dsp:txBody>
      <dsp:txXfrm>
        <a:off x="415616" y="2105328"/>
        <a:ext cx="1502915" cy="901749"/>
      </dsp:txXfrm>
    </dsp:sp>
    <dsp:sp modelId="{EDA01A89-CB79-4DA2-8CF1-911575E5869C}">
      <dsp:nvSpPr>
        <dsp:cNvPr id="0" name=""/>
        <dsp:cNvSpPr/>
      </dsp:nvSpPr>
      <dsp:spPr>
        <a:xfrm>
          <a:off x="2068823" y="2105328"/>
          <a:ext cx="1502915" cy="901749"/>
        </a:xfrm>
        <a:prstGeom prst="rect">
          <a:avLst/>
        </a:prstGeom>
        <a:gradFill rotWithShape="0">
          <a:gsLst>
            <a:gs pos="0">
              <a:schemeClr val="accent2">
                <a:hueOff val="-13683961"/>
                <a:satOff val="624"/>
                <a:lumOff val="0"/>
                <a:alphaOff val="0"/>
                <a:tint val="98000"/>
                <a:lumMod val="114000"/>
              </a:schemeClr>
            </a:gs>
            <a:gs pos="100000">
              <a:schemeClr val="accent2">
                <a:hueOff val="-13683961"/>
                <a:satOff val="624"/>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Interoperability requirement</a:t>
          </a:r>
        </a:p>
      </dsp:txBody>
      <dsp:txXfrm>
        <a:off x="2068823" y="2105328"/>
        <a:ext cx="1502915" cy="901749"/>
      </dsp:txXfrm>
    </dsp:sp>
    <dsp:sp modelId="{B5DE1B1C-980F-48B8-9A74-C9CB67F79187}">
      <dsp:nvSpPr>
        <dsp:cNvPr id="0" name=""/>
        <dsp:cNvSpPr/>
      </dsp:nvSpPr>
      <dsp:spPr>
        <a:xfrm>
          <a:off x="3722030" y="2105328"/>
          <a:ext cx="1502915" cy="901749"/>
        </a:xfrm>
        <a:prstGeom prst="rect">
          <a:avLst/>
        </a:prstGeom>
        <a:gradFill rotWithShape="0">
          <a:gsLst>
            <a:gs pos="0">
              <a:schemeClr val="accent2">
                <a:hueOff val="-15204401"/>
                <a:satOff val="693"/>
                <a:lumOff val="0"/>
                <a:alphaOff val="0"/>
                <a:tint val="98000"/>
                <a:lumMod val="114000"/>
              </a:schemeClr>
            </a:gs>
            <a:gs pos="100000">
              <a:schemeClr val="accent2">
                <a:hueOff val="-15204401"/>
                <a:satOff val="693"/>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Reliability requirement</a:t>
          </a:r>
        </a:p>
      </dsp:txBody>
      <dsp:txXfrm>
        <a:off x="3722030" y="2105328"/>
        <a:ext cx="1502915" cy="901749"/>
      </dsp:txXfrm>
    </dsp:sp>
    <dsp:sp modelId="{F2572AB8-C47E-4EAD-94C7-48EEF0799AFF}">
      <dsp:nvSpPr>
        <dsp:cNvPr id="0" name=""/>
        <dsp:cNvSpPr/>
      </dsp:nvSpPr>
      <dsp:spPr>
        <a:xfrm>
          <a:off x="5375237" y="2105328"/>
          <a:ext cx="1502915" cy="901749"/>
        </a:xfrm>
        <a:prstGeom prst="rect">
          <a:avLst/>
        </a:prstGeom>
        <a:gradFill rotWithShape="0">
          <a:gsLst>
            <a:gs pos="0">
              <a:schemeClr val="accent2">
                <a:hueOff val="-16724841"/>
                <a:satOff val="762"/>
                <a:lumOff val="0"/>
                <a:alphaOff val="0"/>
                <a:tint val="98000"/>
                <a:lumMod val="114000"/>
              </a:schemeClr>
            </a:gs>
            <a:gs pos="100000">
              <a:schemeClr val="accent2">
                <a:hueOff val="-16724841"/>
                <a:satOff val="762"/>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Maintainability requirement</a:t>
          </a:r>
        </a:p>
      </dsp:txBody>
      <dsp:txXfrm>
        <a:off x="5375237" y="2105328"/>
        <a:ext cx="1502915" cy="901749"/>
      </dsp:txXfrm>
    </dsp:sp>
    <dsp:sp modelId="{87D500EF-1D33-4F5B-88DA-F98E66FB52A8}">
      <dsp:nvSpPr>
        <dsp:cNvPr id="0" name=""/>
        <dsp:cNvSpPr/>
      </dsp:nvSpPr>
      <dsp:spPr>
        <a:xfrm>
          <a:off x="2068823" y="3157368"/>
          <a:ext cx="1502915" cy="901749"/>
        </a:xfrm>
        <a:prstGeom prst="rect">
          <a:avLst/>
        </a:prstGeom>
        <a:gradFill rotWithShape="0">
          <a:gsLst>
            <a:gs pos="0">
              <a:schemeClr val="accent2">
                <a:hueOff val="-18245281"/>
                <a:satOff val="832"/>
                <a:lumOff val="0"/>
                <a:alphaOff val="0"/>
                <a:tint val="98000"/>
                <a:lumMod val="114000"/>
              </a:schemeClr>
            </a:gs>
            <a:gs pos="100000">
              <a:schemeClr val="accent2">
                <a:hueOff val="-18245281"/>
                <a:satOff val="832"/>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Regulatory requirement</a:t>
          </a:r>
        </a:p>
      </dsp:txBody>
      <dsp:txXfrm>
        <a:off x="2068823" y="3157368"/>
        <a:ext cx="1502915" cy="901749"/>
      </dsp:txXfrm>
    </dsp:sp>
    <dsp:sp modelId="{A0DFA05C-387F-4FD4-ADB0-5DB899681A8A}">
      <dsp:nvSpPr>
        <dsp:cNvPr id="0" name=""/>
        <dsp:cNvSpPr/>
      </dsp:nvSpPr>
      <dsp:spPr>
        <a:xfrm>
          <a:off x="3722030" y="3157368"/>
          <a:ext cx="1502915" cy="901749"/>
        </a:xfrm>
        <a:prstGeom prst="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Environmental requirement</a:t>
          </a:r>
        </a:p>
      </dsp:txBody>
      <dsp:txXfrm>
        <a:off x="3722030" y="3157368"/>
        <a:ext cx="1502915" cy="9017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EE997-D366-41C7-8212-F2C9D730A336}" type="datetimeFigureOut">
              <a:rPr lang="en-US" smtClean="0"/>
              <a:t>16-Aug-22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7780D-05FC-41C7-9653-9B2F9FD25A2A}" type="slidenum">
              <a:rPr lang="en-US" smtClean="0"/>
              <a:t>‹#›</a:t>
            </a:fld>
            <a:endParaRPr lang="en-US"/>
          </a:p>
        </p:txBody>
      </p:sp>
    </p:spTree>
    <p:extLst>
      <p:ext uri="{BB962C8B-B14F-4D97-AF65-F5344CB8AC3E}">
        <p14:creationId xmlns:p14="http://schemas.microsoft.com/office/powerpoint/2010/main" val="409376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DBC6B6A7-FB5F-47F3-9AD0-E896F0A608BB}" type="datetime1">
              <a:rPr lang="en-US" smtClean="0"/>
              <a:t>16-Aug-22</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680244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C7867-D4BB-4275-9B84-DB02BA9FB3E5}" type="datetime1">
              <a:rPr lang="en-US" smtClean="0"/>
              <a:t>16-Aug-22</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461625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5C7867-D4BB-4275-9B84-DB02BA9FB3E5}" type="datetime1">
              <a:rPr lang="en-US" smtClean="0"/>
              <a:t>16-Aug-22</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795252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5C7867-D4BB-4275-9B84-DB02BA9FB3E5}" type="datetime1">
              <a:rPr lang="en-US" smtClean="0"/>
              <a:t>16-Aug-22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3326897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C7867-D4BB-4275-9B84-DB02BA9FB3E5}" type="datetime1">
              <a:rPr lang="en-US" smtClean="0"/>
              <a:t>16-Aug-22</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784286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15C7867-D4BB-4275-9B84-DB02BA9FB3E5}" type="datetime1">
              <a:rPr lang="en-US" smtClean="0"/>
              <a:t>16-Aug-22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0470613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15C7867-D4BB-4275-9B84-DB02BA9FB3E5}" type="datetime1">
              <a:rPr lang="en-US" smtClean="0"/>
              <a:t>16-Aug-22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3116261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3451D59D-DF85-4F70-9277-99864F6FAE0C}" type="datetime1">
              <a:rPr lang="en-US" smtClean="0"/>
              <a:t>16-Aug-22</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554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29203-6CF4-4104-B95B-C6A4BADE907A}" type="datetime1">
              <a:rPr lang="en-US" smtClean="0"/>
              <a:t>16-Aug-22</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479891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A3659-EB2E-43EF-848B-69B6B2E0D497}" type="datetime1">
              <a:rPr lang="en-US" smtClean="0"/>
              <a:t>16-Aug-22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7384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3AA79-C912-455B-AE97-5040EBC25C61}" type="datetime1">
              <a:rPr lang="en-US" smtClean="0"/>
              <a:t>16-Aug-22</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6910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69971-7848-4CBF-AC30-C496E3D84344}" type="datetime1">
              <a:rPr lang="en-US" smtClean="0"/>
              <a:t>16-Aug-22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6026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0D30A8-EAF6-452C-961C-0AAFD4C96029}" type="datetime1">
              <a:rPr lang="en-US" smtClean="0"/>
              <a:t>16-Aug-22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8178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F171E-91EC-456E-BA72-8379F3838E9C}" type="datetime1">
              <a:rPr lang="en-US" smtClean="0"/>
              <a:t>16-Aug-22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6074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E3C4469F-3B20-4C9C-A10E-5EC3A6778AF8}" type="datetime1">
              <a:rPr lang="en-US" smtClean="0"/>
              <a:t>16-Aug-22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7242296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825E4A-0304-4F4A-A9A9-B6DFCC7BE84A}" type="datetime1">
              <a:rPr lang="en-US" smtClean="0"/>
              <a:t>16-Aug-22</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597073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5AE210-D62C-48B3-87CE-C9A64356FDB7}" type="datetime1">
              <a:rPr lang="en-US" smtClean="0"/>
              <a:t>16-Aug-22</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9362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E15C7867-D4BB-4275-9B84-DB02BA9FB3E5}" type="datetime1">
              <a:rPr lang="en-US" smtClean="0"/>
              <a:t>16-Aug-22</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8375680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25E4B-7AB1-47A6-AD77-27BCCEFB4886}"/>
              </a:ext>
            </a:extLst>
          </p:cNvPr>
          <p:cNvSpPr>
            <a:spLocks noGrp="1"/>
          </p:cNvSpPr>
          <p:nvPr>
            <p:ph type="ctrTitle"/>
          </p:nvPr>
        </p:nvSpPr>
        <p:spPr>
          <a:xfrm>
            <a:off x="1321321" y="1981200"/>
            <a:ext cx="5917679" cy="1788877"/>
          </a:xfrm>
        </p:spPr>
        <p:txBody>
          <a:bodyPr/>
          <a:lstStyle/>
          <a:p>
            <a:pPr algn="ctr"/>
            <a:r>
              <a:rPr lang="en-US" dirty="0"/>
              <a:t>Non-Functional Requirements</a:t>
            </a:r>
          </a:p>
        </p:txBody>
      </p:sp>
      <p:sp>
        <p:nvSpPr>
          <p:cNvPr id="4" name="Slide Number Placeholder 3">
            <a:extLst>
              <a:ext uri="{FF2B5EF4-FFF2-40B4-BE49-F238E27FC236}">
                <a16:creationId xmlns:a16="http://schemas.microsoft.com/office/drawing/2014/main" xmlns="" id="{0BF99AFD-8658-442B-A9A2-AF2A014D4B2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81205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633357" y="1600199"/>
            <a:ext cx="2654449" cy="4297680"/>
          </a:xfrm>
        </p:spPr>
        <p:txBody>
          <a:bodyPr anchor="ctr">
            <a:normAutofit/>
          </a:bodyPr>
          <a:lstStyle/>
          <a:p>
            <a:r>
              <a:rPr lang="en-US" sz="2200" b="1" dirty="0">
                <a:solidFill>
                  <a:schemeClr val="tx1">
                    <a:lumMod val="95000"/>
                    <a:lumOff val="5000"/>
                  </a:schemeClr>
                </a:solidFill>
              </a:rPr>
              <a:t>Efficiency Requirements:</a:t>
            </a:r>
            <a:endParaRPr lang="en-US" sz="22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3693638" y="1600199"/>
            <a:ext cx="4597502" cy="4297680"/>
          </a:xfrm>
        </p:spPr>
        <p:txBody>
          <a:bodyPr anchor="ctr">
            <a:normAutofit/>
          </a:bodyPr>
          <a:lstStyle/>
          <a:p>
            <a:pPr algn="just"/>
            <a:r>
              <a:rPr lang="en-US" dirty="0"/>
              <a:t>Efficiency requirements represent the systems ability to produce outputs with minimal waste.</a:t>
            </a:r>
          </a:p>
          <a:p>
            <a:pPr lvl="0" algn="just"/>
            <a:r>
              <a:rPr lang="en-US" dirty="0"/>
              <a:t>Are there duplicate steps in the process that must be eliminated?</a:t>
            </a:r>
          </a:p>
          <a:p>
            <a:pPr lvl="0" algn="just"/>
            <a:r>
              <a:rPr lang="en-US" dirty="0"/>
              <a:t>Are there ways to reduce waste in the way the system uses it resources?</a:t>
            </a:r>
          </a:p>
          <a:p>
            <a:pPr algn="just"/>
            <a:endParaRPr lang="en-US" dirty="0"/>
          </a:p>
        </p:txBody>
      </p:sp>
      <p:sp>
        <p:nvSpPr>
          <p:cNvPr id="4" name="Slide Number Placeholder 3">
            <a:extLst>
              <a:ext uri="{FF2B5EF4-FFF2-40B4-BE49-F238E27FC236}">
                <a16:creationId xmlns:a16="http://schemas.microsoft.com/office/drawing/2014/main" xmlns="" id="{ADE17F00-FBEB-4E0F-B08F-E71A95CFACEB}"/>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11909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633357" y="1600199"/>
            <a:ext cx="2654449" cy="4297680"/>
          </a:xfrm>
        </p:spPr>
        <p:txBody>
          <a:bodyPr anchor="ctr">
            <a:normAutofit/>
          </a:bodyPr>
          <a:lstStyle/>
          <a:p>
            <a:r>
              <a:rPr lang="en-US" dirty="0">
                <a:solidFill>
                  <a:schemeClr val="tx1">
                    <a:lumMod val="95000"/>
                    <a:lumOff val="5000"/>
                  </a:schemeClr>
                </a:solidFill>
              </a:rPr>
              <a:t>Scalability</a:t>
            </a:r>
            <a:br>
              <a:rPr lang="en-US" dirty="0">
                <a:solidFill>
                  <a:schemeClr val="tx1">
                    <a:lumMod val="95000"/>
                    <a:lumOff val="5000"/>
                  </a:schemeClr>
                </a:solidFill>
              </a:rPr>
            </a:br>
            <a:endParaRPr lang="en-US"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2971800" y="1600198"/>
            <a:ext cx="5867400" cy="4962071"/>
          </a:xfrm>
        </p:spPr>
        <p:txBody>
          <a:bodyPr anchor="ctr">
            <a:normAutofit/>
          </a:bodyPr>
          <a:lstStyle/>
          <a:p>
            <a:pPr algn="just">
              <a:lnSpc>
                <a:spcPct val="110000"/>
              </a:lnSpc>
            </a:pPr>
            <a:endParaRPr lang="en-US" sz="1700" dirty="0"/>
          </a:p>
          <a:p>
            <a:pPr algn="just">
              <a:lnSpc>
                <a:spcPct val="110000"/>
              </a:lnSpc>
            </a:pPr>
            <a:endParaRPr lang="en-US" sz="1700" dirty="0"/>
          </a:p>
          <a:p>
            <a:pPr algn="just">
              <a:lnSpc>
                <a:spcPct val="110000"/>
              </a:lnSpc>
            </a:pPr>
            <a:r>
              <a:rPr lang="en-US" sz="1700" dirty="0"/>
              <a:t>Scalability requirements describe how the system must grow without negative influence on its performance. This means serving more users, processing more data, and doing more transactions. Scalability has both hardware and software implications. For instance, you can increase scalability by adding memory, servers, or disk space. On the other hand, you can compress data, use optimizing algorithms, etc.</a:t>
            </a:r>
          </a:p>
          <a:p>
            <a:pPr algn="just">
              <a:lnSpc>
                <a:spcPct val="110000"/>
              </a:lnSpc>
            </a:pPr>
            <a:r>
              <a:rPr lang="en-US" sz="1700" b="1" i="1" dirty="0"/>
              <a:t>Example: </a:t>
            </a:r>
            <a:r>
              <a:rPr lang="en-US" sz="1700" i="1" dirty="0"/>
              <a:t>The website attendance limit must be scalable enough to support 200,000 users at a time.</a:t>
            </a:r>
            <a:endParaRPr lang="en-US" sz="1700" dirty="0"/>
          </a:p>
          <a:p>
            <a:pPr algn="just">
              <a:lnSpc>
                <a:spcPct val="110000"/>
              </a:lnSpc>
            </a:pPr>
            <a:endParaRPr lang="en-US" sz="1700" dirty="0"/>
          </a:p>
        </p:txBody>
      </p:sp>
      <p:sp>
        <p:nvSpPr>
          <p:cNvPr id="4" name="Slide Number Placeholder 3">
            <a:extLst>
              <a:ext uri="{FF2B5EF4-FFF2-40B4-BE49-F238E27FC236}">
                <a16:creationId xmlns:a16="http://schemas.microsoft.com/office/drawing/2014/main" xmlns="" id="{430061A1-8ED6-4FD8-961E-DAF9BF4B51AB}"/>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5360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633357" y="1600199"/>
            <a:ext cx="2654449" cy="4297680"/>
          </a:xfrm>
        </p:spPr>
        <p:txBody>
          <a:bodyPr anchor="ctr">
            <a:normAutofit/>
          </a:bodyPr>
          <a:lstStyle/>
          <a:p>
            <a:r>
              <a:rPr lang="en-US" sz="3000" b="1" dirty="0">
                <a:solidFill>
                  <a:schemeClr val="tx1">
                    <a:lumMod val="95000"/>
                    <a:lumOff val="5000"/>
                  </a:schemeClr>
                </a:solidFill>
                <a:latin typeface="Century Gothic" panose="020B0502020202020204" pitchFamily="34" charset="0"/>
              </a:rPr>
              <a:t>Availability</a:t>
            </a:r>
            <a:br>
              <a:rPr lang="en-US" sz="3000" b="1" dirty="0">
                <a:solidFill>
                  <a:schemeClr val="tx1">
                    <a:lumMod val="95000"/>
                    <a:lumOff val="5000"/>
                  </a:schemeClr>
                </a:solidFill>
                <a:latin typeface="Century Gothic" panose="020B0502020202020204" pitchFamily="34" charset="0"/>
              </a:rPr>
            </a:br>
            <a:endParaRPr lang="en-US" sz="3000" b="1" dirty="0">
              <a:solidFill>
                <a:schemeClr val="tx1">
                  <a:lumMod val="95000"/>
                  <a:lumOff val="5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2743200" y="1600198"/>
            <a:ext cx="6172200" cy="4962071"/>
          </a:xfrm>
        </p:spPr>
        <p:txBody>
          <a:bodyPr anchor="ctr">
            <a:normAutofit fontScale="92500"/>
          </a:bodyPr>
          <a:lstStyle/>
          <a:p>
            <a:pPr algn="just">
              <a:lnSpc>
                <a:spcPct val="110000"/>
              </a:lnSpc>
            </a:pPr>
            <a:endParaRPr lang="en-US" sz="1600" dirty="0">
              <a:latin typeface="Century Gothic" panose="020B0502020202020204" pitchFamily="34" charset="0"/>
            </a:endParaRPr>
          </a:p>
          <a:p>
            <a:pPr algn="just">
              <a:lnSpc>
                <a:spcPct val="110000"/>
              </a:lnSpc>
            </a:pPr>
            <a:endParaRPr lang="en-US" sz="1600" dirty="0">
              <a:latin typeface="Century Gothic" panose="020B0502020202020204" pitchFamily="34" charset="0"/>
            </a:endParaRPr>
          </a:p>
          <a:p>
            <a:pPr algn="just">
              <a:lnSpc>
                <a:spcPct val="110000"/>
              </a:lnSpc>
            </a:pPr>
            <a:r>
              <a:rPr lang="en-US" sz="1600" dirty="0">
                <a:latin typeface="Century Gothic" panose="020B0502020202020204" pitchFamily="34" charset="0"/>
              </a:rPr>
              <a:t>Availability is gauged by the period of time that the system’s functionality and services are available for use with all operations. So, scheduled maintenance periods directly influence this parameter.</a:t>
            </a:r>
          </a:p>
          <a:p>
            <a:pPr algn="just">
              <a:lnSpc>
                <a:spcPct val="110000"/>
              </a:lnSpc>
            </a:pPr>
            <a:r>
              <a:rPr lang="en-US" sz="1600" dirty="0">
                <a:latin typeface="Century Gothic" panose="020B0502020202020204" pitchFamily="34" charset="0"/>
              </a:rPr>
              <a:t> And it’s important to define how the impact of maintenance can be minimized. When writing the availability requirements, the team has to define the most critical components of the system that must be available at all time. You should also prepare user notifications in case the system or one of its parts becomes unavailable.</a:t>
            </a:r>
          </a:p>
          <a:p>
            <a:pPr algn="just">
              <a:lnSpc>
                <a:spcPct val="110000"/>
              </a:lnSpc>
            </a:pPr>
            <a:r>
              <a:rPr lang="en-US" sz="1600" b="1" i="1" dirty="0">
                <a:latin typeface="Century Gothic" panose="020B0502020202020204" pitchFamily="34" charset="0"/>
              </a:rPr>
              <a:t>Example: </a:t>
            </a:r>
            <a:r>
              <a:rPr lang="en-US" sz="1600" i="1" dirty="0">
                <a:latin typeface="Century Gothic" panose="020B0502020202020204" pitchFamily="34" charset="0"/>
              </a:rPr>
              <a:t>New module deployment mustn't impact front page, product pages, and check out pages availability and mustn’t take longer than one hour. The rest of the pages that may experience problems must display a notification with a timer showing when the system is going to be up again.</a:t>
            </a:r>
            <a:endParaRPr lang="en-US" sz="1600" dirty="0">
              <a:latin typeface="Century Gothic" panose="020B0502020202020204" pitchFamily="34" charset="0"/>
            </a:endParaRPr>
          </a:p>
        </p:txBody>
      </p:sp>
      <p:sp>
        <p:nvSpPr>
          <p:cNvPr id="4" name="Slide Number Placeholder 3">
            <a:extLst>
              <a:ext uri="{FF2B5EF4-FFF2-40B4-BE49-F238E27FC236}">
                <a16:creationId xmlns:a16="http://schemas.microsoft.com/office/drawing/2014/main" xmlns="" id="{DEA48CD1-03BF-4618-B891-4F470F939C33}"/>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748403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633357" y="1600199"/>
            <a:ext cx="2654449" cy="4297680"/>
          </a:xfrm>
        </p:spPr>
        <p:txBody>
          <a:bodyPr anchor="ctr">
            <a:normAutofit/>
          </a:bodyPr>
          <a:lstStyle/>
          <a:p>
            <a:r>
              <a:rPr lang="en-US" sz="3000" b="1" dirty="0">
                <a:solidFill>
                  <a:schemeClr val="tx1">
                    <a:lumMod val="95000"/>
                    <a:lumOff val="5000"/>
                  </a:schemeClr>
                </a:solidFill>
              </a:rPr>
              <a:t>Error Handling:	</a:t>
            </a:r>
            <a:endParaRPr lang="en-US" sz="30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2819399" y="1600198"/>
            <a:ext cx="5691243" cy="4572001"/>
          </a:xfrm>
        </p:spPr>
        <p:txBody>
          <a:bodyPr anchor="ctr">
            <a:normAutofit fontScale="92500" lnSpcReduction="10000"/>
          </a:bodyPr>
          <a:lstStyle/>
          <a:p>
            <a:pPr algn="just"/>
            <a:endParaRPr lang="en-US" sz="1900" dirty="0"/>
          </a:p>
          <a:p>
            <a:pPr algn="just"/>
            <a:endParaRPr lang="en-US" sz="1900" dirty="0"/>
          </a:p>
          <a:p>
            <a:pPr algn="just"/>
            <a:endParaRPr lang="en-US" sz="1900" dirty="0"/>
          </a:p>
          <a:p>
            <a:pPr algn="just"/>
            <a:r>
              <a:rPr lang="en-US" sz="1900" dirty="0"/>
              <a:t>This category of requirements explains how the application must respond to errors in its environment. For example what should the application do if it receives a message from another application which is not in an agreed upon format ? </a:t>
            </a:r>
          </a:p>
          <a:p>
            <a:pPr algn="just"/>
            <a:endParaRPr lang="en-US" sz="1900" dirty="0"/>
          </a:p>
          <a:p>
            <a:pPr algn="just"/>
            <a:r>
              <a:rPr lang="en-US" sz="1900" dirty="0"/>
              <a:t>these are not errors generated by the application itself. In some cases error handling refers to actions which the application should take if it finds it self having committed an error because of a defect in its construction.</a:t>
            </a:r>
          </a:p>
          <a:p>
            <a:pPr algn="just"/>
            <a:endParaRPr lang="en-US" sz="1900" dirty="0"/>
          </a:p>
        </p:txBody>
      </p:sp>
      <p:sp>
        <p:nvSpPr>
          <p:cNvPr id="4" name="Slide Number Placeholder 3">
            <a:extLst>
              <a:ext uri="{FF2B5EF4-FFF2-40B4-BE49-F238E27FC236}">
                <a16:creationId xmlns:a16="http://schemas.microsoft.com/office/drawing/2014/main" xmlns="" id="{848F36E1-35F2-4D68-BBFB-037D859DA7CE}"/>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01794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633357" y="1600199"/>
            <a:ext cx="2654449" cy="4297680"/>
          </a:xfrm>
        </p:spPr>
        <p:txBody>
          <a:bodyPr anchor="ctr">
            <a:normAutofit/>
          </a:bodyPr>
          <a:lstStyle/>
          <a:p>
            <a:r>
              <a:rPr lang="en-US" sz="2200" b="1" dirty="0">
                <a:solidFill>
                  <a:schemeClr val="tx1">
                    <a:lumMod val="95000"/>
                    <a:lumOff val="5000"/>
                  </a:schemeClr>
                </a:solidFill>
              </a:rPr>
              <a:t>Information Requirements:	</a:t>
            </a:r>
            <a:endParaRPr lang="en-US" sz="22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3693638" y="1600198"/>
            <a:ext cx="4597502" cy="4962071"/>
          </a:xfrm>
        </p:spPr>
        <p:txBody>
          <a:bodyPr anchor="ctr">
            <a:normAutofit/>
          </a:bodyPr>
          <a:lstStyle/>
          <a:p>
            <a:pPr algn="just"/>
            <a:endParaRPr lang="en-US" dirty="0"/>
          </a:p>
          <a:p>
            <a:pPr algn="just"/>
            <a:endParaRPr lang="en-US" dirty="0"/>
          </a:p>
          <a:p>
            <a:pPr algn="just"/>
            <a:r>
              <a:rPr lang="en-US" dirty="0"/>
              <a:t>Information requirements represent the information that is pertinent to the</a:t>
            </a:r>
            <a:r>
              <a:rPr lang="en-US" b="1" dirty="0"/>
              <a:t> </a:t>
            </a:r>
            <a:r>
              <a:rPr lang="en-US" dirty="0"/>
              <a:t>users in terms of content, timeliness, accuracy, and format.</a:t>
            </a:r>
          </a:p>
          <a:p>
            <a:pPr lvl="0" algn="just"/>
            <a:r>
              <a:rPr lang="en-US" dirty="0"/>
              <a:t>What are the necessary inputs and outputs? When must they happen?</a:t>
            </a:r>
          </a:p>
          <a:p>
            <a:pPr lvl="0" algn="just"/>
            <a:r>
              <a:rPr lang="en-US" dirty="0"/>
              <a:t>What is the required data to be stored?</a:t>
            </a:r>
          </a:p>
          <a:p>
            <a:pPr lvl="0" algn="just"/>
            <a:r>
              <a:rPr lang="en-US" dirty="0"/>
              <a:t>How current must the information be?</a:t>
            </a:r>
          </a:p>
          <a:p>
            <a:pPr lvl="0" algn="just"/>
            <a:r>
              <a:rPr lang="en-US" dirty="0"/>
              <a:t>What are the interfaces to external systems?.</a:t>
            </a:r>
          </a:p>
          <a:p>
            <a:pPr algn="just"/>
            <a:endParaRPr lang="en-US" dirty="0"/>
          </a:p>
        </p:txBody>
      </p:sp>
      <p:sp>
        <p:nvSpPr>
          <p:cNvPr id="4" name="Slide Number Placeholder 3">
            <a:extLst>
              <a:ext uri="{FF2B5EF4-FFF2-40B4-BE49-F238E27FC236}">
                <a16:creationId xmlns:a16="http://schemas.microsoft.com/office/drawing/2014/main" xmlns="" id="{681F504D-0FAA-47E1-BE50-AF6077F133B0}"/>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85168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304801" y="2362199"/>
            <a:ext cx="2286000" cy="3535679"/>
          </a:xfrm>
        </p:spPr>
        <p:txBody>
          <a:bodyPr anchor="ctr">
            <a:normAutofit/>
          </a:bodyPr>
          <a:lstStyle/>
          <a:p>
            <a:r>
              <a:rPr lang="en-US" sz="2200" b="1" dirty="0">
                <a:solidFill>
                  <a:schemeClr val="tx1">
                    <a:lumMod val="95000"/>
                    <a:lumOff val="5000"/>
                  </a:schemeClr>
                </a:solidFill>
              </a:rPr>
              <a:t>Interface Requirements:</a:t>
            </a:r>
            <a:endParaRPr lang="en-US" sz="22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2286000" y="1905000"/>
            <a:ext cx="6705600" cy="4800599"/>
          </a:xfrm>
        </p:spPr>
        <p:txBody>
          <a:bodyPr anchor="ctr">
            <a:noAutofit/>
          </a:bodyPr>
          <a:lstStyle/>
          <a:p>
            <a:pPr algn="just">
              <a:lnSpc>
                <a:spcPct val="110000"/>
              </a:lnSpc>
            </a:pPr>
            <a:endParaRPr lang="en-US" sz="1400" dirty="0"/>
          </a:p>
          <a:p>
            <a:pPr>
              <a:lnSpc>
                <a:spcPct val="110000"/>
              </a:lnSpc>
            </a:pPr>
            <a:r>
              <a:rPr lang="en-US" sz="1400" dirty="0" smtClean="0"/>
              <a:t>These </a:t>
            </a:r>
            <a:r>
              <a:rPr lang="en-US" sz="1400" dirty="0"/>
              <a:t>requirements describe the format with which the application communicates with its environment. These requirements define internal or external control and data flows. </a:t>
            </a:r>
            <a:br>
              <a:rPr lang="en-US" sz="1400" dirty="0"/>
            </a:br>
            <a:r>
              <a:rPr lang="en-US" sz="1400" dirty="0"/>
              <a:t>  </a:t>
            </a:r>
            <a:br>
              <a:rPr lang="en-US" sz="1400" dirty="0"/>
            </a:br>
            <a:r>
              <a:rPr lang="en-US" sz="1400" dirty="0"/>
              <a:t>An interface is a boundary between two systems. It can be described in terms of what is exchanged across the boundary. </a:t>
            </a:r>
          </a:p>
          <a:p>
            <a:pPr lvl="0">
              <a:lnSpc>
                <a:spcPct val="110000"/>
              </a:lnSpc>
            </a:pPr>
            <a:r>
              <a:rPr lang="en-US" sz="1400" b="1" dirty="0"/>
              <a:t>Communication Interfaces</a:t>
            </a:r>
            <a:r>
              <a:rPr lang="en-US" sz="1400" dirty="0"/>
              <a:t>. </a:t>
            </a:r>
            <a:br>
              <a:rPr lang="en-US" sz="1400" dirty="0"/>
            </a:br>
            <a:r>
              <a:rPr lang="en-US" sz="1400" dirty="0"/>
              <a:t>The networks and protocols to be used. </a:t>
            </a:r>
          </a:p>
          <a:p>
            <a:pPr lvl="0">
              <a:lnSpc>
                <a:spcPct val="110000"/>
              </a:lnSpc>
            </a:pPr>
            <a:r>
              <a:rPr lang="en-US" sz="1400" b="1" dirty="0"/>
              <a:t>Hardware Interfaces</a:t>
            </a:r>
            <a:r>
              <a:rPr lang="en-US" sz="1400" dirty="0"/>
              <a:t>. </a:t>
            </a:r>
            <a:br>
              <a:rPr lang="en-US" sz="1400" dirty="0"/>
            </a:br>
            <a:r>
              <a:rPr lang="en-US" sz="1400" dirty="0"/>
              <a:t>The computer hardware the software is to execute on. </a:t>
            </a:r>
          </a:p>
          <a:p>
            <a:pPr lvl="0">
              <a:lnSpc>
                <a:spcPct val="110000"/>
              </a:lnSpc>
            </a:pPr>
            <a:r>
              <a:rPr lang="en-US" sz="1400" b="1" dirty="0"/>
              <a:t>Software-Interfaces</a:t>
            </a:r>
            <a:r>
              <a:rPr lang="en-US" sz="1400" dirty="0"/>
              <a:t>. </a:t>
            </a:r>
          </a:p>
          <a:p>
            <a:pPr marL="0" lvl="0" indent="0">
              <a:lnSpc>
                <a:spcPct val="110000"/>
              </a:lnSpc>
              <a:buNone/>
            </a:pPr>
            <a:r>
              <a:rPr lang="en-US" sz="1400" dirty="0"/>
              <a:t>      </a:t>
            </a:r>
            <a:r>
              <a:rPr lang="en-US" sz="1400" dirty="0" smtClean="0"/>
              <a:t>	 </a:t>
            </a:r>
            <a:r>
              <a:rPr lang="en-US" sz="1400" dirty="0"/>
              <a:t>How the software should be compatible with other software: </a:t>
            </a:r>
            <a:r>
              <a:rPr lang="en-US" sz="1400" dirty="0" smtClean="0"/>
              <a:t>  	applications</a:t>
            </a:r>
            <a:r>
              <a:rPr lang="en-US" sz="1400" dirty="0"/>
              <a:t>, compilers, operating systems, programming languages, </a:t>
            </a:r>
            <a:r>
              <a:rPr lang="en-US" sz="1400" dirty="0" smtClean="0"/>
              <a:t>	database </a:t>
            </a:r>
            <a:r>
              <a:rPr lang="en-US" sz="1400" dirty="0"/>
              <a:t>management systems. </a:t>
            </a:r>
          </a:p>
        </p:txBody>
      </p:sp>
      <p:sp>
        <p:nvSpPr>
          <p:cNvPr id="4" name="Slide Number Placeholder 3">
            <a:extLst>
              <a:ext uri="{FF2B5EF4-FFF2-40B4-BE49-F238E27FC236}">
                <a16:creationId xmlns:a16="http://schemas.microsoft.com/office/drawing/2014/main" xmlns="" id="{73FEDA9C-4503-49F3-823B-2E5A180FF610}"/>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688045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633357" y="1600199"/>
            <a:ext cx="2654449" cy="4297680"/>
          </a:xfrm>
        </p:spPr>
        <p:txBody>
          <a:bodyPr anchor="ctr">
            <a:normAutofit/>
          </a:bodyPr>
          <a:lstStyle/>
          <a:p>
            <a:r>
              <a:rPr lang="en-US" sz="2700" b="1" dirty="0">
                <a:solidFill>
                  <a:schemeClr val="tx1">
                    <a:lumMod val="95000"/>
                    <a:lumOff val="5000"/>
                  </a:schemeClr>
                </a:solidFill>
              </a:rPr>
              <a:t>User Interfaces</a:t>
            </a:r>
            <a:r>
              <a:rPr lang="en-US" sz="2700" dirty="0">
                <a:solidFill>
                  <a:schemeClr val="tx1">
                    <a:lumMod val="95000"/>
                    <a:lumOff val="5000"/>
                  </a:schemeClr>
                </a:solidFill>
              </a:rPr>
              <a:t>.</a:t>
            </a: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3693638" y="1600199"/>
            <a:ext cx="4597502" cy="4297680"/>
          </a:xfrm>
        </p:spPr>
        <p:txBody>
          <a:bodyPr anchor="ctr">
            <a:normAutofit/>
          </a:bodyPr>
          <a:lstStyle/>
          <a:p>
            <a:pPr lvl="0"/>
            <a:r>
              <a:rPr lang="en-US" dirty="0"/>
              <a:t>Style, format, messages, responsiveness.</a:t>
            </a:r>
          </a:p>
          <a:p>
            <a:endParaRPr lang="en-US" dirty="0"/>
          </a:p>
        </p:txBody>
      </p:sp>
      <p:sp>
        <p:nvSpPr>
          <p:cNvPr id="4" name="Slide Number Placeholder 3">
            <a:extLst>
              <a:ext uri="{FF2B5EF4-FFF2-40B4-BE49-F238E27FC236}">
                <a16:creationId xmlns:a16="http://schemas.microsoft.com/office/drawing/2014/main" xmlns="" id="{54C989B3-7BBF-42FF-A2F7-5CFA159D9E0F}"/>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967233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77047-61CF-4685-AFEA-50D38BBDD83D}"/>
              </a:ext>
            </a:extLst>
          </p:cNvPr>
          <p:cNvSpPr>
            <a:spLocks noGrp="1"/>
          </p:cNvSpPr>
          <p:nvPr>
            <p:ph type="title"/>
          </p:nvPr>
        </p:nvSpPr>
        <p:spPr>
          <a:xfrm>
            <a:off x="633357" y="1600199"/>
            <a:ext cx="2654449" cy="4297680"/>
          </a:xfrm>
        </p:spPr>
        <p:txBody>
          <a:bodyPr anchor="ctr">
            <a:normAutofit/>
          </a:bodyPr>
          <a:lstStyle/>
          <a:p>
            <a:r>
              <a:rPr lang="en-US" sz="2200" b="1" dirty="0">
                <a:solidFill>
                  <a:schemeClr val="tx1">
                    <a:lumMod val="95000"/>
                    <a:lumOff val="5000"/>
                  </a:schemeClr>
                </a:solidFill>
              </a:rPr>
              <a:t>Service Requirements:	</a:t>
            </a:r>
            <a:endParaRPr lang="en-US" sz="22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C4D3921-DC6A-487B-B1F0-2C28E74AF992}"/>
              </a:ext>
            </a:extLst>
          </p:cNvPr>
          <p:cNvSpPr>
            <a:spLocks noGrp="1"/>
          </p:cNvSpPr>
          <p:nvPr>
            <p:ph idx="1"/>
          </p:nvPr>
        </p:nvSpPr>
        <p:spPr>
          <a:xfrm>
            <a:off x="2971799" y="1600198"/>
            <a:ext cx="5538843" cy="4724401"/>
          </a:xfrm>
        </p:spPr>
        <p:txBody>
          <a:bodyPr anchor="ctr">
            <a:noAutofit/>
          </a:bodyPr>
          <a:lstStyle/>
          <a:p>
            <a:pPr algn="just">
              <a:lnSpc>
                <a:spcPct val="110000"/>
              </a:lnSpc>
            </a:pPr>
            <a:endParaRPr lang="en-US" sz="1600" dirty="0"/>
          </a:p>
          <a:p>
            <a:pPr algn="just">
              <a:lnSpc>
                <a:spcPct val="110000"/>
              </a:lnSpc>
            </a:pPr>
            <a:endParaRPr lang="en-US" sz="1600" dirty="0"/>
          </a:p>
          <a:p>
            <a:pPr algn="just">
              <a:lnSpc>
                <a:spcPct val="110000"/>
              </a:lnSpc>
            </a:pPr>
            <a:endParaRPr lang="en-US" sz="1600"/>
          </a:p>
          <a:p>
            <a:pPr algn="just">
              <a:lnSpc>
                <a:spcPct val="110000"/>
              </a:lnSpc>
            </a:pPr>
            <a:r>
              <a:rPr lang="en-US" sz="1600"/>
              <a:t>Service </a:t>
            </a:r>
            <a:r>
              <a:rPr lang="en-US" sz="1600" dirty="0"/>
              <a:t>requirements represent needs in order for the system to be reliable, flexible, and expandable.</a:t>
            </a:r>
          </a:p>
          <a:p>
            <a:pPr lvl="0" algn="just">
              <a:lnSpc>
                <a:spcPct val="110000"/>
              </a:lnSpc>
            </a:pPr>
            <a:r>
              <a:rPr lang="en-US" sz="1600" dirty="0"/>
              <a:t>Who will use the system and where are they located?</a:t>
            </a:r>
          </a:p>
          <a:p>
            <a:pPr lvl="0" algn="just">
              <a:lnSpc>
                <a:spcPct val="110000"/>
              </a:lnSpc>
            </a:pPr>
            <a:r>
              <a:rPr lang="en-US" sz="1600" dirty="0"/>
              <a:t>Will there be different types of users?</a:t>
            </a:r>
          </a:p>
          <a:p>
            <a:pPr lvl="0" algn="just">
              <a:lnSpc>
                <a:spcPct val="110000"/>
              </a:lnSpc>
            </a:pPr>
            <a:r>
              <a:rPr lang="en-US" sz="1600" dirty="0"/>
              <a:t>What are the appropriate human factors?</a:t>
            </a:r>
          </a:p>
          <a:p>
            <a:pPr lvl="0" algn="just">
              <a:lnSpc>
                <a:spcPct val="110000"/>
              </a:lnSpc>
            </a:pPr>
            <a:r>
              <a:rPr lang="en-US" sz="1600" dirty="0"/>
              <a:t>What training devices and training materials are to be included in the system?</a:t>
            </a:r>
          </a:p>
          <a:p>
            <a:pPr lvl="0" algn="just">
              <a:lnSpc>
                <a:spcPct val="110000"/>
              </a:lnSpc>
            </a:pPr>
            <a:r>
              <a:rPr lang="en-US" sz="1600" dirty="0"/>
              <a:t>What are the reliability/availability requirements?</a:t>
            </a:r>
          </a:p>
          <a:p>
            <a:pPr lvl="0" algn="just">
              <a:lnSpc>
                <a:spcPct val="110000"/>
              </a:lnSpc>
            </a:pPr>
            <a:r>
              <a:rPr lang="en-US" sz="1600" dirty="0"/>
              <a:t>How should the system be packaged and distributed?</a:t>
            </a:r>
          </a:p>
          <a:p>
            <a:pPr lvl="0" algn="just">
              <a:lnSpc>
                <a:spcPct val="110000"/>
              </a:lnSpc>
            </a:pPr>
            <a:r>
              <a:rPr lang="en-US" sz="1600" dirty="0"/>
              <a:t>What documentation is required?</a:t>
            </a:r>
          </a:p>
          <a:p>
            <a:pPr algn="just">
              <a:lnSpc>
                <a:spcPct val="110000"/>
              </a:lnSpc>
            </a:pPr>
            <a:endParaRPr lang="en-US" sz="1600" dirty="0"/>
          </a:p>
        </p:txBody>
      </p:sp>
      <p:sp>
        <p:nvSpPr>
          <p:cNvPr id="4" name="Slide Number Placeholder 3">
            <a:extLst>
              <a:ext uri="{FF2B5EF4-FFF2-40B4-BE49-F238E27FC236}">
                <a16:creationId xmlns:a16="http://schemas.microsoft.com/office/drawing/2014/main" xmlns="" id="{18D68719-26EB-491F-BF55-C2CE1CE88643}"/>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043565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1560D-E78A-45A5-80F4-81C1253E0A5E}"/>
              </a:ext>
            </a:extLst>
          </p:cNvPr>
          <p:cNvSpPr>
            <a:spLocks noGrp="1"/>
          </p:cNvSpPr>
          <p:nvPr>
            <p:ph type="title"/>
          </p:nvPr>
        </p:nvSpPr>
        <p:spPr>
          <a:xfrm>
            <a:off x="633357" y="1600199"/>
            <a:ext cx="2654449" cy="4297680"/>
          </a:xfrm>
        </p:spPr>
        <p:txBody>
          <a:bodyPr anchor="ctr">
            <a:normAutofit/>
          </a:bodyPr>
          <a:lstStyle/>
          <a:p>
            <a:r>
              <a:rPr lang="en-US" sz="2200" b="1" dirty="0">
                <a:solidFill>
                  <a:schemeClr val="tx1">
                    <a:lumMod val="95000"/>
                    <a:lumOff val="5000"/>
                  </a:schemeClr>
                </a:solidFill>
              </a:rPr>
              <a:t>Economy Requirements:</a:t>
            </a:r>
          </a:p>
        </p:txBody>
      </p:sp>
      <p:sp>
        <p:nvSpPr>
          <p:cNvPr id="3" name="Content Placeholder 2">
            <a:extLst>
              <a:ext uri="{FF2B5EF4-FFF2-40B4-BE49-F238E27FC236}">
                <a16:creationId xmlns:a16="http://schemas.microsoft.com/office/drawing/2014/main" xmlns="" id="{C2D63C3D-46F7-4692-B9F2-73E5D62F8CDC}"/>
              </a:ext>
            </a:extLst>
          </p:cNvPr>
          <p:cNvSpPr>
            <a:spLocks noGrp="1"/>
          </p:cNvSpPr>
          <p:nvPr>
            <p:ph idx="1"/>
          </p:nvPr>
        </p:nvSpPr>
        <p:spPr>
          <a:xfrm>
            <a:off x="2667000" y="2255520"/>
            <a:ext cx="6248400" cy="4297680"/>
          </a:xfrm>
        </p:spPr>
        <p:txBody>
          <a:bodyPr anchor="ctr">
            <a:normAutofit/>
          </a:bodyPr>
          <a:lstStyle/>
          <a:p>
            <a:pPr marL="0" indent="0" algn="just">
              <a:lnSpc>
                <a:spcPct val="110000"/>
              </a:lnSpc>
              <a:buNone/>
            </a:pPr>
            <a:endParaRPr lang="en-US" sz="1900" dirty="0"/>
          </a:p>
          <a:p>
            <a:pPr algn="just">
              <a:lnSpc>
                <a:spcPct val="110000"/>
              </a:lnSpc>
            </a:pPr>
            <a:r>
              <a:rPr lang="en-US" sz="1900" dirty="0"/>
              <a:t>Economy requirements represent the need for the system to reduce costs or increase profits</a:t>
            </a:r>
          </a:p>
          <a:p>
            <a:pPr lvl="0" algn="just">
              <a:lnSpc>
                <a:spcPct val="110000"/>
              </a:lnSpc>
            </a:pPr>
            <a:r>
              <a:rPr lang="en-US" sz="1900" dirty="0"/>
              <a:t>What are the areas of the system where costs must be reduced?</a:t>
            </a:r>
          </a:p>
          <a:p>
            <a:pPr lvl="0" algn="just">
              <a:lnSpc>
                <a:spcPct val="110000"/>
              </a:lnSpc>
            </a:pPr>
            <a:r>
              <a:rPr lang="en-US" sz="1900" dirty="0"/>
              <a:t>How much should costs be reduced or profits be increased?</a:t>
            </a:r>
          </a:p>
          <a:p>
            <a:pPr lvl="0" algn="just">
              <a:lnSpc>
                <a:spcPct val="110000"/>
              </a:lnSpc>
            </a:pPr>
            <a:r>
              <a:rPr lang="en-US" sz="1900" dirty="0"/>
              <a:t>What is the timetable for development?	</a:t>
            </a:r>
          </a:p>
          <a:p>
            <a:pPr lvl="0" algn="just">
              <a:lnSpc>
                <a:spcPct val="110000"/>
              </a:lnSpc>
            </a:pPr>
            <a:r>
              <a:rPr lang="en-US" sz="1900" dirty="0"/>
              <a:t>What are the budgetary limits?</a:t>
            </a:r>
          </a:p>
        </p:txBody>
      </p:sp>
      <p:sp>
        <p:nvSpPr>
          <p:cNvPr id="4" name="Slide Number Placeholder 3">
            <a:extLst>
              <a:ext uri="{FF2B5EF4-FFF2-40B4-BE49-F238E27FC236}">
                <a16:creationId xmlns:a16="http://schemas.microsoft.com/office/drawing/2014/main" xmlns="" id="{1563B396-CA41-41BC-A29F-43770108BB31}"/>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227601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D5FE4B-6D34-4A02-B626-EACA702CD6D6}"/>
              </a:ext>
            </a:extLst>
          </p:cNvPr>
          <p:cNvSpPr>
            <a:spLocks noGrp="1"/>
          </p:cNvSpPr>
          <p:nvPr>
            <p:ph type="title"/>
          </p:nvPr>
        </p:nvSpPr>
        <p:spPr>
          <a:xfrm>
            <a:off x="633357" y="1600199"/>
            <a:ext cx="2654449" cy="4297680"/>
          </a:xfrm>
        </p:spPr>
        <p:txBody>
          <a:bodyPr anchor="ctr">
            <a:normAutofit/>
          </a:bodyPr>
          <a:lstStyle/>
          <a:p>
            <a:r>
              <a:rPr lang="en-US" sz="2200" b="1" dirty="0">
                <a:solidFill>
                  <a:schemeClr val="tx1">
                    <a:lumMod val="95000"/>
                    <a:lumOff val="5000"/>
                  </a:schemeClr>
                </a:solidFill>
              </a:rPr>
              <a:t>Constraints:</a:t>
            </a:r>
            <a:r>
              <a:rPr lang="en-US" sz="2200" dirty="0">
                <a:solidFill>
                  <a:schemeClr val="tx1">
                    <a:lumMod val="95000"/>
                    <a:lumOff val="5000"/>
                  </a:schemeClr>
                </a:solidFill>
              </a:rPr>
              <a:t>		</a:t>
            </a:r>
          </a:p>
        </p:txBody>
      </p:sp>
      <p:sp>
        <p:nvSpPr>
          <p:cNvPr id="3" name="Content Placeholder 2">
            <a:extLst>
              <a:ext uri="{FF2B5EF4-FFF2-40B4-BE49-F238E27FC236}">
                <a16:creationId xmlns:a16="http://schemas.microsoft.com/office/drawing/2014/main" xmlns="" id="{036975E1-FE4D-4FCC-AF65-365AF957BAEA}"/>
              </a:ext>
            </a:extLst>
          </p:cNvPr>
          <p:cNvSpPr>
            <a:spLocks noGrp="1"/>
          </p:cNvSpPr>
          <p:nvPr>
            <p:ph idx="1"/>
          </p:nvPr>
        </p:nvSpPr>
        <p:spPr>
          <a:xfrm>
            <a:off x="2514600" y="2133600"/>
            <a:ext cx="6400800" cy="4495800"/>
          </a:xfrm>
        </p:spPr>
        <p:txBody>
          <a:bodyPr anchor="ctr">
            <a:noAutofit/>
          </a:bodyPr>
          <a:lstStyle/>
          <a:p>
            <a:pPr algn="just"/>
            <a:endParaRPr lang="en-US" dirty="0"/>
          </a:p>
          <a:p>
            <a:pPr algn="just">
              <a:lnSpc>
                <a:spcPct val="150000"/>
              </a:lnSpc>
            </a:pPr>
            <a:r>
              <a:rPr lang="en-US" dirty="0" smtClean="0"/>
              <a:t>Design </a:t>
            </a:r>
            <a:r>
              <a:rPr lang="en-US" dirty="0"/>
              <a:t>or implementation constraints describe limits or conditions on how the application is to be designed or implemented. These requirements are not intended to replace the design process. </a:t>
            </a:r>
          </a:p>
          <a:p>
            <a:pPr algn="just">
              <a:lnSpc>
                <a:spcPct val="150000"/>
              </a:lnSpc>
            </a:pPr>
            <a:r>
              <a:rPr lang="en-US" dirty="0"/>
              <a:t>They merely specify conditions imposed upon the project by the customer, the environment, or other circumstances. </a:t>
            </a:r>
          </a:p>
          <a:p>
            <a:pPr algn="just">
              <a:lnSpc>
                <a:spcPct val="150000"/>
              </a:lnSpc>
            </a:pPr>
            <a:r>
              <a:rPr lang="en-US" dirty="0"/>
              <a:t>Constraint requirements set restrictions on how the user requirements are to be implemented. </a:t>
            </a:r>
          </a:p>
          <a:p>
            <a:pPr algn="just"/>
            <a:endParaRPr lang="en-US" dirty="0"/>
          </a:p>
        </p:txBody>
      </p:sp>
      <p:sp>
        <p:nvSpPr>
          <p:cNvPr id="4" name="Slide Number Placeholder 3">
            <a:extLst>
              <a:ext uri="{FF2B5EF4-FFF2-40B4-BE49-F238E27FC236}">
                <a16:creationId xmlns:a16="http://schemas.microsoft.com/office/drawing/2014/main" xmlns="" id="{7B25CC55-7C3E-4B61-BF4A-A0B493F7BD4B}"/>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6707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745565" y="1130603"/>
            <a:ext cx="2506831" cy="4596794"/>
          </a:xfrm>
        </p:spPr>
        <p:txBody>
          <a:bodyPr anchor="ctr">
            <a:normAutofit/>
          </a:bodyPr>
          <a:lstStyle/>
          <a:p>
            <a:r>
              <a:rPr lang="en-US" sz="2600" dirty="0">
                <a:solidFill>
                  <a:schemeClr val="tx1"/>
                </a:solidFill>
              </a:rPr>
              <a:t>Non-Functional Requirements</a:t>
            </a: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3252397" y="437513"/>
            <a:ext cx="5434404" cy="6420487"/>
          </a:xfrm>
        </p:spPr>
        <p:txBody>
          <a:bodyPr anchor="ctr">
            <a:normAutofit/>
          </a:bodyPr>
          <a:lstStyle/>
          <a:p>
            <a:pPr algn="just"/>
            <a:endParaRPr lang="en-US" sz="2000" dirty="0"/>
          </a:p>
          <a:p>
            <a:pPr algn="just"/>
            <a:endParaRPr lang="en-US" sz="2000" dirty="0"/>
          </a:p>
          <a:p>
            <a:pPr algn="just"/>
            <a:endParaRPr lang="en-US" sz="2000" dirty="0"/>
          </a:p>
          <a:p>
            <a:pPr algn="just"/>
            <a:r>
              <a:rPr lang="en-US" sz="2000" dirty="0"/>
              <a:t>Non-Functional Requirements in Software Engineering presents a systematic and pragmatic approach to </a:t>
            </a:r>
            <a:r>
              <a:rPr lang="en-US" sz="2000" dirty="0" smtClean="0"/>
              <a:t>building </a:t>
            </a:r>
            <a:r>
              <a:rPr lang="en-US" sz="2000" dirty="0"/>
              <a:t>quality into' software systems. Systems must exhibit software quality attributes, such as accuracy, performance, security and modifiability. </a:t>
            </a:r>
          </a:p>
          <a:p>
            <a:pPr algn="just"/>
            <a:r>
              <a:rPr lang="en-US" sz="2000" dirty="0"/>
              <a:t>However, such non-functional requirements (NFRs) are difficult to address in many projects, even though there are many techniques to meet functional requirements in order to provide desired functionality. </a:t>
            </a:r>
          </a:p>
        </p:txBody>
      </p:sp>
      <p:sp>
        <p:nvSpPr>
          <p:cNvPr id="4" name="Slide Number Placeholder 3">
            <a:extLst>
              <a:ext uri="{FF2B5EF4-FFF2-40B4-BE49-F238E27FC236}">
                <a16:creationId xmlns:a16="http://schemas.microsoft.com/office/drawing/2014/main" xmlns="" id="{FBAA589E-3037-4192-B0AA-BB6C80FB68C0}"/>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534223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696EAC-EC86-4741-816D-0F85BF5A07A5}"/>
              </a:ext>
            </a:extLst>
          </p:cNvPr>
          <p:cNvSpPr>
            <a:spLocks noGrp="1"/>
          </p:cNvSpPr>
          <p:nvPr>
            <p:ph type="title"/>
          </p:nvPr>
        </p:nvSpPr>
        <p:spPr>
          <a:xfrm>
            <a:off x="381001" y="2590799"/>
            <a:ext cx="2209800" cy="3307079"/>
          </a:xfrm>
        </p:spPr>
        <p:txBody>
          <a:bodyPr anchor="ctr">
            <a:normAutofit/>
          </a:bodyPr>
          <a:lstStyle/>
          <a:p>
            <a:r>
              <a:rPr lang="en-US" sz="2000" b="1" dirty="0">
                <a:solidFill>
                  <a:schemeClr val="tx1">
                    <a:lumMod val="95000"/>
                    <a:lumOff val="5000"/>
                  </a:schemeClr>
                </a:solidFill>
              </a:rPr>
              <a:t>Maintainability Requirements</a:t>
            </a:r>
            <a:br>
              <a:rPr lang="en-US" sz="2000" b="1" dirty="0">
                <a:solidFill>
                  <a:schemeClr val="tx1">
                    <a:lumMod val="95000"/>
                    <a:lumOff val="5000"/>
                  </a:schemeClr>
                </a:solidFill>
              </a:rPr>
            </a:br>
            <a:endParaRPr lang="en-US" sz="20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CD92F09-F348-4CF7-8D7A-9A3B3EBA7CC1}"/>
              </a:ext>
            </a:extLst>
          </p:cNvPr>
          <p:cNvSpPr>
            <a:spLocks noGrp="1"/>
          </p:cNvSpPr>
          <p:nvPr>
            <p:ph idx="1"/>
          </p:nvPr>
        </p:nvSpPr>
        <p:spPr>
          <a:xfrm>
            <a:off x="2438400" y="2286000"/>
            <a:ext cx="6553200" cy="4191000"/>
          </a:xfrm>
        </p:spPr>
        <p:txBody>
          <a:bodyPr anchor="ctr">
            <a:noAutofit/>
          </a:bodyPr>
          <a:lstStyle/>
          <a:p>
            <a:pPr>
              <a:lnSpc>
                <a:spcPct val="110000"/>
              </a:lnSpc>
            </a:pPr>
            <a:endParaRPr lang="en-US" sz="2000" dirty="0"/>
          </a:p>
          <a:p>
            <a:pPr>
              <a:lnSpc>
                <a:spcPct val="110000"/>
              </a:lnSpc>
            </a:pPr>
            <a:endParaRPr lang="en-US" sz="2000" dirty="0"/>
          </a:p>
          <a:p>
            <a:pPr>
              <a:lnSpc>
                <a:spcPct val="110000"/>
              </a:lnSpc>
            </a:pPr>
            <a:r>
              <a:rPr lang="en-US" sz="2000" dirty="0" smtClean="0"/>
              <a:t>These </a:t>
            </a:r>
            <a:r>
              <a:rPr lang="en-US" sz="2000" dirty="0"/>
              <a:t>requirements can only be verified in the operations phase. Maintainability is enhanced by: </a:t>
            </a:r>
          </a:p>
          <a:p>
            <a:pPr lvl="0">
              <a:lnSpc>
                <a:spcPct val="110000"/>
              </a:lnSpc>
            </a:pPr>
            <a:r>
              <a:rPr lang="en-US" sz="2000" dirty="0"/>
              <a:t>Use of a high-level programming language. </a:t>
            </a:r>
          </a:p>
          <a:p>
            <a:pPr lvl="0">
              <a:lnSpc>
                <a:spcPct val="110000"/>
              </a:lnSpc>
            </a:pPr>
            <a:r>
              <a:rPr lang="en-US" sz="2000" dirty="0"/>
              <a:t>Minimizing the volume of code. </a:t>
            </a:r>
          </a:p>
          <a:p>
            <a:pPr lvl="0" algn="just">
              <a:lnSpc>
                <a:spcPct val="110000"/>
              </a:lnSpc>
            </a:pPr>
            <a:r>
              <a:rPr lang="en-US" sz="2000" dirty="0"/>
              <a:t>Use of tools that allow easy modifications. </a:t>
            </a:r>
          </a:p>
          <a:p>
            <a:pPr lvl="0">
              <a:lnSpc>
                <a:spcPct val="110000"/>
              </a:lnSpc>
            </a:pPr>
            <a:r>
              <a:rPr lang="en-US" sz="2000" dirty="0"/>
              <a:t>Building in features to allow to locate faults quickly. </a:t>
            </a:r>
          </a:p>
          <a:p>
            <a:pPr lvl="0">
              <a:lnSpc>
                <a:spcPct val="110000"/>
              </a:lnSpc>
            </a:pPr>
            <a:r>
              <a:rPr lang="en-US" sz="2000" dirty="0"/>
              <a:t>Provision of remote maintenance facilities.</a:t>
            </a:r>
            <a:br>
              <a:rPr lang="en-US" sz="2000" dirty="0"/>
            </a:br>
            <a:endParaRPr lang="en-US" sz="2000" dirty="0"/>
          </a:p>
          <a:p>
            <a:pPr>
              <a:lnSpc>
                <a:spcPct val="110000"/>
              </a:lnSpc>
            </a:pPr>
            <a:endParaRPr lang="en-US" sz="2000" dirty="0"/>
          </a:p>
        </p:txBody>
      </p:sp>
      <p:sp>
        <p:nvSpPr>
          <p:cNvPr id="4" name="Slide Number Placeholder 3">
            <a:extLst>
              <a:ext uri="{FF2B5EF4-FFF2-40B4-BE49-F238E27FC236}">
                <a16:creationId xmlns:a16="http://schemas.microsoft.com/office/drawing/2014/main" xmlns="" id="{CF2A2036-EF23-48F4-A5BA-952E4A4678AC}"/>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078787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77FF9-7068-4B54-8440-6DB53E868FAA}"/>
              </a:ext>
            </a:extLst>
          </p:cNvPr>
          <p:cNvSpPr>
            <a:spLocks noGrp="1"/>
          </p:cNvSpPr>
          <p:nvPr>
            <p:ph type="title"/>
          </p:nvPr>
        </p:nvSpPr>
        <p:spPr>
          <a:xfrm>
            <a:off x="838200" y="774698"/>
            <a:ext cx="6812646" cy="977902"/>
          </a:xfrm>
        </p:spPr>
        <p:txBody>
          <a:bodyPr/>
          <a:lstStyle/>
          <a:p>
            <a:r>
              <a:rPr lang="en-US" b="1" dirty="0"/>
              <a:t>Advantages of Non-Functional Requirement</a:t>
            </a:r>
            <a:endParaRPr lang="en-US" dirty="0"/>
          </a:p>
        </p:txBody>
      </p:sp>
      <p:sp>
        <p:nvSpPr>
          <p:cNvPr id="3" name="Content Placeholder 2">
            <a:extLst>
              <a:ext uri="{FF2B5EF4-FFF2-40B4-BE49-F238E27FC236}">
                <a16:creationId xmlns:a16="http://schemas.microsoft.com/office/drawing/2014/main" xmlns="" id="{0F387882-1A97-4C2D-B312-035B08668A4A}"/>
              </a:ext>
            </a:extLst>
          </p:cNvPr>
          <p:cNvSpPr>
            <a:spLocks noGrp="1"/>
          </p:cNvSpPr>
          <p:nvPr>
            <p:ph idx="1"/>
          </p:nvPr>
        </p:nvSpPr>
        <p:spPr>
          <a:xfrm>
            <a:off x="609600" y="2438400"/>
            <a:ext cx="8051018" cy="3530600"/>
          </a:xfrm>
        </p:spPr>
        <p:txBody>
          <a:bodyPr/>
          <a:lstStyle/>
          <a:p>
            <a:endParaRPr lang="en-US" b="1" dirty="0"/>
          </a:p>
          <a:p>
            <a:r>
              <a:rPr lang="en-US" dirty="0"/>
              <a:t>Benefits/pros of Non-functional testing are:</a:t>
            </a:r>
          </a:p>
          <a:p>
            <a:r>
              <a:rPr lang="en-US" dirty="0"/>
              <a:t>The nonfunctional requirements ensure the software system follow legal and compliance rules.</a:t>
            </a:r>
          </a:p>
          <a:p>
            <a:r>
              <a:rPr lang="en-US" dirty="0"/>
              <a:t>They ensure the reliability, availability, and performance of the software system</a:t>
            </a:r>
          </a:p>
          <a:p>
            <a:r>
              <a:rPr lang="en-US" dirty="0"/>
              <a:t>They ensure good user experience and ease of operating the software.</a:t>
            </a:r>
          </a:p>
          <a:p>
            <a:r>
              <a:rPr lang="en-US" dirty="0"/>
              <a:t>They help in formulating security policy of the software system.</a:t>
            </a:r>
          </a:p>
          <a:p>
            <a:endParaRPr lang="en-US" dirty="0"/>
          </a:p>
        </p:txBody>
      </p:sp>
      <p:sp>
        <p:nvSpPr>
          <p:cNvPr id="4" name="Slide Number Placeholder 3">
            <a:extLst>
              <a:ext uri="{FF2B5EF4-FFF2-40B4-BE49-F238E27FC236}">
                <a16:creationId xmlns:a16="http://schemas.microsoft.com/office/drawing/2014/main" xmlns="" id="{93D71275-BBC4-4D32-8BD4-7C6D0CE173B1}"/>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896580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A11B8-7DF3-411C-A824-85E53B6D8031}"/>
              </a:ext>
            </a:extLst>
          </p:cNvPr>
          <p:cNvSpPr>
            <a:spLocks noGrp="1"/>
          </p:cNvSpPr>
          <p:nvPr>
            <p:ph type="title"/>
          </p:nvPr>
        </p:nvSpPr>
        <p:spPr>
          <a:xfrm>
            <a:off x="685800" y="914400"/>
            <a:ext cx="6812646" cy="838200"/>
          </a:xfrm>
        </p:spPr>
        <p:txBody>
          <a:bodyPr/>
          <a:lstStyle/>
          <a:p>
            <a:r>
              <a:rPr lang="en-US" sz="2800" b="1" dirty="0"/>
              <a:t>Disadvantages of Non-functional </a:t>
            </a:r>
            <a:r>
              <a:rPr lang="en-US" sz="2800" b="1" dirty="0" smtClean="0"/>
              <a:t>Requirement</a:t>
            </a:r>
            <a:r>
              <a:rPr lang="en-US" b="1" dirty="0"/>
              <a:t/>
            </a:r>
            <a:br>
              <a:rPr lang="en-US" b="1" dirty="0"/>
            </a:br>
            <a:endParaRPr lang="en-US" dirty="0"/>
          </a:p>
        </p:txBody>
      </p:sp>
      <p:sp>
        <p:nvSpPr>
          <p:cNvPr id="3" name="Content Placeholder 2">
            <a:extLst>
              <a:ext uri="{FF2B5EF4-FFF2-40B4-BE49-F238E27FC236}">
                <a16:creationId xmlns:a16="http://schemas.microsoft.com/office/drawing/2014/main" xmlns="" id="{D215D635-CE4F-4E1A-9975-2993054F5796}"/>
              </a:ext>
            </a:extLst>
          </p:cNvPr>
          <p:cNvSpPr>
            <a:spLocks noGrp="1"/>
          </p:cNvSpPr>
          <p:nvPr>
            <p:ph idx="1"/>
          </p:nvPr>
        </p:nvSpPr>
        <p:spPr>
          <a:xfrm>
            <a:off x="609600" y="2489200"/>
            <a:ext cx="7974818" cy="3530600"/>
          </a:xfrm>
        </p:spPr>
        <p:txBody>
          <a:bodyPr>
            <a:normAutofit/>
          </a:bodyPr>
          <a:lstStyle/>
          <a:p>
            <a:r>
              <a:rPr lang="en-US" dirty="0"/>
              <a:t>Cons/drawbacks of Non-function requirement are:</a:t>
            </a:r>
          </a:p>
          <a:p>
            <a:r>
              <a:rPr lang="en-US" dirty="0"/>
              <a:t>None functional requirement may affect the various high-level software subsystem</a:t>
            </a:r>
          </a:p>
          <a:p>
            <a:r>
              <a:rPr lang="en-US" dirty="0"/>
              <a:t>They require special consideration during the software architecture/high-level design phase which increases costs.</a:t>
            </a:r>
          </a:p>
          <a:p>
            <a:r>
              <a:rPr lang="en-US" dirty="0"/>
              <a:t>Their implementation does not usually map to the specific software sub-system,</a:t>
            </a:r>
          </a:p>
          <a:p>
            <a:r>
              <a:rPr lang="en-US" dirty="0"/>
              <a:t>It is tough to modify non-functional once you pass the architecture phase.</a:t>
            </a:r>
          </a:p>
          <a:p>
            <a:endParaRPr lang="en-US" dirty="0"/>
          </a:p>
        </p:txBody>
      </p:sp>
      <p:sp>
        <p:nvSpPr>
          <p:cNvPr id="4" name="Slide Number Placeholder 3">
            <a:extLst>
              <a:ext uri="{FF2B5EF4-FFF2-40B4-BE49-F238E27FC236}">
                <a16:creationId xmlns:a16="http://schemas.microsoft.com/office/drawing/2014/main" xmlns="" id="{F9226404-452F-47BB-81DA-0E3E999305D9}"/>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14243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24">
            <a:extLst>
              <a:ext uri="{FF2B5EF4-FFF2-40B4-BE49-F238E27FC236}">
                <a16:creationId xmlns:a16="http://schemas.microsoft.com/office/drawing/2014/main" xmlns="" id="{2F448CB3-7B4F-45D7-B7C0-DF553DF6145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9144000" cy="6858000"/>
            <a:chOff x="0" y="0"/>
            <a:chExt cx="12192000" cy="6858000"/>
          </a:xfrm>
        </p:grpSpPr>
        <p:sp>
          <p:nvSpPr>
            <p:cNvPr id="26" name="Rectangle 25">
              <a:extLst>
                <a:ext uri="{FF2B5EF4-FFF2-40B4-BE49-F238E27FC236}">
                  <a16:creationId xmlns:a16="http://schemas.microsoft.com/office/drawing/2014/main" xmlns="" id="{5C5305EA-7A88-413D-BE8A-47A02476F0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xmlns="" id="{FCA94DB5-FE56-4A3D-BC48-31B5595197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866215" y="973668"/>
            <a:ext cx="6571060" cy="706964"/>
          </a:xfrm>
        </p:spPr>
        <p:txBody>
          <a:bodyPr>
            <a:normAutofit/>
          </a:bodyPr>
          <a:lstStyle/>
          <a:p>
            <a:pPr>
              <a:lnSpc>
                <a:spcPct val="90000"/>
              </a:lnSpc>
            </a:pPr>
            <a:r>
              <a:rPr lang="en-US" sz="1000">
                <a:solidFill>
                  <a:srgbClr val="FFFFFF"/>
                </a:solidFill>
              </a:rPr>
              <a:t/>
            </a:r>
            <a:br>
              <a:rPr lang="en-US" sz="1000">
                <a:solidFill>
                  <a:srgbClr val="FFFFFF"/>
                </a:solidFill>
              </a:rPr>
            </a:br>
            <a:r>
              <a:rPr lang="en-US" sz="1000">
                <a:solidFill>
                  <a:srgbClr val="FFFFFF"/>
                </a:solidFill>
              </a:rPr>
              <a:t/>
            </a:r>
            <a:br>
              <a:rPr lang="en-US" sz="1000">
                <a:solidFill>
                  <a:srgbClr val="FFFFFF"/>
                </a:solidFill>
              </a:rPr>
            </a:br>
            <a:r>
              <a:rPr lang="en-US" sz="1000">
                <a:solidFill>
                  <a:srgbClr val="FFFFFF"/>
                </a:solidFill>
              </a:rPr>
              <a:t/>
            </a:r>
            <a:br>
              <a:rPr lang="en-US" sz="1000">
                <a:solidFill>
                  <a:srgbClr val="FFFFFF"/>
                </a:solidFill>
              </a:rPr>
            </a:br>
            <a:r>
              <a:rPr lang="en-US" sz="1000">
                <a:solidFill>
                  <a:srgbClr val="FFFFFF"/>
                </a:solidFill>
              </a:rPr>
              <a:t>Non-Functional Requirements</a:t>
            </a:r>
          </a:p>
        </p:txBody>
      </p:sp>
      <p:sp>
        <p:nvSpPr>
          <p:cNvPr id="29" name="Rectangle 28">
            <a:extLst>
              <a:ext uri="{FF2B5EF4-FFF2-40B4-BE49-F238E27FC236}">
                <a16:creationId xmlns:a16="http://schemas.microsoft.com/office/drawing/2014/main" xmlns="" id="{F9ED434F-8767-46CC-B26B-5AF62FF01E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xmlns="" id="{667C6BB8-87A0-4F5C-9793-2E483611879D}"/>
              </a:ext>
            </a:extLst>
          </p:cNvPr>
          <p:cNvSpPr>
            <a:spLocks noGrp="1"/>
          </p:cNvSpPr>
          <p:nvPr>
            <p:ph type="sldNum" sz="quarter" idx="12"/>
          </p:nvPr>
        </p:nvSpPr>
        <p:spPr>
          <a:xfrm>
            <a:off x="7764405" y="295729"/>
            <a:ext cx="628649" cy="767687"/>
          </a:xfrm>
        </p:spPr>
        <p:txBody>
          <a:bodyPr>
            <a:normAutofit/>
          </a:bodyPr>
          <a:lstStyle/>
          <a:p>
            <a:pPr>
              <a:spcAft>
                <a:spcPts val="600"/>
              </a:spcAft>
            </a:pPr>
            <a:fld id="{B6F15528-21DE-4FAA-801E-634DDDAF4B2B}" type="slidenum">
              <a:rPr lang="en-US">
                <a:solidFill>
                  <a:srgbClr val="FFFFFF"/>
                </a:solidFill>
              </a:rPr>
              <a:pPr>
                <a:spcAft>
                  <a:spcPts val="600"/>
                </a:spcAft>
              </a:pPr>
              <a:t>3</a:t>
            </a:fld>
            <a:endParaRPr lang="en-US">
              <a:solidFill>
                <a:srgbClr val="FFFFFF"/>
              </a:solidFill>
            </a:endParaRPr>
          </a:p>
        </p:txBody>
      </p:sp>
      <p:graphicFrame>
        <p:nvGraphicFramePr>
          <p:cNvPr id="20" name="Content Placeholder 2">
            <a:extLst>
              <a:ext uri="{FF2B5EF4-FFF2-40B4-BE49-F238E27FC236}">
                <a16:creationId xmlns:a16="http://schemas.microsoft.com/office/drawing/2014/main" xmlns="" id="{55E8430A-D77B-4DA9-B3D6-D7E791694685}"/>
              </a:ext>
            </a:extLst>
          </p:cNvPr>
          <p:cNvGraphicFramePr>
            <a:graphicFrameLocks noGrp="1"/>
          </p:cNvGraphicFramePr>
          <p:nvPr>
            <p:ph idx="1"/>
            <p:extLst>
              <p:ext uri="{D42A27DB-BD31-4B8C-83A1-F6EECF244321}">
                <p14:modId xmlns:p14="http://schemas.microsoft.com/office/powerpoint/2010/main" val="3927596732"/>
              </p:ext>
            </p:extLst>
          </p:nvPr>
        </p:nvGraphicFramePr>
        <p:xfrm>
          <a:off x="965200" y="2324100"/>
          <a:ext cx="7219037"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02120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745565" y="1130603"/>
            <a:ext cx="2506831" cy="4596794"/>
          </a:xfrm>
        </p:spPr>
        <p:txBody>
          <a:bodyPr anchor="ctr">
            <a:normAutofit/>
          </a:bodyPr>
          <a:lstStyle/>
          <a:p>
            <a:r>
              <a:rPr lang="en-US" sz="2600" dirty="0">
                <a:solidFill>
                  <a:schemeClr val="tx1">
                    <a:lumMod val="95000"/>
                    <a:lumOff val="5000"/>
                  </a:schemeClr>
                </a:solidFill>
              </a:rPr>
              <a:t>WHY Non-Functional Requirements</a:t>
            </a: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3429000" y="2362200"/>
            <a:ext cx="5294167" cy="3810000"/>
          </a:xfrm>
        </p:spPr>
        <p:txBody>
          <a:bodyPr anchor="ctr">
            <a:normAutofit/>
          </a:bodyPr>
          <a:lstStyle/>
          <a:p>
            <a:pPr algn="just"/>
            <a:r>
              <a:rPr lang="en-US" sz="1700" dirty="0"/>
              <a:t>Non-functional Requirements allows you to impose constraints or restrictions on the design of the system across the various agile backlogs.</a:t>
            </a:r>
          </a:p>
          <a:p>
            <a:pPr algn="just"/>
            <a:endParaRPr lang="en-US" sz="1700" dirty="0"/>
          </a:p>
          <a:p>
            <a:pPr algn="just"/>
            <a:r>
              <a:rPr lang="en-US" sz="1700" dirty="0"/>
              <a:t>Example, the site should load in 3 seconds when the number of simultaneous users are &gt; 10000. </a:t>
            </a:r>
          </a:p>
        </p:txBody>
      </p:sp>
      <p:sp>
        <p:nvSpPr>
          <p:cNvPr id="4" name="Slide Number Placeholder 3">
            <a:extLst>
              <a:ext uri="{FF2B5EF4-FFF2-40B4-BE49-F238E27FC236}">
                <a16:creationId xmlns:a16="http://schemas.microsoft.com/office/drawing/2014/main" xmlns="" id="{57CBFE66-FEF7-4A75-BD14-322E7A0EA6C3}"/>
              </a:ext>
            </a:extLst>
          </p:cNvPr>
          <p:cNvSpPr>
            <a:spLocks noGrp="1"/>
          </p:cNvSpPr>
          <p:nvPr>
            <p:ph type="sldNum" sz="quarter" idx="12"/>
          </p:nvPr>
        </p:nvSpPr>
        <p:spPr>
          <a:xfrm>
            <a:off x="8094518" y="6391838"/>
            <a:ext cx="628649" cy="304799"/>
          </a:xfrm>
        </p:spPr>
        <p:txBody>
          <a:bodyPr anchor="ctr">
            <a:normAutofit/>
          </a:bodyPr>
          <a:lstStyle/>
          <a:p>
            <a:pPr algn="r">
              <a:spcAft>
                <a:spcPts val="600"/>
              </a:spcAft>
            </a:pPr>
            <a:fld id="{B6F15528-21DE-4FAA-801E-634DDDAF4B2B}" type="slidenum">
              <a:rPr lang="en-US" sz="900">
                <a:solidFill>
                  <a:schemeClr val="accent1"/>
                </a:solidFill>
              </a:rPr>
              <a:pPr algn="r">
                <a:spcAft>
                  <a:spcPts val="600"/>
                </a:spcAft>
              </a:pPr>
              <a:t>4</a:t>
            </a:fld>
            <a:endParaRPr lang="en-US" sz="900">
              <a:solidFill>
                <a:schemeClr val="accent1"/>
              </a:solidFill>
            </a:endParaRPr>
          </a:p>
        </p:txBody>
      </p:sp>
    </p:spTree>
    <p:extLst>
      <p:ext uri="{BB962C8B-B14F-4D97-AF65-F5344CB8AC3E}">
        <p14:creationId xmlns:p14="http://schemas.microsoft.com/office/powerpoint/2010/main" val="311647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1088684" y="804519"/>
            <a:ext cx="7292934" cy="1281481"/>
          </a:xfrm>
        </p:spPr>
        <p:txBody>
          <a:bodyPr>
            <a:normAutofit/>
          </a:bodyPr>
          <a:lstStyle/>
          <a:p>
            <a:r>
              <a:rPr lang="en-US" dirty="0"/>
              <a:t>Types of Non Functional Requirements</a:t>
            </a:r>
          </a:p>
        </p:txBody>
      </p:sp>
      <p:graphicFrame>
        <p:nvGraphicFramePr>
          <p:cNvPr id="5" name="Content Placeholder 2">
            <a:extLst>
              <a:ext uri="{FF2B5EF4-FFF2-40B4-BE49-F238E27FC236}">
                <a16:creationId xmlns:a16="http://schemas.microsoft.com/office/drawing/2014/main" xmlns="" id="{AB401939-3DBF-4BF5-940E-0B9CEC95E2BA}"/>
              </a:ext>
            </a:extLst>
          </p:cNvPr>
          <p:cNvGraphicFramePr>
            <a:graphicFrameLocks noGrp="1"/>
          </p:cNvGraphicFramePr>
          <p:nvPr>
            <p:ph idx="1"/>
            <p:extLst>
              <p:ext uri="{D42A27DB-BD31-4B8C-83A1-F6EECF244321}">
                <p14:modId xmlns:p14="http://schemas.microsoft.com/office/powerpoint/2010/main" val="1964957834"/>
              </p:ext>
            </p:extLst>
          </p:nvPr>
        </p:nvGraphicFramePr>
        <p:xfrm>
          <a:off x="1088231" y="2340434"/>
          <a:ext cx="7293769" cy="4060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xmlns="" id="{89BD31B0-BF95-4721-AEC6-DF59F399708E}"/>
              </a:ext>
            </a:extLst>
          </p:cNvPr>
          <p:cNvSpPr>
            <a:spLocks noGrp="1"/>
          </p:cNvSpPr>
          <p:nvPr>
            <p:ph type="sldNum" sz="quarter" idx="12"/>
          </p:nvPr>
        </p:nvSpPr>
        <p:spPr>
          <a:xfrm>
            <a:off x="7678616" y="295730"/>
            <a:ext cx="801248" cy="937613"/>
          </a:xfrm>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5140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633357" y="1600199"/>
            <a:ext cx="2654449" cy="4297680"/>
          </a:xfrm>
        </p:spPr>
        <p:txBody>
          <a:bodyPr anchor="ctr">
            <a:normAutofit/>
          </a:bodyPr>
          <a:lstStyle/>
          <a:p>
            <a:r>
              <a:rPr lang="en-US" b="1" dirty="0">
                <a:solidFill>
                  <a:schemeClr val="tx1">
                    <a:lumMod val="95000"/>
                    <a:lumOff val="5000"/>
                  </a:schemeClr>
                </a:solidFill>
              </a:rPr>
              <a:t>Usability</a:t>
            </a:r>
            <a:br>
              <a:rPr lang="en-US" b="1" dirty="0">
                <a:solidFill>
                  <a:schemeClr val="tx1">
                    <a:lumMod val="95000"/>
                    <a:lumOff val="5000"/>
                  </a:schemeClr>
                </a:solidFill>
              </a:rPr>
            </a:br>
            <a:endParaRPr lang="en-US"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2514600" y="1600198"/>
            <a:ext cx="5776540" cy="4648201"/>
          </a:xfrm>
        </p:spPr>
        <p:txBody>
          <a:bodyPr anchor="ctr">
            <a:noAutofit/>
          </a:bodyPr>
          <a:lstStyle/>
          <a:p>
            <a:pPr algn="just" fontAlgn="base"/>
            <a:endParaRPr lang="en-US" dirty="0"/>
          </a:p>
          <a:p>
            <a:pPr algn="just" fontAlgn="base"/>
            <a:endParaRPr lang="en-US" dirty="0"/>
          </a:p>
          <a:p>
            <a:pPr algn="just" fontAlgn="base"/>
            <a:endParaRPr lang="en-US" dirty="0"/>
          </a:p>
          <a:p>
            <a:pPr algn="just" fontAlgn="base"/>
            <a:r>
              <a:rPr lang="en-US" dirty="0"/>
              <a:t>Prioritize the important functions of the system based on usage patterns.</a:t>
            </a:r>
          </a:p>
          <a:p>
            <a:pPr algn="just" fontAlgn="base"/>
            <a:r>
              <a:rPr lang="en-US" dirty="0"/>
              <a:t>Frequently used functions should be tested for usability, as should complex and critical functions. Be sure to create a requirement for this.</a:t>
            </a:r>
          </a:p>
          <a:p>
            <a:pPr algn="just" fontAlgn="base"/>
            <a:r>
              <a:rPr lang="en-US" dirty="0"/>
              <a:t>It is the ease at which the users operate the system and make productive use of it. Usability is discussed with relation to the system interfaces,</a:t>
            </a:r>
          </a:p>
          <a:p>
            <a:pPr algn="just" fontAlgn="base"/>
            <a:r>
              <a:rPr lang="en-US" dirty="0"/>
              <a:t>Usability measures characteristics such as consistency and aesthetics in the user interface.</a:t>
            </a:r>
          </a:p>
          <a:p>
            <a:pPr algn="just"/>
            <a:endParaRPr lang="en-US" dirty="0"/>
          </a:p>
        </p:txBody>
      </p:sp>
      <p:sp>
        <p:nvSpPr>
          <p:cNvPr id="4" name="Slide Number Placeholder 3">
            <a:extLst>
              <a:ext uri="{FF2B5EF4-FFF2-40B4-BE49-F238E27FC236}">
                <a16:creationId xmlns:a16="http://schemas.microsoft.com/office/drawing/2014/main" xmlns="" id="{869F5FF1-0547-4A50-A7F2-44F1F4227EB4}"/>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88268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B6831-6618-4814-BD6B-9C123BCACB6D}"/>
              </a:ext>
            </a:extLst>
          </p:cNvPr>
          <p:cNvSpPr>
            <a:spLocks noGrp="1"/>
          </p:cNvSpPr>
          <p:nvPr>
            <p:ph type="title"/>
          </p:nvPr>
        </p:nvSpPr>
        <p:spPr>
          <a:xfrm>
            <a:off x="633357" y="1600199"/>
            <a:ext cx="2654449" cy="4297680"/>
          </a:xfrm>
        </p:spPr>
        <p:txBody>
          <a:bodyPr anchor="ctr">
            <a:normAutofit/>
          </a:bodyPr>
          <a:lstStyle/>
          <a:p>
            <a:r>
              <a:rPr lang="en-US" b="1" dirty="0">
                <a:solidFill>
                  <a:schemeClr val="tx1">
                    <a:lumMod val="95000"/>
                    <a:lumOff val="5000"/>
                  </a:schemeClr>
                </a:solidFill>
              </a:rPr>
              <a:t>Reliability</a:t>
            </a:r>
            <a:br>
              <a:rPr lang="en-US" b="1" dirty="0">
                <a:solidFill>
                  <a:schemeClr val="tx1">
                    <a:lumMod val="95000"/>
                    <a:lumOff val="5000"/>
                  </a:schemeClr>
                </a:solidFill>
              </a:rPr>
            </a:br>
            <a:endParaRPr lang="en-US"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FA30B7ED-8DAF-4D81-986C-4256D63E80E7}"/>
              </a:ext>
            </a:extLst>
          </p:cNvPr>
          <p:cNvSpPr>
            <a:spLocks noGrp="1"/>
          </p:cNvSpPr>
          <p:nvPr>
            <p:ph idx="1"/>
          </p:nvPr>
        </p:nvSpPr>
        <p:spPr>
          <a:xfrm>
            <a:off x="2590800" y="1600199"/>
            <a:ext cx="6477000" cy="4297680"/>
          </a:xfrm>
        </p:spPr>
        <p:txBody>
          <a:bodyPr anchor="ctr">
            <a:normAutofit/>
          </a:bodyPr>
          <a:lstStyle/>
          <a:p>
            <a:pPr algn="just">
              <a:lnSpc>
                <a:spcPct val="110000"/>
              </a:lnSpc>
            </a:pPr>
            <a:endParaRPr lang="en-US" sz="1700" dirty="0">
              <a:solidFill>
                <a:schemeClr val="tx1">
                  <a:lumMod val="95000"/>
                  <a:lumOff val="5000"/>
                </a:schemeClr>
              </a:solidFill>
            </a:endParaRPr>
          </a:p>
          <a:p>
            <a:pPr algn="just">
              <a:lnSpc>
                <a:spcPct val="110000"/>
              </a:lnSpc>
            </a:pPr>
            <a:r>
              <a:rPr lang="en-US" sz="1700" dirty="0">
                <a:solidFill>
                  <a:schemeClr val="tx1">
                    <a:lumMod val="95000"/>
                    <a:lumOff val="5000"/>
                  </a:schemeClr>
                </a:solidFill>
              </a:rPr>
              <a:t>Reliability defines how likely it is for the software to work without failure for a given period of time.</a:t>
            </a:r>
          </a:p>
          <a:p>
            <a:pPr algn="just">
              <a:lnSpc>
                <a:spcPct val="110000"/>
              </a:lnSpc>
            </a:pPr>
            <a:r>
              <a:rPr lang="en-US" sz="1700" dirty="0">
                <a:solidFill>
                  <a:schemeClr val="tx1">
                    <a:lumMod val="95000"/>
                    <a:lumOff val="5000"/>
                  </a:schemeClr>
                </a:solidFill>
              </a:rPr>
              <a:t> Reliability decreases because of bugs in the code, hardware failures, or problems with other system components. To measure software reliability, you can count the percentage of operations that are completed correctly or track the average period of time the system runs before failing.</a:t>
            </a:r>
          </a:p>
          <a:p>
            <a:pPr algn="just">
              <a:lnSpc>
                <a:spcPct val="110000"/>
              </a:lnSpc>
            </a:pPr>
            <a:r>
              <a:rPr lang="en-US" sz="1700" b="1" i="1" dirty="0">
                <a:solidFill>
                  <a:schemeClr val="tx1">
                    <a:lumMod val="95000"/>
                    <a:lumOff val="5000"/>
                  </a:schemeClr>
                </a:solidFill>
              </a:rPr>
              <a:t>Example: </a:t>
            </a:r>
            <a:r>
              <a:rPr lang="en-US" sz="1700" i="1" dirty="0">
                <a:solidFill>
                  <a:schemeClr val="tx1">
                    <a:lumMod val="95000"/>
                    <a:lumOff val="5000"/>
                  </a:schemeClr>
                </a:solidFill>
              </a:rPr>
              <a:t>The database update process must roll back all related updates when any update fails.</a:t>
            </a:r>
            <a:endParaRPr lang="en-US" sz="1700" dirty="0">
              <a:solidFill>
                <a:schemeClr val="tx1">
                  <a:lumMod val="95000"/>
                  <a:lumOff val="5000"/>
                </a:schemeClr>
              </a:solidFill>
            </a:endParaRPr>
          </a:p>
          <a:p>
            <a:pPr algn="just">
              <a:lnSpc>
                <a:spcPct val="110000"/>
              </a:lnSpc>
            </a:pPr>
            <a:endParaRPr lang="en-US" sz="1700"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xmlns="" id="{22B4F486-332B-4644-B95F-9D81C1C4DAA0}"/>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40203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633357" y="1600199"/>
            <a:ext cx="2654449" cy="4297680"/>
          </a:xfrm>
        </p:spPr>
        <p:txBody>
          <a:bodyPr anchor="ctr">
            <a:normAutofit/>
          </a:bodyPr>
          <a:lstStyle/>
          <a:p>
            <a:r>
              <a:rPr lang="en-US" b="1" dirty="0">
                <a:solidFill>
                  <a:schemeClr val="tx1">
                    <a:lumMod val="95000"/>
                    <a:lumOff val="5000"/>
                  </a:schemeClr>
                </a:solidFill>
              </a:rPr>
              <a:t>Security</a:t>
            </a:r>
            <a:br>
              <a:rPr lang="en-US" b="1" dirty="0">
                <a:solidFill>
                  <a:schemeClr val="tx1">
                    <a:lumMod val="95000"/>
                    <a:lumOff val="5000"/>
                  </a:schemeClr>
                </a:solidFill>
              </a:rPr>
            </a:br>
            <a:endParaRPr lang="en-US"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2286000" y="1600198"/>
            <a:ext cx="6005140" cy="4962071"/>
          </a:xfrm>
        </p:spPr>
        <p:txBody>
          <a:bodyPr anchor="ctr">
            <a:normAutofit/>
          </a:bodyPr>
          <a:lstStyle/>
          <a:p>
            <a:pPr algn="just">
              <a:lnSpc>
                <a:spcPct val="110000"/>
              </a:lnSpc>
            </a:pPr>
            <a:endParaRPr lang="en-US" sz="1700" dirty="0"/>
          </a:p>
          <a:p>
            <a:pPr algn="just">
              <a:lnSpc>
                <a:spcPct val="110000"/>
              </a:lnSpc>
            </a:pPr>
            <a:endParaRPr lang="en-US" sz="1700" dirty="0"/>
          </a:p>
          <a:p>
            <a:pPr algn="just">
              <a:lnSpc>
                <a:spcPct val="110000"/>
              </a:lnSpc>
            </a:pPr>
            <a:r>
              <a:rPr lang="en-US" sz="1700" dirty="0"/>
              <a:t>Security requirements ensure that the software is protected from unauthorized access to the system and its stored data. It considers different levels of authorization and authentication across different users roles. </a:t>
            </a:r>
          </a:p>
          <a:p>
            <a:pPr algn="just">
              <a:lnSpc>
                <a:spcPct val="110000"/>
              </a:lnSpc>
            </a:pPr>
            <a:r>
              <a:rPr lang="en-US" sz="1700" dirty="0"/>
              <a:t>For instance, </a:t>
            </a:r>
            <a:r>
              <a:rPr lang="en-US" sz="1700" i="1" dirty="0"/>
              <a:t>data privacy</a:t>
            </a:r>
            <a:r>
              <a:rPr lang="en-US" sz="1700" dirty="0"/>
              <a:t> is a security characteristic that describes who can create, see, copy, change, or delete information. Security also includes protection against viruses and malware attacks.</a:t>
            </a:r>
          </a:p>
          <a:p>
            <a:pPr algn="just">
              <a:lnSpc>
                <a:spcPct val="110000"/>
              </a:lnSpc>
            </a:pPr>
            <a:r>
              <a:rPr lang="en-US" sz="1700" b="1" i="1" dirty="0"/>
              <a:t>Example: </a:t>
            </a:r>
            <a:r>
              <a:rPr lang="en-US" sz="1700" i="1" dirty="0"/>
              <a:t>Access permissions for the particular system information may only be changed by the system’s data administrator.</a:t>
            </a:r>
            <a:endParaRPr lang="en-US" sz="1700" dirty="0"/>
          </a:p>
          <a:p>
            <a:pPr algn="just">
              <a:lnSpc>
                <a:spcPct val="110000"/>
              </a:lnSpc>
            </a:pPr>
            <a:endParaRPr lang="en-US" sz="1700" dirty="0"/>
          </a:p>
        </p:txBody>
      </p:sp>
      <p:sp>
        <p:nvSpPr>
          <p:cNvPr id="4" name="Slide Number Placeholder 3">
            <a:extLst>
              <a:ext uri="{FF2B5EF4-FFF2-40B4-BE49-F238E27FC236}">
                <a16:creationId xmlns:a16="http://schemas.microsoft.com/office/drawing/2014/main" xmlns="" id="{BB36ED81-CC08-4AC3-8DCC-02E50FFEE6C6}"/>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28067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90B09-5BD3-40CC-BFC0-9742229358E8}"/>
              </a:ext>
            </a:extLst>
          </p:cNvPr>
          <p:cNvSpPr>
            <a:spLocks noGrp="1"/>
          </p:cNvSpPr>
          <p:nvPr>
            <p:ph type="title"/>
          </p:nvPr>
        </p:nvSpPr>
        <p:spPr>
          <a:xfrm>
            <a:off x="633357" y="1600199"/>
            <a:ext cx="2654449" cy="4297680"/>
          </a:xfrm>
        </p:spPr>
        <p:txBody>
          <a:bodyPr anchor="ctr">
            <a:normAutofit/>
          </a:bodyPr>
          <a:lstStyle/>
          <a:p>
            <a:r>
              <a:rPr lang="en-US" sz="2700" b="1" dirty="0">
                <a:solidFill>
                  <a:schemeClr val="tx1">
                    <a:lumMod val="95000"/>
                    <a:lumOff val="5000"/>
                  </a:schemeClr>
                </a:solidFill>
              </a:rPr>
              <a:t>Performance</a:t>
            </a:r>
            <a:br>
              <a:rPr lang="en-US" sz="2700" b="1" dirty="0">
                <a:solidFill>
                  <a:schemeClr val="tx1">
                    <a:lumMod val="95000"/>
                    <a:lumOff val="5000"/>
                  </a:schemeClr>
                </a:solidFill>
              </a:rPr>
            </a:br>
            <a:endParaRPr lang="en-US" sz="27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3F5E755-2635-42B6-A8BE-C040FB3A293B}"/>
              </a:ext>
            </a:extLst>
          </p:cNvPr>
          <p:cNvSpPr>
            <a:spLocks noGrp="1"/>
          </p:cNvSpPr>
          <p:nvPr>
            <p:ph idx="1"/>
          </p:nvPr>
        </p:nvSpPr>
        <p:spPr>
          <a:xfrm>
            <a:off x="2971800" y="1600198"/>
            <a:ext cx="5319340" cy="4962071"/>
          </a:xfrm>
        </p:spPr>
        <p:txBody>
          <a:bodyPr anchor="ctr">
            <a:normAutofit/>
          </a:bodyPr>
          <a:lstStyle/>
          <a:p>
            <a:pPr algn="just"/>
            <a:r>
              <a:rPr lang="en-US" dirty="0"/>
              <a:t>Performance is a quality attribute that describes the responsiveness of the system to various user interactions with it. </a:t>
            </a:r>
          </a:p>
          <a:p>
            <a:pPr algn="just"/>
            <a:r>
              <a:rPr lang="en-US" dirty="0"/>
              <a:t>Poor performance leads to negative user experience. It also jeopardizes system safety when it’s is overloaded.</a:t>
            </a:r>
          </a:p>
          <a:p>
            <a:pPr algn="just"/>
            <a:r>
              <a:rPr lang="en-US" b="1" i="1" dirty="0"/>
              <a:t>Example: </a:t>
            </a:r>
            <a:r>
              <a:rPr lang="en-US" i="1" dirty="0"/>
              <a:t>The front-page load time must be no more that 2 seconds for users that access the website.</a:t>
            </a:r>
            <a:endParaRPr lang="en-US" dirty="0"/>
          </a:p>
          <a:p>
            <a:pPr algn="just"/>
            <a:endParaRPr lang="en-US" dirty="0"/>
          </a:p>
        </p:txBody>
      </p:sp>
      <p:sp>
        <p:nvSpPr>
          <p:cNvPr id="4" name="Slide Number Placeholder 3">
            <a:extLst>
              <a:ext uri="{FF2B5EF4-FFF2-40B4-BE49-F238E27FC236}">
                <a16:creationId xmlns:a16="http://schemas.microsoft.com/office/drawing/2014/main" xmlns="" id="{64A4D9ED-3FD4-43BF-8152-806E0D48C488}"/>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360478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2" ma:contentTypeDescription="Create a new document." ma:contentTypeScope="" ma:versionID="3ba63341911a05eb00d1e53d2a4a29d9">
  <xsd:schema xmlns:xsd="http://www.w3.org/2001/XMLSchema" xmlns:xs="http://www.w3.org/2001/XMLSchema" xmlns:p="http://schemas.microsoft.com/office/2006/metadata/properties" xmlns:ns2="419bb16e-f3b0-459d-aea7-9ddf891d9cc5" targetNamespace="http://schemas.microsoft.com/office/2006/metadata/properties" ma:root="true" ma:fieldsID="089b2ea9e1ca2277a1cb10b01349d18b" ns2:_="">
    <xsd:import namespace="419bb16e-f3b0-459d-aea7-9ddf891d9c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8B772C-BDB5-49F8-9DF0-DA35780A1C3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CB10BD7-006C-464F-ADF7-43CB0DDC1281}">
  <ds:schemaRefs>
    <ds:schemaRef ds:uri="http://schemas.microsoft.com/sharepoint/v3/contenttype/forms"/>
  </ds:schemaRefs>
</ds:datastoreItem>
</file>

<file path=customXml/itemProps3.xml><?xml version="1.0" encoding="utf-8"?>
<ds:datastoreItem xmlns:ds="http://schemas.openxmlformats.org/officeDocument/2006/customXml" ds:itemID="{63233E2C-227C-499D-B924-306B8F8E88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9bb16e-f3b0-459d-aea7-9ddf891d9c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57</TotalTime>
  <Words>1128</Words>
  <Application>Microsoft Office PowerPoint</Application>
  <PresentationFormat>On-screen Show (4:3)</PresentationFormat>
  <Paragraphs>161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 Boardroom</vt:lpstr>
      <vt:lpstr>Non-Functional Requirements</vt:lpstr>
      <vt:lpstr>Non-Functional Requirements</vt:lpstr>
      <vt:lpstr>   Non-Functional Requirements</vt:lpstr>
      <vt:lpstr>WHY Non-Functional Requirements</vt:lpstr>
      <vt:lpstr>Types of Non Functional Requirements</vt:lpstr>
      <vt:lpstr>Usability </vt:lpstr>
      <vt:lpstr>Reliability </vt:lpstr>
      <vt:lpstr>Security </vt:lpstr>
      <vt:lpstr>Performance </vt:lpstr>
      <vt:lpstr>Efficiency Requirements:</vt:lpstr>
      <vt:lpstr>Scalability </vt:lpstr>
      <vt:lpstr>Availability </vt:lpstr>
      <vt:lpstr>Error Handling: </vt:lpstr>
      <vt:lpstr>Information Requirements: </vt:lpstr>
      <vt:lpstr>Interface Requirements:</vt:lpstr>
      <vt:lpstr>User Interfaces.</vt:lpstr>
      <vt:lpstr>Service Requirements: </vt:lpstr>
      <vt:lpstr>Economy Requirements:</vt:lpstr>
      <vt:lpstr>Constraints:  </vt:lpstr>
      <vt:lpstr>Maintainability Requirements </vt:lpstr>
      <vt:lpstr>Advantages of Non-Functional Requirement</vt:lpstr>
      <vt:lpstr>Disadvantages of Non-functional Requirement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Non-Functional Requirements</dc:title>
  <dc:creator>MEMOONA SAMI</dc:creator>
  <cp:lastModifiedBy>Dell</cp:lastModifiedBy>
  <cp:revision>40</cp:revision>
  <dcterms:created xsi:type="dcterms:W3CDTF">2020-07-08T17:29:51Z</dcterms:created>
  <dcterms:modified xsi:type="dcterms:W3CDTF">2022-08-16T05:43:38Z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