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8" r:id="rId2"/>
    <p:sldId id="260" r:id="rId3"/>
    <p:sldId id="261" r:id="rId4"/>
    <p:sldId id="262" r:id="rId5"/>
    <p:sldId id="263" r:id="rId6"/>
    <p:sldId id="264" r:id="rId7"/>
    <p:sldId id="265" r:id="rId8"/>
    <p:sldId id="267" r:id="rId9"/>
    <p:sldId id="295" r:id="rId10"/>
    <p:sldId id="266" r:id="rId11"/>
    <p:sldId id="270" r:id="rId12"/>
    <p:sldId id="271" r:id="rId13"/>
    <p:sldId id="268" r:id="rId14"/>
    <p:sldId id="272" r:id="rId15"/>
    <p:sldId id="269" r:id="rId16"/>
    <p:sldId id="273" r:id="rId17"/>
    <p:sldId id="274" r:id="rId18"/>
    <p:sldId id="275" r:id="rId19"/>
    <p:sldId id="276" r:id="rId20"/>
    <p:sldId id="277" r:id="rId21"/>
    <p:sldId id="278" r:id="rId22"/>
    <p:sldId id="279" r:id="rId23"/>
    <p:sldId id="284" r:id="rId24"/>
    <p:sldId id="280" r:id="rId25"/>
    <p:sldId id="281" r:id="rId26"/>
    <p:sldId id="282"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F3F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493" autoAdjust="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451C9F-4CFF-4BA1-B809-FEC7B460D985}" type="datetimeFigureOut">
              <a:rPr lang="en-US" smtClean="0"/>
              <a:t>7/29/2021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30E745-5973-4F9F-BB0E-860E2958158C}"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59E13-F102-442E-A025-616291A96CE4}" type="datetimeFigureOut">
              <a:rPr lang="en-US" smtClean="0"/>
              <a:pPr/>
              <a:t>7/29/2021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0AC7EB-8555-4365-98D5-847DB5157A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0AC7EB-8555-4365-98D5-847DB5157AE6}"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8C62AC-6420-45FD-9DEB-051D505BD0C8}"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C62AC-6420-45FD-9DEB-051D505BD0C8}"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C62AC-6420-45FD-9DEB-051D505BD0C8}"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C62AC-6420-45FD-9DEB-051D505BD0C8}"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2AC-6420-45FD-9DEB-051D505BD0C8}"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C62AC-6420-45FD-9DEB-051D505BD0C8}"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8C62AC-6420-45FD-9DEB-051D505BD0C8}" type="datetimeFigureOut">
              <a:rPr lang="en-US" smtClean="0"/>
              <a:pPr/>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C62AC-6420-45FD-9DEB-051D505BD0C8}" type="datetimeFigureOut">
              <a:rPr lang="en-US" smtClean="0"/>
              <a:pPr/>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C62AC-6420-45FD-9DEB-051D505BD0C8}" type="datetimeFigureOut">
              <a:rPr lang="en-US" smtClean="0"/>
              <a:pPr/>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C62AC-6420-45FD-9DEB-051D505BD0C8}"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C62AC-6420-45FD-9DEB-051D505BD0C8}"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B16F3-D4BA-4768-AB8D-8F3AF6BC11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C62AC-6420-45FD-9DEB-051D505BD0C8}" type="datetimeFigureOut">
              <a:rPr lang="en-US" smtClean="0"/>
              <a:pPr/>
              <a:t>7/29/2021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B16F3-D4BA-4768-AB8D-8F3AF6BC11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914400"/>
            <a:ext cx="7772400" cy="1470025"/>
          </a:xfrm>
        </p:spPr>
        <p:txBody>
          <a:bodyPr>
            <a:normAutofit fontScale="90000"/>
          </a:bodyPr>
          <a:lstStyle/>
          <a:p>
            <a:r>
              <a:rPr lang="en-US" sz="6600" b="1" dirty="0" smtClean="0">
                <a:solidFill>
                  <a:srgbClr val="7030A0"/>
                </a:solidFill>
              </a:rPr>
              <a:t>S</a:t>
            </a:r>
            <a:r>
              <a:rPr lang="en-US" b="1" dirty="0" smtClean="0">
                <a:solidFill>
                  <a:srgbClr val="7030A0"/>
                </a:solidFill>
              </a:rPr>
              <a:t>OFTWARE </a:t>
            </a:r>
            <a:r>
              <a:rPr lang="en-US" sz="6000" b="1" dirty="0" smtClean="0">
                <a:solidFill>
                  <a:srgbClr val="7030A0"/>
                </a:solidFill>
              </a:rPr>
              <a:t>P</a:t>
            </a:r>
            <a:r>
              <a:rPr lang="en-US" b="1" dirty="0" smtClean="0">
                <a:solidFill>
                  <a:srgbClr val="7030A0"/>
                </a:solidFill>
              </a:rPr>
              <a:t>ROCESS </a:t>
            </a:r>
            <a:r>
              <a:rPr lang="en-US" sz="6000" b="1" dirty="0" smtClean="0">
                <a:solidFill>
                  <a:srgbClr val="7030A0"/>
                </a:solidFill>
              </a:rPr>
              <a:t>M</a:t>
            </a:r>
            <a:r>
              <a:rPr lang="en-US" b="1" dirty="0" smtClean="0">
                <a:solidFill>
                  <a:srgbClr val="7030A0"/>
                </a:solidFill>
              </a:rPr>
              <a:t>ODELS</a:t>
            </a:r>
            <a:r>
              <a:rPr lang="en-US" dirty="0" smtClean="0"/>
              <a:t/>
            </a:r>
            <a:br>
              <a:rPr lang="en-US" dirty="0" smtClean="0"/>
            </a:br>
            <a:endParaRPr lang="en-US" b="1" dirty="0"/>
          </a:p>
        </p:txBody>
      </p:sp>
      <p:sp>
        <p:nvSpPr>
          <p:cNvPr id="6" name="Subtitle 5"/>
          <p:cNvSpPr>
            <a:spLocks noGrp="1"/>
          </p:cNvSpPr>
          <p:nvPr>
            <p:ph type="subTitle" idx="1"/>
          </p:nvPr>
        </p:nvSpPr>
        <p:spPr>
          <a:xfrm>
            <a:off x="2971800" y="5638800"/>
            <a:ext cx="6400800" cy="1752600"/>
          </a:xfrm>
        </p:spPr>
        <p:txBody>
          <a:bodyPr/>
          <a:lstStyle/>
          <a:p>
            <a:pPr algn="l"/>
            <a:r>
              <a:rPr lang="en-US" dirty="0" smtClean="0">
                <a:solidFill>
                  <a:schemeClr val="accent4"/>
                </a:solidFill>
              </a:rPr>
              <a:t>                                </a:t>
            </a:r>
          </a:p>
          <a:p>
            <a:pPr algn="l"/>
            <a:r>
              <a:rPr lang="en-US" dirty="0">
                <a:solidFill>
                  <a:schemeClr val="accent4"/>
                </a:solidFill>
              </a:rPr>
              <a:t>	</a:t>
            </a:r>
            <a:r>
              <a:rPr lang="en-US" dirty="0" smtClean="0">
                <a:solidFill>
                  <a:schemeClr val="accent4"/>
                </a:solidFill>
              </a:rPr>
              <a:t>		ANOUD SHAIKH</a:t>
            </a:r>
            <a:endParaRPr lang="en-US" dirty="0">
              <a:solidFill>
                <a:schemeClr val="accent4"/>
              </a:solidFill>
            </a:endParaRPr>
          </a:p>
        </p:txBody>
      </p:sp>
      <p:pic>
        <p:nvPicPr>
          <p:cNvPr id="2050" name="Picture 2"/>
          <p:cNvPicPr>
            <a:picLocks noChangeAspect="1" noChangeArrowheads="1"/>
          </p:cNvPicPr>
          <p:nvPr/>
        </p:nvPicPr>
        <p:blipFill>
          <a:blip r:embed="rId2"/>
          <a:srcRect/>
          <a:stretch>
            <a:fillRect/>
          </a:stretch>
        </p:blipFill>
        <p:spPr bwMode="auto">
          <a:xfrm>
            <a:off x="304800" y="2057400"/>
            <a:ext cx="86106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85838" y="1014413"/>
            <a:ext cx="7172325" cy="482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030A0"/>
                </a:solidFill>
              </a:rPr>
              <a:t>Factors in choosing a Software Process</a:t>
            </a:r>
            <a:endParaRPr lang="en-US" dirty="0">
              <a:solidFill>
                <a:srgbClr val="7030A0"/>
              </a:solidFill>
            </a:endParaRPr>
          </a:p>
        </p:txBody>
      </p:sp>
      <p:sp>
        <p:nvSpPr>
          <p:cNvPr id="3" name="Content Placeholder 2"/>
          <p:cNvSpPr>
            <a:spLocks noGrp="1"/>
          </p:cNvSpPr>
          <p:nvPr>
            <p:ph idx="1"/>
          </p:nvPr>
        </p:nvSpPr>
        <p:spPr>
          <a:xfrm>
            <a:off x="457200" y="1600200"/>
            <a:ext cx="8229600" cy="5105400"/>
          </a:xfrm>
        </p:spPr>
        <p:txBody>
          <a:bodyPr>
            <a:normAutofit/>
          </a:bodyPr>
          <a:lstStyle/>
          <a:p>
            <a:r>
              <a:rPr lang="en-US" sz="2400" dirty="0"/>
              <a:t>Choosing the right software process model for your project can be difficult. </a:t>
            </a:r>
            <a:endParaRPr lang="en-US" sz="2400" dirty="0" smtClean="0"/>
          </a:p>
          <a:p>
            <a:endParaRPr lang="en-US" sz="2400" dirty="0"/>
          </a:p>
          <a:p>
            <a:endParaRPr lang="en-US" sz="2400" dirty="0" smtClean="0"/>
          </a:p>
          <a:p>
            <a:endParaRPr lang="en-US" sz="2400" dirty="0" smtClean="0"/>
          </a:p>
          <a:p>
            <a:endParaRPr lang="en-US" sz="2400" dirty="0" smtClean="0"/>
          </a:p>
          <a:p>
            <a:r>
              <a:rPr lang="en-US" sz="2400" dirty="0" smtClean="0"/>
              <a:t>If </a:t>
            </a:r>
            <a:r>
              <a:rPr lang="en-US" sz="2400" dirty="0"/>
              <a:t>you know your requirements well, it will be easier to select a model that best matches your needs. </a:t>
            </a:r>
            <a:endParaRPr lang="en-US" sz="2400" dirty="0" smtClean="0"/>
          </a:p>
          <a:p>
            <a:endParaRPr lang="en-US" sz="2400" dirty="0"/>
          </a:p>
          <a:p>
            <a:r>
              <a:rPr lang="en-US" sz="2400" dirty="0" smtClean="0"/>
              <a:t>You </a:t>
            </a:r>
            <a:r>
              <a:rPr lang="en-US" sz="2400" dirty="0"/>
              <a:t>need to keep the following factors in mind when selecting your software process model:</a:t>
            </a:r>
          </a:p>
        </p:txBody>
      </p:sp>
      <p:pic>
        <p:nvPicPr>
          <p:cNvPr id="7" name="Picture 3"/>
          <p:cNvPicPr>
            <a:picLocks noChangeAspect="1" noChangeArrowheads="1"/>
          </p:cNvPicPr>
          <p:nvPr/>
        </p:nvPicPr>
        <p:blipFill>
          <a:blip r:embed="rId2"/>
          <a:srcRect/>
          <a:stretch>
            <a:fillRect/>
          </a:stretch>
        </p:blipFill>
        <p:spPr bwMode="auto">
          <a:xfrm>
            <a:off x="2743200" y="2362200"/>
            <a:ext cx="60960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Factors (contd.)</a:t>
            </a:r>
            <a:endParaRPr lang="en-US" dirty="0">
              <a:solidFill>
                <a:srgbClr val="7030A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Project Requirements</a:t>
            </a:r>
          </a:p>
          <a:p>
            <a:pPr marL="514350" indent="-514350">
              <a:buFont typeface="+mj-lt"/>
              <a:buAutoNum type="arabicPeriod"/>
            </a:pPr>
            <a:r>
              <a:rPr lang="en-US" dirty="0" smtClean="0"/>
              <a:t>Project Size</a:t>
            </a:r>
          </a:p>
          <a:p>
            <a:pPr marL="514350" indent="-514350">
              <a:buFont typeface="+mj-lt"/>
              <a:buAutoNum type="arabicPeriod"/>
            </a:pPr>
            <a:r>
              <a:rPr lang="en-US" dirty="0" smtClean="0"/>
              <a:t>Project Complexity</a:t>
            </a:r>
          </a:p>
          <a:p>
            <a:pPr marL="514350" indent="-514350">
              <a:buFont typeface="+mj-lt"/>
              <a:buAutoNum type="arabicPeriod"/>
            </a:pPr>
            <a:r>
              <a:rPr lang="en-US" dirty="0" smtClean="0"/>
              <a:t>Cost of Delay</a:t>
            </a:r>
          </a:p>
          <a:p>
            <a:pPr marL="514350" indent="-514350">
              <a:buFont typeface="+mj-lt"/>
              <a:buAutoNum type="arabicPeriod"/>
            </a:pPr>
            <a:r>
              <a:rPr lang="en-US" dirty="0" smtClean="0"/>
              <a:t>Customer Involvement</a:t>
            </a:r>
          </a:p>
          <a:p>
            <a:pPr marL="514350" indent="-514350">
              <a:buFont typeface="+mj-lt"/>
              <a:buAutoNum type="arabicPeriod"/>
            </a:pPr>
            <a:r>
              <a:rPr lang="en-US" dirty="0" smtClean="0"/>
              <a:t>Familiarity with technology</a:t>
            </a:r>
          </a:p>
          <a:p>
            <a:pPr marL="514350" indent="-514350">
              <a:buFont typeface="+mj-lt"/>
              <a:buAutoNum type="arabicPeriod"/>
            </a:pPr>
            <a:r>
              <a:rPr lang="en-US" dirty="0" smtClean="0"/>
              <a:t>Project Resources</a:t>
            </a:r>
          </a:p>
        </p:txBody>
      </p:sp>
      <p:pic>
        <p:nvPicPr>
          <p:cNvPr id="12294" name="Picture 6"/>
          <p:cNvPicPr>
            <a:picLocks noChangeAspect="1" noChangeArrowheads="1"/>
          </p:cNvPicPr>
          <p:nvPr/>
        </p:nvPicPr>
        <p:blipFill>
          <a:blip r:embed="rId3"/>
          <a:srcRect/>
          <a:stretch>
            <a:fillRect/>
          </a:stretch>
        </p:blipFill>
        <p:spPr bwMode="auto">
          <a:xfrm>
            <a:off x="3276600" y="3276600"/>
            <a:ext cx="1733550" cy="771525"/>
          </a:xfrm>
          <a:prstGeom prst="rect">
            <a:avLst/>
          </a:prstGeom>
          <a:noFill/>
          <a:ln w="9525">
            <a:noFill/>
            <a:miter lim="800000"/>
            <a:headEnd/>
            <a:tailEnd/>
          </a:ln>
          <a:effectLst/>
        </p:spPr>
      </p:pic>
      <p:pic>
        <p:nvPicPr>
          <p:cNvPr id="9" name="Picture 2"/>
          <p:cNvPicPr>
            <a:picLocks noChangeAspect="1" noChangeArrowheads="1"/>
          </p:cNvPicPr>
          <p:nvPr/>
        </p:nvPicPr>
        <p:blipFill>
          <a:blip r:embed="rId4"/>
          <a:srcRect/>
          <a:stretch>
            <a:fillRect/>
          </a:stretch>
        </p:blipFill>
        <p:spPr bwMode="auto">
          <a:xfrm>
            <a:off x="5105400" y="0"/>
            <a:ext cx="40386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4210050"/>
            <a:ext cx="8915400" cy="2647950"/>
          </a:xfrm>
          <a:prstGeom prst="rect">
            <a:avLst/>
          </a:prstGeom>
          <a:noFill/>
          <a:ln w="9525">
            <a:noFill/>
            <a:miter lim="800000"/>
            <a:headEnd/>
            <a:tailEnd/>
          </a:ln>
          <a:effectLst/>
        </p:spPr>
      </p:pic>
      <p:sp>
        <p:nvSpPr>
          <p:cNvPr id="3" name="Title 2"/>
          <p:cNvSpPr>
            <a:spLocks noGrp="1"/>
          </p:cNvSpPr>
          <p:nvPr>
            <p:ph type="title"/>
          </p:nvPr>
        </p:nvSpPr>
        <p:spPr/>
        <p:txBody>
          <a:bodyPr/>
          <a:lstStyle/>
          <a:p>
            <a:pPr algn="l"/>
            <a:r>
              <a:rPr lang="en-US" dirty="0" smtClean="0">
                <a:solidFill>
                  <a:srgbClr val="7030A0"/>
                </a:solidFill>
              </a:rPr>
              <a:t>Waterfall Model</a:t>
            </a:r>
            <a:endParaRPr lang="en-US" dirty="0">
              <a:solidFill>
                <a:srgbClr val="7030A0"/>
              </a:solidFill>
            </a:endParaRPr>
          </a:p>
        </p:txBody>
      </p:sp>
      <p:pic>
        <p:nvPicPr>
          <p:cNvPr id="9219" name="Picture 3"/>
          <p:cNvPicPr>
            <a:picLocks noGrp="1" noChangeAspect="1" noChangeArrowheads="1"/>
          </p:cNvPicPr>
          <p:nvPr>
            <p:ph idx="1"/>
          </p:nvPr>
        </p:nvPicPr>
        <p:blipFill>
          <a:blip r:embed="rId3"/>
          <a:srcRect/>
          <a:stretch>
            <a:fillRect/>
          </a:stretch>
        </p:blipFill>
        <p:spPr bwMode="auto">
          <a:xfrm>
            <a:off x="4648200" y="228601"/>
            <a:ext cx="4191000" cy="19812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1" y="1447800"/>
            <a:ext cx="4572000" cy="2633662"/>
          </a:xfrm>
          <a:prstGeom prst="rect">
            <a:avLst/>
          </a:prstGeom>
          <a:noFill/>
          <a:ln w="9525">
            <a:noFill/>
            <a:miter lim="800000"/>
            <a:headEnd/>
            <a:tailEnd/>
          </a:ln>
          <a:effectLst/>
        </p:spPr>
      </p:pic>
      <p:sp>
        <p:nvSpPr>
          <p:cNvPr id="7" name="TextBox 6"/>
          <p:cNvSpPr txBox="1"/>
          <p:nvPr/>
        </p:nvSpPr>
        <p:spPr>
          <a:xfrm>
            <a:off x="4724400" y="2590800"/>
            <a:ext cx="4038600" cy="923330"/>
          </a:xfrm>
          <a:prstGeom prst="rect">
            <a:avLst/>
          </a:prstGeom>
          <a:noFill/>
        </p:spPr>
        <p:txBody>
          <a:bodyPr wrap="square" rtlCol="0">
            <a:spAutoFit/>
          </a:bodyPr>
          <a:lstStyle/>
          <a:p>
            <a:r>
              <a:rPr lang="en-US" dirty="0"/>
              <a:t>The waterfall model is the classic model </a:t>
            </a:r>
            <a:r>
              <a:rPr lang="en-US" dirty="0" smtClean="0"/>
              <a:t>or the </a:t>
            </a:r>
            <a:r>
              <a:rPr lang="en-US" dirty="0"/>
              <a:t>oldest model and is known as mother of all the </a:t>
            </a:r>
            <a:r>
              <a:rPr lang="en-US" dirty="0" smtClean="0"/>
              <a:t>models.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Waterfall Model (contd.)</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Waterfall Model was the first Process Model to be introduced. It is also referred to as a </a:t>
            </a:r>
            <a:r>
              <a:rPr lang="en-US" b="1" dirty="0"/>
              <a:t>linear-sequential life cycle model</a:t>
            </a:r>
            <a:r>
              <a:rPr lang="en-US" dirty="0"/>
              <a:t>. </a:t>
            </a:r>
            <a:endParaRPr lang="en-US" dirty="0" smtClean="0"/>
          </a:p>
          <a:p>
            <a:endParaRPr lang="en-US" dirty="0"/>
          </a:p>
          <a:p>
            <a:r>
              <a:rPr lang="en-US" dirty="0" smtClean="0"/>
              <a:t>It </a:t>
            </a:r>
            <a:r>
              <a:rPr lang="en-US" dirty="0"/>
              <a:t>is very simple to understand and use. </a:t>
            </a:r>
            <a:endParaRPr lang="en-US" dirty="0" smtClean="0"/>
          </a:p>
          <a:p>
            <a:endParaRPr lang="en-US" dirty="0"/>
          </a:p>
          <a:p>
            <a:r>
              <a:rPr lang="en-US" dirty="0" smtClean="0"/>
              <a:t>In </a:t>
            </a:r>
            <a:r>
              <a:rPr lang="en-US" dirty="0"/>
              <a:t>a waterfall model, each phase must be completed before the next phase can begin and there is no overlapping in the phases</a:t>
            </a:r>
            <a:r>
              <a:rPr lang="en-US" dirty="0" smtClean="0"/>
              <a:t>.</a:t>
            </a:r>
          </a:p>
          <a:p>
            <a:endParaRPr lang="en-US" dirty="0"/>
          </a:p>
          <a:p>
            <a:r>
              <a:rPr lang="en-US" dirty="0"/>
              <a:t>The Waterfall model is the earliest SDLC approach that was used for software development</a:t>
            </a:r>
            <a:r>
              <a:rPr lang="en-US" dirty="0" smtClean="0"/>
              <a:t>.</a:t>
            </a:r>
          </a:p>
          <a:p>
            <a:endParaRPr lang="en-US" dirty="0"/>
          </a:p>
          <a:p>
            <a:r>
              <a:rPr lang="en-US" dirty="0"/>
              <a:t>The waterfall Model illustrates the software development process in a linear sequential flow. </a:t>
            </a:r>
            <a:endParaRPr lang="en-US" dirty="0" smtClean="0"/>
          </a:p>
          <a:p>
            <a:endParaRPr lang="en-US" dirty="0"/>
          </a:p>
          <a:p>
            <a:r>
              <a:rPr lang="en-US" dirty="0" smtClean="0"/>
              <a:t>This </a:t>
            </a:r>
            <a:r>
              <a:rPr lang="en-US" dirty="0"/>
              <a:t>means that any phase in the development process begins only if the previous phase is complete. In this waterfall model, the phases do not overlap.</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solidFill>
                  <a:srgbClr val="7030A0"/>
                </a:solidFill>
              </a:rPr>
              <a:t>Waterfall Model (contd.)</a:t>
            </a:r>
            <a:endParaRPr lang="en-US" sz="2800" dirty="0"/>
          </a:p>
        </p:txBody>
      </p:sp>
      <p:sp>
        <p:nvSpPr>
          <p:cNvPr id="5" name="Text Placeholder 4"/>
          <p:cNvSpPr>
            <a:spLocks noGrp="1"/>
          </p:cNvSpPr>
          <p:nvPr>
            <p:ph type="body" sz="half" idx="2"/>
          </p:nvPr>
        </p:nvSpPr>
        <p:spPr/>
        <p:txBody>
          <a:bodyPr>
            <a:normAutofit lnSpcReduction="10000"/>
          </a:bodyPr>
          <a:lstStyle/>
          <a:p>
            <a:r>
              <a:rPr lang="en-US" sz="1800" dirty="0" smtClean="0"/>
              <a:t>The waterfall model is a breakdown of project activities into linear sequential phases, where each phase depends on the deliverables of the previous one. </a:t>
            </a:r>
          </a:p>
          <a:p>
            <a:endParaRPr lang="en-US" sz="1800" dirty="0" smtClean="0"/>
          </a:p>
          <a:p>
            <a:endParaRPr lang="en-US" sz="1800" dirty="0" smtClean="0"/>
          </a:p>
          <a:p>
            <a:r>
              <a:rPr lang="en-US" sz="1800" dirty="0" smtClean="0"/>
              <a:t>It has the following phases:</a:t>
            </a:r>
          </a:p>
          <a:p>
            <a:pPr marL="971550" lvl="1" indent="-514350">
              <a:buFont typeface="+mj-lt"/>
              <a:buAutoNum type="arabicPeriod"/>
            </a:pPr>
            <a:r>
              <a:rPr lang="en-US" sz="1800" dirty="0" smtClean="0"/>
              <a:t>Requirements</a:t>
            </a:r>
          </a:p>
          <a:p>
            <a:pPr marL="971550" lvl="1" indent="-514350">
              <a:buFont typeface="+mj-lt"/>
              <a:buAutoNum type="arabicPeriod"/>
            </a:pPr>
            <a:r>
              <a:rPr lang="en-US" sz="1800" dirty="0" smtClean="0"/>
              <a:t>Design</a:t>
            </a:r>
          </a:p>
          <a:p>
            <a:pPr marL="971550" lvl="1" indent="-514350">
              <a:buFont typeface="+mj-lt"/>
              <a:buAutoNum type="arabicPeriod"/>
            </a:pPr>
            <a:r>
              <a:rPr lang="en-US" sz="1800" dirty="0" smtClean="0"/>
              <a:t>Implementation</a:t>
            </a:r>
          </a:p>
          <a:p>
            <a:pPr marL="971550" lvl="1" indent="-514350">
              <a:buFont typeface="+mj-lt"/>
              <a:buAutoNum type="arabicPeriod"/>
            </a:pPr>
            <a:r>
              <a:rPr lang="en-US" sz="1800" dirty="0" smtClean="0"/>
              <a:t>Testing</a:t>
            </a:r>
          </a:p>
          <a:p>
            <a:pPr marL="971550" lvl="1" indent="-514350">
              <a:buFont typeface="+mj-lt"/>
              <a:buAutoNum type="arabicPeriod"/>
            </a:pPr>
            <a:r>
              <a:rPr lang="en-US" sz="1800" dirty="0" smtClean="0"/>
              <a:t>Deployment</a:t>
            </a:r>
          </a:p>
          <a:p>
            <a:pPr marL="971550" lvl="1" indent="-514350">
              <a:buFont typeface="+mj-lt"/>
              <a:buAutoNum type="arabicPeriod"/>
            </a:pPr>
            <a:r>
              <a:rPr lang="en-US" sz="1800" dirty="0" smtClean="0"/>
              <a:t>Maintenance</a:t>
            </a:r>
          </a:p>
          <a:p>
            <a:endParaRPr lang="en-US" dirty="0"/>
          </a:p>
        </p:txBody>
      </p:sp>
      <p:pic>
        <p:nvPicPr>
          <p:cNvPr id="10243" name="Picture 3"/>
          <p:cNvPicPr>
            <a:picLocks noGrp="1" noChangeAspect="1" noChangeArrowheads="1"/>
          </p:cNvPicPr>
          <p:nvPr>
            <p:ph idx="1"/>
          </p:nvPr>
        </p:nvPicPr>
        <p:blipFill>
          <a:blip r:embed="rId2"/>
          <a:srcRect/>
          <a:stretch>
            <a:fillRect/>
          </a:stretch>
        </p:blipFill>
        <p:spPr bwMode="auto">
          <a:xfrm>
            <a:off x="3575050" y="1143000"/>
            <a:ext cx="511175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smtClean="0">
                <a:solidFill>
                  <a:srgbClr val="7030A0"/>
                </a:solidFill>
              </a:rPr>
              <a:t>Waterfall Model (contd.)</a:t>
            </a:r>
            <a:endParaRPr lang="en-US" dirty="0"/>
          </a:p>
        </p:txBody>
      </p:sp>
      <p:sp>
        <p:nvSpPr>
          <p:cNvPr id="6" name="Content Placeholder 5"/>
          <p:cNvSpPr>
            <a:spLocks noGrp="1"/>
          </p:cNvSpPr>
          <p:nvPr>
            <p:ph idx="1"/>
          </p:nvPr>
        </p:nvSpPr>
        <p:spPr/>
        <p:txBody>
          <a:bodyPr>
            <a:normAutofit fontScale="70000" lnSpcReduction="20000"/>
          </a:bodyPr>
          <a:lstStyle/>
          <a:p>
            <a:pPr>
              <a:buNone/>
            </a:pPr>
            <a:r>
              <a:rPr lang="en-US" dirty="0"/>
              <a:t>The sequential phases in Waterfall model are </a:t>
            </a:r>
            <a:r>
              <a:rPr lang="en-US" dirty="0" smtClean="0"/>
              <a:t>−</a:t>
            </a:r>
          </a:p>
          <a:p>
            <a:pPr>
              <a:buNone/>
            </a:pPr>
            <a:endParaRPr lang="en-US" dirty="0"/>
          </a:p>
          <a:p>
            <a:r>
              <a:rPr lang="en-US" b="1" dirty="0"/>
              <a:t>Requirement Gathering and analysis</a:t>
            </a:r>
            <a:r>
              <a:rPr lang="en-US" dirty="0"/>
              <a:t> − All possible requirements of the system to be developed are captured in this phase and documented in a requirement specification document</a:t>
            </a:r>
            <a:r>
              <a:rPr lang="en-US" dirty="0" smtClean="0"/>
              <a:t>.</a:t>
            </a:r>
          </a:p>
          <a:p>
            <a:endParaRPr lang="en-US" dirty="0"/>
          </a:p>
          <a:p>
            <a:r>
              <a:rPr lang="en-US" b="1" dirty="0"/>
              <a:t>System Design</a:t>
            </a:r>
            <a:r>
              <a:rPr lang="en-US" dirty="0"/>
              <a:t> − The requirement specifications from first phase are studied in this phase and the system design is prepared. This system design helps in specifying hardware and system requirements and helps in defining the overall system architecture</a:t>
            </a:r>
            <a:r>
              <a:rPr lang="en-US" dirty="0" smtClean="0"/>
              <a:t>.</a:t>
            </a:r>
          </a:p>
          <a:p>
            <a:endParaRPr lang="en-US" dirty="0"/>
          </a:p>
          <a:p>
            <a:r>
              <a:rPr lang="en-US" b="1" dirty="0"/>
              <a:t>Implementation</a:t>
            </a:r>
            <a:r>
              <a:rPr lang="en-US" dirty="0"/>
              <a:t> − With inputs from the system design, the system is first developed in small programs called units, which are integrated in the next phase. Each unit is developed and tested for its functionality, which is referred to as Unit Testing.</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Waterfall Model (contd.)</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Integration and Testing</a:t>
            </a:r>
            <a:r>
              <a:rPr lang="en-US" dirty="0" smtClean="0"/>
              <a:t> − All the units developed in the implementation phase are integrated into a system after testing of each unit. Post integration the entire system is tested for any faults and failures.</a:t>
            </a:r>
          </a:p>
          <a:p>
            <a:endParaRPr lang="en-US" dirty="0" smtClean="0"/>
          </a:p>
          <a:p>
            <a:r>
              <a:rPr lang="en-US" b="1" dirty="0" smtClean="0"/>
              <a:t>Deployment of system</a:t>
            </a:r>
            <a:r>
              <a:rPr lang="en-US" dirty="0" smtClean="0"/>
              <a:t> − Once the functional and non-functional testing is done; the product is deployed in the customer environment or released into the market.</a:t>
            </a:r>
          </a:p>
          <a:p>
            <a:endParaRPr lang="en-US" dirty="0" smtClean="0"/>
          </a:p>
          <a:p>
            <a:r>
              <a:rPr lang="en-US" b="1" dirty="0" smtClean="0"/>
              <a:t>Maintenance</a:t>
            </a:r>
            <a:r>
              <a:rPr lang="en-US" dirty="0" smtClean="0"/>
              <a:t> − There are some issues which come up in the client environment. To fix those issues, patches are released. Also to enhance the product some better versions are released. Maintenance is done to deliver these changes in the customer environment.</a:t>
            </a:r>
          </a:p>
          <a:p>
            <a:endParaRPr lang="en-US" dirty="0" smtClean="0"/>
          </a:p>
          <a:p>
            <a:pPr>
              <a:buNone/>
            </a:pPr>
            <a:r>
              <a:rPr lang="en-US" b="1" u="sng" dirty="0" smtClean="0">
                <a:solidFill>
                  <a:srgbClr val="7030A0"/>
                </a:solidFill>
              </a:rPr>
              <a:t>Note:</a:t>
            </a:r>
          </a:p>
          <a:p>
            <a:pPr>
              <a:buNone/>
            </a:pPr>
            <a:r>
              <a:rPr lang="en-US" dirty="0" smtClean="0"/>
              <a:t>      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7030A0"/>
                </a:solidFill>
              </a:rPr>
              <a:t>Waterfall Model - Application</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Every </a:t>
            </a:r>
            <a:r>
              <a:rPr lang="en-US" dirty="0"/>
              <a:t>software developed is different and requires a suitable SDLC approach to be followed based on the internal and external factors. Some situations where the use of Waterfall model is most appropriate are </a:t>
            </a:r>
            <a:r>
              <a:rPr lang="en-US" dirty="0" smtClean="0"/>
              <a:t>−</a:t>
            </a:r>
          </a:p>
          <a:p>
            <a:endParaRPr lang="en-US" dirty="0"/>
          </a:p>
          <a:p>
            <a:pPr marL="514350" indent="-514350">
              <a:buFont typeface="Wingdings" pitchFamily="2" charset="2"/>
              <a:buChar char="Ø"/>
            </a:pPr>
            <a:r>
              <a:rPr lang="en-US" dirty="0"/>
              <a:t>Requirements are very well documented, clear and fixed.</a:t>
            </a:r>
          </a:p>
          <a:p>
            <a:pPr marL="514350" indent="-514350">
              <a:buFont typeface="Wingdings" pitchFamily="2" charset="2"/>
              <a:buChar char="Ø"/>
            </a:pPr>
            <a:r>
              <a:rPr lang="en-US" dirty="0"/>
              <a:t>Product definition is stable.</a:t>
            </a:r>
          </a:p>
          <a:p>
            <a:pPr marL="514350" indent="-514350">
              <a:buFont typeface="Wingdings" pitchFamily="2" charset="2"/>
              <a:buChar char="Ø"/>
            </a:pPr>
            <a:r>
              <a:rPr lang="en-US" dirty="0"/>
              <a:t>Technology is understood and is not dynamic.</a:t>
            </a:r>
          </a:p>
          <a:p>
            <a:pPr marL="514350" indent="-514350">
              <a:buFont typeface="Wingdings" pitchFamily="2" charset="2"/>
              <a:buChar char="Ø"/>
            </a:pPr>
            <a:r>
              <a:rPr lang="en-US" dirty="0"/>
              <a:t>There are no ambiguous requirements.</a:t>
            </a:r>
          </a:p>
          <a:p>
            <a:pPr marL="514350" indent="-514350">
              <a:buFont typeface="Wingdings" pitchFamily="2" charset="2"/>
              <a:buChar char="Ø"/>
            </a:pPr>
            <a:r>
              <a:rPr lang="en-US" dirty="0"/>
              <a:t>Ample resources with required expertise are available to support the product.</a:t>
            </a:r>
          </a:p>
          <a:p>
            <a:pPr marL="514350" indent="-514350">
              <a:buFont typeface="Wingdings" pitchFamily="2" charset="2"/>
              <a:buChar char="Ø"/>
            </a:pPr>
            <a:r>
              <a:rPr lang="en-US" dirty="0"/>
              <a:t>The project is short.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Advantages (SDLC)</a:t>
            </a:r>
            <a:endParaRPr lang="en-US" dirty="0">
              <a:solidFill>
                <a:srgbClr val="7030A0"/>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  Some </a:t>
            </a:r>
            <a:r>
              <a:rPr lang="en-US" dirty="0"/>
              <a:t>of the major advantages of the Waterfall Model are as follows </a:t>
            </a:r>
            <a:r>
              <a:rPr lang="en-US" dirty="0" smtClean="0"/>
              <a:t>−</a:t>
            </a:r>
          </a:p>
          <a:p>
            <a:pPr>
              <a:buNone/>
            </a:pPr>
            <a:endParaRPr lang="en-US" dirty="0"/>
          </a:p>
          <a:p>
            <a:pPr>
              <a:buFont typeface="Wingdings" pitchFamily="2" charset="2"/>
              <a:buChar char="Ø"/>
            </a:pPr>
            <a:r>
              <a:rPr lang="en-US" dirty="0"/>
              <a:t>Simple and easy to understand and use</a:t>
            </a:r>
          </a:p>
          <a:p>
            <a:pPr>
              <a:buFont typeface="Wingdings" pitchFamily="2" charset="2"/>
              <a:buChar char="Ø"/>
            </a:pPr>
            <a:r>
              <a:rPr lang="en-US" dirty="0"/>
              <a:t>Easy to manage due to the rigidity of the model. Each phase has specific deliverables and a review process.</a:t>
            </a:r>
          </a:p>
          <a:p>
            <a:pPr>
              <a:buFont typeface="Wingdings" pitchFamily="2" charset="2"/>
              <a:buChar char="Ø"/>
            </a:pPr>
            <a:r>
              <a:rPr lang="en-US" dirty="0"/>
              <a:t>Phases are processed and completed one at a time.</a:t>
            </a:r>
          </a:p>
          <a:p>
            <a:pPr>
              <a:buFont typeface="Wingdings" pitchFamily="2" charset="2"/>
              <a:buChar char="Ø"/>
            </a:pPr>
            <a:r>
              <a:rPr lang="en-US" dirty="0"/>
              <a:t>Works well for smaller projects where requirements are very well understood.</a:t>
            </a:r>
          </a:p>
          <a:p>
            <a:pPr>
              <a:buFont typeface="Wingdings" pitchFamily="2" charset="2"/>
              <a:buChar char="Ø"/>
            </a:pPr>
            <a:r>
              <a:rPr lang="en-US" dirty="0"/>
              <a:t>Clearly defined stages.</a:t>
            </a:r>
          </a:p>
          <a:p>
            <a:pPr>
              <a:buFont typeface="Wingdings" pitchFamily="2" charset="2"/>
              <a:buChar char="Ø"/>
            </a:pPr>
            <a:r>
              <a:rPr lang="en-US" dirty="0"/>
              <a:t>Well understood milestones.</a:t>
            </a:r>
          </a:p>
          <a:p>
            <a:pPr>
              <a:buFont typeface="Wingdings" pitchFamily="2" charset="2"/>
              <a:buChar char="Ø"/>
            </a:pPr>
            <a:r>
              <a:rPr lang="en-US" dirty="0"/>
              <a:t>Easy to arrange tasks.</a:t>
            </a:r>
          </a:p>
          <a:p>
            <a:pPr>
              <a:buFont typeface="Wingdings" pitchFamily="2" charset="2"/>
              <a:buChar char="Ø"/>
            </a:pPr>
            <a:r>
              <a:rPr lang="en-US" dirty="0"/>
              <a:t>Process and results are well documented.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Software Process</a:t>
            </a:r>
            <a:endParaRPr lang="en-US" dirty="0">
              <a:solidFill>
                <a:srgbClr val="7030A0"/>
              </a:solidFill>
            </a:endParaRPr>
          </a:p>
        </p:txBody>
      </p:sp>
      <p:sp>
        <p:nvSpPr>
          <p:cNvPr id="3" name="Content Placeholder 2"/>
          <p:cNvSpPr>
            <a:spLocks noGrp="1"/>
          </p:cNvSpPr>
          <p:nvPr>
            <p:ph sz="half" idx="1"/>
          </p:nvPr>
        </p:nvSpPr>
        <p:spPr/>
        <p:txBody>
          <a:bodyPr>
            <a:normAutofit/>
          </a:bodyPr>
          <a:lstStyle/>
          <a:p>
            <a:r>
              <a:rPr lang="en-US" sz="2400" dirty="0"/>
              <a:t>A software process is the set of activities and associated outcome that produce a software product. </a:t>
            </a:r>
            <a:endParaRPr lang="en-US" sz="2400" dirty="0" smtClean="0"/>
          </a:p>
          <a:p>
            <a:endParaRPr lang="en-US" sz="2400" dirty="0"/>
          </a:p>
          <a:p>
            <a:r>
              <a:rPr lang="en-US" sz="2400" dirty="0" smtClean="0"/>
              <a:t>Software </a:t>
            </a:r>
            <a:r>
              <a:rPr lang="en-US" sz="2400" dirty="0"/>
              <a:t>engineers mostly carry out these activities.</a:t>
            </a:r>
          </a:p>
        </p:txBody>
      </p:sp>
      <p:pic>
        <p:nvPicPr>
          <p:cNvPr id="5" name="Picture 2"/>
          <p:cNvPicPr>
            <a:picLocks noGrp="1" noChangeAspect="1" noChangeArrowheads="1"/>
          </p:cNvPicPr>
          <p:nvPr>
            <p:ph sz="half" idx="2"/>
          </p:nvPr>
        </p:nvPicPr>
        <p:blipFill>
          <a:blip r:embed="rId2"/>
          <a:srcRect/>
          <a:stretch>
            <a:fillRect/>
          </a:stretch>
        </p:blipFill>
        <p:spPr bwMode="auto">
          <a:xfrm>
            <a:off x="4648200" y="1524000"/>
            <a:ext cx="4038600" cy="40696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Disadvantages (SDLC)</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The </a:t>
            </a:r>
            <a:r>
              <a:rPr lang="en-US" dirty="0"/>
              <a:t>major disadvantages of the Waterfall Model are as follows </a:t>
            </a:r>
            <a:r>
              <a:rPr lang="en-US" dirty="0" smtClean="0"/>
              <a:t>−</a:t>
            </a:r>
          </a:p>
          <a:p>
            <a:pPr>
              <a:buNone/>
            </a:pPr>
            <a:endParaRPr lang="en-US" dirty="0"/>
          </a:p>
          <a:p>
            <a:pPr>
              <a:buFont typeface="Wingdings" pitchFamily="2" charset="2"/>
              <a:buChar char="Ø"/>
            </a:pPr>
            <a:r>
              <a:rPr lang="en-US" dirty="0"/>
              <a:t>No working software is produced until late during the life cycle.</a:t>
            </a:r>
          </a:p>
          <a:p>
            <a:pPr>
              <a:buFont typeface="Wingdings" pitchFamily="2" charset="2"/>
              <a:buChar char="Ø"/>
            </a:pPr>
            <a:r>
              <a:rPr lang="en-US" dirty="0"/>
              <a:t>High amounts of risk and uncertainty.</a:t>
            </a:r>
          </a:p>
          <a:p>
            <a:pPr>
              <a:buFont typeface="Wingdings" pitchFamily="2" charset="2"/>
              <a:buChar char="Ø"/>
            </a:pPr>
            <a:r>
              <a:rPr lang="en-US" dirty="0"/>
              <a:t>Not a good model for complex and object-oriented projects.</a:t>
            </a:r>
          </a:p>
          <a:p>
            <a:pPr>
              <a:buFont typeface="Wingdings" pitchFamily="2" charset="2"/>
              <a:buChar char="Ø"/>
            </a:pPr>
            <a:r>
              <a:rPr lang="en-US" dirty="0"/>
              <a:t>Poor model for long and ongoing projects.</a:t>
            </a:r>
          </a:p>
          <a:p>
            <a:pPr>
              <a:buFont typeface="Wingdings" pitchFamily="2" charset="2"/>
              <a:buChar char="Ø"/>
            </a:pPr>
            <a:r>
              <a:rPr lang="en-US" dirty="0"/>
              <a:t>Not suitable for the projects where requirements are at a moderate to high risk of changing. So, risk and uncertainty is high with this process model.</a:t>
            </a:r>
          </a:p>
          <a:p>
            <a:pPr>
              <a:buFont typeface="Wingdings" pitchFamily="2" charset="2"/>
              <a:buChar char="Ø"/>
            </a:pPr>
            <a:r>
              <a:rPr lang="en-US" dirty="0"/>
              <a:t>It is difficult to measure progress within stages.</a:t>
            </a:r>
          </a:p>
          <a:p>
            <a:pPr>
              <a:buFont typeface="Wingdings" pitchFamily="2" charset="2"/>
              <a:buChar char="Ø"/>
            </a:pPr>
            <a:r>
              <a:rPr lang="en-US" dirty="0"/>
              <a:t>Cannot accommodate changing requirements.</a:t>
            </a:r>
          </a:p>
          <a:p>
            <a:pPr>
              <a:buFont typeface="Wingdings" pitchFamily="2" charset="2"/>
              <a:buChar char="Ø"/>
            </a:pPr>
            <a:r>
              <a:rPr lang="en-US" dirty="0"/>
              <a:t>Adjusting scope during the life cycle can end a project.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000" b="1" dirty="0" smtClean="0">
                <a:solidFill>
                  <a:srgbClr val="7030A0"/>
                </a:solidFill>
              </a:rPr>
              <a:t>P</a:t>
            </a:r>
            <a:r>
              <a:rPr lang="en-US" b="1" dirty="0" smtClean="0">
                <a:solidFill>
                  <a:srgbClr val="7030A0"/>
                </a:solidFill>
              </a:rPr>
              <a:t>rototyping Model</a:t>
            </a:r>
            <a:endParaRPr lang="en-US" b="1" dirty="0">
              <a:solidFill>
                <a:srgbClr val="7030A0"/>
              </a:solidFill>
            </a:endParaRPr>
          </a:p>
        </p:txBody>
      </p:sp>
      <p:pic>
        <p:nvPicPr>
          <p:cNvPr id="13314" name="Picture 2"/>
          <p:cNvPicPr>
            <a:picLocks noGrp="1" noChangeAspect="1" noChangeArrowheads="1"/>
          </p:cNvPicPr>
          <p:nvPr>
            <p:ph idx="1"/>
          </p:nvPr>
        </p:nvPicPr>
        <p:blipFill>
          <a:blip r:embed="rId2"/>
          <a:srcRect/>
          <a:stretch>
            <a:fillRect/>
          </a:stretch>
        </p:blipFill>
        <p:spPr bwMode="auto">
          <a:xfrm>
            <a:off x="533400" y="1524000"/>
            <a:ext cx="7800975" cy="2590800"/>
          </a:xfrm>
          <a:prstGeom prst="rect">
            <a:avLst/>
          </a:prstGeom>
          <a:noFill/>
          <a:ln w="9525">
            <a:noFill/>
            <a:miter lim="800000"/>
            <a:headEnd/>
            <a:tailEnd/>
          </a:ln>
          <a:effectLst/>
        </p:spPr>
      </p:pic>
      <p:sp>
        <p:nvSpPr>
          <p:cNvPr id="5" name="TextBox 4"/>
          <p:cNvSpPr txBox="1"/>
          <p:nvPr/>
        </p:nvSpPr>
        <p:spPr>
          <a:xfrm>
            <a:off x="762000" y="4267200"/>
            <a:ext cx="7848600" cy="2031325"/>
          </a:xfrm>
          <a:prstGeom prst="rect">
            <a:avLst/>
          </a:prstGeom>
          <a:noFill/>
        </p:spPr>
        <p:txBody>
          <a:bodyPr wrap="square" rtlCol="0">
            <a:spAutoFit/>
          </a:bodyPr>
          <a:lstStyle/>
          <a:p>
            <a:r>
              <a:rPr lang="en-US" b="1" u="sng" dirty="0"/>
              <a:t>Steps of Prototype Model</a:t>
            </a:r>
          </a:p>
          <a:p>
            <a:pPr marL="342900" indent="-342900">
              <a:buFont typeface="+mj-lt"/>
              <a:buAutoNum type="arabicPeriod"/>
            </a:pPr>
            <a:r>
              <a:rPr lang="en-US" dirty="0"/>
              <a:t>Requirement Gathering and Analyst</a:t>
            </a:r>
          </a:p>
          <a:p>
            <a:pPr marL="342900" indent="-342900">
              <a:buFont typeface="+mj-lt"/>
              <a:buAutoNum type="arabicPeriod"/>
            </a:pPr>
            <a:r>
              <a:rPr lang="en-US" dirty="0"/>
              <a:t>Quick Decision</a:t>
            </a:r>
          </a:p>
          <a:p>
            <a:pPr marL="342900" indent="-342900">
              <a:buFont typeface="+mj-lt"/>
              <a:buAutoNum type="arabicPeriod"/>
            </a:pPr>
            <a:r>
              <a:rPr lang="en-US" dirty="0"/>
              <a:t>Build a Prototype</a:t>
            </a:r>
          </a:p>
          <a:p>
            <a:pPr marL="342900" indent="-342900">
              <a:buFont typeface="+mj-lt"/>
              <a:buAutoNum type="arabicPeriod"/>
            </a:pPr>
            <a:r>
              <a:rPr lang="en-US" dirty="0"/>
              <a:t>Assessment or User Evaluation</a:t>
            </a:r>
          </a:p>
          <a:p>
            <a:pPr marL="342900" indent="-342900">
              <a:buFont typeface="+mj-lt"/>
              <a:buAutoNum type="arabicPeriod"/>
            </a:pPr>
            <a:r>
              <a:rPr lang="en-US" dirty="0"/>
              <a:t>Prototype Refinement</a:t>
            </a:r>
          </a:p>
          <a:p>
            <a:pPr marL="342900" indent="-342900">
              <a:buFont typeface="+mj-lt"/>
              <a:buAutoNum type="arabicPeriod"/>
            </a:pPr>
            <a:r>
              <a:rPr lang="en-US" dirty="0"/>
              <a:t>Engineer Product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What is Prototyping Model?</a:t>
            </a:r>
            <a:endParaRPr lang="en-US"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b="1" dirty="0"/>
              <a:t>Prototyping Model</a:t>
            </a:r>
            <a:r>
              <a:rPr lang="en-US" dirty="0"/>
              <a:t> is a software development model in which prototype is built, tested, and reworked until an acceptable prototype is achieved. </a:t>
            </a:r>
            <a:endParaRPr lang="en-US" dirty="0" smtClean="0"/>
          </a:p>
          <a:p>
            <a:endParaRPr lang="en-US" dirty="0" smtClean="0"/>
          </a:p>
          <a:p>
            <a:r>
              <a:rPr lang="en-US" dirty="0" smtClean="0"/>
              <a:t>It </a:t>
            </a:r>
            <a:r>
              <a:rPr lang="en-US" dirty="0"/>
              <a:t>also creates base to produce the final system or software. </a:t>
            </a:r>
            <a:endParaRPr lang="en-US" dirty="0" smtClean="0"/>
          </a:p>
          <a:p>
            <a:endParaRPr lang="en-US" dirty="0"/>
          </a:p>
          <a:p>
            <a:r>
              <a:rPr lang="en-US" dirty="0" smtClean="0"/>
              <a:t>It </a:t>
            </a:r>
            <a:r>
              <a:rPr lang="en-US" dirty="0"/>
              <a:t>works best in scenarios where the project's requirements are not known in detail. </a:t>
            </a:r>
            <a:endParaRPr lang="en-US" dirty="0" smtClean="0"/>
          </a:p>
          <a:p>
            <a:endParaRPr lang="en-US" dirty="0"/>
          </a:p>
          <a:p>
            <a:r>
              <a:rPr lang="en-US" dirty="0" smtClean="0"/>
              <a:t>It </a:t>
            </a:r>
            <a:r>
              <a:rPr lang="en-US" dirty="0"/>
              <a:t>is an iterative, trial and error method which takes place between developer and client.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000" b="1" dirty="0" smtClean="0">
                <a:solidFill>
                  <a:srgbClr val="7030A0"/>
                </a:solidFill>
              </a:rPr>
              <a:t>P</a:t>
            </a:r>
            <a:r>
              <a:rPr lang="en-US" b="1" dirty="0" smtClean="0">
                <a:solidFill>
                  <a:srgbClr val="7030A0"/>
                </a:solidFill>
              </a:rPr>
              <a:t>rototyping Model (contd</a:t>
            </a:r>
            <a:r>
              <a:rPr lang="en-US" b="1" dirty="0">
                <a:solidFill>
                  <a:srgbClr val="7030A0"/>
                </a:solidFill>
              </a:rPr>
              <a:t>.</a:t>
            </a:r>
            <a:r>
              <a:rPr lang="en-US" b="1" dirty="0" smtClean="0">
                <a:solidFill>
                  <a:srgbClr val="7030A0"/>
                </a:solidFill>
              </a:rPr>
              <a: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Following </a:t>
            </a:r>
            <a:r>
              <a:rPr lang="en-US" dirty="0"/>
              <a:t>is a stepwise approach explained to design a </a:t>
            </a:r>
            <a:r>
              <a:rPr lang="en-US" dirty="0" smtClean="0"/>
              <a:t>software </a:t>
            </a:r>
            <a:r>
              <a:rPr lang="en-US" dirty="0"/>
              <a:t>prototype</a:t>
            </a:r>
            <a:r>
              <a:rPr lang="en-US" dirty="0" smtClean="0"/>
              <a:t>.</a:t>
            </a:r>
            <a:endParaRPr lang="en-US" dirty="0"/>
          </a:p>
          <a:p>
            <a:pPr marL="514350" indent="-514350"/>
            <a:r>
              <a:rPr lang="en-US" dirty="0"/>
              <a:t>Basic Requirement Identification</a:t>
            </a:r>
          </a:p>
          <a:p>
            <a:pPr marL="971550" lvl="1" indent="-514350">
              <a:buNone/>
            </a:pPr>
            <a:r>
              <a:rPr lang="en-US" dirty="0" smtClean="0"/>
              <a:t>	This </a:t>
            </a:r>
            <a:r>
              <a:rPr lang="en-US" dirty="0"/>
              <a:t>step involves understanding the very basics product requirements especially in terms of user interface. The more intricate details of the internal design and external aspects like performance and security can be ignored at this stage.</a:t>
            </a:r>
          </a:p>
          <a:p>
            <a:pPr marL="514350" indent="-514350"/>
            <a:r>
              <a:rPr lang="en-US" dirty="0"/>
              <a:t>Developing the initial Prototype</a:t>
            </a:r>
          </a:p>
          <a:p>
            <a:pPr marL="971550" lvl="1" indent="-514350">
              <a:buNone/>
            </a:pPr>
            <a:r>
              <a:rPr lang="en-US" dirty="0"/>
              <a:t>	</a:t>
            </a:r>
            <a:r>
              <a:rPr lang="en-US" dirty="0" smtClean="0"/>
              <a:t>The </a:t>
            </a:r>
            <a:r>
              <a:rPr lang="en-US" dirty="0"/>
              <a:t>initial Prototype is developed in this stage, where the very basic requirements are showcased and user interfaces are provided. These features may not exactly work in the same manner internally in the actual software developed. While, the workarounds are used to give the same look and feel to the customer in the prototype developed.</a:t>
            </a:r>
          </a:p>
          <a:p>
            <a:pPr marL="514350" indent="-514350"/>
            <a:r>
              <a:rPr lang="en-US" dirty="0" smtClean="0"/>
              <a:t>Review of the Prototype</a:t>
            </a:r>
          </a:p>
          <a:p>
            <a:pPr marL="971550" lvl="1" indent="-514350">
              <a:buNone/>
            </a:pPr>
            <a:r>
              <a:rPr lang="en-US" dirty="0"/>
              <a:t>	</a:t>
            </a:r>
            <a:r>
              <a:rPr lang="en-US" dirty="0" smtClean="0"/>
              <a:t>The prototype developed is then presented to the customer and the other important stakeholders in the project. The feedback is collected in an organized manner and used for further enhancements in the product under development.</a:t>
            </a:r>
          </a:p>
          <a:p>
            <a:pPr marL="514350" indent="-514350"/>
            <a:r>
              <a:rPr lang="en-US" dirty="0" smtClean="0"/>
              <a:t>Revise and Enhance the Prototype</a:t>
            </a:r>
          </a:p>
          <a:p>
            <a:pPr marL="971550" lvl="1" indent="-514350">
              <a:buNone/>
            </a:pPr>
            <a:r>
              <a:rPr lang="en-US" dirty="0" smtClean="0"/>
              <a:t>	The feedback and the review comments are discussed during this stage and some negotiations happen with the customer based on factors like – time and budget constraints and technical feasibility of the actual implementation. The changes accepted are again incorporated in the new Prototype developed and the cycle repeats until the customer expectations are met.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7030A0"/>
                </a:solidFill>
              </a:rPr>
              <a:t>When to use Prototyping model?</a:t>
            </a:r>
            <a:endParaRPr lang="en-US" dirty="0">
              <a:solidFill>
                <a:srgbClr val="7030A0"/>
              </a:solidFill>
            </a:endParaRPr>
          </a:p>
        </p:txBody>
      </p:sp>
      <p:sp>
        <p:nvSpPr>
          <p:cNvPr id="7" name="Content Placeholder 6"/>
          <p:cNvSpPr>
            <a:spLocks noGrp="1"/>
          </p:cNvSpPr>
          <p:nvPr>
            <p:ph sz="half" idx="1"/>
          </p:nvPr>
        </p:nvSpPr>
        <p:spPr>
          <a:xfrm>
            <a:off x="457200" y="1600200"/>
            <a:ext cx="4038600" cy="5257800"/>
          </a:xfrm>
        </p:spPr>
        <p:txBody>
          <a:bodyPr>
            <a:normAutofit fontScale="55000" lnSpcReduction="20000"/>
          </a:bodyPr>
          <a:lstStyle/>
          <a:p>
            <a:r>
              <a:rPr lang="en-US" sz="3300" dirty="0"/>
              <a:t>Prototype model should be used when the desired system needs to have a lot of interaction with the end users</a:t>
            </a:r>
            <a:r>
              <a:rPr lang="en-US" sz="3300" dirty="0" smtClean="0"/>
              <a:t>.</a:t>
            </a:r>
          </a:p>
          <a:p>
            <a:endParaRPr lang="en-US" sz="3300" dirty="0"/>
          </a:p>
          <a:p>
            <a:r>
              <a:rPr lang="en-US" sz="3300" dirty="0"/>
              <a:t>Typically, online systems, web interfaces have a very high amount of interaction with end users, are best suited for Prototype model. It might take a while for a system to be built that allows ease of use and needs minimal training for the end user</a:t>
            </a:r>
            <a:r>
              <a:rPr lang="en-US" sz="3300" dirty="0" smtClean="0"/>
              <a:t>.</a:t>
            </a:r>
          </a:p>
          <a:p>
            <a:endParaRPr lang="en-US" sz="3300" dirty="0"/>
          </a:p>
          <a:p>
            <a:r>
              <a:rPr lang="en-US" sz="3300" dirty="0"/>
              <a:t>Prototyping ensures that the end users constantly work with the system and provide a feedback which is incorporated in the prototype to result in a useable system. They are excellent for designing good human computer interface systems.</a:t>
            </a:r>
          </a:p>
          <a:p>
            <a:endParaRPr lang="en-US" dirty="0"/>
          </a:p>
        </p:txBody>
      </p:sp>
      <p:pic>
        <p:nvPicPr>
          <p:cNvPr id="8" name="Picture 2"/>
          <p:cNvPicPr>
            <a:picLocks noGrp="1" noChangeAspect="1" noChangeArrowheads="1"/>
          </p:cNvPicPr>
          <p:nvPr>
            <p:ph sz="half" idx="2"/>
          </p:nvPr>
        </p:nvPicPr>
        <p:blipFill>
          <a:blip r:embed="rId2"/>
          <a:stretch>
            <a:fillRect/>
          </a:stretch>
        </p:blipFill>
        <p:spPr bwMode="auto">
          <a:xfrm>
            <a:off x="4796261" y="1600200"/>
            <a:ext cx="374247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Advantages (Prototyping Model)</a:t>
            </a:r>
            <a:endParaRPr lang="en-US" dirty="0"/>
          </a:p>
        </p:txBody>
      </p:sp>
      <p:sp>
        <p:nvSpPr>
          <p:cNvPr id="5" name="Content Placeholder 4"/>
          <p:cNvSpPr>
            <a:spLocks noGrp="1"/>
          </p:cNvSpPr>
          <p:nvPr>
            <p:ph idx="1"/>
          </p:nvPr>
        </p:nvSpPr>
        <p:spPr/>
        <p:txBody>
          <a:bodyPr>
            <a:normAutofit fontScale="62500" lnSpcReduction="20000"/>
          </a:bodyPr>
          <a:lstStyle/>
          <a:p>
            <a:pPr>
              <a:buNone/>
            </a:pPr>
            <a:r>
              <a:rPr lang="en-US" dirty="0" smtClean="0"/>
              <a:t>     The </a:t>
            </a:r>
            <a:r>
              <a:rPr lang="en-US" dirty="0"/>
              <a:t>advantages of the Prototyping Model are as follows </a:t>
            </a:r>
            <a:r>
              <a:rPr lang="en-US" dirty="0" smtClean="0"/>
              <a:t>−</a:t>
            </a:r>
          </a:p>
          <a:p>
            <a:pPr>
              <a:buNone/>
            </a:pPr>
            <a:endParaRPr lang="en-US" dirty="0"/>
          </a:p>
          <a:p>
            <a:pPr>
              <a:buFont typeface="Wingdings" pitchFamily="2" charset="2"/>
              <a:buChar char="Ø"/>
            </a:pPr>
            <a:r>
              <a:rPr lang="en-US" dirty="0"/>
              <a:t>Increased user involvement in the product even before its implementation</a:t>
            </a:r>
            <a:r>
              <a:rPr lang="en-US" dirty="0" smtClean="0"/>
              <a:t>.</a:t>
            </a:r>
          </a:p>
          <a:p>
            <a:pPr>
              <a:buFont typeface="Wingdings" pitchFamily="2" charset="2"/>
              <a:buChar char="Ø"/>
            </a:pPr>
            <a:endParaRPr lang="en-US" dirty="0"/>
          </a:p>
          <a:p>
            <a:pPr>
              <a:buFont typeface="Wingdings" pitchFamily="2" charset="2"/>
              <a:buChar char="Ø"/>
            </a:pPr>
            <a:r>
              <a:rPr lang="en-US" dirty="0"/>
              <a:t>Since a working model of the system is displayed, the users get a better understanding of the system being developed</a:t>
            </a:r>
            <a:r>
              <a:rPr lang="en-US" dirty="0" smtClean="0"/>
              <a:t>.</a:t>
            </a:r>
          </a:p>
          <a:p>
            <a:pPr>
              <a:buFont typeface="Wingdings" pitchFamily="2" charset="2"/>
              <a:buChar char="Ø"/>
            </a:pPr>
            <a:endParaRPr lang="en-US" dirty="0"/>
          </a:p>
          <a:p>
            <a:pPr>
              <a:buFont typeface="Wingdings" pitchFamily="2" charset="2"/>
              <a:buChar char="Ø"/>
            </a:pPr>
            <a:r>
              <a:rPr lang="en-US" dirty="0"/>
              <a:t>Reduces time and cost as the defects can be detected much earlier</a:t>
            </a:r>
            <a:r>
              <a:rPr lang="en-US" dirty="0" smtClean="0"/>
              <a:t>.</a:t>
            </a:r>
          </a:p>
          <a:p>
            <a:pPr>
              <a:buFont typeface="Wingdings" pitchFamily="2" charset="2"/>
              <a:buChar char="Ø"/>
            </a:pPr>
            <a:endParaRPr lang="en-US" dirty="0"/>
          </a:p>
          <a:p>
            <a:pPr>
              <a:buFont typeface="Wingdings" pitchFamily="2" charset="2"/>
              <a:buChar char="Ø"/>
            </a:pPr>
            <a:r>
              <a:rPr lang="en-US" dirty="0"/>
              <a:t>Quicker user feedback is available leading to better solutions</a:t>
            </a:r>
            <a:r>
              <a:rPr lang="en-US" dirty="0" smtClean="0"/>
              <a:t>.</a:t>
            </a:r>
          </a:p>
          <a:p>
            <a:pPr>
              <a:buFont typeface="Wingdings" pitchFamily="2" charset="2"/>
              <a:buChar char="Ø"/>
            </a:pPr>
            <a:endParaRPr lang="en-US" dirty="0"/>
          </a:p>
          <a:p>
            <a:pPr>
              <a:buFont typeface="Wingdings" pitchFamily="2" charset="2"/>
              <a:buChar char="Ø"/>
            </a:pPr>
            <a:r>
              <a:rPr lang="en-US" dirty="0"/>
              <a:t>Missing functionality can be identified easily</a:t>
            </a:r>
            <a:r>
              <a:rPr lang="en-US" dirty="0" smtClean="0"/>
              <a:t>.</a:t>
            </a:r>
          </a:p>
          <a:p>
            <a:pPr>
              <a:buFont typeface="Wingdings" pitchFamily="2" charset="2"/>
              <a:buChar char="Ø"/>
            </a:pPr>
            <a:endParaRPr lang="en-US" dirty="0"/>
          </a:p>
          <a:p>
            <a:pPr>
              <a:buFont typeface="Wingdings" pitchFamily="2" charset="2"/>
              <a:buChar char="Ø"/>
            </a:pPr>
            <a:r>
              <a:rPr lang="en-US" dirty="0"/>
              <a:t>Confusing or difficult functions can be identified.</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Disadvantages (Prototyping Model)</a:t>
            </a:r>
            <a:endParaRPr lang="en-US" dirty="0"/>
          </a:p>
        </p:txBody>
      </p:sp>
      <p:sp>
        <p:nvSpPr>
          <p:cNvPr id="5" name="Content Placeholder 4"/>
          <p:cNvSpPr>
            <a:spLocks noGrp="1"/>
          </p:cNvSpPr>
          <p:nvPr>
            <p:ph idx="1"/>
          </p:nvPr>
        </p:nvSpPr>
        <p:spPr/>
        <p:txBody>
          <a:bodyPr>
            <a:normAutofit fontScale="62500" lnSpcReduction="20000"/>
          </a:bodyPr>
          <a:lstStyle/>
          <a:p>
            <a:pPr>
              <a:buNone/>
            </a:pPr>
            <a:r>
              <a:rPr lang="en-US" dirty="0" smtClean="0"/>
              <a:t>     The </a:t>
            </a:r>
            <a:r>
              <a:rPr lang="en-US" dirty="0"/>
              <a:t>Disadvantages of the Prototyping Model are as follows </a:t>
            </a:r>
            <a:r>
              <a:rPr lang="en-US" dirty="0" smtClean="0"/>
              <a:t>−</a:t>
            </a:r>
          </a:p>
          <a:p>
            <a:endParaRPr lang="en-US" dirty="0"/>
          </a:p>
          <a:p>
            <a:pPr>
              <a:buFont typeface="Wingdings" pitchFamily="2" charset="2"/>
              <a:buChar char="Ø"/>
            </a:pPr>
            <a:r>
              <a:rPr lang="en-US" dirty="0"/>
              <a:t>Risk of insufficient requirement analysis owing to too much dependency on the prototype</a:t>
            </a:r>
            <a:r>
              <a:rPr lang="en-US" dirty="0" smtClean="0"/>
              <a:t>.</a:t>
            </a:r>
          </a:p>
          <a:p>
            <a:pPr>
              <a:buFont typeface="Wingdings" pitchFamily="2" charset="2"/>
              <a:buChar char="Ø"/>
            </a:pPr>
            <a:endParaRPr lang="en-US" dirty="0"/>
          </a:p>
          <a:p>
            <a:pPr>
              <a:buFont typeface="Wingdings" pitchFamily="2" charset="2"/>
              <a:buChar char="Ø"/>
            </a:pPr>
            <a:r>
              <a:rPr lang="en-US" dirty="0"/>
              <a:t>Users may get confused in the prototypes and actual systems</a:t>
            </a:r>
            <a:r>
              <a:rPr lang="en-US" dirty="0" smtClean="0"/>
              <a:t>.</a:t>
            </a:r>
          </a:p>
          <a:p>
            <a:pPr>
              <a:buFont typeface="Wingdings" pitchFamily="2" charset="2"/>
              <a:buChar char="Ø"/>
            </a:pPr>
            <a:endParaRPr lang="en-US" dirty="0"/>
          </a:p>
          <a:p>
            <a:pPr>
              <a:buFont typeface="Wingdings" pitchFamily="2" charset="2"/>
              <a:buChar char="Ø"/>
            </a:pPr>
            <a:r>
              <a:rPr lang="en-US" dirty="0"/>
              <a:t>Practically, this methodology may increase the complexity of the system as scope of the system may expand beyond original </a:t>
            </a:r>
            <a:r>
              <a:rPr lang="en-US" dirty="0" smtClean="0"/>
              <a:t>plans</a:t>
            </a:r>
          </a:p>
          <a:p>
            <a:pPr>
              <a:buNone/>
            </a:pPr>
            <a:endParaRPr lang="en-US" dirty="0"/>
          </a:p>
          <a:p>
            <a:pPr>
              <a:buFont typeface="Wingdings" pitchFamily="2" charset="2"/>
              <a:buChar char="Ø"/>
            </a:pPr>
            <a:r>
              <a:rPr lang="en-US" dirty="0"/>
              <a:t>Developers may try to reuse the existing prototypes to build the actual system, even when it is not technically feasible</a:t>
            </a:r>
            <a:r>
              <a:rPr lang="en-US" dirty="0" smtClean="0"/>
              <a:t>.</a:t>
            </a:r>
          </a:p>
          <a:p>
            <a:pPr>
              <a:buFont typeface="Wingdings" pitchFamily="2" charset="2"/>
              <a:buChar char="Ø"/>
            </a:pPr>
            <a:endParaRPr lang="en-US" dirty="0"/>
          </a:p>
          <a:p>
            <a:pPr>
              <a:buFont typeface="Wingdings" pitchFamily="2" charset="2"/>
              <a:buChar char="Ø"/>
            </a:pPr>
            <a:r>
              <a:rPr lang="en-US" dirty="0"/>
              <a:t>The effort invested in building prototypes may be too much if it is not monitored properly.</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Software Prototyping Types</a:t>
            </a:r>
            <a:endParaRPr lang="en-US" dirty="0">
              <a:solidFill>
                <a:srgbClr val="7030A0"/>
              </a:solidFill>
            </a:endParaRPr>
          </a:p>
        </p:txBody>
      </p:sp>
      <p:sp>
        <p:nvSpPr>
          <p:cNvPr id="3" name="Content Placeholder 2"/>
          <p:cNvSpPr>
            <a:spLocks noGrp="1"/>
          </p:cNvSpPr>
          <p:nvPr>
            <p:ph idx="1"/>
          </p:nvPr>
        </p:nvSpPr>
        <p:spPr/>
        <p:txBody>
          <a:bodyPr>
            <a:normAutofit fontScale="62500" lnSpcReduction="20000"/>
          </a:bodyPr>
          <a:lstStyle/>
          <a:p>
            <a:pPr>
              <a:buNone/>
            </a:pPr>
            <a:r>
              <a:rPr lang="en-US" dirty="0" smtClean="0"/>
              <a:t>Following are the major software prototyping types used widely −</a:t>
            </a:r>
          </a:p>
          <a:p>
            <a:pPr>
              <a:buNone/>
            </a:pPr>
            <a:endParaRPr lang="en-US" dirty="0" smtClean="0"/>
          </a:p>
          <a:p>
            <a:r>
              <a:rPr lang="en-US" dirty="0" smtClean="0"/>
              <a:t>Throwaway/Rapid Prototyping</a:t>
            </a:r>
          </a:p>
          <a:p>
            <a:pPr lvl="1">
              <a:buNone/>
            </a:pPr>
            <a:r>
              <a:rPr lang="en-US" dirty="0" smtClean="0"/>
              <a:t>	Throwaway prototyping is also called as rapid or close ended prototyping. This type of prototyping uses very little efforts with minimum requirement analysis to build a prototype. Once the actual requirements are understood, the prototype is discarded and the actual system is developed with a much clear understanding of user requirements.</a:t>
            </a:r>
          </a:p>
          <a:p>
            <a:pPr lvl="1">
              <a:buNone/>
            </a:pPr>
            <a:endParaRPr lang="en-US" dirty="0" smtClean="0"/>
          </a:p>
          <a:p>
            <a:r>
              <a:rPr lang="en-US" dirty="0" smtClean="0"/>
              <a:t>Evolutionary Prototyping</a:t>
            </a:r>
          </a:p>
          <a:p>
            <a:pPr lvl="1">
              <a:buNone/>
            </a:pPr>
            <a:r>
              <a:rPr lang="en-US" dirty="0" smtClean="0"/>
              <a:t>	Evolutionary prototyping also called as breadboard prototyping is based on building actual functional prototypes with minimal functionality in the beginning. The prototype developed forms the heart of the future prototypes on top of which the entire system is built. By using evolutionary prototyping, the well-understood requirements are included in the prototype and the requirements are added as and when they are understood.</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7030A0"/>
                </a:solidFill>
              </a:rPr>
              <a:t>Software Prototyping Types (contd.)</a:t>
            </a:r>
            <a:endParaRPr lang="en-US" dirty="0"/>
          </a:p>
        </p:txBody>
      </p:sp>
      <p:sp>
        <p:nvSpPr>
          <p:cNvPr id="3" name="Content Placeholder 2"/>
          <p:cNvSpPr>
            <a:spLocks noGrp="1"/>
          </p:cNvSpPr>
          <p:nvPr>
            <p:ph idx="1"/>
          </p:nvPr>
        </p:nvSpPr>
        <p:spPr/>
        <p:txBody>
          <a:bodyPr>
            <a:normAutofit fontScale="92500" lnSpcReduction="10000"/>
          </a:bodyPr>
          <a:lstStyle/>
          <a:p>
            <a:r>
              <a:rPr lang="en-US" sz="2300" dirty="0" smtClean="0"/>
              <a:t>Incremental Prototyping</a:t>
            </a:r>
          </a:p>
          <a:p>
            <a:pPr lvl="1">
              <a:buNone/>
            </a:pPr>
            <a:r>
              <a:rPr lang="en-US" sz="2300" dirty="0" smtClean="0"/>
              <a:t>	Incremental prototyping refers to building multiple functional prototypes of the various sub-systems and then integrating all the available prototypes to form a complete system.</a:t>
            </a:r>
          </a:p>
          <a:p>
            <a:pPr lvl="1">
              <a:buNone/>
            </a:pPr>
            <a:endParaRPr lang="en-US" sz="2300" dirty="0" smtClean="0"/>
          </a:p>
          <a:p>
            <a:r>
              <a:rPr lang="en-US" sz="2300" dirty="0" smtClean="0"/>
              <a:t>Extreme Prototyping</a:t>
            </a:r>
          </a:p>
          <a:p>
            <a:pPr lvl="1">
              <a:buNone/>
            </a:pPr>
            <a:r>
              <a:rPr lang="en-US" sz="2300" dirty="0" smtClean="0"/>
              <a:t>	Extreme prototyping is used in the web development domain. It consists of three sequential phases. First, a basic prototype with all the existing pages is presented in the HTML format. Then the data processing is simulated using a prototype services layer. Finally, the services are implemented and integrated to the final prototype. This process is called Extreme Prototyping used to draw attention to the second phase of the process, where a fully functional UI is developed with very little regard to the actual services.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7030A0"/>
                </a:solidFill>
              </a:rPr>
              <a:t>S</a:t>
            </a:r>
            <a:r>
              <a:rPr lang="en-US" dirty="0" smtClean="0">
                <a:solidFill>
                  <a:srgbClr val="7030A0"/>
                </a:solidFill>
              </a:rPr>
              <a:t>piral </a:t>
            </a:r>
            <a:r>
              <a:rPr lang="en-US" b="1" dirty="0" smtClean="0">
                <a:solidFill>
                  <a:srgbClr val="7030A0"/>
                </a:solidFill>
              </a:rPr>
              <a:t>M</a:t>
            </a:r>
            <a:r>
              <a:rPr lang="en-US" dirty="0" smtClean="0">
                <a:solidFill>
                  <a:srgbClr val="7030A0"/>
                </a:solidFill>
              </a:rPr>
              <a:t>odel</a:t>
            </a:r>
            <a:endParaRPr lang="en-US" dirty="0">
              <a:solidFill>
                <a:srgbClr val="7030A0"/>
              </a:solidFill>
            </a:endParaRPr>
          </a:p>
        </p:txBody>
      </p:sp>
      <p:pic>
        <p:nvPicPr>
          <p:cNvPr id="15363" name="Picture 3"/>
          <p:cNvPicPr>
            <a:picLocks noChangeAspect="1" noChangeArrowheads="1"/>
          </p:cNvPicPr>
          <p:nvPr/>
        </p:nvPicPr>
        <p:blipFill>
          <a:blip r:embed="rId2"/>
          <a:srcRect/>
          <a:stretch>
            <a:fillRect/>
          </a:stretch>
        </p:blipFill>
        <p:spPr bwMode="auto">
          <a:xfrm>
            <a:off x="6324600" y="152400"/>
            <a:ext cx="2486025" cy="2305050"/>
          </a:xfrm>
          <a:prstGeom prst="rect">
            <a:avLst/>
          </a:prstGeom>
          <a:noFill/>
          <a:ln w="9525">
            <a:noFill/>
            <a:miter lim="800000"/>
            <a:headEnd/>
            <a:tailEnd/>
          </a:ln>
          <a:effectLst/>
        </p:spPr>
      </p:pic>
      <p:pic>
        <p:nvPicPr>
          <p:cNvPr id="15364" name="Picture 4"/>
          <p:cNvPicPr>
            <a:picLocks noGrp="1" noChangeAspect="1" noChangeArrowheads="1"/>
          </p:cNvPicPr>
          <p:nvPr>
            <p:ph idx="1"/>
          </p:nvPr>
        </p:nvPicPr>
        <p:blipFill>
          <a:blip r:embed="rId3"/>
          <a:srcRect/>
          <a:stretch>
            <a:fillRect/>
          </a:stretch>
        </p:blipFill>
        <p:spPr bwMode="auto">
          <a:xfrm>
            <a:off x="228600" y="1752600"/>
            <a:ext cx="5886450" cy="3781425"/>
          </a:xfrm>
          <a:prstGeom prst="rect">
            <a:avLst/>
          </a:prstGeom>
          <a:noFill/>
          <a:ln w="9525">
            <a:noFill/>
            <a:miter lim="800000"/>
            <a:headEnd/>
            <a:tailEnd/>
          </a:ln>
          <a:effectLst/>
        </p:spPr>
      </p:pic>
      <p:sp>
        <p:nvSpPr>
          <p:cNvPr id="8" name="TextBox 7"/>
          <p:cNvSpPr txBox="1"/>
          <p:nvPr/>
        </p:nvSpPr>
        <p:spPr>
          <a:xfrm>
            <a:off x="381000" y="6096000"/>
            <a:ext cx="7620000" cy="646331"/>
          </a:xfrm>
          <a:prstGeom prst="rect">
            <a:avLst/>
          </a:prstGeom>
          <a:noFill/>
        </p:spPr>
        <p:txBody>
          <a:bodyPr wrap="square" rtlCol="0">
            <a:spAutoFit/>
          </a:bodyPr>
          <a:lstStyle/>
          <a:p>
            <a:r>
              <a:rPr lang="en-US" dirty="0"/>
              <a:t>The </a:t>
            </a:r>
            <a:r>
              <a:rPr lang="en-US" dirty="0" smtClean="0"/>
              <a:t>illustration </a:t>
            </a:r>
            <a:r>
              <a:rPr lang="en-US" dirty="0"/>
              <a:t>is a representation of the Spiral Model, listing the activities in each phase.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Software Process Model</a:t>
            </a:r>
            <a:endParaRPr lang="en-US" dirty="0">
              <a:solidFill>
                <a:srgbClr val="7030A0"/>
              </a:solidFill>
            </a:endParaRPr>
          </a:p>
        </p:txBody>
      </p:sp>
      <p:sp>
        <p:nvSpPr>
          <p:cNvPr id="3" name="Content Placeholder 2"/>
          <p:cNvSpPr>
            <a:spLocks noGrp="1"/>
          </p:cNvSpPr>
          <p:nvPr>
            <p:ph sz="half" idx="1"/>
          </p:nvPr>
        </p:nvSpPr>
        <p:spPr>
          <a:xfrm>
            <a:off x="457200" y="1600200"/>
            <a:ext cx="4038600" cy="5105400"/>
          </a:xfrm>
        </p:spPr>
        <p:txBody>
          <a:bodyPr>
            <a:noAutofit/>
          </a:bodyPr>
          <a:lstStyle/>
          <a:p>
            <a:pPr>
              <a:buNone/>
            </a:pPr>
            <a:r>
              <a:rPr lang="en-US" sz="1600" dirty="0" smtClean="0"/>
              <a:t>       </a:t>
            </a:r>
            <a:r>
              <a:rPr lang="en-US" sz="1600" dirty="0"/>
              <a:t> A software process model is an abstract representation of a process that presents a description of a process from some particular perspective. There are many different software processes but all involve</a:t>
            </a:r>
            <a:r>
              <a:rPr lang="en-US" sz="1600" dirty="0" smtClean="0"/>
              <a:t>:</a:t>
            </a:r>
          </a:p>
          <a:p>
            <a:pPr>
              <a:buNone/>
            </a:pPr>
            <a:endParaRPr lang="en-US" sz="1600" dirty="0"/>
          </a:p>
          <a:p>
            <a:r>
              <a:rPr lang="en-US" sz="1600" dirty="0"/>
              <a:t>Specification – defining what the system should do</a:t>
            </a:r>
            <a:r>
              <a:rPr lang="en-US" sz="1600" dirty="0" smtClean="0"/>
              <a:t>;</a:t>
            </a:r>
          </a:p>
          <a:p>
            <a:endParaRPr lang="en-US" sz="1600" dirty="0"/>
          </a:p>
          <a:p>
            <a:r>
              <a:rPr lang="en-US" sz="1600" dirty="0"/>
              <a:t>Design and implementation – defining the organization of the system and implementing the system</a:t>
            </a:r>
            <a:r>
              <a:rPr lang="en-US" sz="1600" dirty="0" smtClean="0"/>
              <a:t>;</a:t>
            </a:r>
          </a:p>
          <a:p>
            <a:endParaRPr lang="en-US" sz="1600" dirty="0"/>
          </a:p>
          <a:p>
            <a:r>
              <a:rPr lang="en-US" sz="1600" dirty="0"/>
              <a:t>Validation – checking that it does what the customer wants</a:t>
            </a:r>
            <a:r>
              <a:rPr lang="en-US" sz="1600" dirty="0" smtClean="0"/>
              <a:t>;</a:t>
            </a:r>
          </a:p>
          <a:p>
            <a:endParaRPr lang="en-US" sz="1600" dirty="0"/>
          </a:p>
          <a:p>
            <a:r>
              <a:rPr lang="en-US" sz="1600" dirty="0"/>
              <a:t>Evolution – changing the system in response to changing customer needs.</a:t>
            </a:r>
          </a:p>
          <a:p>
            <a:endParaRPr lang="en-US" sz="1600" dirty="0"/>
          </a:p>
        </p:txBody>
      </p:sp>
      <p:pic>
        <p:nvPicPr>
          <p:cNvPr id="5" name="Picture 2"/>
          <p:cNvPicPr>
            <a:picLocks noGrp="1" noChangeAspect="1" noChangeArrowheads="1"/>
          </p:cNvPicPr>
          <p:nvPr>
            <p:ph sz="half" idx="2"/>
          </p:nvPr>
        </p:nvPicPr>
        <p:blipFill>
          <a:blip r:embed="rId2"/>
          <a:srcRect/>
          <a:stretch>
            <a:fillRect/>
          </a:stretch>
        </p:blipFill>
        <p:spPr bwMode="auto">
          <a:xfrm>
            <a:off x="4648200" y="1752600"/>
            <a:ext cx="43434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7030A0"/>
                </a:solidFill>
              </a:rPr>
              <a:t>S</a:t>
            </a:r>
            <a:r>
              <a:rPr lang="en-US" dirty="0" smtClean="0">
                <a:solidFill>
                  <a:srgbClr val="7030A0"/>
                </a:solidFill>
              </a:rPr>
              <a:t>piral </a:t>
            </a:r>
            <a:r>
              <a:rPr lang="en-US" b="1" dirty="0" smtClean="0">
                <a:solidFill>
                  <a:srgbClr val="7030A0"/>
                </a:solidFill>
              </a:rPr>
              <a:t>M</a:t>
            </a:r>
            <a:r>
              <a:rPr lang="en-US" dirty="0" smtClean="0">
                <a:solidFill>
                  <a:srgbClr val="7030A0"/>
                </a:solidFill>
              </a:rPr>
              <a:t>odel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spiral model combines the idea of iterative development with the systematic, controlled aspects of the waterfall model. </a:t>
            </a:r>
            <a:endParaRPr lang="en-US" dirty="0" smtClean="0"/>
          </a:p>
          <a:p>
            <a:endParaRPr lang="en-US" dirty="0"/>
          </a:p>
          <a:p>
            <a:r>
              <a:rPr lang="en-US" dirty="0" smtClean="0"/>
              <a:t>This </a:t>
            </a:r>
            <a:r>
              <a:rPr lang="en-US" dirty="0"/>
              <a:t>Spiral model is a combination of iterative development process model and sequential linear development model i.e. the waterfall model with a very high emphasis on risk analysis. </a:t>
            </a:r>
            <a:endParaRPr lang="en-US" dirty="0" smtClean="0"/>
          </a:p>
          <a:p>
            <a:endParaRPr lang="en-US" dirty="0"/>
          </a:p>
          <a:p>
            <a:r>
              <a:rPr lang="en-US" dirty="0" smtClean="0"/>
              <a:t>It </a:t>
            </a:r>
            <a:r>
              <a:rPr lang="en-US" dirty="0"/>
              <a:t>allows incremental releases of the product or incremental refinement through each iteration around the spiral.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The 4 Phases of Spiral Model</a:t>
            </a:r>
            <a:endParaRPr lang="en-US" dirty="0">
              <a:solidFill>
                <a:srgbClr val="7030A0"/>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	The </a:t>
            </a:r>
            <a:r>
              <a:rPr lang="en-US" dirty="0"/>
              <a:t>spiral model has four phases. A software project repeatedly passes through these phases in iterations called Spirals</a:t>
            </a:r>
            <a:r>
              <a:rPr lang="en-US" dirty="0" smtClean="0"/>
              <a:t>.</a:t>
            </a:r>
          </a:p>
          <a:p>
            <a:endParaRPr lang="en-US" dirty="0"/>
          </a:p>
          <a:p>
            <a:r>
              <a:rPr lang="en-US" dirty="0"/>
              <a:t>Identification</a:t>
            </a:r>
          </a:p>
          <a:p>
            <a:pPr lvl="1"/>
            <a:r>
              <a:rPr lang="en-US" dirty="0"/>
              <a:t>This phase starts with gathering the business requirements in the baseline spiral. In the subsequent spirals as the product matures, identification of system requirements, subsystem requirements and unit requirements are all done in this phase.</a:t>
            </a:r>
          </a:p>
          <a:p>
            <a:pPr lvl="1"/>
            <a:r>
              <a:rPr lang="en-US" dirty="0"/>
              <a:t>This phase also includes understanding the system requirements by continuous communication between the customer and the system analyst. At the end of the spiral, the product is deployed in the identified market.</a:t>
            </a:r>
          </a:p>
          <a:p>
            <a:r>
              <a:rPr lang="en-US" dirty="0"/>
              <a:t>Design</a:t>
            </a:r>
          </a:p>
          <a:p>
            <a:pPr lvl="1"/>
            <a:r>
              <a:rPr lang="en-US" dirty="0"/>
              <a:t>The Design phase starts with the conceptual design in the baseline spiral and involves architectural design, logical design of modules, physical product design and the final design in the subsequent spirals.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7030A0"/>
                </a:solidFill>
              </a:rPr>
              <a:t>The 4 Phases of Spiral Model (contd.)</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Construct or Build</a:t>
            </a:r>
          </a:p>
          <a:p>
            <a:pPr lvl="1"/>
            <a:r>
              <a:rPr lang="en-US" dirty="0"/>
              <a:t>The Construct phase refers to production of the actual software product at every spiral. In the baseline spiral, when the product is just thought of and the design is being developed a POC (Proof of Concept) is developed in this phase to get customer feedback.</a:t>
            </a:r>
          </a:p>
          <a:p>
            <a:pPr lvl="1"/>
            <a:r>
              <a:rPr lang="en-US" dirty="0"/>
              <a:t>Then in the subsequent spirals with higher clarity on requirements and design details a working model of the software called build is produced with a version number. These builds are sent to the customer for feedback</a:t>
            </a:r>
            <a:r>
              <a:rPr lang="en-US" dirty="0" smtClean="0"/>
              <a:t>.</a:t>
            </a:r>
          </a:p>
          <a:p>
            <a:pPr lvl="1"/>
            <a:endParaRPr lang="en-US" dirty="0"/>
          </a:p>
          <a:p>
            <a:r>
              <a:rPr lang="en-US" dirty="0"/>
              <a:t>Evaluation and Risk Analysis</a:t>
            </a:r>
          </a:p>
          <a:p>
            <a:pPr lvl="1"/>
            <a:r>
              <a:rPr lang="en-US" dirty="0"/>
              <a:t>Risk Analysis includes identifying, estimating and monitoring the technical feasibility and management risks, such as schedule slippage and cost overrun. After testing the build, at the end of first iteration, the customer evaluates the software and provides feedback</a:t>
            </a:r>
            <a:r>
              <a:rPr lang="en-US" dirty="0" smtClean="0"/>
              <a:t>.</a:t>
            </a:r>
          </a:p>
          <a:p>
            <a:pPr lvl="1"/>
            <a:r>
              <a:rPr lang="en-US" dirty="0"/>
              <a:t>Based on the customer evaluation, the software development process enters the next iteration and subsequently follows the linear approach to implement the feedback suggested by the customer. The process of iterations along the spiral continues throughout the life of the software.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Spiral Model Application</a:t>
            </a:r>
            <a:endParaRPr lang="en-US" dirty="0">
              <a:solidFill>
                <a:srgbClr val="7030A0"/>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a:t>The following pointers explain the typical uses of a Spiral Model </a:t>
            </a:r>
            <a:r>
              <a:rPr lang="en-US" dirty="0" smtClean="0"/>
              <a:t>−</a:t>
            </a:r>
          </a:p>
          <a:p>
            <a:pPr>
              <a:buNone/>
            </a:pPr>
            <a:endParaRPr lang="en-US" dirty="0"/>
          </a:p>
          <a:p>
            <a:pPr>
              <a:buFont typeface="Wingdings" pitchFamily="2" charset="2"/>
              <a:buChar char="Ø"/>
            </a:pPr>
            <a:r>
              <a:rPr lang="en-US" dirty="0"/>
              <a:t>When there is a budget constraint and risk evaluation is important.</a:t>
            </a:r>
          </a:p>
          <a:p>
            <a:pPr>
              <a:buFont typeface="Wingdings" pitchFamily="2" charset="2"/>
              <a:buChar char="Ø"/>
            </a:pPr>
            <a:r>
              <a:rPr lang="en-US" dirty="0"/>
              <a:t>For medium to high-risk projects.</a:t>
            </a:r>
          </a:p>
          <a:p>
            <a:pPr>
              <a:buFont typeface="Wingdings" pitchFamily="2" charset="2"/>
              <a:buChar char="Ø"/>
            </a:pPr>
            <a:r>
              <a:rPr lang="en-US" dirty="0"/>
              <a:t>Long-term project commitment because of potential changes to economic priorities as the requirements change with time.</a:t>
            </a:r>
          </a:p>
          <a:p>
            <a:pPr>
              <a:buFont typeface="Wingdings" pitchFamily="2" charset="2"/>
              <a:buChar char="Ø"/>
            </a:pPr>
            <a:r>
              <a:rPr lang="en-US" dirty="0"/>
              <a:t>Customer is not sure of their requirements which is usually the case.</a:t>
            </a:r>
          </a:p>
          <a:p>
            <a:pPr>
              <a:buFont typeface="Wingdings" pitchFamily="2" charset="2"/>
              <a:buChar char="Ø"/>
            </a:pPr>
            <a:r>
              <a:rPr lang="en-US" dirty="0"/>
              <a:t>Requirements are complex and need evaluation to get clarity.</a:t>
            </a:r>
          </a:p>
          <a:p>
            <a:pPr>
              <a:buFont typeface="Wingdings" pitchFamily="2" charset="2"/>
              <a:buChar char="Ø"/>
            </a:pPr>
            <a:r>
              <a:rPr lang="en-US" dirty="0"/>
              <a:t>New product line which should be released in phases to get enough customer feedback.</a:t>
            </a:r>
          </a:p>
          <a:p>
            <a:pPr>
              <a:buFont typeface="Wingdings" pitchFamily="2" charset="2"/>
              <a:buChar char="Ø"/>
            </a:pPr>
            <a:r>
              <a:rPr lang="en-US" dirty="0"/>
              <a:t>Significant changes are expected in the product during the development cycle.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Advantages (Spiral Model)</a:t>
            </a:r>
            <a:endParaRPr lang="en-US" dirty="0"/>
          </a:p>
        </p:txBody>
      </p:sp>
      <p:sp>
        <p:nvSpPr>
          <p:cNvPr id="3" name="Content Placeholder 2"/>
          <p:cNvSpPr>
            <a:spLocks noGrp="1"/>
          </p:cNvSpPr>
          <p:nvPr>
            <p:ph idx="1"/>
          </p:nvPr>
        </p:nvSpPr>
        <p:spPr/>
        <p:txBody>
          <a:bodyPr>
            <a:normAutofit/>
          </a:bodyPr>
          <a:lstStyle/>
          <a:p>
            <a:pPr>
              <a:buNone/>
            </a:pPr>
            <a:r>
              <a:rPr lang="en-US" sz="2000" dirty="0" smtClean="0"/>
              <a:t>   The </a:t>
            </a:r>
            <a:r>
              <a:rPr lang="en-US" sz="2000" dirty="0"/>
              <a:t>advantages of the Spiral SDLC Model are as follows </a:t>
            </a:r>
            <a:r>
              <a:rPr lang="en-US" sz="2000" dirty="0" smtClean="0"/>
              <a:t>−</a:t>
            </a:r>
          </a:p>
          <a:p>
            <a:pPr>
              <a:buNone/>
            </a:pPr>
            <a:endParaRPr lang="en-US" sz="2000" dirty="0"/>
          </a:p>
          <a:p>
            <a:pPr>
              <a:buFont typeface="Wingdings" pitchFamily="2" charset="2"/>
              <a:buChar char="Ø"/>
            </a:pPr>
            <a:r>
              <a:rPr lang="en-US" sz="2000" dirty="0"/>
              <a:t>Changing requirements can be accommodated</a:t>
            </a:r>
            <a:r>
              <a:rPr lang="en-US" sz="2000" dirty="0" smtClean="0"/>
              <a:t>.</a:t>
            </a:r>
          </a:p>
          <a:p>
            <a:pPr>
              <a:buFont typeface="Wingdings" pitchFamily="2" charset="2"/>
              <a:buChar char="Ø"/>
            </a:pPr>
            <a:endParaRPr lang="en-US" sz="2000" dirty="0"/>
          </a:p>
          <a:p>
            <a:pPr>
              <a:buFont typeface="Wingdings" pitchFamily="2" charset="2"/>
              <a:buChar char="Ø"/>
            </a:pPr>
            <a:r>
              <a:rPr lang="en-US" sz="2000" dirty="0"/>
              <a:t>Allows extensive use of prototypes</a:t>
            </a:r>
            <a:r>
              <a:rPr lang="en-US" sz="2000" dirty="0" smtClean="0"/>
              <a:t>.</a:t>
            </a:r>
          </a:p>
          <a:p>
            <a:pPr>
              <a:buFont typeface="Wingdings" pitchFamily="2" charset="2"/>
              <a:buChar char="Ø"/>
            </a:pPr>
            <a:endParaRPr lang="en-US" sz="2000" dirty="0"/>
          </a:p>
          <a:p>
            <a:pPr>
              <a:buFont typeface="Wingdings" pitchFamily="2" charset="2"/>
              <a:buChar char="Ø"/>
            </a:pPr>
            <a:r>
              <a:rPr lang="en-US" sz="2000" dirty="0"/>
              <a:t>Requirements can be captured more accurately</a:t>
            </a:r>
            <a:r>
              <a:rPr lang="en-US" sz="2000" dirty="0" smtClean="0"/>
              <a:t>.</a:t>
            </a:r>
          </a:p>
          <a:p>
            <a:pPr>
              <a:buFont typeface="Wingdings" pitchFamily="2" charset="2"/>
              <a:buChar char="Ø"/>
            </a:pPr>
            <a:endParaRPr lang="en-US" sz="2000" dirty="0"/>
          </a:p>
          <a:p>
            <a:pPr>
              <a:buFont typeface="Wingdings" pitchFamily="2" charset="2"/>
              <a:buChar char="Ø"/>
            </a:pPr>
            <a:r>
              <a:rPr lang="en-US" sz="2000" dirty="0"/>
              <a:t>Users see the system early</a:t>
            </a:r>
            <a:r>
              <a:rPr lang="en-US" sz="2000" dirty="0" smtClean="0"/>
              <a:t>.</a:t>
            </a:r>
          </a:p>
          <a:p>
            <a:pPr>
              <a:buFont typeface="Wingdings" pitchFamily="2" charset="2"/>
              <a:buChar char="Ø"/>
            </a:pPr>
            <a:endParaRPr lang="en-US" sz="2000" dirty="0"/>
          </a:p>
          <a:p>
            <a:pPr>
              <a:buFont typeface="Wingdings" pitchFamily="2" charset="2"/>
              <a:buChar char="Ø"/>
            </a:pPr>
            <a:r>
              <a:rPr lang="en-US" sz="2000" dirty="0"/>
              <a:t>Development can be divided into smaller parts and the risky parts can be developed earlier which helps in better risk management.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Disadvantages (Spiral Model)</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sz="2200" dirty="0" smtClean="0"/>
              <a:t>The </a:t>
            </a:r>
            <a:r>
              <a:rPr lang="en-US" sz="2200" dirty="0"/>
              <a:t>disadvantages of the Spiral SDLC Model are as follows </a:t>
            </a:r>
            <a:r>
              <a:rPr lang="en-US" sz="2200" dirty="0" smtClean="0"/>
              <a:t>−</a:t>
            </a:r>
          </a:p>
          <a:p>
            <a:pPr>
              <a:buNone/>
            </a:pPr>
            <a:endParaRPr lang="en-US" sz="2200" dirty="0"/>
          </a:p>
          <a:p>
            <a:pPr>
              <a:buFont typeface="Wingdings" pitchFamily="2" charset="2"/>
              <a:buChar char="Ø"/>
            </a:pPr>
            <a:r>
              <a:rPr lang="en-US" sz="2200" dirty="0"/>
              <a:t>Management is more complex</a:t>
            </a:r>
            <a:r>
              <a:rPr lang="en-US" sz="2200" dirty="0" smtClean="0"/>
              <a:t>.</a:t>
            </a:r>
          </a:p>
          <a:p>
            <a:pPr>
              <a:buFont typeface="Wingdings" pitchFamily="2" charset="2"/>
              <a:buChar char="Ø"/>
            </a:pPr>
            <a:endParaRPr lang="en-US" sz="2200" dirty="0"/>
          </a:p>
          <a:p>
            <a:pPr>
              <a:buFont typeface="Wingdings" pitchFamily="2" charset="2"/>
              <a:buChar char="Ø"/>
            </a:pPr>
            <a:r>
              <a:rPr lang="en-US" sz="2200" dirty="0"/>
              <a:t>End of the project may not be known early</a:t>
            </a:r>
            <a:r>
              <a:rPr lang="en-US" sz="2200" dirty="0" smtClean="0"/>
              <a:t>.</a:t>
            </a:r>
          </a:p>
          <a:p>
            <a:pPr>
              <a:buFont typeface="Wingdings" pitchFamily="2" charset="2"/>
              <a:buChar char="Ø"/>
            </a:pPr>
            <a:endParaRPr lang="en-US" sz="2200" dirty="0"/>
          </a:p>
          <a:p>
            <a:pPr>
              <a:buFont typeface="Wingdings" pitchFamily="2" charset="2"/>
              <a:buChar char="Ø"/>
            </a:pPr>
            <a:r>
              <a:rPr lang="en-US" sz="2200" dirty="0"/>
              <a:t>Not suitable for small or low risk projects and could be expensive </a:t>
            </a:r>
            <a:r>
              <a:rPr lang="en-US" sz="2200" dirty="0" smtClean="0"/>
              <a:t>for </a:t>
            </a:r>
            <a:r>
              <a:rPr lang="en-US" sz="2200" dirty="0"/>
              <a:t>small projects</a:t>
            </a:r>
            <a:r>
              <a:rPr lang="en-US" sz="2200" dirty="0" smtClean="0"/>
              <a:t>.</a:t>
            </a:r>
          </a:p>
          <a:p>
            <a:pPr>
              <a:buFont typeface="Wingdings" pitchFamily="2" charset="2"/>
              <a:buChar char="Ø"/>
            </a:pPr>
            <a:endParaRPr lang="en-US" sz="2200" dirty="0"/>
          </a:p>
          <a:p>
            <a:pPr>
              <a:buFont typeface="Wingdings" pitchFamily="2" charset="2"/>
              <a:buChar char="Ø"/>
            </a:pPr>
            <a:r>
              <a:rPr lang="en-US" sz="2200" dirty="0"/>
              <a:t>Process is </a:t>
            </a:r>
            <a:r>
              <a:rPr lang="en-US" sz="2200" dirty="0" smtClean="0"/>
              <a:t>complex</a:t>
            </a:r>
          </a:p>
          <a:p>
            <a:pPr>
              <a:buFont typeface="Wingdings" pitchFamily="2" charset="2"/>
              <a:buChar char="Ø"/>
            </a:pPr>
            <a:endParaRPr lang="en-US" sz="2200" dirty="0"/>
          </a:p>
          <a:p>
            <a:pPr>
              <a:buFont typeface="Wingdings" pitchFamily="2" charset="2"/>
              <a:buChar char="Ø"/>
            </a:pPr>
            <a:r>
              <a:rPr lang="en-US" sz="2200" dirty="0"/>
              <a:t>Spiral may go on indefinitely</a:t>
            </a:r>
            <a:r>
              <a:rPr lang="en-US" sz="2200" dirty="0" smtClean="0"/>
              <a:t>.</a:t>
            </a:r>
          </a:p>
          <a:p>
            <a:pPr>
              <a:buFont typeface="Wingdings" pitchFamily="2" charset="2"/>
              <a:buChar char="Ø"/>
            </a:pPr>
            <a:endParaRPr lang="en-US" sz="2200" dirty="0"/>
          </a:p>
          <a:p>
            <a:pPr>
              <a:buFont typeface="Wingdings" pitchFamily="2" charset="2"/>
              <a:buChar char="Ø"/>
            </a:pPr>
            <a:r>
              <a:rPr lang="en-US" sz="2200" dirty="0"/>
              <a:t>Large number of intermediate stages requires excessive documentation.</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2971800" y="1600200"/>
            <a:ext cx="3124200" cy="4953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SDLC</a:t>
            </a:r>
            <a:endParaRPr lang="en-US" dirty="0">
              <a:solidFill>
                <a:srgbClr val="7030A0"/>
              </a:solidFill>
            </a:endParaRPr>
          </a:p>
        </p:txBody>
      </p:sp>
      <p:sp>
        <p:nvSpPr>
          <p:cNvPr id="10" name="Content Placeholder 9"/>
          <p:cNvSpPr>
            <a:spLocks noGrp="1"/>
          </p:cNvSpPr>
          <p:nvPr>
            <p:ph sz="half" idx="1"/>
          </p:nvPr>
        </p:nvSpPr>
        <p:spPr/>
        <p:txBody>
          <a:bodyPr>
            <a:normAutofit fontScale="85000" lnSpcReduction="10000"/>
          </a:bodyPr>
          <a:lstStyle/>
          <a:p>
            <a:r>
              <a:rPr lang="en-US" dirty="0"/>
              <a:t>SDLC is the acronym of Software Development Life Cycle</a:t>
            </a:r>
            <a:r>
              <a:rPr lang="en-US" dirty="0" smtClean="0"/>
              <a:t>.</a:t>
            </a:r>
          </a:p>
          <a:p>
            <a:endParaRPr lang="en-US" dirty="0"/>
          </a:p>
          <a:p>
            <a:r>
              <a:rPr lang="en-US" dirty="0"/>
              <a:t>It is also called as Software Development Process</a:t>
            </a:r>
            <a:r>
              <a:rPr lang="en-US" dirty="0" smtClean="0"/>
              <a:t>.</a:t>
            </a:r>
          </a:p>
          <a:p>
            <a:endParaRPr lang="en-US" dirty="0"/>
          </a:p>
          <a:p>
            <a:r>
              <a:rPr lang="en-US" dirty="0"/>
              <a:t>SDLC is a framework defining tasks performed at each step in the software development process.</a:t>
            </a:r>
          </a:p>
          <a:p>
            <a:endParaRPr lang="en-US" dirty="0"/>
          </a:p>
        </p:txBody>
      </p:sp>
      <p:pic>
        <p:nvPicPr>
          <p:cNvPr id="11" name="Picture 4"/>
          <p:cNvPicPr>
            <a:picLocks noGrp="1" noChangeAspect="1" noChangeArrowheads="1"/>
          </p:cNvPicPr>
          <p:nvPr>
            <p:ph sz="half" idx="2"/>
          </p:nvPr>
        </p:nvPicPr>
        <p:blipFill>
          <a:blip r:embed="rId2"/>
          <a:stretch>
            <a:fillRect/>
          </a:stretch>
        </p:blipFill>
        <p:spPr bwMode="auto">
          <a:xfrm>
            <a:off x="4572000" y="1752600"/>
            <a:ext cx="41910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SDLC Overview</a:t>
            </a:r>
            <a:endParaRPr lang="en-US"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a:t>SDLC is a process followed for a software project, within a software organization</a:t>
            </a:r>
            <a:r>
              <a:rPr lang="en-US" dirty="0" smtClean="0"/>
              <a:t>.</a:t>
            </a:r>
          </a:p>
          <a:p>
            <a:pPr algn="just"/>
            <a:endParaRPr lang="en-US" dirty="0"/>
          </a:p>
          <a:p>
            <a:pPr algn="just"/>
            <a:r>
              <a:rPr lang="en-US" dirty="0" smtClean="0"/>
              <a:t> </a:t>
            </a:r>
            <a:r>
              <a:rPr lang="en-US" dirty="0"/>
              <a:t>It consists of a detailed plan describing how to develop, maintain, replace and alter or enhance specific software. </a:t>
            </a:r>
            <a:endParaRPr lang="en-US" dirty="0" smtClean="0"/>
          </a:p>
          <a:p>
            <a:pPr algn="just"/>
            <a:endParaRPr lang="en-US" dirty="0"/>
          </a:p>
          <a:p>
            <a:pPr algn="just"/>
            <a:r>
              <a:rPr lang="en-US" dirty="0" smtClean="0"/>
              <a:t>The </a:t>
            </a:r>
            <a:r>
              <a:rPr lang="en-US" dirty="0"/>
              <a:t>life cycle defines a methodology for improving the quality of software and the overall development process.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Graphical representation of SDLC</a:t>
            </a:r>
            <a:endParaRPr lang="en-US" dirty="0">
              <a:solidFill>
                <a:srgbClr val="7030A0"/>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1447800" y="1981200"/>
            <a:ext cx="5657850" cy="3800475"/>
          </a:xfrm>
          <a:prstGeom prst="rect">
            <a:avLst/>
          </a:prstGeom>
          <a:noFill/>
          <a:ln w="9525">
            <a:noFill/>
            <a:miter lim="800000"/>
            <a:headEnd/>
            <a:tailEnd/>
          </a:ln>
          <a:effectLst/>
        </p:spPr>
      </p:pic>
      <p:sp>
        <p:nvSpPr>
          <p:cNvPr id="5" name="TextBox 4"/>
          <p:cNvSpPr txBox="1"/>
          <p:nvPr/>
        </p:nvSpPr>
        <p:spPr>
          <a:xfrm>
            <a:off x="381000" y="6096000"/>
            <a:ext cx="8382000" cy="369332"/>
          </a:xfrm>
          <a:prstGeom prst="rect">
            <a:avLst/>
          </a:prstGeom>
          <a:noFill/>
        </p:spPr>
        <p:txBody>
          <a:bodyPr wrap="square" rtlCol="0">
            <a:spAutoFit/>
          </a:bodyPr>
          <a:lstStyle/>
          <a:p>
            <a:r>
              <a:rPr lang="en-US" dirty="0"/>
              <a:t>The </a:t>
            </a:r>
            <a:r>
              <a:rPr lang="en-US" dirty="0" smtClean="0"/>
              <a:t>figure </a:t>
            </a:r>
            <a:r>
              <a:rPr lang="en-US" dirty="0"/>
              <a:t>is a graphical representation of the various stages of a typical SDLC.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SDLC (contd.)</a:t>
            </a:r>
            <a:endParaRPr lang="en-US" dirty="0">
              <a:solidFill>
                <a:srgbClr val="7030A0"/>
              </a:solidFill>
            </a:endParaRPr>
          </a:p>
        </p:txBody>
      </p:sp>
      <p:pic>
        <p:nvPicPr>
          <p:cNvPr id="7170" name="Picture 2"/>
          <p:cNvPicPr>
            <a:picLocks noGrp="1" noChangeAspect="1" noChangeArrowheads="1"/>
          </p:cNvPicPr>
          <p:nvPr>
            <p:ph idx="1"/>
          </p:nvPr>
        </p:nvPicPr>
        <p:blipFill>
          <a:blip r:embed="rId2"/>
          <a:srcRect/>
          <a:stretch>
            <a:fillRect/>
          </a:stretch>
        </p:blipFill>
        <p:spPr bwMode="auto">
          <a:xfrm>
            <a:off x="962025" y="1815306"/>
            <a:ext cx="7219950" cy="409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SDLC (contd.)</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US" dirty="0"/>
              <a:t>There are various software development life cycle models defined and designed which are followed during the software development process. </a:t>
            </a:r>
            <a:endParaRPr lang="en-US" dirty="0" smtClean="0"/>
          </a:p>
          <a:p>
            <a:pPr>
              <a:buFont typeface="Wingdings" pitchFamily="2" charset="2"/>
              <a:buChar char="Ø"/>
            </a:pPr>
            <a:r>
              <a:rPr lang="en-US" dirty="0" smtClean="0"/>
              <a:t>These </a:t>
            </a:r>
            <a:r>
              <a:rPr lang="en-US" dirty="0"/>
              <a:t>models are also referred as </a:t>
            </a:r>
            <a:r>
              <a:rPr lang="en-US" dirty="0" smtClean="0"/>
              <a:t>“Software </a:t>
            </a:r>
            <a:r>
              <a:rPr lang="en-US" dirty="0"/>
              <a:t>Development Process Models". Each process model follows a Series of steps unique to its type to ensure success in the process of software development</a:t>
            </a:r>
            <a:r>
              <a:rPr lang="en-US" dirty="0" smtClean="0"/>
              <a:t>.</a:t>
            </a:r>
          </a:p>
          <a:p>
            <a:pPr>
              <a:buFont typeface="Wingdings" pitchFamily="2" charset="2"/>
              <a:buChar char="Ø"/>
            </a:pPr>
            <a:endParaRPr lang="en-US" dirty="0"/>
          </a:p>
          <a:p>
            <a:pPr>
              <a:buFont typeface="Wingdings" pitchFamily="2" charset="2"/>
              <a:buChar char="Ø"/>
            </a:pPr>
            <a:r>
              <a:rPr lang="en-US" dirty="0"/>
              <a:t>Following are the most important and popular SDLC models followed in the industry </a:t>
            </a:r>
            <a:r>
              <a:rPr lang="en-US" dirty="0" smtClean="0"/>
              <a:t>−</a:t>
            </a:r>
          </a:p>
          <a:p>
            <a:pPr>
              <a:buFont typeface="Wingdings" pitchFamily="2" charset="2"/>
              <a:buChar char="Ø"/>
            </a:pPr>
            <a:endParaRPr lang="en-US" dirty="0"/>
          </a:p>
          <a:p>
            <a:pPr lvl="1">
              <a:buFont typeface="Wingdings" pitchFamily="2" charset="2"/>
              <a:buChar char="Ø"/>
            </a:pPr>
            <a:r>
              <a:rPr lang="en-US" dirty="0"/>
              <a:t>Waterfall Model</a:t>
            </a:r>
          </a:p>
          <a:p>
            <a:pPr lvl="1">
              <a:buFont typeface="Wingdings" pitchFamily="2" charset="2"/>
              <a:buChar char="Ø"/>
            </a:pPr>
            <a:r>
              <a:rPr lang="en-US" dirty="0"/>
              <a:t>Iterative Model</a:t>
            </a:r>
          </a:p>
          <a:p>
            <a:pPr lvl="1">
              <a:buFont typeface="Wingdings" pitchFamily="2" charset="2"/>
              <a:buChar char="Ø"/>
            </a:pPr>
            <a:r>
              <a:rPr lang="en-US" dirty="0"/>
              <a:t>Spiral Model</a:t>
            </a:r>
          </a:p>
          <a:p>
            <a:pPr lvl="1">
              <a:buFont typeface="Wingdings" pitchFamily="2" charset="2"/>
              <a:buChar char="Ø"/>
            </a:pPr>
            <a:r>
              <a:rPr lang="en-US" dirty="0"/>
              <a:t>V-Model</a:t>
            </a:r>
          </a:p>
          <a:p>
            <a:pPr lvl="1">
              <a:buFont typeface="Wingdings" pitchFamily="2" charset="2"/>
              <a:buChar char="Ø"/>
            </a:pPr>
            <a:r>
              <a:rPr lang="en-US" dirty="0"/>
              <a:t>Big Bang </a:t>
            </a:r>
            <a:r>
              <a:rPr lang="en-US" dirty="0" smtClean="0"/>
              <a:t>Model</a:t>
            </a:r>
          </a:p>
          <a:p>
            <a:pPr lvl="1">
              <a:buFont typeface="Wingdings" pitchFamily="2" charset="2"/>
              <a:buChar char="Ø"/>
            </a:pPr>
            <a:endParaRPr lang="en-US" dirty="0"/>
          </a:p>
          <a:p>
            <a:pPr>
              <a:buFont typeface="Wingdings" pitchFamily="2" charset="2"/>
              <a:buChar char="Ø"/>
            </a:pPr>
            <a:r>
              <a:rPr lang="en-US" dirty="0"/>
              <a:t>Other related methodologies are Agile Model, RAD Model, </a:t>
            </a:r>
            <a:r>
              <a:rPr lang="en-US" dirty="0" smtClean="0"/>
              <a:t>Development </a:t>
            </a:r>
            <a:r>
              <a:rPr lang="en-US" dirty="0"/>
              <a:t>and Prototyping Models.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7030A0"/>
                </a:solidFill>
              </a:rPr>
              <a:t>SDLC Models</a:t>
            </a:r>
            <a:endParaRPr lang="en-US" dirty="0">
              <a:solidFill>
                <a:srgbClr val="7030A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676400" y="1801019"/>
            <a:ext cx="5400675" cy="4523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1626BFFED08C4EB13D9FDB7D5A23B0" ma:contentTypeVersion="2" ma:contentTypeDescription="Create a new document." ma:contentTypeScope="" ma:versionID="12133cc635b72610110b719d26a2b235">
  <xsd:schema xmlns:xsd="http://www.w3.org/2001/XMLSchema" xmlns:xs="http://www.w3.org/2001/XMLSchema" xmlns:p="http://schemas.microsoft.com/office/2006/metadata/properties" xmlns:ns2="35497fc1-fb00-40d6-955a-5a506728a408" targetNamespace="http://schemas.microsoft.com/office/2006/metadata/properties" ma:root="true" ma:fieldsID="de4f2e58446cd45c19d0503e50b8b9d9" ns2:_="">
    <xsd:import namespace="35497fc1-fb00-40d6-955a-5a506728a40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97fc1-fb00-40d6-955a-5a506728a4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A6A468-9B00-47F9-9EF4-9F7C24FE5289}"/>
</file>

<file path=customXml/itemProps2.xml><?xml version="1.0" encoding="utf-8"?>
<ds:datastoreItem xmlns:ds="http://schemas.openxmlformats.org/officeDocument/2006/customXml" ds:itemID="{37385448-DE99-49D8-828C-C7CF99FCB79E}"/>
</file>

<file path=customXml/itemProps3.xml><?xml version="1.0" encoding="utf-8"?>
<ds:datastoreItem xmlns:ds="http://schemas.openxmlformats.org/officeDocument/2006/customXml" ds:itemID="{3CAD7C87-29D1-4E24-81DD-938F19A65FD3}"/>
</file>

<file path=docProps/app.xml><?xml version="1.0" encoding="utf-8"?>
<Properties xmlns="http://schemas.openxmlformats.org/officeDocument/2006/extended-properties" xmlns:vt="http://schemas.openxmlformats.org/officeDocument/2006/docPropsVTypes">
  <TotalTime>323</TotalTime>
  <Words>1623</Words>
  <Application>Microsoft Office PowerPoint</Application>
  <PresentationFormat>On-screen Show (4:3)</PresentationFormat>
  <Paragraphs>270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SOFTWARE PROCESS MODELS </vt:lpstr>
      <vt:lpstr>Software Process</vt:lpstr>
      <vt:lpstr>Software Process Model</vt:lpstr>
      <vt:lpstr>SDLC</vt:lpstr>
      <vt:lpstr>SDLC Overview</vt:lpstr>
      <vt:lpstr>Graphical representation of SDLC</vt:lpstr>
      <vt:lpstr>SDLC (contd.)</vt:lpstr>
      <vt:lpstr>SDLC (contd.)</vt:lpstr>
      <vt:lpstr>SDLC Models</vt:lpstr>
      <vt:lpstr>Slide 10</vt:lpstr>
      <vt:lpstr>Factors in choosing a Software Process</vt:lpstr>
      <vt:lpstr>Factors (contd.)</vt:lpstr>
      <vt:lpstr>Waterfall Model</vt:lpstr>
      <vt:lpstr>Waterfall Model (contd.)</vt:lpstr>
      <vt:lpstr>Waterfall Model (contd.)</vt:lpstr>
      <vt:lpstr>Waterfall Model (contd.)</vt:lpstr>
      <vt:lpstr>Waterfall Model (contd.)</vt:lpstr>
      <vt:lpstr>Waterfall Model - Application </vt:lpstr>
      <vt:lpstr>Advantages (SDLC)</vt:lpstr>
      <vt:lpstr>Disadvantages (SDLC)</vt:lpstr>
      <vt:lpstr>Prototyping Model</vt:lpstr>
      <vt:lpstr>What is Prototyping Model?</vt:lpstr>
      <vt:lpstr>Prototyping Model (contd.)</vt:lpstr>
      <vt:lpstr>When to use Prototyping model?</vt:lpstr>
      <vt:lpstr>Advantages (Prototyping Model)</vt:lpstr>
      <vt:lpstr>Disadvantages (Prototyping Model)</vt:lpstr>
      <vt:lpstr>Software Prototyping Types</vt:lpstr>
      <vt:lpstr>Software Prototyping Types (contd.)</vt:lpstr>
      <vt:lpstr>Spiral Model</vt:lpstr>
      <vt:lpstr>Spiral Model (contd.)</vt:lpstr>
      <vt:lpstr>The 4 Phases of Spiral Model</vt:lpstr>
      <vt:lpstr>The 4 Phases of Spiral Model (contd.)</vt:lpstr>
      <vt:lpstr>Spiral Model Application</vt:lpstr>
      <vt:lpstr>Advantages (Spiral Model)</vt:lpstr>
      <vt:lpstr>Disadvantages (Spiral Model)</vt:lpstr>
      <vt:lpstr>Any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Anoud</dc:creator>
  <cp:lastModifiedBy>Anoud</cp:lastModifiedBy>
  <cp:revision>67</cp:revision>
  <dcterms:created xsi:type="dcterms:W3CDTF">2021-07-24T06:34:33Z</dcterms:created>
  <dcterms:modified xsi:type="dcterms:W3CDTF">2021-07-29T20:34:45Z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0x010100DE1626BFFED08C4EB13D9FDB7D5A23B0</vt:lpwstr>
  </property>
</Properties>
</file>