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sldIdLst>
    <p:sldId id="256" r:id="rId5"/>
    <p:sldId id="264" r:id="rId6"/>
    <p:sldId id="257" r:id="rId7"/>
    <p:sldId id="273" r:id="rId8"/>
    <p:sldId id="274" r:id="rId9"/>
    <p:sldId id="275" r:id="rId10"/>
    <p:sldId id="276" r:id="rId11"/>
    <p:sldId id="268" r:id="rId12"/>
    <p:sldId id="269" r:id="rId13"/>
    <p:sldId id="270" r:id="rId14"/>
    <p:sldId id="271" r:id="rId15"/>
    <p:sldId id="26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20D37-44CD-4200-B590-F90D06D3BB9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0101BD-90A7-4254-ACCD-63B5FAC2A27F}">
      <dgm:prSet/>
      <dgm:spPr/>
      <dgm:t>
        <a:bodyPr/>
        <a:lstStyle/>
        <a:p>
          <a:pPr>
            <a:defRPr b="1"/>
          </a:pPr>
          <a:r>
            <a:rPr lang="en-US" b="1"/>
            <a:t>Advance Expertise</a:t>
          </a:r>
          <a:endParaRPr lang="en-US"/>
        </a:p>
      </dgm:t>
    </dgm:pt>
    <dgm:pt modelId="{213DCE09-4FD4-4834-B0E9-D50CFFCE5B32}" type="parTrans" cxnId="{EEB5E030-F523-4888-AA22-CF01BD31E247}">
      <dgm:prSet/>
      <dgm:spPr/>
      <dgm:t>
        <a:bodyPr/>
        <a:lstStyle/>
        <a:p>
          <a:endParaRPr lang="en-US"/>
        </a:p>
      </dgm:t>
    </dgm:pt>
    <dgm:pt modelId="{C4AD2E23-876B-4005-BE5F-925431196B90}" type="sibTrans" cxnId="{EEB5E030-F523-4888-AA22-CF01BD31E247}">
      <dgm:prSet/>
      <dgm:spPr/>
      <dgm:t>
        <a:bodyPr/>
        <a:lstStyle/>
        <a:p>
          <a:endParaRPr lang="en-US"/>
        </a:p>
      </dgm:t>
    </dgm:pt>
    <dgm:pt modelId="{D2F1AC82-1E27-45D0-8C41-3DB69ECA13B3}">
      <dgm:prSet/>
      <dgm:spPr/>
      <dgm:t>
        <a:bodyPr/>
        <a:lstStyle/>
        <a:p>
          <a:r>
            <a:rPr lang="en-US" b="1" dirty="0"/>
            <a:t>Sophisticated skills and theoretical knowledge for objective analysis of problems in known area</a:t>
          </a:r>
          <a:endParaRPr lang="en-US" dirty="0"/>
        </a:p>
      </dgm:t>
    </dgm:pt>
    <dgm:pt modelId="{DBBE6D85-EC3A-4452-8AF0-517C8B4E21D0}" type="parTrans" cxnId="{C45E1416-4759-45B4-893D-43AFF55E2A6B}">
      <dgm:prSet/>
      <dgm:spPr/>
      <dgm:t>
        <a:bodyPr/>
        <a:lstStyle/>
        <a:p>
          <a:endParaRPr lang="en-US"/>
        </a:p>
      </dgm:t>
    </dgm:pt>
    <dgm:pt modelId="{50BB5B13-9B5A-41A2-8FAE-AA0EA6647626}" type="sibTrans" cxnId="{C45E1416-4759-45B4-893D-43AFF55E2A6B}">
      <dgm:prSet/>
      <dgm:spPr/>
      <dgm:t>
        <a:bodyPr/>
        <a:lstStyle/>
        <a:p>
          <a:endParaRPr lang="en-US"/>
        </a:p>
      </dgm:t>
    </dgm:pt>
    <dgm:pt modelId="{B67C9AA4-5391-487E-8637-06D095B81FEC}">
      <dgm:prSet/>
      <dgm:spPr/>
      <dgm:t>
        <a:bodyPr/>
        <a:lstStyle/>
        <a:p>
          <a:pPr>
            <a:defRPr b="1"/>
          </a:pPr>
          <a:r>
            <a:rPr lang="en-US" b="1"/>
            <a:t>Self- regulation</a:t>
          </a:r>
          <a:endParaRPr lang="en-US"/>
        </a:p>
      </dgm:t>
    </dgm:pt>
    <dgm:pt modelId="{7D2A5FC1-1088-4E54-82CA-C5E9197FF4AD}" type="parTrans" cxnId="{687204D7-A534-4AC9-8A31-FA4911CE7A9D}">
      <dgm:prSet/>
      <dgm:spPr/>
      <dgm:t>
        <a:bodyPr/>
        <a:lstStyle/>
        <a:p>
          <a:endParaRPr lang="en-US"/>
        </a:p>
      </dgm:t>
    </dgm:pt>
    <dgm:pt modelId="{A28300F4-8AF5-4BD2-8C79-E5297954DE77}" type="sibTrans" cxnId="{687204D7-A534-4AC9-8A31-FA4911CE7A9D}">
      <dgm:prSet/>
      <dgm:spPr/>
      <dgm:t>
        <a:bodyPr/>
        <a:lstStyle/>
        <a:p>
          <a:endParaRPr lang="en-US"/>
        </a:p>
      </dgm:t>
    </dgm:pt>
    <dgm:pt modelId="{EB3B6A27-1A34-4226-82C7-172FA67549E9}">
      <dgm:prSet/>
      <dgm:spPr/>
      <dgm:t>
        <a:bodyPr/>
        <a:lstStyle/>
        <a:p>
          <a:r>
            <a:rPr lang="en-US" b="1" dirty="0"/>
            <a:t>Independent of self-interest and towards the best interest of client/customer/end-user, sometimes guided by codes of conduct of the professional bodies.</a:t>
          </a:r>
          <a:endParaRPr lang="en-US" dirty="0"/>
        </a:p>
      </dgm:t>
    </dgm:pt>
    <dgm:pt modelId="{130FF795-97E2-4B86-A5E4-26991AB3E7E6}" type="parTrans" cxnId="{843A410F-2047-4797-B1C3-1BE15AF89FE9}">
      <dgm:prSet/>
      <dgm:spPr/>
      <dgm:t>
        <a:bodyPr/>
        <a:lstStyle/>
        <a:p>
          <a:endParaRPr lang="en-US"/>
        </a:p>
      </dgm:t>
    </dgm:pt>
    <dgm:pt modelId="{A4D36A3A-0A34-4FBC-ACFA-69FFC9027F97}" type="sibTrans" cxnId="{843A410F-2047-4797-B1C3-1BE15AF89FE9}">
      <dgm:prSet/>
      <dgm:spPr/>
      <dgm:t>
        <a:bodyPr/>
        <a:lstStyle/>
        <a:p>
          <a:endParaRPr lang="en-US"/>
        </a:p>
      </dgm:t>
    </dgm:pt>
    <dgm:pt modelId="{BB25495D-DD8E-49A9-9A36-ADFA061B7B36}">
      <dgm:prSet/>
      <dgm:spPr/>
      <dgm:t>
        <a:bodyPr/>
        <a:lstStyle/>
        <a:p>
          <a:pPr>
            <a:defRPr b="1"/>
          </a:pPr>
          <a:r>
            <a:rPr lang="en-US" b="1"/>
            <a:t>Public Good</a:t>
          </a:r>
          <a:endParaRPr lang="en-US"/>
        </a:p>
      </dgm:t>
    </dgm:pt>
    <dgm:pt modelId="{C5DEBF88-EC59-4730-818E-FE86E5D5FDF7}" type="parTrans" cxnId="{C19A7B6D-C54E-4580-A80B-4F1F8CB5F6D6}">
      <dgm:prSet/>
      <dgm:spPr/>
      <dgm:t>
        <a:bodyPr/>
        <a:lstStyle/>
        <a:p>
          <a:endParaRPr lang="en-US"/>
        </a:p>
      </dgm:t>
    </dgm:pt>
    <dgm:pt modelId="{790E1AF2-B8BD-4B6E-9C22-CD6BE4DC80F2}" type="sibTrans" cxnId="{C19A7B6D-C54E-4580-A80B-4F1F8CB5F6D6}">
      <dgm:prSet/>
      <dgm:spPr/>
      <dgm:t>
        <a:bodyPr/>
        <a:lstStyle/>
        <a:p>
          <a:endParaRPr lang="en-US"/>
        </a:p>
      </dgm:t>
    </dgm:pt>
    <dgm:pt modelId="{E283BF96-744F-4195-87BD-85349EB826A3}">
      <dgm:prSet/>
      <dgm:spPr/>
      <dgm:t>
        <a:bodyPr/>
        <a:lstStyle/>
        <a:p>
          <a:r>
            <a:rPr lang="en-US" b="1"/>
            <a:t>Not merely a salaried employee doing what the employer dictates. Working towards better welfare, safety, and health of society.</a:t>
          </a:r>
          <a:endParaRPr lang="en-US"/>
        </a:p>
      </dgm:t>
    </dgm:pt>
    <dgm:pt modelId="{D2E31FA7-B5A4-432D-804C-AF66456976CE}" type="parTrans" cxnId="{04FF3F7F-CFF9-421D-9945-082E73E63F32}">
      <dgm:prSet/>
      <dgm:spPr/>
      <dgm:t>
        <a:bodyPr/>
        <a:lstStyle/>
        <a:p>
          <a:endParaRPr lang="en-US"/>
        </a:p>
      </dgm:t>
    </dgm:pt>
    <dgm:pt modelId="{EA37C223-AD05-467F-85F1-3A12B03618D2}" type="sibTrans" cxnId="{04FF3F7F-CFF9-421D-9945-082E73E63F32}">
      <dgm:prSet/>
      <dgm:spPr/>
      <dgm:t>
        <a:bodyPr/>
        <a:lstStyle/>
        <a:p>
          <a:endParaRPr lang="en-US"/>
        </a:p>
      </dgm:t>
    </dgm:pt>
    <dgm:pt modelId="{80A21CF1-DC00-45F1-8A42-0825EA684A20}" type="pres">
      <dgm:prSet presAssocID="{5DC20D37-44CD-4200-B590-F90D06D3BB93}" presName="root" presStyleCnt="0">
        <dgm:presLayoutVars>
          <dgm:dir/>
          <dgm:resizeHandles val="exact"/>
        </dgm:presLayoutVars>
      </dgm:prSet>
      <dgm:spPr/>
    </dgm:pt>
    <dgm:pt modelId="{27068E5D-17CE-4B0B-B596-ED17F9B6A93B}" type="pres">
      <dgm:prSet presAssocID="{DC0101BD-90A7-4254-ACCD-63B5FAC2A27F}" presName="compNode" presStyleCnt="0"/>
      <dgm:spPr/>
    </dgm:pt>
    <dgm:pt modelId="{590AE84A-A793-405B-AC76-044305C51E15}" type="pres">
      <dgm:prSet presAssocID="{DC0101BD-90A7-4254-ACCD-63B5FAC2A2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9175A3D-4E00-439E-B3E5-35A6725FB2EC}" type="pres">
      <dgm:prSet presAssocID="{DC0101BD-90A7-4254-ACCD-63B5FAC2A27F}" presName="iconSpace" presStyleCnt="0"/>
      <dgm:spPr/>
    </dgm:pt>
    <dgm:pt modelId="{E8C66707-BA1B-4740-BCE3-CBD01FDA37D3}" type="pres">
      <dgm:prSet presAssocID="{DC0101BD-90A7-4254-ACCD-63B5FAC2A27F}" presName="parTx" presStyleLbl="revTx" presStyleIdx="0" presStyleCnt="6">
        <dgm:presLayoutVars>
          <dgm:chMax val="0"/>
          <dgm:chPref val="0"/>
        </dgm:presLayoutVars>
      </dgm:prSet>
      <dgm:spPr/>
    </dgm:pt>
    <dgm:pt modelId="{95B0A370-0B5F-4DD9-9101-B00B1D73D170}" type="pres">
      <dgm:prSet presAssocID="{DC0101BD-90A7-4254-ACCD-63B5FAC2A27F}" presName="txSpace" presStyleCnt="0"/>
      <dgm:spPr/>
    </dgm:pt>
    <dgm:pt modelId="{B666608D-AEE1-43FC-931B-42A065EE276E}" type="pres">
      <dgm:prSet presAssocID="{DC0101BD-90A7-4254-ACCD-63B5FAC2A27F}" presName="desTx" presStyleLbl="revTx" presStyleIdx="1" presStyleCnt="6">
        <dgm:presLayoutVars/>
      </dgm:prSet>
      <dgm:spPr/>
    </dgm:pt>
    <dgm:pt modelId="{2798E025-256C-404D-8D24-BB4B9CBCB77C}" type="pres">
      <dgm:prSet presAssocID="{C4AD2E23-876B-4005-BE5F-925431196B90}" presName="sibTrans" presStyleCnt="0"/>
      <dgm:spPr/>
    </dgm:pt>
    <dgm:pt modelId="{5BD515E8-A017-4F8A-B3B4-E9D620F1B072}" type="pres">
      <dgm:prSet presAssocID="{B67C9AA4-5391-487E-8637-06D095B81FEC}" presName="compNode" presStyleCnt="0"/>
      <dgm:spPr/>
    </dgm:pt>
    <dgm:pt modelId="{FCCCB713-5B49-481D-8C05-947D7CF0258A}" type="pres">
      <dgm:prSet presAssocID="{B67C9AA4-5391-487E-8637-06D095B81F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12BE251E-4162-4298-86F7-0E42082D71FC}" type="pres">
      <dgm:prSet presAssocID="{B67C9AA4-5391-487E-8637-06D095B81FEC}" presName="iconSpace" presStyleCnt="0"/>
      <dgm:spPr/>
    </dgm:pt>
    <dgm:pt modelId="{809C31E0-BD85-439B-AF21-7B7F1016793C}" type="pres">
      <dgm:prSet presAssocID="{B67C9AA4-5391-487E-8637-06D095B81FEC}" presName="parTx" presStyleLbl="revTx" presStyleIdx="2" presStyleCnt="6">
        <dgm:presLayoutVars>
          <dgm:chMax val="0"/>
          <dgm:chPref val="0"/>
        </dgm:presLayoutVars>
      </dgm:prSet>
      <dgm:spPr/>
    </dgm:pt>
    <dgm:pt modelId="{C5B139B8-F6B1-491D-9955-E12D321381A3}" type="pres">
      <dgm:prSet presAssocID="{B67C9AA4-5391-487E-8637-06D095B81FEC}" presName="txSpace" presStyleCnt="0"/>
      <dgm:spPr/>
    </dgm:pt>
    <dgm:pt modelId="{9CC0D060-0B1C-4A5E-98C3-6C9EAC5C1179}" type="pres">
      <dgm:prSet presAssocID="{B67C9AA4-5391-487E-8637-06D095B81FEC}" presName="desTx" presStyleLbl="revTx" presStyleIdx="3" presStyleCnt="6">
        <dgm:presLayoutVars/>
      </dgm:prSet>
      <dgm:spPr/>
    </dgm:pt>
    <dgm:pt modelId="{7CCEDC7A-AF5D-42CF-995E-CF8CBEBD9291}" type="pres">
      <dgm:prSet presAssocID="{A28300F4-8AF5-4BD2-8C79-E5297954DE77}" presName="sibTrans" presStyleCnt="0"/>
      <dgm:spPr/>
    </dgm:pt>
    <dgm:pt modelId="{04BF6429-A521-4551-BC49-47889B3628B9}" type="pres">
      <dgm:prSet presAssocID="{BB25495D-DD8E-49A9-9A36-ADFA061B7B36}" presName="compNode" presStyleCnt="0"/>
      <dgm:spPr/>
    </dgm:pt>
    <dgm:pt modelId="{9437DD1D-3CBC-42DA-8D83-9DE20F5A35FD}" type="pres">
      <dgm:prSet presAssocID="{BB25495D-DD8E-49A9-9A36-ADFA061B7B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04D6C6D3-2894-4581-8C40-B250AEDA0A56}" type="pres">
      <dgm:prSet presAssocID="{BB25495D-DD8E-49A9-9A36-ADFA061B7B36}" presName="iconSpace" presStyleCnt="0"/>
      <dgm:spPr/>
    </dgm:pt>
    <dgm:pt modelId="{97FBC02E-6D40-42C4-B7EA-023AF2DB8CD9}" type="pres">
      <dgm:prSet presAssocID="{BB25495D-DD8E-49A9-9A36-ADFA061B7B36}" presName="parTx" presStyleLbl="revTx" presStyleIdx="4" presStyleCnt="6">
        <dgm:presLayoutVars>
          <dgm:chMax val="0"/>
          <dgm:chPref val="0"/>
        </dgm:presLayoutVars>
      </dgm:prSet>
      <dgm:spPr/>
    </dgm:pt>
    <dgm:pt modelId="{9F0EE83D-66D2-4A3F-80A9-33908953CF89}" type="pres">
      <dgm:prSet presAssocID="{BB25495D-DD8E-49A9-9A36-ADFA061B7B36}" presName="txSpace" presStyleCnt="0"/>
      <dgm:spPr/>
    </dgm:pt>
    <dgm:pt modelId="{B0A29E30-9A65-493A-B05C-830EC2408149}" type="pres">
      <dgm:prSet presAssocID="{BB25495D-DD8E-49A9-9A36-ADFA061B7B36}" presName="desTx" presStyleLbl="revTx" presStyleIdx="5" presStyleCnt="6">
        <dgm:presLayoutVars/>
      </dgm:prSet>
      <dgm:spPr/>
    </dgm:pt>
  </dgm:ptLst>
  <dgm:cxnLst>
    <dgm:cxn modelId="{42FA9B03-418B-4043-8047-C5318E67EF15}" type="presOf" srcId="{BB25495D-DD8E-49A9-9A36-ADFA061B7B36}" destId="{97FBC02E-6D40-42C4-B7EA-023AF2DB8CD9}" srcOrd="0" destOrd="0" presId="urn:microsoft.com/office/officeart/2018/5/layout/CenteredIconLabelDescriptionList"/>
    <dgm:cxn modelId="{053C5805-40EE-4D58-99FA-4247A3ECA5F3}" type="presOf" srcId="{B67C9AA4-5391-487E-8637-06D095B81FEC}" destId="{809C31E0-BD85-439B-AF21-7B7F1016793C}" srcOrd="0" destOrd="0" presId="urn:microsoft.com/office/officeart/2018/5/layout/CenteredIconLabelDescriptionList"/>
    <dgm:cxn modelId="{843A410F-2047-4797-B1C3-1BE15AF89FE9}" srcId="{B67C9AA4-5391-487E-8637-06D095B81FEC}" destId="{EB3B6A27-1A34-4226-82C7-172FA67549E9}" srcOrd="0" destOrd="0" parTransId="{130FF795-97E2-4B86-A5E4-26991AB3E7E6}" sibTransId="{A4D36A3A-0A34-4FBC-ACFA-69FFC9027F97}"/>
    <dgm:cxn modelId="{C45E1416-4759-45B4-893D-43AFF55E2A6B}" srcId="{DC0101BD-90A7-4254-ACCD-63B5FAC2A27F}" destId="{D2F1AC82-1E27-45D0-8C41-3DB69ECA13B3}" srcOrd="0" destOrd="0" parTransId="{DBBE6D85-EC3A-4452-8AF0-517C8B4E21D0}" sibTransId="{50BB5B13-9B5A-41A2-8FAE-AA0EA6647626}"/>
    <dgm:cxn modelId="{8398E01C-EBF2-4874-88AB-2D7A86AF25EA}" type="presOf" srcId="{D2F1AC82-1E27-45D0-8C41-3DB69ECA13B3}" destId="{B666608D-AEE1-43FC-931B-42A065EE276E}" srcOrd="0" destOrd="0" presId="urn:microsoft.com/office/officeart/2018/5/layout/CenteredIconLabelDescriptionList"/>
    <dgm:cxn modelId="{EEB5E030-F523-4888-AA22-CF01BD31E247}" srcId="{5DC20D37-44CD-4200-B590-F90D06D3BB93}" destId="{DC0101BD-90A7-4254-ACCD-63B5FAC2A27F}" srcOrd="0" destOrd="0" parTransId="{213DCE09-4FD4-4834-B0E9-D50CFFCE5B32}" sibTransId="{C4AD2E23-876B-4005-BE5F-925431196B90}"/>
    <dgm:cxn modelId="{C19A7B6D-C54E-4580-A80B-4F1F8CB5F6D6}" srcId="{5DC20D37-44CD-4200-B590-F90D06D3BB93}" destId="{BB25495D-DD8E-49A9-9A36-ADFA061B7B36}" srcOrd="2" destOrd="0" parTransId="{C5DEBF88-EC59-4730-818E-FE86E5D5FDF7}" sibTransId="{790E1AF2-B8BD-4B6E-9C22-CD6BE4DC80F2}"/>
    <dgm:cxn modelId="{8DDABD55-2A76-484F-9F1E-6F7726DD5A77}" type="presOf" srcId="{DC0101BD-90A7-4254-ACCD-63B5FAC2A27F}" destId="{E8C66707-BA1B-4740-BCE3-CBD01FDA37D3}" srcOrd="0" destOrd="0" presId="urn:microsoft.com/office/officeart/2018/5/layout/CenteredIconLabelDescriptionList"/>
    <dgm:cxn modelId="{04FF3F7F-CFF9-421D-9945-082E73E63F32}" srcId="{BB25495D-DD8E-49A9-9A36-ADFA061B7B36}" destId="{E283BF96-744F-4195-87BD-85349EB826A3}" srcOrd="0" destOrd="0" parTransId="{D2E31FA7-B5A4-432D-804C-AF66456976CE}" sibTransId="{EA37C223-AD05-467F-85F1-3A12B03618D2}"/>
    <dgm:cxn modelId="{954B19AD-0C34-4F3B-AD44-8B3DEABBF032}" type="presOf" srcId="{E283BF96-744F-4195-87BD-85349EB826A3}" destId="{B0A29E30-9A65-493A-B05C-830EC2408149}" srcOrd="0" destOrd="0" presId="urn:microsoft.com/office/officeart/2018/5/layout/CenteredIconLabelDescriptionList"/>
    <dgm:cxn modelId="{687204D7-A534-4AC9-8A31-FA4911CE7A9D}" srcId="{5DC20D37-44CD-4200-B590-F90D06D3BB93}" destId="{B67C9AA4-5391-487E-8637-06D095B81FEC}" srcOrd="1" destOrd="0" parTransId="{7D2A5FC1-1088-4E54-82CA-C5E9197FF4AD}" sibTransId="{A28300F4-8AF5-4BD2-8C79-E5297954DE77}"/>
    <dgm:cxn modelId="{D8C222D8-9591-46EF-B081-111DE01D84CC}" type="presOf" srcId="{5DC20D37-44CD-4200-B590-F90D06D3BB93}" destId="{80A21CF1-DC00-45F1-8A42-0825EA684A20}" srcOrd="0" destOrd="0" presId="urn:microsoft.com/office/officeart/2018/5/layout/CenteredIconLabelDescriptionList"/>
    <dgm:cxn modelId="{C9FAF3F7-8691-4A41-8000-C58945478C8F}" type="presOf" srcId="{EB3B6A27-1A34-4226-82C7-172FA67549E9}" destId="{9CC0D060-0B1C-4A5E-98C3-6C9EAC5C1179}" srcOrd="0" destOrd="0" presId="urn:microsoft.com/office/officeart/2018/5/layout/CenteredIconLabelDescriptionList"/>
    <dgm:cxn modelId="{2856ABCB-5F6E-40B2-BE12-17DC8092A18E}" type="presParOf" srcId="{80A21CF1-DC00-45F1-8A42-0825EA684A20}" destId="{27068E5D-17CE-4B0B-B596-ED17F9B6A93B}" srcOrd="0" destOrd="0" presId="urn:microsoft.com/office/officeart/2018/5/layout/CenteredIconLabelDescriptionList"/>
    <dgm:cxn modelId="{F992CE86-AA32-4D48-8C20-9AC0546E79E9}" type="presParOf" srcId="{27068E5D-17CE-4B0B-B596-ED17F9B6A93B}" destId="{590AE84A-A793-405B-AC76-044305C51E15}" srcOrd="0" destOrd="0" presId="urn:microsoft.com/office/officeart/2018/5/layout/CenteredIconLabelDescriptionList"/>
    <dgm:cxn modelId="{3FEB95F2-6F4D-4447-80FF-73CD298579D0}" type="presParOf" srcId="{27068E5D-17CE-4B0B-B596-ED17F9B6A93B}" destId="{49175A3D-4E00-439E-B3E5-35A6725FB2EC}" srcOrd="1" destOrd="0" presId="urn:microsoft.com/office/officeart/2018/5/layout/CenteredIconLabelDescriptionList"/>
    <dgm:cxn modelId="{11EB006E-42F2-4A97-BD3F-23E8DD1B61A4}" type="presParOf" srcId="{27068E5D-17CE-4B0B-B596-ED17F9B6A93B}" destId="{E8C66707-BA1B-4740-BCE3-CBD01FDA37D3}" srcOrd="2" destOrd="0" presId="urn:microsoft.com/office/officeart/2018/5/layout/CenteredIconLabelDescriptionList"/>
    <dgm:cxn modelId="{FDDCE7E5-827D-47AA-A1EB-BD8233B86072}" type="presParOf" srcId="{27068E5D-17CE-4B0B-B596-ED17F9B6A93B}" destId="{95B0A370-0B5F-4DD9-9101-B00B1D73D170}" srcOrd="3" destOrd="0" presId="urn:microsoft.com/office/officeart/2018/5/layout/CenteredIconLabelDescriptionList"/>
    <dgm:cxn modelId="{A87C06A7-C100-4EBE-A814-10925861CFF5}" type="presParOf" srcId="{27068E5D-17CE-4B0B-B596-ED17F9B6A93B}" destId="{B666608D-AEE1-43FC-931B-42A065EE276E}" srcOrd="4" destOrd="0" presId="urn:microsoft.com/office/officeart/2018/5/layout/CenteredIconLabelDescriptionList"/>
    <dgm:cxn modelId="{53FEA91E-E196-47A6-9BCA-E3922C8C6B14}" type="presParOf" srcId="{80A21CF1-DC00-45F1-8A42-0825EA684A20}" destId="{2798E025-256C-404D-8D24-BB4B9CBCB77C}" srcOrd="1" destOrd="0" presId="urn:microsoft.com/office/officeart/2018/5/layout/CenteredIconLabelDescriptionList"/>
    <dgm:cxn modelId="{70BA959D-9B70-4665-933A-90690679647C}" type="presParOf" srcId="{80A21CF1-DC00-45F1-8A42-0825EA684A20}" destId="{5BD515E8-A017-4F8A-B3B4-E9D620F1B072}" srcOrd="2" destOrd="0" presId="urn:microsoft.com/office/officeart/2018/5/layout/CenteredIconLabelDescriptionList"/>
    <dgm:cxn modelId="{195DD80F-9FD5-425F-812A-FFEB15A2D11D}" type="presParOf" srcId="{5BD515E8-A017-4F8A-B3B4-E9D620F1B072}" destId="{FCCCB713-5B49-481D-8C05-947D7CF0258A}" srcOrd="0" destOrd="0" presId="urn:microsoft.com/office/officeart/2018/5/layout/CenteredIconLabelDescriptionList"/>
    <dgm:cxn modelId="{D85D7AD8-753C-435D-87C9-57A6CFC1199B}" type="presParOf" srcId="{5BD515E8-A017-4F8A-B3B4-E9D620F1B072}" destId="{12BE251E-4162-4298-86F7-0E42082D71FC}" srcOrd="1" destOrd="0" presId="urn:microsoft.com/office/officeart/2018/5/layout/CenteredIconLabelDescriptionList"/>
    <dgm:cxn modelId="{6D4F6688-ACD1-4BAC-830F-57689936C356}" type="presParOf" srcId="{5BD515E8-A017-4F8A-B3B4-E9D620F1B072}" destId="{809C31E0-BD85-439B-AF21-7B7F1016793C}" srcOrd="2" destOrd="0" presId="urn:microsoft.com/office/officeart/2018/5/layout/CenteredIconLabelDescriptionList"/>
    <dgm:cxn modelId="{9BB52EDA-DD60-4931-B6E0-73C7FD39F85E}" type="presParOf" srcId="{5BD515E8-A017-4F8A-B3B4-E9D620F1B072}" destId="{C5B139B8-F6B1-491D-9955-E12D321381A3}" srcOrd="3" destOrd="0" presId="urn:microsoft.com/office/officeart/2018/5/layout/CenteredIconLabelDescriptionList"/>
    <dgm:cxn modelId="{7F79C2A9-9525-42C5-A366-41391BDD80DD}" type="presParOf" srcId="{5BD515E8-A017-4F8A-B3B4-E9D620F1B072}" destId="{9CC0D060-0B1C-4A5E-98C3-6C9EAC5C1179}" srcOrd="4" destOrd="0" presId="urn:microsoft.com/office/officeart/2018/5/layout/CenteredIconLabelDescriptionList"/>
    <dgm:cxn modelId="{E27F4023-C74B-4E4B-8A70-22F614235D0B}" type="presParOf" srcId="{80A21CF1-DC00-45F1-8A42-0825EA684A20}" destId="{7CCEDC7A-AF5D-42CF-995E-CF8CBEBD9291}" srcOrd="3" destOrd="0" presId="urn:microsoft.com/office/officeart/2018/5/layout/CenteredIconLabelDescriptionList"/>
    <dgm:cxn modelId="{81AB73CC-FE05-492B-81BE-66A19A31BE8C}" type="presParOf" srcId="{80A21CF1-DC00-45F1-8A42-0825EA684A20}" destId="{04BF6429-A521-4551-BC49-47889B3628B9}" srcOrd="4" destOrd="0" presId="urn:microsoft.com/office/officeart/2018/5/layout/CenteredIconLabelDescriptionList"/>
    <dgm:cxn modelId="{E076A1B1-1115-4D0E-89BE-3F68F96705A6}" type="presParOf" srcId="{04BF6429-A521-4551-BC49-47889B3628B9}" destId="{9437DD1D-3CBC-42DA-8D83-9DE20F5A35FD}" srcOrd="0" destOrd="0" presId="urn:microsoft.com/office/officeart/2018/5/layout/CenteredIconLabelDescriptionList"/>
    <dgm:cxn modelId="{9315ABC0-B426-4D95-9B98-8DC6B5ADC1D8}" type="presParOf" srcId="{04BF6429-A521-4551-BC49-47889B3628B9}" destId="{04D6C6D3-2894-4581-8C40-B250AEDA0A56}" srcOrd="1" destOrd="0" presId="urn:microsoft.com/office/officeart/2018/5/layout/CenteredIconLabelDescriptionList"/>
    <dgm:cxn modelId="{10E1A4C6-4CE4-43DD-BCC9-12CFE479511E}" type="presParOf" srcId="{04BF6429-A521-4551-BC49-47889B3628B9}" destId="{97FBC02E-6D40-42C4-B7EA-023AF2DB8CD9}" srcOrd="2" destOrd="0" presId="urn:microsoft.com/office/officeart/2018/5/layout/CenteredIconLabelDescriptionList"/>
    <dgm:cxn modelId="{BE641690-B0A6-4551-811B-6DEF0CF43D1C}" type="presParOf" srcId="{04BF6429-A521-4551-BC49-47889B3628B9}" destId="{9F0EE83D-66D2-4A3F-80A9-33908953CF89}" srcOrd="3" destOrd="0" presId="urn:microsoft.com/office/officeart/2018/5/layout/CenteredIconLabelDescriptionList"/>
    <dgm:cxn modelId="{A9E3D548-E3A5-4E06-983E-F72181DD66B7}" type="presParOf" srcId="{04BF6429-A521-4551-BC49-47889B3628B9}" destId="{B0A29E30-9A65-493A-B05C-830EC240814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AE84A-A793-405B-AC76-044305C51E15}">
      <dsp:nvSpPr>
        <dsp:cNvPr id="0" name=""/>
        <dsp:cNvSpPr/>
      </dsp:nvSpPr>
      <dsp:spPr>
        <a:xfrm>
          <a:off x="1062294" y="65204"/>
          <a:ext cx="1136953" cy="1136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C66707-BA1B-4740-BCE3-CBD01FDA37D3}">
      <dsp:nvSpPr>
        <dsp:cNvPr id="0" name=""/>
        <dsp:cNvSpPr/>
      </dsp:nvSpPr>
      <dsp:spPr>
        <a:xfrm>
          <a:off x="6552" y="1342933"/>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b="1"/>
          </a:pPr>
          <a:r>
            <a:rPr lang="en-US" sz="2800" b="1" kern="1200"/>
            <a:t>Advance Expertise</a:t>
          </a:r>
          <a:endParaRPr lang="en-US" sz="2800" kern="1200"/>
        </a:p>
      </dsp:txBody>
      <dsp:txXfrm>
        <a:off x="6552" y="1342933"/>
        <a:ext cx="3248437" cy="487265"/>
      </dsp:txXfrm>
    </dsp:sp>
    <dsp:sp modelId="{B666608D-AEE1-43FC-931B-42A065EE276E}">
      <dsp:nvSpPr>
        <dsp:cNvPr id="0" name=""/>
        <dsp:cNvSpPr/>
      </dsp:nvSpPr>
      <dsp:spPr>
        <a:xfrm>
          <a:off x="6552" y="1895676"/>
          <a:ext cx="3248437" cy="144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dirty="0"/>
            <a:t>Sophisticated skills and theoretical knowledge for objective analysis of problems in known area</a:t>
          </a:r>
          <a:endParaRPr lang="en-US" sz="1700" kern="1200" dirty="0"/>
        </a:p>
      </dsp:txBody>
      <dsp:txXfrm>
        <a:off x="6552" y="1895676"/>
        <a:ext cx="3248437" cy="1443396"/>
      </dsp:txXfrm>
    </dsp:sp>
    <dsp:sp modelId="{FCCCB713-5B49-481D-8C05-947D7CF0258A}">
      <dsp:nvSpPr>
        <dsp:cNvPr id="0" name=""/>
        <dsp:cNvSpPr/>
      </dsp:nvSpPr>
      <dsp:spPr>
        <a:xfrm>
          <a:off x="4879208" y="65204"/>
          <a:ext cx="1136953" cy="1136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9C31E0-BD85-439B-AF21-7B7F1016793C}">
      <dsp:nvSpPr>
        <dsp:cNvPr id="0" name=""/>
        <dsp:cNvSpPr/>
      </dsp:nvSpPr>
      <dsp:spPr>
        <a:xfrm>
          <a:off x="3823466" y="1342933"/>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b="1"/>
          </a:pPr>
          <a:r>
            <a:rPr lang="en-US" sz="2800" b="1" kern="1200"/>
            <a:t>Self- regulation</a:t>
          </a:r>
          <a:endParaRPr lang="en-US" sz="2800" kern="1200"/>
        </a:p>
      </dsp:txBody>
      <dsp:txXfrm>
        <a:off x="3823466" y="1342933"/>
        <a:ext cx="3248437" cy="487265"/>
      </dsp:txXfrm>
    </dsp:sp>
    <dsp:sp modelId="{9CC0D060-0B1C-4A5E-98C3-6C9EAC5C1179}">
      <dsp:nvSpPr>
        <dsp:cNvPr id="0" name=""/>
        <dsp:cNvSpPr/>
      </dsp:nvSpPr>
      <dsp:spPr>
        <a:xfrm>
          <a:off x="3823466" y="1895676"/>
          <a:ext cx="3248437" cy="144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dirty="0"/>
            <a:t>Independent of self-interest and towards the best interest of client/customer/end-user, sometimes guided by codes of conduct of the professional bodies.</a:t>
          </a:r>
          <a:endParaRPr lang="en-US" sz="1700" kern="1200" dirty="0"/>
        </a:p>
      </dsp:txBody>
      <dsp:txXfrm>
        <a:off x="3823466" y="1895676"/>
        <a:ext cx="3248437" cy="1443396"/>
      </dsp:txXfrm>
    </dsp:sp>
    <dsp:sp modelId="{9437DD1D-3CBC-42DA-8D83-9DE20F5A35FD}">
      <dsp:nvSpPr>
        <dsp:cNvPr id="0" name=""/>
        <dsp:cNvSpPr/>
      </dsp:nvSpPr>
      <dsp:spPr>
        <a:xfrm>
          <a:off x="8696122" y="65204"/>
          <a:ext cx="1136953" cy="1136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FBC02E-6D40-42C4-B7EA-023AF2DB8CD9}">
      <dsp:nvSpPr>
        <dsp:cNvPr id="0" name=""/>
        <dsp:cNvSpPr/>
      </dsp:nvSpPr>
      <dsp:spPr>
        <a:xfrm>
          <a:off x="7640380" y="1342933"/>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b="1"/>
          </a:pPr>
          <a:r>
            <a:rPr lang="en-US" sz="2800" b="1" kern="1200"/>
            <a:t>Public Good</a:t>
          </a:r>
          <a:endParaRPr lang="en-US" sz="2800" kern="1200"/>
        </a:p>
      </dsp:txBody>
      <dsp:txXfrm>
        <a:off x="7640380" y="1342933"/>
        <a:ext cx="3248437" cy="487265"/>
      </dsp:txXfrm>
    </dsp:sp>
    <dsp:sp modelId="{B0A29E30-9A65-493A-B05C-830EC2408149}">
      <dsp:nvSpPr>
        <dsp:cNvPr id="0" name=""/>
        <dsp:cNvSpPr/>
      </dsp:nvSpPr>
      <dsp:spPr>
        <a:xfrm>
          <a:off x="7640380" y="1895676"/>
          <a:ext cx="3248437" cy="144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Not merely a salaried employee doing what the employer dictates. Working towards better welfare, safety, and health of society.</a:t>
          </a:r>
          <a:endParaRPr lang="en-US" sz="1700" kern="1200"/>
        </a:p>
      </dsp:txBody>
      <dsp:txXfrm>
        <a:off x="7640380" y="1895676"/>
        <a:ext cx="3248437" cy="144339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8/25/2022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8/25/2022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8/25/2022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8/25/2022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8/25/2022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8/25/2022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8/25/2022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2"/>
            <a:ext cx="9144000" cy="2535237"/>
          </a:xfrm>
        </p:spPr>
        <p:txBody>
          <a:bodyPr>
            <a:normAutofit fontScale="90000"/>
          </a:bodyPr>
          <a:lstStyle/>
          <a:p>
            <a:r>
              <a:rPr lang="en-US">
                <a:cs typeface="Calibri Light"/>
              </a:rPr>
              <a:t>Professional &amp; 				   		 	 	 	 	 	Professionalism</a:t>
            </a:r>
            <a:br>
              <a:rPr lang="en-US" dirty="0">
                <a:cs typeface="Calibri Light"/>
              </a:rPr>
            </a:br>
            <a:r>
              <a:rPr lang="en-US" sz="2700" dirty="0">
                <a:ea typeface="+mj-lt"/>
                <a:cs typeface="+mj-lt"/>
              </a:rPr>
              <a:t>LECTURE # 4</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A3F34-79A1-4B7D-83D7-86BB60078BAC}"/>
              </a:ext>
            </a:extLst>
          </p:cNvPr>
          <p:cNvSpPr>
            <a:spLocks noGrp="1"/>
          </p:cNvSpPr>
          <p:nvPr>
            <p:ph idx="1"/>
          </p:nvPr>
        </p:nvSpPr>
        <p:spPr>
          <a:xfrm>
            <a:off x="556557" y="679572"/>
            <a:ext cx="8946541" cy="5051925"/>
          </a:xfrm>
        </p:spPr>
        <p:txBody>
          <a:bodyPr>
            <a:normAutofit fontScale="92500"/>
          </a:bodyPr>
          <a:lstStyle/>
          <a:p>
            <a:pPr marL="0" indent="0" algn="just">
              <a:buNone/>
            </a:pPr>
            <a:r>
              <a:rPr lang="en-US" dirty="0"/>
              <a:t>The virtues represent excellence in core moral behavior. The essentials for any professional to excel in the profession are behavior, skills and knowledge. The behavior shows the moral ideology of the professional.</a:t>
            </a:r>
          </a:p>
          <a:p>
            <a:pPr marL="0" indent="0" algn="just">
              <a:buNone/>
            </a:pPr>
            <a:r>
              <a:rPr lang="en-US" dirty="0"/>
              <a:t>The moral ideals specify the virtue, i.e., the desirable character traits that talk a lot about the </a:t>
            </a:r>
            <a:r>
              <a:rPr lang="en-US" b="1" dirty="0"/>
              <a:t>motives, attitude</a:t>
            </a:r>
            <a:r>
              <a:rPr lang="en-US" dirty="0"/>
              <a:t> and </a:t>
            </a:r>
            <a:r>
              <a:rPr lang="en-US" b="1" dirty="0"/>
              <a:t>emotions</a:t>
            </a:r>
            <a:r>
              <a:rPr lang="en-US" dirty="0"/>
              <a:t> of an individual.</a:t>
            </a:r>
          </a:p>
          <a:p>
            <a:pPr lvl="0" algn="just"/>
            <a:r>
              <a:rPr lang="en-US" dirty="0"/>
              <a:t>Public spirited virtues</a:t>
            </a:r>
          </a:p>
          <a:p>
            <a:pPr lvl="0" algn="just"/>
            <a:r>
              <a:rPr lang="en-US" dirty="0"/>
              <a:t>Proficiency virtues</a:t>
            </a:r>
          </a:p>
          <a:p>
            <a:pPr lvl="0" algn="just"/>
            <a:r>
              <a:rPr lang="en-US" dirty="0"/>
              <a:t>Teamwork virtues</a:t>
            </a:r>
          </a:p>
          <a:p>
            <a:pPr lvl="0" algn="just"/>
            <a:r>
              <a:rPr lang="en-US" dirty="0"/>
              <a:t>Self-governance virtues</a:t>
            </a:r>
          </a:p>
          <a:p>
            <a:pPr marL="0" indent="0" algn="just">
              <a:buNone/>
            </a:pPr>
            <a:endParaRPr lang="en-US" dirty="0"/>
          </a:p>
          <a:p>
            <a:pPr marL="0" indent="0" algn="just">
              <a:buNone/>
            </a:pPr>
            <a:r>
              <a:rPr lang="en-US" dirty="0"/>
              <a:t>The virtues mentioned above show the professional responsibility of an individual. Hence, the professionalism that comes in with these virtues is called </a:t>
            </a:r>
            <a:r>
              <a:rPr lang="en-US" b="1" dirty="0"/>
              <a:t>Responsible Professionalism</a:t>
            </a:r>
            <a:r>
              <a:rPr lang="en-US" dirty="0"/>
              <a:t>. Let us now understand each virtue in detail.</a:t>
            </a:r>
          </a:p>
        </p:txBody>
      </p:sp>
      <p:sp>
        <p:nvSpPr>
          <p:cNvPr id="4" name="Slide Number Placeholder 3">
            <a:extLst>
              <a:ext uri="{FF2B5EF4-FFF2-40B4-BE49-F238E27FC236}">
                <a16:creationId xmlns:a16="http://schemas.microsoft.com/office/drawing/2014/main" id="{B51C5662-21C6-4280-8AA7-4D2AD2236435}"/>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57950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76ABC-2E9A-4970-96F2-E42A96E78EFA}"/>
              </a:ext>
            </a:extLst>
          </p:cNvPr>
          <p:cNvSpPr>
            <a:spLocks noGrp="1"/>
          </p:cNvSpPr>
          <p:nvPr>
            <p:ph idx="1"/>
          </p:nvPr>
        </p:nvSpPr>
        <p:spPr>
          <a:xfrm>
            <a:off x="452863" y="321884"/>
            <a:ext cx="9899677" cy="6108099"/>
          </a:xfrm>
        </p:spPr>
        <p:txBody>
          <a:bodyPr>
            <a:normAutofit fontScale="85000" lnSpcReduction="20000"/>
          </a:bodyPr>
          <a:lstStyle/>
          <a:p>
            <a:pPr algn="just"/>
            <a:r>
              <a:rPr lang="en-US" dirty="0"/>
              <a:t>Public-spirited Virtues</a:t>
            </a:r>
          </a:p>
          <a:p>
            <a:pPr marL="0" indent="0" algn="just">
              <a:buNone/>
            </a:pPr>
            <a:r>
              <a:rPr lang="en-US" dirty="0"/>
              <a:t>A Professional should focus on the good of the clients and the public at large, which means no harm should be done intentionally. The code of professional conduct is to avoiding harm and protecting, as well as promoting the public safety, health and welfare.</a:t>
            </a:r>
          </a:p>
          <a:p>
            <a:pPr algn="just"/>
            <a:r>
              <a:rPr lang="en-US" dirty="0"/>
              <a:t>Proficiency Virtues</a:t>
            </a:r>
          </a:p>
          <a:p>
            <a:pPr marL="0" indent="0" algn="just">
              <a:buNone/>
            </a:pPr>
            <a:r>
              <a:rPr lang="en-US" dirty="0"/>
              <a:t>These refer to the virtues followed in the profession according to the talent and intellect of a professional. The moral values that include this virtue are competence and diligence. The competence is being successful in the job being done and the diligence is taking care and having alertness to dangers in the job. Creativity should also be present in accomplishing the assigned task.</a:t>
            </a:r>
          </a:p>
          <a:p>
            <a:pPr algn="just"/>
            <a:r>
              <a:rPr lang="en-US" dirty="0"/>
              <a:t>Teamwork Virtues</a:t>
            </a:r>
          </a:p>
          <a:p>
            <a:pPr marL="0" indent="0" algn="just">
              <a:buNone/>
            </a:pPr>
            <a:r>
              <a:rPr lang="en-US" dirty="0"/>
              <a:t>These virtues represent the coordination among team members which means working successfully with other professionals. These include cooperative nature along with loyalty and respect towards their organization, which makes the Professional to motivate the other team professionals to work towards their valuable goals.</a:t>
            </a:r>
          </a:p>
          <a:p>
            <a:pPr algn="just"/>
            <a:r>
              <a:rPr lang="en-US" dirty="0"/>
              <a:t>Self-governance Virtues</a:t>
            </a:r>
          </a:p>
          <a:p>
            <a:pPr marL="0" indent="0" algn="just">
              <a:buNone/>
            </a:pPr>
            <a:r>
              <a:rPr lang="en-US" dirty="0"/>
              <a:t>These virtues are concerned with moral responsibilities which represent integrity and self-respect of the person. The integrity actually means the moral integrity which refers to the actions, attitude and emotions of the person concerned during his professional period.</a:t>
            </a:r>
          </a:p>
          <a:p>
            <a:pPr marL="0" indent="0" algn="just">
              <a:buNone/>
            </a:pPr>
            <a:r>
              <a:rPr lang="en-US" dirty="0"/>
              <a:t>The self-governance virtues center on commitment, courage, self-discipline, perseverance, self-respect and integrity. The truthfulness and trustworthiness which represent his honesty are the crucial moral values to be kept up by a professional.</a:t>
            </a:r>
          </a:p>
          <a:p>
            <a:pPr marL="0" indent="0" algn="just">
              <a:buNone/>
            </a:pPr>
            <a:endParaRPr lang="en-US" dirty="0"/>
          </a:p>
        </p:txBody>
      </p:sp>
      <p:sp>
        <p:nvSpPr>
          <p:cNvPr id="4" name="Slide Number Placeholder 3">
            <a:extLst>
              <a:ext uri="{FF2B5EF4-FFF2-40B4-BE49-F238E27FC236}">
                <a16:creationId xmlns:a16="http://schemas.microsoft.com/office/drawing/2014/main" id="{B2613E16-7785-439D-9641-595608FD2F49}"/>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3165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347083-3D37-4462-A10B-E6643B21A7D8}"/>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a:solidFill>
                  <a:schemeClr val="tx2"/>
                </a:solidFill>
                <a:latin typeface="+mj-lt"/>
                <a:ea typeface="+mj-ea"/>
                <a:cs typeface="+mj-cs"/>
              </a:rPr>
              <a:t>Lesson For Life</a:t>
            </a:r>
          </a:p>
        </p:txBody>
      </p:sp>
      <p:pic>
        <p:nvPicPr>
          <p:cNvPr id="8" name="Content Placeholder 7" descr="A screenshot of a cell phone&#10;&#10;Description automatically generated">
            <a:extLst>
              <a:ext uri="{FF2B5EF4-FFF2-40B4-BE49-F238E27FC236}">
                <a16:creationId xmlns:a16="http://schemas.microsoft.com/office/drawing/2014/main" id="{5CEA75FD-F6B9-4AEA-ABC6-F374E5AEFE17}"/>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1" t="22255" r="1008" b="21871"/>
          <a:stretch/>
        </p:blipFill>
        <p:spPr>
          <a:xfrm>
            <a:off x="643854" y="694113"/>
            <a:ext cx="5450557" cy="5469309"/>
          </a:xfrm>
          <a:prstGeom prst="rect">
            <a:avLst/>
          </a:prstGeom>
          <a:effectLst/>
        </p:spPr>
      </p:pic>
      <p:sp>
        <p:nvSpPr>
          <p:cNvPr id="4" name="Slide Number Placeholder 3">
            <a:extLst>
              <a:ext uri="{FF2B5EF4-FFF2-40B4-BE49-F238E27FC236}">
                <a16:creationId xmlns:a16="http://schemas.microsoft.com/office/drawing/2014/main" id="{87138800-E5CE-49D9-8619-1FEB0AC4868B}"/>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a:solidFill>
                  <a:srgbClr val="FFFFFF"/>
                </a:solidFill>
              </a:rPr>
              <a:pPr defTabSz="914400">
                <a:spcAft>
                  <a:spcPts val="600"/>
                </a:spcAft>
              </a:pPr>
              <a:t>12</a:t>
            </a:fld>
            <a:endParaRPr lang="en-US">
              <a:solidFill>
                <a:srgbClr val="FFFFFF"/>
              </a:solidFill>
            </a:endParaRPr>
          </a:p>
        </p:txBody>
      </p:sp>
    </p:spTree>
    <p:extLst>
      <p:ext uri="{BB962C8B-B14F-4D97-AF65-F5344CB8AC3E}">
        <p14:creationId xmlns:p14="http://schemas.microsoft.com/office/powerpoint/2010/main" val="402996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274273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CC22-7DC2-485B-8F47-0271FC4D35DD}"/>
              </a:ext>
            </a:extLst>
          </p:cNvPr>
          <p:cNvSpPr>
            <a:spLocks noGrp="1"/>
          </p:cNvSpPr>
          <p:nvPr>
            <p:ph type="title"/>
          </p:nvPr>
        </p:nvSpPr>
        <p:spPr>
          <a:xfrm>
            <a:off x="648930" y="629266"/>
            <a:ext cx="9252154" cy="1223983"/>
          </a:xfrm>
        </p:spPr>
        <p:txBody>
          <a:bodyPr>
            <a:normAutofit/>
          </a:bodyPr>
          <a:lstStyle/>
          <a:p>
            <a:r>
              <a:rPr lang="en-US" dirty="0">
                <a:ea typeface="+mj-lt"/>
                <a:cs typeface="+mj-lt"/>
              </a:rPr>
              <a:t>What Is Professional </a:t>
            </a:r>
            <a:endParaRPr lang="en-US" dirty="0"/>
          </a:p>
        </p:txBody>
      </p:sp>
      <p:sp>
        <p:nvSpPr>
          <p:cNvPr id="4" name="Slide Number Placeholder 3">
            <a:extLst>
              <a:ext uri="{FF2B5EF4-FFF2-40B4-BE49-F238E27FC236}">
                <a16:creationId xmlns:a16="http://schemas.microsoft.com/office/drawing/2014/main" id="{B1E81BF0-6C13-450F-97F1-F3E895D0F29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BD7950D6-ECDF-4322-AA0D-DDA08FA557F3}"/>
              </a:ext>
            </a:extLst>
          </p:cNvPr>
          <p:cNvSpPr>
            <a:spLocks noGrp="1"/>
          </p:cNvSpPr>
          <p:nvPr>
            <p:ph idx="1"/>
          </p:nvPr>
        </p:nvSpPr>
        <p:spPr>
          <a:xfrm>
            <a:off x="1103311" y="2052214"/>
            <a:ext cx="5965394" cy="4196185"/>
          </a:xfrm>
        </p:spPr>
        <p:txBody>
          <a:bodyPr vert="horz" lIns="91440" tIns="45720" rIns="91440" bIns="45720" rtlCol="0">
            <a:normAutofit/>
          </a:bodyPr>
          <a:lstStyle/>
          <a:p>
            <a:r>
              <a:rPr lang="en-US" dirty="0">
                <a:ea typeface="+mn-lt"/>
                <a:cs typeface="+mn-lt"/>
              </a:rPr>
              <a:t>Relating to or belonging to a profession.</a:t>
            </a:r>
          </a:p>
          <a:p>
            <a:r>
              <a:rPr lang="en-US" dirty="0">
                <a:ea typeface="+mn-lt"/>
                <a:cs typeface="+mn-lt"/>
              </a:rPr>
              <a:t>A person engaged or qualified in a profession.</a:t>
            </a:r>
          </a:p>
          <a:p>
            <a:endParaRPr lang="en-US" dirty="0">
              <a:ea typeface="+mn-lt"/>
              <a:cs typeface="+mn-lt"/>
            </a:endParaRPr>
          </a:p>
          <a:p>
            <a:pPr marL="0" indent="0">
              <a:buNone/>
            </a:pPr>
            <a:r>
              <a:rPr lang="en-US" dirty="0">
                <a:ea typeface="+mn-lt"/>
                <a:cs typeface="+mn-lt"/>
              </a:rPr>
              <a:t>Example</a:t>
            </a:r>
          </a:p>
          <a:p>
            <a:pPr marL="0" indent="0">
              <a:buNone/>
            </a:pPr>
            <a:r>
              <a:rPr lang="en-US" dirty="0">
                <a:ea typeface="+mn-lt"/>
                <a:cs typeface="+mn-lt"/>
              </a:rPr>
              <a:t>Do you have any professional experience?</a:t>
            </a:r>
          </a:p>
          <a:p>
            <a:pPr marL="0" indent="0">
              <a:buNone/>
            </a:pPr>
            <a:r>
              <a:rPr lang="en-US" dirty="0">
                <a:ea typeface="+mn-lt"/>
                <a:cs typeface="+mn-lt"/>
              </a:rPr>
              <a:t>You should seek professional advice.</a:t>
            </a:r>
          </a:p>
          <a:p>
            <a:pPr marL="0" indent="0">
              <a:buNone/>
            </a:pPr>
            <a:r>
              <a:rPr lang="en-US" dirty="0">
                <a:ea typeface="+mn-lt"/>
                <a:cs typeface="+mn-lt"/>
              </a:rPr>
              <a:t>I was impressed by the calm, and professional way he handled the crisis.</a:t>
            </a:r>
          </a:p>
          <a:p>
            <a:pPr marL="0" indent="0">
              <a:buNone/>
            </a:pPr>
            <a:r>
              <a:rPr lang="en-US" dirty="0">
                <a:ea typeface="+mn-lt"/>
                <a:cs typeface="+mn-lt"/>
              </a:rPr>
              <a:t>The presentation was very professional.</a:t>
            </a:r>
          </a:p>
          <a:p>
            <a:endParaRPr lang="en-US" dirty="0">
              <a:cs typeface="Calibri"/>
            </a:endParaRPr>
          </a:p>
        </p:txBody>
      </p:sp>
      <p:pic>
        <p:nvPicPr>
          <p:cNvPr id="8" name="Graphic 7" descr="Recruitment Management">
            <a:extLst>
              <a:ext uri="{FF2B5EF4-FFF2-40B4-BE49-F238E27FC236}">
                <a16:creationId xmlns:a16="http://schemas.microsoft.com/office/drawing/2014/main" id="{5EF1DEE4-FE09-4828-957B-4948BC612A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31009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638798-06D5-4C64-A14E-AB615D307983}"/>
              </a:ext>
            </a:extLst>
          </p:cNvPr>
          <p:cNvSpPr>
            <a:spLocks noGrp="1"/>
          </p:cNvSpPr>
          <p:nvPr>
            <p:ph type="title"/>
          </p:nvPr>
        </p:nvSpPr>
        <p:spPr>
          <a:xfrm>
            <a:off x="648930" y="629267"/>
            <a:ext cx="9252154" cy="1016654"/>
          </a:xfrm>
        </p:spPr>
        <p:txBody>
          <a:bodyPr>
            <a:normAutofit/>
          </a:bodyPr>
          <a:lstStyle/>
          <a:p>
            <a:r>
              <a:rPr lang="en-US">
                <a:solidFill>
                  <a:srgbClr val="EBEBEB"/>
                </a:solidFill>
              </a:rPr>
              <a:t>Being Professional</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E69A2B6-9716-4029-9B7E-8B87B6FD39ED}"/>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b="1">
                <a:solidFill>
                  <a:srgbClr val="FFFFFF"/>
                </a:solidFill>
              </a:rPr>
              <a:pPr>
                <a:spcAft>
                  <a:spcPts val="600"/>
                </a:spcAft>
              </a:pPr>
              <a:t>4</a:t>
            </a:fld>
            <a:endParaRPr lang="en-US" b="1">
              <a:solidFill>
                <a:srgbClr val="FFFFFF"/>
              </a:solidFill>
            </a:endParaRPr>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A91AC210-3B48-49CA-A0DE-8B2107FFF8C9}"/>
              </a:ext>
            </a:extLst>
          </p:cNvPr>
          <p:cNvGraphicFramePr>
            <a:graphicFrameLocks noGrp="1"/>
          </p:cNvGraphicFramePr>
          <p:nvPr>
            <p:ph idx="1"/>
            <p:extLst>
              <p:ext uri="{D42A27DB-BD31-4B8C-83A1-F6EECF244321}">
                <p14:modId xmlns:p14="http://schemas.microsoft.com/office/powerpoint/2010/main" val="226299400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10291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02F0-B2BB-491C-8E29-A5338B44D57C}"/>
              </a:ext>
            </a:extLst>
          </p:cNvPr>
          <p:cNvSpPr>
            <a:spLocks noGrp="1"/>
          </p:cNvSpPr>
          <p:nvPr>
            <p:ph type="title"/>
          </p:nvPr>
        </p:nvSpPr>
        <p:spPr>
          <a:xfrm>
            <a:off x="646111" y="452718"/>
            <a:ext cx="9404723" cy="1400530"/>
          </a:xfrm>
        </p:spPr>
        <p:txBody>
          <a:bodyPr>
            <a:normAutofit/>
          </a:bodyPr>
          <a:lstStyle/>
          <a:p>
            <a:r>
              <a:rPr lang="en-US"/>
              <a:t>Models Of Professionals</a:t>
            </a:r>
          </a:p>
        </p:txBody>
      </p:sp>
      <p:sp>
        <p:nvSpPr>
          <p:cNvPr id="4" name="Slide Number Placeholder 3">
            <a:extLst>
              <a:ext uri="{FF2B5EF4-FFF2-40B4-BE49-F238E27FC236}">
                <a16:creationId xmlns:a16="http://schemas.microsoft.com/office/drawing/2014/main" id="{F4968ABD-43C0-4BEC-B1FC-B13A909F0A90}"/>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5</a:t>
            </a:fld>
            <a:endParaRPr lang="en-US"/>
          </a:p>
        </p:txBody>
      </p:sp>
      <p:sp>
        <p:nvSpPr>
          <p:cNvPr id="3" name="Content Placeholder 2">
            <a:extLst>
              <a:ext uri="{FF2B5EF4-FFF2-40B4-BE49-F238E27FC236}">
                <a16:creationId xmlns:a16="http://schemas.microsoft.com/office/drawing/2014/main" id="{3D9169DB-ECE4-430F-85C4-622FFFC778FF}"/>
              </a:ext>
            </a:extLst>
          </p:cNvPr>
          <p:cNvSpPr>
            <a:spLocks noGrp="1"/>
          </p:cNvSpPr>
          <p:nvPr>
            <p:ph idx="1"/>
          </p:nvPr>
        </p:nvSpPr>
        <p:spPr>
          <a:xfrm>
            <a:off x="652622" y="1649692"/>
            <a:ext cx="6818412" cy="4598708"/>
          </a:xfrm>
        </p:spPr>
        <p:txBody>
          <a:bodyPr>
            <a:normAutofit/>
          </a:bodyPr>
          <a:lstStyle/>
          <a:p>
            <a:pPr marL="0" indent="0" algn="just">
              <a:lnSpc>
                <a:spcPct val="90000"/>
              </a:lnSpc>
              <a:buNone/>
            </a:pPr>
            <a:r>
              <a:rPr lang="en-US" sz="1700" dirty="0"/>
              <a:t>Professional has some tasks to perform by which he acts as any of the following, which can be termed as Models of Professional.</a:t>
            </a:r>
          </a:p>
          <a:p>
            <a:pPr algn="just">
              <a:lnSpc>
                <a:spcPct val="90000"/>
              </a:lnSpc>
            </a:pPr>
            <a:r>
              <a:rPr lang="en-US" sz="1700" b="1" dirty="0"/>
              <a:t>Savior</a:t>
            </a:r>
            <a:r>
              <a:rPr lang="en-US" sz="1700" dirty="0"/>
              <a:t> − A person who saves someone or something from any danger is called a Savior. A Professional who saves a group of people or a company from a technical danger can also be called a </a:t>
            </a:r>
            <a:r>
              <a:rPr lang="en-US" sz="1700" b="1" dirty="0"/>
              <a:t>Savior</a:t>
            </a:r>
          </a:p>
          <a:p>
            <a:pPr algn="just">
              <a:lnSpc>
                <a:spcPct val="90000"/>
              </a:lnSpc>
            </a:pPr>
            <a:r>
              <a:rPr lang="en-US" sz="1700" b="1" dirty="0"/>
              <a:t>Guardian</a:t>
            </a:r>
            <a:r>
              <a:rPr lang="en-US" sz="1700" dirty="0"/>
              <a:t> − A person who knows the direction towards a better future is known to be the Guardian for the same. A Professional who knows the direction in which there is scope for the technology to develop can also be called as </a:t>
            </a:r>
            <a:r>
              <a:rPr lang="en-US" sz="1700" b="1" dirty="0"/>
              <a:t>Guardian</a:t>
            </a:r>
            <a:r>
              <a:rPr lang="en-US" sz="1700" dirty="0"/>
              <a:t>. This Professional guidance provides the organization with innovative ideas for technological development.</a:t>
            </a:r>
          </a:p>
        </p:txBody>
      </p:sp>
      <p:pic>
        <p:nvPicPr>
          <p:cNvPr id="1026" name="Picture 2" descr="3 reasons why helping people is not always good for business ...">
            <a:extLst>
              <a:ext uri="{FF2B5EF4-FFF2-40B4-BE49-F238E27FC236}">
                <a16:creationId xmlns:a16="http://schemas.microsoft.com/office/drawing/2014/main" id="{981387DA-EC4F-4222-AC24-983D867E2E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70" r="2" b="2"/>
          <a:stretch/>
        </p:blipFill>
        <p:spPr bwMode="auto">
          <a:xfrm>
            <a:off x="8129872" y="2052214"/>
            <a:ext cx="3409507" cy="202829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pic>
        <p:nvPicPr>
          <p:cNvPr id="1030" name="Picture 6" descr="Article: Leading with others in mind: The impact of servant ...">
            <a:extLst>
              <a:ext uri="{FF2B5EF4-FFF2-40B4-BE49-F238E27FC236}">
                <a16:creationId xmlns:a16="http://schemas.microsoft.com/office/drawing/2014/main" id="{149F7D35-FCB0-4D88-BED7-AFC302D1B2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69" r="-1" b="-1"/>
          <a:stretch/>
        </p:blipFill>
        <p:spPr bwMode="auto">
          <a:xfrm>
            <a:off x="8129872" y="4187189"/>
            <a:ext cx="3409507" cy="2061208"/>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50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D419-4692-4748-95C7-7A5F1D6F8C8F}"/>
              </a:ext>
            </a:extLst>
          </p:cNvPr>
          <p:cNvSpPr>
            <a:spLocks noGrp="1"/>
          </p:cNvSpPr>
          <p:nvPr>
            <p:ph type="title"/>
          </p:nvPr>
        </p:nvSpPr>
        <p:spPr>
          <a:xfrm>
            <a:off x="646111" y="452718"/>
            <a:ext cx="9404723" cy="1400530"/>
          </a:xfrm>
        </p:spPr>
        <p:txBody>
          <a:bodyPr>
            <a:normAutofit/>
          </a:bodyPr>
          <a:lstStyle/>
          <a:p>
            <a:r>
              <a:rPr lang="en-US" dirty="0"/>
              <a:t>Models Of Professionals (Cont…)</a:t>
            </a:r>
          </a:p>
        </p:txBody>
      </p:sp>
      <p:sp>
        <p:nvSpPr>
          <p:cNvPr id="4" name="Slide Number Placeholder 3">
            <a:extLst>
              <a:ext uri="{FF2B5EF4-FFF2-40B4-BE49-F238E27FC236}">
                <a16:creationId xmlns:a16="http://schemas.microsoft.com/office/drawing/2014/main" id="{DCE495CB-FA4A-45FC-B030-A81849145B63}"/>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6</a:t>
            </a:fld>
            <a:endParaRPr lang="en-US"/>
          </a:p>
        </p:txBody>
      </p:sp>
      <p:sp>
        <p:nvSpPr>
          <p:cNvPr id="3" name="Content Placeholder 2">
            <a:extLst>
              <a:ext uri="{FF2B5EF4-FFF2-40B4-BE49-F238E27FC236}">
                <a16:creationId xmlns:a16="http://schemas.microsoft.com/office/drawing/2014/main" id="{3C8CBBB4-D52C-49DF-8701-6CE53923B283}"/>
              </a:ext>
            </a:extLst>
          </p:cNvPr>
          <p:cNvSpPr>
            <a:spLocks noGrp="1"/>
          </p:cNvSpPr>
          <p:nvPr>
            <p:ph idx="1"/>
          </p:nvPr>
        </p:nvSpPr>
        <p:spPr>
          <a:xfrm>
            <a:off x="565608" y="1498862"/>
            <a:ext cx="6905425" cy="4749537"/>
          </a:xfrm>
        </p:spPr>
        <p:txBody>
          <a:bodyPr>
            <a:normAutofit/>
          </a:bodyPr>
          <a:lstStyle/>
          <a:p>
            <a:pPr algn="just">
              <a:lnSpc>
                <a:spcPct val="90000"/>
              </a:lnSpc>
            </a:pPr>
            <a:r>
              <a:rPr lang="en-US" sz="1700" b="1" dirty="0"/>
              <a:t>Bureaucratic Servant</a:t>
            </a:r>
            <a:r>
              <a:rPr lang="en-US" sz="1700" dirty="0"/>
              <a:t> − A person who is loyal and can solve problems when they occur using his own skills, is a Bureaucratic servant. A Professional who can be a loyal person to the organization and, also the one who solves the technical problems the company encounters, using his special skills can be termed as a </a:t>
            </a:r>
            <a:r>
              <a:rPr lang="en-US" sz="1700" b="1" dirty="0"/>
              <a:t>Bureaucratic servant</a:t>
            </a:r>
            <a:r>
              <a:rPr lang="en-US" sz="1700" dirty="0"/>
              <a:t>. The company relies on his decision-making capability for the future growth.</a:t>
            </a:r>
          </a:p>
          <a:p>
            <a:pPr algn="just">
              <a:lnSpc>
                <a:spcPct val="90000"/>
              </a:lnSpc>
            </a:pPr>
            <a:r>
              <a:rPr lang="en-US" sz="1700" b="1" dirty="0"/>
              <a:t>Social Servant</a:t>
            </a:r>
            <a:r>
              <a:rPr lang="en-US" sz="1700" dirty="0"/>
              <a:t> − A person who works for the benefit of the society without any selfish interest and does not work on any business grounds, is called a Social servant. A Professional who receives a task as part of the organization’s concern for the society considering the directives laid by the society and accomplishes the assigned tasks can be termed as a </a:t>
            </a:r>
            <a:r>
              <a:rPr lang="en-US" sz="1700" b="1" dirty="0"/>
              <a:t>Social Servant</a:t>
            </a:r>
            <a:r>
              <a:rPr lang="en-US" sz="1700" dirty="0"/>
              <a:t>. He knows what the society needs.</a:t>
            </a:r>
          </a:p>
        </p:txBody>
      </p:sp>
      <p:pic>
        <p:nvPicPr>
          <p:cNvPr id="2050" name="Picture 2" descr="Are you loyal to your Boss or Organisation? - Workplace Dynamics">
            <a:extLst>
              <a:ext uri="{FF2B5EF4-FFF2-40B4-BE49-F238E27FC236}">
                <a16:creationId xmlns:a16="http://schemas.microsoft.com/office/drawing/2014/main" id="{81EB25A1-92AF-4B1B-AAF4-0CED789288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48" r="4517" b="1"/>
          <a:stretch/>
        </p:blipFill>
        <p:spPr bwMode="auto">
          <a:xfrm>
            <a:off x="8129872" y="2052214"/>
            <a:ext cx="3409507" cy="202829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pic>
        <p:nvPicPr>
          <p:cNvPr id="2052" name="Picture 4" descr="Home Dialysis Central">
            <a:extLst>
              <a:ext uri="{FF2B5EF4-FFF2-40B4-BE49-F238E27FC236}">
                <a16:creationId xmlns:a16="http://schemas.microsoft.com/office/drawing/2014/main" id="{01A1EF77-2614-4A98-803E-6FF87F9B33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898" r="4395"/>
          <a:stretch/>
        </p:blipFill>
        <p:spPr bwMode="auto">
          <a:xfrm>
            <a:off x="8129872" y="4187189"/>
            <a:ext cx="3409507" cy="2061208"/>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30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2DF4-DABE-4D4B-9393-C2E9D2C62BC5}"/>
              </a:ext>
            </a:extLst>
          </p:cNvPr>
          <p:cNvSpPr>
            <a:spLocks noGrp="1"/>
          </p:cNvSpPr>
          <p:nvPr>
            <p:ph type="title"/>
          </p:nvPr>
        </p:nvSpPr>
        <p:spPr>
          <a:xfrm>
            <a:off x="646111" y="452718"/>
            <a:ext cx="9404723" cy="1400530"/>
          </a:xfrm>
        </p:spPr>
        <p:txBody>
          <a:bodyPr>
            <a:normAutofit/>
          </a:bodyPr>
          <a:lstStyle/>
          <a:p>
            <a:r>
              <a:rPr lang="en-US" dirty="0"/>
              <a:t>Models Of Professionals (Cont…)</a:t>
            </a:r>
          </a:p>
        </p:txBody>
      </p:sp>
      <p:sp>
        <p:nvSpPr>
          <p:cNvPr id="4" name="Slide Number Placeholder 3">
            <a:extLst>
              <a:ext uri="{FF2B5EF4-FFF2-40B4-BE49-F238E27FC236}">
                <a16:creationId xmlns:a16="http://schemas.microsoft.com/office/drawing/2014/main" id="{465F9825-1DCF-4FDE-BB1E-CF81F728CB1D}"/>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7</a:t>
            </a:fld>
            <a:endParaRPr lang="en-US"/>
          </a:p>
        </p:txBody>
      </p:sp>
      <p:sp>
        <p:nvSpPr>
          <p:cNvPr id="3" name="Content Placeholder 2">
            <a:extLst>
              <a:ext uri="{FF2B5EF4-FFF2-40B4-BE49-F238E27FC236}">
                <a16:creationId xmlns:a16="http://schemas.microsoft.com/office/drawing/2014/main" id="{6CEB334F-F209-49AA-8645-0AD24F4773E4}"/>
              </a:ext>
            </a:extLst>
          </p:cNvPr>
          <p:cNvSpPr>
            <a:spLocks noGrp="1"/>
          </p:cNvSpPr>
          <p:nvPr>
            <p:ph idx="1"/>
          </p:nvPr>
        </p:nvSpPr>
        <p:spPr>
          <a:xfrm>
            <a:off x="418290" y="1361872"/>
            <a:ext cx="7052744" cy="4886527"/>
          </a:xfrm>
        </p:spPr>
        <p:txBody>
          <a:bodyPr>
            <a:normAutofit/>
          </a:bodyPr>
          <a:lstStyle/>
          <a:p>
            <a:pPr lvl="0" algn="just">
              <a:lnSpc>
                <a:spcPct val="90000"/>
              </a:lnSpc>
            </a:pPr>
            <a:r>
              <a:rPr lang="en-US" sz="1700" b="1" dirty="0"/>
              <a:t>Social Enabler or Catalyst</a:t>
            </a:r>
            <a:r>
              <a:rPr lang="en-US" sz="1700" dirty="0"/>
              <a:t> − A person who makes the society understand its welfare and works towards the benefits of the people in it, is a Social Enabler. A Professional who plays a vital role in a company and helps company along with society to understand their needs and supports their decisions in work can be termed as a </a:t>
            </a:r>
            <a:r>
              <a:rPr lang="en-US" sz="1700" b="1" dirty="0"/>
              <a:t>Social Enabler or Catalyst</a:t>
            </a:r>
            <a:r>
              <a:rPr lang="en-US" sz="1700" dirty="0"/>
              <a:t>. This person quickens the procedure and helps maintain good environment in the company.</a:t>
            </a:r>
          </a:p>
          <a:p>
            <a:pPr algn="just">
              <a:lnSpc>
                <a:spcPct val="90000"/>
              </a:lnSpc>
            </a:pPr>
            <a:r>
              <a:rPr lang="en-US" sz="1700" b="1" dirty="0"/>
              <a:t>Game Player</a:t>
            </a:r>
            <a:r>
              <a:rPr lang="en-US" sz="1700" dirty="0"/>
              <a:t> − A person who plays a game according to the rules given is a Game player in general. A Professional who acts as neither a servant nor a master but provides his services and plans his works according to the economic game rules in a given time, can be termed as a </a:t>
            </a:r>
            <a:r>
              <a:rPr lang="en-US" sz="1700" b="1" dirty="0"/>
              <a:t>Game player</a:t>
            </a:r>
            <a:r>
              <a:rPr lang="en-US" sz="1700" dirty="0"/>
              <a:t>. He is smart enough to handle the economic conditions of the company.</a:t>
            </a:r>
          </a:p>
        </p:txBody>
      </p:sp>
      <p:pic>
        <p:nvPicPr>
          <p:cNvPr id="1026" name="Picture 2" descr="Leadership And Innovation - [COMMON TRAITS] SmallBusiness.ng">
            <a:extLst>
              <a:ext uri="{FF2B5EF4-FFF2-40B4-BE49-F238E27FC236}">
                <a16:creationId xmlns:a16="http://schemas.microsoft.com/office/drawing/2014/main" id="{B3F2E2DA-A372-43D7-9803-7CABC0286C4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57" r="3" b="3"/>
          <a:stretch/>
        </p:blipFill>
        <p:spPr bwMode="auto">
          <a:xfrm>
            <a:off x="8129871" y="1358687"/>
            <a:ext cx="3409507" cy="2481064"/>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pic>
        <p:nvPicPr>
          <p:cNvPr id="1028" name="Picture 4" descr="Can We Trust Economists? - John McCaffery - Medium">
            <a:extLst>
              <a:ext uri="{FF2B5EF4-FFF2-40B4-BE49-F238E27FC236}">
                <a16:creationId xmlns:a16="http://schemas.microsoft.com/office/drawing/2014/main" id="{C2C95EDC-8F15-47DF-B053-C3BF455613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020" r="3" b="13599"/>
          <a:stretch/>
        </p:blipFill>
        <p:spPr bwMode="auto">
          <a:xfrm>
            <a:off x="8130154" y="4027251"/>
            <a:ext cx="3409225" cy="222114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66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9B28-549D-4147-BF95-F1C09FA85E43}"/>
              </a:ext>
            </a:extLst>
          </p:cNvPr>
          <p:cNvSpPr>
            <a:spLocks noGrp="1"/>
          </p:cNvSpPr>
          <p:nvPr>
            <p:ph type="title"/>
          </p:nvPr>
        </p:nvSpPr>
        <p:spPr>
          <a:xfrm>
            <a:off x="648930" y="629266"/>
            <a:ext cx="9252154" cy="1223983"/>
          </a:xfrm>
        </p:spPr>
        <p:txBody>
          <a:bodyPr>
            <a:normAutofit/>
          </a:bodyPr>
          <a:lstStyle/>
          <a:p>
            <a:r>
              <a:rPr lang="en-US" b="1" dirty="0"/>
              <a:t>Professionalism </a:t>
            </a:r>
          </a:p>
        </p:txBody>
      </p:sp>
      <p:sp>
        <p:nvSpPr>
          <p:cNvPr id="4" name="Slide Number Placeholder 3">
            <a:extLst>
              <a:ext uri="{FF2B5EF4-FFF2-40B4-BE49-F238E27FC236}">
                <a16:creationId xmlns:a16="http://schemas.microsoft.com/office/drawing/2014/main" id="{DF01F64B-581F-4BD4-AF3C-C2A0FA43B82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8</a:t>
            </a:fld>
            <a:endParaRPr lang="en-US"/>
          </a:p>
        </p:txBody>
      </p:sp>
      <p:sp>
        <p:nvSpPr>
          <p:cNvPr id="3" name="Content Placeholder 2">
            <a:extLst>
              <a:ext uri="{FF2B5EF4-FFF2-40B4-BE49-F238E27FC236}">
                <a16:creationId xmlns:a16="http://schemas.microsoft.com/office/drawing/2014/main" id="{828315EA-FA0F-4636-94ED-812E19234281}"/>
              </a:ext>
            </a:extLst>
          </p:cNvPr>
          <p:cNvSpPr>
            <a:spLocks noGrp="1"/>
          </p:cNvSpPr>
          <p:nvPr>
            <p:ph idx="1"/>
          </p:nvPr>
        </p:nvSpPr>
        <p:spPr>
          <a:xfrm>
            <a:off x="1103311" y="2052214"/>
            <a:ext cx="4338409" cy="4196185"/>
          </a:xfrm>
        </p:spPr>
        <p:txBody>
          <a:bodyPr>
            <a:normAutofit/>
          </a:bodyPr>
          <a:lstStyle/>
          <a:p>
            <a:pPr>
              <a:lnSpc>
                <a:spcPct val="90000"/>
              </a:lnSpc>
            </a:pPr>
            <a:r>
              <a:rPr lang="en-US" sz="1900"/>
              <a:t>Professionalism is a word, it’s an Attitude.</a:t>
            </a:r>
          </a:p>
          <a:p>
            <a:pPr>
              <a:lnSpc>
                <a:spcPct val="90000"/>
              </a:lnSpc>
            </a:pPr>
            <a:r>
              <a:rPr lang="en-US" sz="1900"/>
              <a:t>The way in which an individual conducts oneself in certain situation .</a:t>
            </a:r>
          </a:p>
          <a:p>
            <a:pPr>
              <a:lnSpc>
                <a:spcPct val="90000"/>
              </a:lnSpc>
            </a:pPr>
            <a:endParaRPr lang="en-US" sz="1900"/>
          </a:p>
          <a:p>
            <a:pPr>
              <a:lnSpc>
                <a:spcPct val="90000"/>
              </a:lnSpc>
              <a:buFont typeface="Wingdings" panose="05000000000000000000" pitchFamily="2" charset="2"/>
              <a:buChar char="Ø"/>
            </a:pPr>
            <a:r>
              <a:rPr lang="en-US" sz="1900"/>
              <a:t>	The way you speak </a:t>
            </a:r>
          </a:p>
          <a:p>
            <a:pPr>
              <a:lnSpc>
                <a:spcPct val="90000"/>
              </a:lnSpc>
              <a:buFont typeface="Wingdings" panose="05000000000000000000" pitchFamily="2" charset="2"/>
              <a:buChar char="Ø"/>
            </a:pPr>
            <a:r>
              <a:rPr lang="en-US" sz="1900"/>
              <a:t>	The way you dress</a:t>
            </a:r>
          </a:p>
          <a:p>
            <a:pPr>
              <a:lnSpc>
                <a:spcPct val="90000"/>
              </a:lnSpc>
              <a:buFont typeface="Wingdings" panose="05000000000000000000" pitchFamily="2" charset="2"/>
              <a:buChar char="Ø"/>
            </a:pPr>
            <a:r>
              <a:rPr lang="en-US" sz="1900"/>
              <a:t>	The way you are organized</a:t>
            </a:r>
          </a:p>
          <a:p>
            <a:pPr>
              <a:lnSpc>
                <a:spcPct val="90000"/>
              </a:lnSpc>
            </a:pPr>
            <a:endParaRPr lang="en-US" sz="1900"/>
          </a:p>
          <a:p>
            <a:pPr>
              <a:lnSpc>
                <a:spcPct val="90000"/>
              </a:lnSpc>
            </a:pPr>
            <a:r>
              <a:rPr lang="en-US" sz="1900"/>
              <a:t>It is setting standards and complying with them.</a:t>
            </a:r>
          </a:p>
        </p:txBody>
      </p:sp>
      <p:pic>
        <p:nvPicPr>
          <p:cNvPr id="2050" name="Picture 2" descr="The Practice | Professionalism &lt;br&gt;in the 21st Century">
            <a:extLst>
              <a:ext uri="{FF2B5EF4-FFF2-40B4-BE49-F238E27FC236}">
                <a16:creationId xmlns:a16="http://schemas.microsoft.com/office/drawing/2014/main" id="{20F257BD-B74F-426B-A6E0-5864DE347B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1916" y="2967254"/>
            <a:ext cx="5451627" cy="2366102"/>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800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6FE5E-FF54-47EA-A451-F522D42BE2AD}"/>
              </a:ext>
            </a:extLst>
          </p:cNvPr>
          <p:cNvSpPr>
            <a:spLocks noGrp="1"/>
          </p:cNvSpPr>
          <p:nvPr>
            <p:ph idx="1"/>
          </p:nvPr>
        </p:nvSpPr>
        <p:spPr>
          <a:xfrm>
            <a:off x="504709" y="679572"/>
            <a:ext cx="8946541" cy="4195481"/>
          </a:xfrm>
        </p:spPr>
        <p:txBody>
          <a:bodyPr/>
          <a:lstStyle/>
          <a:p>
            <a:pPr algn="just"/>
            <a:r>
              <a:rPr lang="en-US" dirty="0"/>
              <a:t>Professionalism covers comprehensively all areas of practice of a particular profession. It requires skills and responsibilities involved in profession. Professionalism implies a certain set of attitudes.</a:t>
            </a:r>
          </a:p>
          <a:p>
            <a:pPr algn="just"/>
            <a:endParaRPr lang="en-US" dirty="0"/>
          </a:p>
          <a:p>
            <a:pPr algn="just"/>
            <a:r>
              <a:rPr lang="en-US" dirty="0"/>
              <a:t>The art of </a:t>
            </a:r>
            <a:r>
              <a:rPr lang="en-US" b="1" dirty="0"/>
              <a:t>Professionalism</a:t>
            </a:r>
            <a:r>
              <a:rPr lang="en-US" dirty="0"/>
              <a:t> can be understood as the practice of doing the right thing, not because how one feels but regardless of how one feels. Professionals make a profession of the specific kind of activity and conduct to which they commit themselves and to which they can be expected to conform. Moral ideals specify virtue, i.e., desirable feature of character. Virtues are desirable ways of relating to other individuals, groups and organizations. Virtues involve motives, attitudes and emotions.</a:t>
            </a:r>
          </a:p>
          <a:p>
            <a:pPr algn="just"/>
            <a:endParaRPr lang="en-US" dirty="0"/>
          </a:p>
        </p:txBody>
      </p:sp>
      <p:sp>
        <p:nvSpPr>
          <p:cNvPr id="4" name="Slide Number Placeholder 3">
            <a:extLst>
              <a:ext uri="{FF2B5EF4-FFF2-40B4-BE49-F238E27FC236}">
                <a16:creationId xmlns:a16="http://schemas.microsoft.com/office/drawing/2014/main" id="{9B85AC54-57E8-4AB4-AFBA-14DB8B105BAF}"/>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611113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2" ma:contentTypeDescription="Create a new document." ma:contentTypeScope="" ma:versionID="3ba63341911a05eb00d1e53d2a4a29d9">
  <xsd:schema xmlns:xsd="http://www.w3.org/2001/XMLSchema" xmlns:xs="http://www.w3.org/2001/XMLSchema" xmlns:p="http://schemas.microsoft.com/office/2006/metadata/properties" xmlns:ns2="419bb16e-f3b0-459d-aea7-9ddf891d9cc5" targetNamespace="http://schemas.microsoft.com/office/2006/metadata/properties" ma:root="true" ma:fieldsID="089b2ea9e1ca2277a1cb10b01349d18b" ns2:_="">
    <xsd:import namespace="419bb16e-f3b0-459d-aea7-9ddf891d9c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8C3C74-1635-4DA2-834B-F65CCE41447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24AA715-DE57-416C-B3DE-1CA18A1E49EB}">
  <ds:schemaRefs>
    <ds:schemaRef ds:uri="http://schemas.microsoft.com/sharepoint/v3/contenttype/forms"/>
  </ds:schemaRefs>
</ds:datastoreItem>
</file>

<file path=customXml/itemProps3.xml><?xml version="1.0" encoding="utf-8"?>
<ds:datastoreItem xmlns:ds="http://schemas.openxmlformats.org/officeDocument/2006/customXml" ds:itemID="{A00D27D7-9FE2-4158-92DD-3138423FDE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9bb16e-f3b0-459d-aea7-9ddf891d9c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74</TotalTime>
  <Words>1252</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Professional &amp;                    Professionalism LECTURE # 4</vt:lpstr>
      <vt:lpstr>Fair Use Notice</vt:lpstr>
      <vt:lpstr>What Is Professional </vt:lpstr>
      <vt:lpstr>Being Professional</vt:lpstr>
      <vt:lpstr>Models Of Professionals</vt:lpstr>
      <vt:lpstr>Models Of Professionals (Cont…)</vt:lpstr>
      <vt:lpstr>Models Of Professionals (Cont…)</vt:lpstr>
      <vt:lpstr>Professionalism </vt:lpstr>
      <vt:lpstr>PowerPoint Presentation</vt:lpstr>
      <vt:lpstr>PowerPoint Presentation</vt:lpstr>
      <vt:lpstr>PowerPoint Presentation</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 &amp;                    Professionalism LECTURE # 4</dc:title>
  <dc:creator>junaid ahmed</dc:creator>
  <cp:lastModifiedBy>21SW036</cp:lastModifiedBy>
  <cp:revision>14</cp:revision>
  <dcterms:created xsi:type="dcterms:W3CDTF">2020-06-08T02:07:36Z</dcterms:created>
  <dcterms:modified xsi:type="dcterms:W3CDTF">2022-08-24T20:52:50Z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