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4" r:id="rId3"/>
    <p:sldId id="268" r:id="rId4"/>
    <p:sldId id="269" r:id="rId5"/>
    <p:sldId id="270" r:id="rId6"/>
    <p:sldId id="271" r:id="rId7"/>
    <p:sldId id="272" r:id="rId8"/>
    <p:sldId id="273" r:id="rId9"/>
    <p:sldId id="274" r:id="rId10"/>
    <p:sldId id="27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08-Jun-20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08-Jun-20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08-Jun-20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08-Jun-20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08-Jun-20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08-Jun-20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08-Jun-20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08-Jun-20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08-Jun-20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08-Jun-20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08-Jun-20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08-Jun-20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08-Jun-20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08-Jun-20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08-Jun-20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08-Jun-20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08-Jun-20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08-Jun-20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08-Jun-20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3"/>
            <a:ext cx="9144000" cy="1187450"/>
          </a:xfrm>
        </p:spPr>
        <p:txBody>
          <a:bodyPr>
            <a:normAutofit fontScale="90000"/>
          </a:bodyPr>
          <a:lstStyle/>
          <a:p>
            <a:r>
              <a:rPr lang="en-US" dirty="0">
                <a:cs typeface="Calibri Light"/>
              </a:rPr>
              <a:t>Environmental Ethics</a:t>
            </a:r>
            <a:br>
              <a:rPr lang="en-US" dirty="0">
                <a:cs typeface="Calibri Light"/>
              </a:rPr>
            </a:br>
            <a:r>
              <a:rPr lang="en-US" sz="2700" dirty="0">
                <a:ea typeface="+mj-lt"/>
                <a:cs typeface="+mj-lt"/>
              </a:rPr>
              <a:t>LECTURE # 5</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1ECC-18AB-45B7-85DE-D2728A90D875}"/>
              </a:ext>
            </a:extLst>
          </p:cNvPr>
          <p:cNvSpPr>
            <a:spLocks noGrp="1"/>
          </p:cNvSpPr>
          <p:nvPr>
            <p:ph type="title"/>
          </p:nvPr>
        </p:nvSpPr>
        <p:spPr>
          <a:xfrm>
            <a:off x="646111" y="452718"/>
            <a:ext cx="9404723" cy="951876"/>
          </a:xfrm>
        </p:spPr>
        <p:txBody>
          <a:bodyPr/>
          <a:lstStyle/>
          <a:p>
            <a:r>
              <a:rPr lang="en-US" dirty="0"/>
              <a:t>Environmental Ethics and Religion</a:t>
            </a:r>
          </a:p>
        </p:txBody>
      </p:sp>
      <p:sp>
        <p:nvSpPr>
          <p:cNvPr id="3" name="Content Placeholder 2">
            <a:extLst>
              <a:ext uri="{FF2B5EF4-FFF2-40B4-BE49-F238E27FC236}">
                <a16:creationId xmlns:a16="http://schemas.microsoft.com/office/drawing/2014/main" id="{29EB0DF0-C634-43AF-8828-F6F0081095FC}"/>
              </a:ext>
            </a:extLst>
          </p:cNvPr>
          <p:cNvSpPr>
            <a:spLocks noGrp="1"/>
          </p:cNvSpPr>
          <p:nvPr>
            <p:ph idx="1"/>
          </p:nvPr>
        </p:nvSpPr>
        <p:spPr>
          <a:xfrm>
            <a:off x="645130" y="1656992"/>
            <a:ext cx="8946541" cy="4195481"/>
          </a:xfrm>
        </p:spPr>
        <p:txBody>
          <a:bodyPr/>
          <a:lstStyle/>
          <a:p>
            <a:pPr marL="0" indent="0" algn="just">
              <a:buNone/>
            </a:pPr>
            <a:r>
              <a:rPr lang="en-US" dirty="0"/>
              <a:t>Different religions have their own theories of how the world was created and in their own ways, encourage the ideas of protecting the environment or preserving nature because of the association of natural elements with the Supreme Power that created them. In some religions, certain plants or animals are worshiped considering them as sacred or symbols of a particular deity. Nature worship is a part of many religious and spiritual practices. This goes on to say that all religions express concern towards the environment and lay importance on its non-human constituents.</a:t>
            </a:r>
          </a:p>
        </p:txBody>
      </p:sp>
      <p:sp>
        <p:nvSpPr>
          <p:cNvPr id="4" name="Slide Number Placeholder 3">
            <a:extLst>
              <a:ext uri="{FF2B5EF4-FFF2-40B4-BE49-F238E27FC236}">
                <a16:creationId xmlns:a16="http://schemas.microsoft.com/office/drawing/2014/main" id="{FBE6293B-FB81-4634-AFE4-110E5FA75AFB}"/>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89845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Lesson For Life</a:t>
            </a:r>
          </a:p>
        </p:txBody>
      </p:sp>
      <p:sp>
        <p:nvSpPr>
          <p:cNvPr id="4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0" name="Freeform: Shape 4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5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a:solidFill>
                  <a:srgbClr val="FFFFFF"/>
                </a:solidFill>
              </a:rPr>
              <a:pPr defTabSz="914400">
                <a:spcAft>
                  <a:spcPts val="600"/>
                </a:spcAft>
              </a:pPr>
              <a:t>11</a:t>
            </a:fld>
            <a:endParaRPr lang="en-US">
              <a:solidFill>
                <a:srgbClr val="FFFFFF"/>
              </a:solidFill>
            </a:endParaRPr>
          </a:p>
        </p:txBody>
      </p:sp>
      <p:pic>
        <p:nvPicPr>
          <p:cNvPr id="8" name="Content Placeholder 7" descr="A picture containing cat, sitting, food&#10;&#10;Description automatically generated">
            <a:extLst>
              <a:ext uri="{FF2B5EF4-FFF2-40B4-BE49-F238E27FC236}">
                <a16:creationId xmlns:a16="http://schemas.microsoft.com/office/drawing/2014/main" id="{9A6AEBB4-4BE2-4616-98D4-3B51376108B4}"/>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t="21628" b="20968"/>
          <a:stretch/>
        </p:blipFill>
        <p:spPr>
          <a:xfrm>
            <a:off x="554477" y="373306"/>
            <a:ext cx="5642042" cy="5757783"/>
          </a:xfrm>
          <a:prstGeom prst="rect">
            <a:avLst/>
          </a:prstGeom>
          <a:effectLst/>
        </p:spPr>
      </p:pic>
    </p:spTree>
    <p:extLst>
      <p:ext uri="{BB962C8B-B14F-4D97-AF65-F5344CB8AC3E}">
        <p14:creationId xmlns:p14="http://schemas.microsoft.com/office/powerpoint/2010/main" val="40299653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27427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3625-1142-4546-983F-EEB06F862749}"/>
              </a:ext>
            </a:extLst>
          </p:cNvPr>
          <p:cNvSpPr>
            <a:spLocks noGrp="1"/>
          </p:cNvSpPr>
          <p:nvPr>
            <p:ph type="title"/>
          </p:nvPr>
        </p:nvSpPr>
        <p:spPr>
          <a:xfrm>
            <a:off x="648930" y="629266"/>
            <a:ext cx="9252154" cy="1223983"/>
          </a:xfrm>
        </p:spPr>
        <p:txBody>
          <a:bodyPr>
            <a:normAutofit/>
          </a:bodyPr>
          <a:lstStyle/>
          <a:p>
            <a:r>
              <a:rPr lang="en-US" dirty="0"/>
              <a:t>Concept Of Environmental Ethics</a:t>
            </a:r>
          </a:p>
        </p:txBody>
      </p:sp>
      <p:sp>
        <p:nvSpPr>
          <p:cNvPr id="4" name="Slide Number Placeholder 3">
            <a:extLst>
              <a:ext uri="{FF2B5EF4-FFF2-40B4-BE49-F238E27FC236}">
                <a16:creationId xmlns:a16="http://schemas.microsoft.com/office/drawing/2014/main" id="{F9613B38-BE46-4081-8B28-85B23EE921C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70FB9B55-1163-4008-9ADA-E08302A0661D}"/>
              </a:ext>
            </a:extLst>
          </p:cNvPr>
          <p:cNvSpPr>
            <a:spLocks noGrp="1"/>
          </p:cNvSpPr>
          <p:nvPr>
            <p:ph idx="1"/>
          </p:nvPr>
        </p:nvSpPr>
        <p:spPr>
          <a:xfrm>
            <a:off x="1103311" y="2052214"/>
            <a:ext cx="6369309" cy="4196185"/>
          </a:xfrm>
        </p:spPr>
        <p:txBody>
          <a:bodyPr>
            <a:normAutofit/>
          </a:bodyPr>
          <a:lstStyle/>
          <a:p>
            <a:pPr marL="0" indent="0" algn="just">
              <a:lnSpc>
                <a:spcPct val="90000"/>
              </a:lnSpc>
              <a:buNone/>
            </a:pPr>
            <a:r>
              <a:rPr lang="en-US" dirty="0"/>
              <a:t>The concept of environmental ethics brings out the fact that all the life forms on Earth have the right to live. By destroying nature, we are denying the life forms this right. This act is unjust and unethical. The food web clearly indicates that human beings, plants, animals, and other natural resources are closely linked with each other. All of us are creations of nature and we depend on one another and the environment. Respecting the existence of not just other humans but also the non-human entities, and recognizing their right to live is our primary duty. With environmental ethics, morality extends to the non-human world.</a:t>
            </a:r>
          </a:p>
        </p:txBody>
      </p:sp>
      <p:pic>
        <p:nvPicPr>
          <p:cNvPr id="1026" name="Picture 2" descr="Are humans at the top of the food chain? - Quora">
            <a:extLst>
              <a:ext uri="{FF2B5EF4-FFF2-40B4-BE49-F238E27FC236}">
                <a16:creationId xmlns:a16="http://schemas.microsoft.com/office/drawing/2014/main" id="{0DB6DCB9-AF0E-4FAF-A9E7-868862F690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93" r="15329" b="-4"/>
          <a:stretch/>
        </p:blipFill>
        <p:spPr bwMode="auto">
          <a:xfrm>
            <a:off x="8129871" y="2052213"/>
            <a:ext cx="3413671"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1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697C7-8C4F-4BD7-AE83-48AEA0962E67}"/>
              </a:ext>
            </a:extLst>
          </p:cNvPr>
          <p:cNvSpPr>
            <a:spLocks noGrp="1"/>
          </p:cNvSpPr>
          <p:nvPr>
            <p:ph type="title"/>
          </p:nvPr>
        </p:nvSpPr>
        <p:spPr>
          <a:xfrm>
            <a:off x="648931" y="629266"/>
            <a:ext cx="4166510" cy="1622321"/>
          </a:xfrm>
        </p:spPr>
        <p:txBody>
          <a:bodyPr>
            <a:normAutofit/>
          </a:bodyPr>
          <a:lstStyle/>
          <a:p>
            <a:pPr>
              <a:lnSpc>
                <a:spcPct val="90000"/>
              </a:lnSpc>
            </a:pPr>
            <a:r>
              <a:rPr lang="en-US" sz="3600" dirty="0">
                <a:solidFill>
                  <a:srgbClr val="EBEBEB"/>
                </a:solidFill>
              </a:rPr>
              <a:t>Consumption of Natural Resources</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0" name="Picture 2">
            <a:extLst>
              <a:ext uri="{FF2B5EF4-FFF2-40B4-BE49-F238E27FC236}">
                <a16:creationId xmlns:a16="http://schemas.microsoft.com/office/drawing/2014/main" id="{612F316A-9B3A-4012-9754-E60B44DFC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033"/>
          <a:stretch/>
        </p:blipFill>
        <p:spPr bwMode="auto">
          <a:xfrm>
            <a:off x="6093992" y="710867"/>
            <a:ext cx="5449889" cy="4945216"/>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839B16A-AC89-48B7-B416-BE5769A352A0}"/>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4</a:t>
            </a:fld>
            <a:endParaRPr lang="en-US">
              <a:solidFill>
                <a:srgbClr val="FFFFFF"/>
              </a:solidFill>
            </a:endParaRPr>
          </a:p>
        </p:txBody>
      </p:sp>
      <p:sp>
        <p:nvSpPr>
          <p:cNvPr id="3" name="Content Placeholder 2">
            <a:extLst>
              <a:ext uri="{FF2B5EF4-FFF2-40B4-BE49-F238E27FC236}">
                <a16:creationId xmlns:a16="http://schemas.microsoft.com/office/drawing/2014/main" id="{CC993E3E-5F44-4731-9A2B-421B078CB619}"/>
              </a:ext>
            </a:extLst>
          </p:cNvPr>
          <p:cNvSpPr>
            <a:spLocks noGrp="1"/>
          </p:cNvSpPr>
          <p:nvPr>
            <p:ph idx="1"/>
          </p:nvPr>
        </p:nvSpPr>
        <p:spPr>
          <a:xfrm>
            <a:off x="648931" y="2438400"/>
            <a:ext cx="4166509" cy="3785419"/>
          </a:xfrm>
        </p:spPr>
        <p:txBody>
          <a:bodyPr>
            <a:normAutofit fontScale="92500" lnSpcReduction="10000"/>
          </a:bodyPr>
          <a:lstStyle/>
          <a:p>
            <a:pPr marL="0" indent="0" algn="just">
              <a:lnSpc>
                <a:spcPct val="90000"/>
              </a:lnSpc>
              <a:buNone/>
            </a:pPr>
            <a:r>
              <a:rPr lang="en-US" sz="1700" dirty="0">
                <a:solidFill>
                  <a:srgbClr val="EBEBEB"/>
                </a:solidFill>
              </a:rPr>
              <a:t>Our natural environment is not a storehouse to rob resources from. It is a reserve of resources that are crucial to the existence of life. Their unscrupulous depletion is detrimental to our well-being. We are cutting down forests for making our homes. Our excessive consumption of natural resources continues. The undue use of resources is resulting in their depletion, risking the life of our</a:t>
            </a:r>
            <a:r>
              <a:rPr lang="en-US" sz="1700" dirty="0">
                <a:solidFill>
                  <a:schemeClr val="bg2"/>
                </a:solidFill>
              </a:rPr>
              <a:t> future generations. The overconsumption of energy, water and raw materials worsens climate change and increases air pollution. Fresh water reserves, fish stocks and many other factors, many species are under threat of extinction and fertile land is being destroyed.</a:t>
            </a:r>
          </a:p>
        </p:txBody>
      </p:sp>
    </p:spTree>
    <p:extLst>
      <p:ext uri="{BB962C8B-B14F-4D97-AF65-F5344CB8AC3E}">
        <p14:creationId xmlns:p14="http://schemas.microsoft.com/office/powerpoint/2010/main" val="76555621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9D0B4-59A8-43EB-943E-E321D638E470}"/>
              </a:ext>
            </a:extLst>
          </p:cNvPr>
          <p:cNvSpPr>
            <a:spLocks noGrp="1"/>
          </p:cNvSpPr>
          <p:nvPr>
            <p:ph type="title"/>
          </p:nvPr>
        </p:nvSpPr>
        <p:spPr>
          <a:xfrm>
            <a:off x="648931" y="629266"/>
            <a:ext cx="4166510" cy="1622321"/>
          </a:xfrm>
        </p:spPr>
        <p:txBody>
          <a:bodyPr>
            <a:normAutofit/>
          </a:bodyPr>
          <a:lstStyle/>
          <a:p>
            <a:pPr>
              <a:lnSpc>
                <a:spcPct val="90000"/>
              </a:lnSpc>
            </a:pPr>
            <a:r>
              <a:rPr lang="en-US" sz="2900">
                <a:solidFill>
                  <a:srgbClr val="EBEBEB"/>
                </a:solidFill>
              </a:rPr>
              <a:t>Destruction of Forests/Deforestation </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4" name="Picture 2">
            <a:extLst>
              <a:ext uri="{FF2B5EF4-FFF2-40B4-BE49-F238E27FC236}">
                <a16:creationId xmlns:a16="http://schemas.microsoft.com/office/drawing/2014/main" id="{80FA9519-6183-429C-B8DC-0133A50FB0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490090"/>
            <a:ext cx="5449889" cy="3896670"/>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F59A928A-E83A-47A0-83A3-112F0C8AC69C}"/>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5</a:t>
            </a:fld>
            <a:endParaRPr lang="en-US">
              <a:solidFill>
                <a:srgbClr val="FFFFFF"/>
              </a:solidFill>
            </a:endParaRPr>
          </a:p>
        </p:txBody>
      </p:sp>
      <p:sp>
        <p:nvSpPr>
          <p:cNvPr id="3" name="Content Placeholder 2">
            <a:extLst>
              <a:ext uri="{FF2B5EF4-FFF2-40B4-BE49-F238E27FC236}">
                <a16:creationId xmlns:a16="http://schemas.microsoft.com/office/drawing/2014/main" id="{14981970-8270-49CD-983A-283A2BF16DF2}"/>
              </a:ext>
            </a:extLst>
          </p:cNvPr>
          <p:cNvSpPr>
            <a:spLocks noGrp="1"/>
          </p:cNvSpPr>
          <p:nvPr>
            <p:ph idx="1"/>
          </p:nvPr>
        </p:nvSpPr>
        <p:spPr>
          <a:xfrm>
            <a:off x="348793" y="1932496"/>
            <a:ext cx="4466648" cy="4291324"/>
          </a:xfrm>
        </p:spPr>
        <p:txBody>
          <a:bodyPr>
            <a:normAutofit/>
          </a:bodyPr>
          <a:lstStyle/>
          <a:p>
            <a:pPr marL="0" indent="0" algn="just">
              <a:lnSpc>
                <a:spcPct val="90000"/>
              </a:lnSpc>
              <a:buNone/>
            </a:pPr>
            <a:r>
              <a:rPr lang="en-US" sz="1700" dirty="0">
                <a:solidFill>
                  <a:srgbClr val="EBEBEB"/>
                </a:solidFill>
              </a:rPr>
              <a:t>When industrial processes lead to destruction of resources, is it not the industry's responsibility to restore the depleted resources? Moreover, can a restored environment make up for the original one? Mining processes disrupt the ecological balance in certain areas. They harm the plant and animal life in those regions. Slash-and-burn techniques are used for clearing land, that leads to the destruction of forests and woodland. The land is used for agriculture, but is the loss of so many trees compensated for?</a:t>
            </a:r>
          </a:p>
        </p:txBody>
      </p:sp>
    </p:spTree>
    <p:extLst>
      <p:ext uri="{BB962C8B-B14F-4D97-AF65-F5344CB8AC3E}">
        <p14:creationId xmlns:p14="http://schemas.microsoft.com/office/powerpoint/2010/main" val="20309383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F5AF5-EED8-4AD9-BBEF-21E2483EE1CA}"/>
              </a:ext>
            </a:extLst>
          </p:cNvPr>
          <p:cNvSpPr>
            <a:spLocks noGrp="1"/>
          </p:cNvSpPr>
          <p:nvPr>
            <p:ph type="title"/>
          </p:nvPr>
        </p:nvSpPr>
        <p:spPr>
          <a:xfrm>
            <a:off x="648930" y="629266"/>
            <a:ext cx="5616217" cy="1622321"/>
          </a:xfrm>
        </p:spPr>
        <p:txBody>
          <a:bodyPr>
            <a:normAutofit/>
          </a:bodyPr>
          <a:lstStyle/>
          <a:p>
            <a:r>
              <a:rPr lang="en-US">
                <a:solidFill>
                  <a:srgbClr val="EBEBEB"/>
                </a:solidFill>
              </a:rPr>
              <a:t>Environmental Pollution</a:t>
            </a:r>
          </a:p>
        </p:txBody>
      </p:sp>
      <p:sp>
        <p:nvSpPr>
          <p:cNvPr id="73"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75" name="Freeform: Shape 74">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098" name="Picture 2" descr="Quality Air Pollution Images - HD, Download | Air pollution poster ...">
            <a:extLst>
              <a:ext uri="{FF2B5EF4-FFF2-40B4-BE49-F238E27FC236}">
                <a16:creationId xmlns:a16="http://schemas.microsoft.com/office/drawing/2014/main" id="{09BED3B3-0A16-43DB-BA94-5587CEB5F3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3742" y="1143000"/>
            <a:ext cx="3980139" cy="501197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11F567A-1BE2-4568-9070-9CE758DFEF0E}"/>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6</a:t>
            </a:fld>
            <a:endParaRPr lang="en-US">
              <a:solidFill>
                <a:srgbClr val="FFFFFF"/>
              </a:solidFill>
            </a:endParaRPr>
          </a:p>
        </p:txBody>
      </p:sp>
      <p:sp>
        <p:nvSpPr>
          <p:cNvPr id="3" name="Content Placeholder 2">
            <a:extLst>
              <a:ext uri="{FF2B5EF4-FFF2-40B4-BE49-F238E27FC236}">
                <a16:creationId xmlns:a16="http://schemas.microsoft.com/office/drawing/2014/main" id="{844FFCC6-0675-4ED1-AFF2-0F441501AE46}"/>
              </a:ext>
            </a:extLst>
          </p:cNvPr>
          <p:cNvSpPr>
            <a:spLocks noGrp="1"/>
          </p:cNvSpPr>
          <p:nvPr>
            <p:ph idx="1"/>
          </p:nvPr>
        </p:nvSpPr>
        <p:spPr>
          <a:xfrm>
            <a:off x="648931" y="2438400"/>
            <a:ext cx="5616216" cy="3785419"/>
          </a:xfrm>
        </p:spPr>
        <p:txBody>
          <a:bodyPr>
            <a:normAutofit/>
          </a:bodyPr>
          <a:lstStyle/>
          <a:p>
            <a:pPr marL="0" indent="0" algn="just">
              <a:lnSpc>
                <a:spcPct val="90000"/>
              </a:lnSpc>
              <a:buNone/>
            </a:pPr>
            <a:r>
              <a:rPr lang="en-US" sz="1900" dirty="0">
                <a:solidFill>
                  <a:srgbClr val="FFFFFF"/>
                </a:solidFill>
              </a:rPr>
              <a:t>Many human activities lead to environmental pollution. The rising human population is increasing the demand for nature's resources. As the population is exceeding the carrying capacity of our planet, animal and plant habitats are being destroyed to make space for human habitation. Huge constructions (roads and buildings for residential and industrial use) are being made at the cost of the environment. To allow space for these constructions, so many trees have to lose their lives. The animals that thrive in them lose their natural habitats and eventually their lives. </a:t>
            </a:r>
          </a:p>
        </p:txBody>
      </p:sp>
    </p:spTree>
    <p:extLst>
      <p:ext uri="{BB962C8B-B14F-4D97-AF65-F5344CB8AC3E}">
        <p14:creationId xmlns:p14="http://schemas.microsoft.com/office/powerpoint/2010/main" val="166539737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90E41-F57E-4E6E-874A-8580707808D2}"/>
              </a:ext>
            </a:extLst>
          </p:cNvPr>
          <p:cNvSpPr>
            <a:spLocks noGrp="1"/>
          </p:cNvSpPr>
          <p:nvPr>
            <p:ph type="title"/>
          </p:nvPr>
        </p:nvSpPr>
        <p:spPr>
          <a:xfrm>
            <a:off x="105064" y="629266"/>
            <a:ext cx="4710377" cy="1622321"/>
          </a:xfrm>
        </p:spPr>
        <p:txBody>
          <a:bodyPr>
            <a:normAutofit/>
          </a:bodyPr>
          <a:lstStyle/>
          <a:p>
            <a:r>
              <a:rPr lang="en-US" sz="4400" dirty="0">
                <a:solidFill>
                  <a:srgbClr val="EBEBEB"/>
                </a:solidFill>
              </a:rPr>
              <a:t>Harm to Animals</a:t>
            </a:r>
            <a:endParaRPr lang="en-US" sz="4800" dirty="0">
              <a:solidFill>
                <a:srgbClr val="EBEBEB"/>
              </a:solidFill>
            </a:endParaRPr>
          </a:p>
        </p:txBody>
      </p:sp>
      <p:sp>
        <p:nvSpPr>
          <p:cNvPr id="51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122" name="Picture 2">
            <a:extLst>
              <a:ext uri="{FF2B5EF4-FFF2-40B4-BE49-F238E27FC236}">
                <a16:creationId xmlns:a16="http://schemas.microsoft.com/office/drawing/2014/main" id="{C4CE7D16-6CB7-440B-9D8F-46B2D3ADF3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725910"/>
            <a:ext cx="5449889" cy="3406177"/>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B358D0AE-4957-4588-8519-232000E74215}"/>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7</a:t>
            </a:fld>
            <a:endParaRPr lang="en-US">
              <a:solidFill>
                <a:srgbClr val="FFFFFF"/>
              </a:solidFill>
            </a:endParaRPr>
          </a:p>
        </p:txBody>
      </p:sp>
      <p:sp>
        <p:nvSpPr>
          <p:cNvPr id="3" name="Content Placeholder 2">
            <a:extLst>
              <a:ext uri="{FF2B5EF4-FFF2-40B4-BE49-F238E27FC236}">
                <a16:creationId xmlns:a16="http://schemas.microsoft.com/office/drawing/2014/main" id="{735EF38C-83C8-47E2-B752-A40CBBF288C5}"/>
              </a:ext>
            </a:extLst>
          </p:cNvPr>
          <p:cNvSpPr>
            <a:spLocks noGrp="1"/>
          </p:cNvSpPr>
          <p:nvPr>
            <p:ph idx="1"/>
          </p:nvPr>
        </p:nvSpPr>
        <p:spPr>
          <a:xfrm>
            <a:off x="330741" y="2042810"/>
            <a:ext cx="4484700" cy="4181010"/>
          </a:xfrm>
        </p:spPr>
        <p:txBody>
          <a:bodyPr>
            <a:normAutofit/>
          </a:bodyPr>
          <a:lstStyle/>
          <a:p>
            <a:pPr marL="0" indent="0" algn="just">
              <a:lnSpc>
                <a:spcPct val="90000"/>
              </a:lnSpc>
              <a:buNone/>
            </a:pPr>
            <a:r>
              <a:rPr lang="en-US" sz="1600" dirty="0">
                <a:solidFill>
                  <a:srgbClr val="EBEBEB"/>
                </a:solidFill>
              </a:rPr>
              <a:t>Due to habitat loss, animals may enter human settlements, thus posing a threat to the people living there. In some cases, these animals are killed. Secondly, animals serve as food sources of humans, for which they are killed. Also, animal studies cause harm to animals and even their deaths. This destruction has led to the extinction of many animal species. The reduction in the populations of several other animal species continues. How can we deny the animals their right to live? How are we right in depriving them of their habitat and food? Who gave us the right to harm them for our convenience? These are some of the ethical environmental issues that need to be addressed.</a:t>
            </a:r>
          </a:p>
        </p:txBody>
      </p:sp>
    </p:spTree>
    <p:extLst>
      <p:ext uri="{BB962C8B-B14F-4D97-AF65-F5344CB8AC3E}">
        <p14:creationId xmlns:p14="http://schemas.microsoft.com/office/powerpoint/2010/main" val="31398520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4B97F-F5DB-4C97-B2D5-C9179ABB453D}"/>
              </a:ext>
            </a:extLst>
          </p:cNvPr>
          <p:cNvSpPr>
            <a:spLocks noGrp="1"/>
          </p:cNvSpPr>
          <p:nvPr>
            <p:ph type="title"/>
          </p:nvPr>
        </p:nvSpPr>
        <p:spPr>
          <a:xfrm>
            <a:off x="282102" y="457200"/>
            <a:ext cx="4711498" cy="1347019"/>
          </a:xfrm>
        </p:spPr>
        <p:txBody>
          <a:bodyPr>
            <a:normAutofit/>
          </a:bodyPr>
          <a:lstStyle/>
          <a:p>
            <a:pPr>
              <a:lnSpc>
                <a:spcPct val="90000"/>
              </a:lnSpc>
            </a:pPr>
            <a:r>
              <a:rPr lang="en-US" sz="3600" dirty="0">
                <a:solidFill>
                  <a:srgbClr val="EBEBEB"/>
                </a:solidFill>
              </a:rPr>
              <a:t>What are Our Moral Responsibilities?</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146" name="Picture 2">
            <a:extLst>
              <a:ext uri="{FF2B5EF4-FFF2-40B4-BE49-F238E27FC236}">
                <a16:creationId xmlns:a16="http://schemas.microsoft.com/office/drawing/2014/main" id="{6CE60E2B-5FF3-4FE2-96A2-24905C400B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73" t="7474" r="13545" b="7418"/>
          <a:stretch/>
        </p:blipFill>
        <p:spPr bwMode="auto">
          <a:xfrm>
            <a:off x="6527260" y="1063416"/>
            <a:ext cx="4233452" cy="473426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9F42F43-36C2-43FF-ACC6-47E9589F0B9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8</a:t>
            </a:fld>
            <a:endParaRPr lang="en-US">
              <a:solidFill>
                <a:srgbClr val="FFFFFF"/>
              </a:solidFill>
            </a:endParaRPr>
          </a:p>
        </p:txBody>
      </p:sp>
      <p:sp>
        <p:nvSpPr>
          <p:cNvPr id="3" name="Content Placeholder 2">
            <a:extLst>
              <a:ext uri="{FF2B5EF4-FFF2-40B4-BE49-F238E27FC236}">
                <a16:creationId xmlns:a16="http://schemas.microsoft.com/office/drawing/2014/main" id="{555FF138-2B2E-4D36-B981-ACF5F7376FBB}"/>
              </a:ext>
            </a:extLst>
          </p:cNvPr>
          <p:cNvSpPr>
            <a:spLocks noGrp="1"/>
          </p:cNvSpPr>
          <p:nvPr>
            <p:ph idx="1"/>
          </p:nvPr>
        </p:nvSpPr>
        <p:spPr>
          <a:xfrm>
            <a:off x="281683" y="1804220"/>
            <a:ext cx="4533758" cy="4419600"/>
          </a:xfrm>
        </p:spPr>
        <p:txBody>
          <a:bodyPr>
            <a:normAutofit/>
          </a:bodyPr>
          <a:lstStyle/>
          <a:p>
            <a:pPr marL="0" indent="0" algn="just">
              <a:lnSpc>
                <a:spcPct val="90000"/>
              </a:lnSpc>
              <a:buNone/>
            </a:pPr>
            <a:r>
              <a:rPr lang="en-US" sz="1600" dirty="0">
                <a:solidFill>
                  <a:srgbClr val="EBEBEB"/>
                </a:solidFill>
              </a:rPr>
              <a:t>Another important point in relation to environmental ethics is of our moral responsibility to preserve nature for our future generations. By causing environmental degradation and depletion of resources, we are risking the lives of future generations. Is it not our duty to leave a good environment for them to live in? Non-renewable energy resources are fast-depleting and sadly, it isn't possible to replenish them. This means, they may not be available for the future generations. We need to strike a balance between our needs and the availability of resources, so that the forthcoming generations are also able to benefit from their use.</a:t>
            </a:r>
          </a:p>
        </p:txBody>
      </p:sp>
    </p:spTree>
    <p:extLst>
      <p:ext uri="{BB962C8B-B14F-4D97-AF65-F5344CB8AC3E}">
        <p14:creationId xmlns:p14="http://schemas.microsoft.com/office/powerpoint/2010/main" val="29694110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77394-8119-4B28-93AB-111748B40A28}"/>
              </a:ext>
            </a:extLst>
          </p:cNvPr>
          <p:cNvSpPr>
            <a:spLocks noGrp="1"/>
          </p:cNvSpPr>
          <p:nvPr>
            <p:ph idx="1"/>
          </p:nvPr>
        </p:nvSpPr>
        <p:spPr>
          <a:xfrm>
            <a:off x="725864" y="952108"/>
            <a:ext cx="9323989" cy="5296292"/>
          </a:xfrm>
        </p:spPr>
        <p:txBody>
          <a:bodyPr>
            <a:normAutofit/>
          </a:bodyPr>
          <a:lstStyle/>
          <a:p>
            <a:pPr marL="0" indent="0" algn="just">
              <a:buNone/>
            </a:pPr>
            <a:r>
              <a:rPr lang="en-US" dirty="0"/>
              <a:t>We are morally obliged to consider the needs of even the other elements of our environment. They include not just other human beings, but also plants and animals. It is only ethical to be fair to these elements and make a responsible use of natural resources. Environmental ethics try to answer the question of whether human beings have any moral obligation towards the non-human entities in nature. For the sake of development and convenience, is it morally right to burn fuels though pollution is caused? Is it morally right to continue with technological advances at the cost of the environment? Climate change is known to have a negative impact on plant diversity. It is a fact that the increasing pollution levels are hazardous for not only humans but also for plants and animals. Given this, isn't it our moral responsibility to protect the environment? We have certain duties towards the environment. Our approach towards other living entities should be based on strong ethical values. Even if the human race is considered as the main constituent of the environment, animals and plants are in no way less important. They have a right to get a fair share of resources and lead a safe life.</a:t>
            </a:r>
          </a:p>
        </p:txBody>
      </p:sp>
      <p:sp>
        <p:nvSpPr>
          <p:cNvPr id="4" name="Slide Number Placeholder 3">
            <a:extLst>
              <a:ext uri="{FF2B5EF4-FFF2-40B4-BE49-F238E27FC236}">
                <a16:creationId xmlns:a16="http://schemas.microsoft.com/office/drawing/2014/main" id="{40E4D7A5-82B5-4156-B632-C13C80955FFD}"/>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239567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112336-D214-4AE0-8994-912738B9FE2D}"/>
</file>

<file path=customXml/itemProps2.xml><?xml version="1.0" encoding="utf-8"?>
<ds:datastoreItem xmlns:ds="http://schemas.openxmlformats.org/officeDocument/2006/customXml" ds:itemID="{87557FFF-D488-4074-A5D3-A127B117C761}"/>
</file>

<file path=customXml/itemProps3.xml><?xml version="1.0" encoding="utf-8"?>
<ds:datastoreItem xmlns:ds="http://schemas.openxmlformats.org/officeDocument/2006/customXml" ds:itemID="{27135605-5DF5-43A7-B79D-9E1CA31705A5}"/>
</file>

<file path=docProps/app.xml><?xml version="1.0" encoding="utf-8"?>
<Properties xmlns="http://schemas.openxmlformats.org/officeDocument/2006/extended-properties" xmlns:vt="http://schemas.openxmlformats.org/officeDocument/2006/docPropsVTypes">
  <TotalTime>1</TotalTime>
  <Words>1159</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Environmental Ethics LECTURE # 5</vt:lpstr>
      <vt:lpstr>Fair Use Notice</vt:lpstr>
      <vt:lpstr>Concept Of Environmental Ethics</vt:lpstr>
      <vt:lpstr>Consumption of Natural Resources</vt:lpstr>
      <vt:lpstr>Destruction of Forests/Deforestation </vt:lpstr>
      <vt:lpstr>Environmental Pollution</vt:lpstr>
      <vt:lpstr>Harm to Animals</vt:lpstr>
      <vt:lpstr>What are Our Moral Responsibilities?</vt:lpstr>
      <vt:lpstr>PowerPoint Presentation</vt:lpstr>
      <vt:lpstr>Environmental Ethics and Religion</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Ethics LECTURE # 5</dc:title>
  <dc:creator>junaid ahmed</dc:creator>
  <cp:lastModifiedBy>junaid ahmed</cp:lastModifiedBy>
  <cp:revision>1</cp:revision>
  <dcterms:created xsi:type="dcterms:W3CDTF">2020-06-08T17:00:05Z</dcterms:created>
  <dcterms:modified xsi:type="dcterms:W3CDTF">2020-06-08T17:01:19Z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