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drawing1.xml" ContentType="application/vnd.ms-office.drawingml.diagramDrawing+xml"/>
  <Override PartName="/ppt/diagrams/colors1.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64" r:id="rId3"/>
    <p:sldId id="268" r:id="rId4"/>
    <p:sldId id="269" r:id="rId5"/>
    <p:sldId id="270" r:id="rId6"/>
    <p:sldId id="271" r:id="rId7"/>
    <p:sldId id="272" r:id="rId8"/>
    <p:sldId id="273" r:id="rId9"/>
    <p:sldId id="274" r:id="rId10"/>
    <p:sldId id="275" r:id="rId11"/>
    <p:sldId id="276" r:id="rId12"/>
    <p:sldId id="277" r:id="rId13"/>
    <p:sldId id="278" r:id="rId14"/>
    <p:sldId id="280" r:id="rId15"/>
    <p:sldId id="281" r:id="rId16"/>
    <p:sldId id="282" r:id="rId17"/>
    <p:sldId id="283" r:id="rId18"/>
    <p:sldId id="284" r:id="rId19"/>
    <p:sldId id="285"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F37931-8AA9-00A1-D47D-1C73629828BB}" v="671" dt="2020-05-30T08:14:40.417"/>
    <p1510:client id="{D92B0498-761C-3E44-591D-D3291D72A93E}" v="536" dt="2020-05-28T20:02:35.4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 Id="rId30"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54CBC7-84F7-4CFE-A538-9D97FE0EC62C}"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2F1E45E-00B0-43AA-9007-F32451842C55}">
      <dgm:prSet/>
      <dgm:spPr/>
      <dgm:t>
        <a:bodyPr/>
        <a:lstStyle/>
        <a:p>
          <a:pPr>
            <a:defRPr b="1"/>
          </a:pPr>
          <a:r>
            <a:rPr lang="en-US" b="0" i="0"/>
            <a:t>Frequently, progress of the development is delayed because the client does not meet obligations on time.</a:t>
          </a:r>
          <a:endParaRPr lang="en-US"/>
        </a:p>
      </dgm:t>
    </dgm:pt>
    <dgm:pt modelId="{BA94123E-944D-4413-901A-0A584685330D}" type="parTrans" cxnId="{D62380B9-EBC9-4F85-8972-3FA819A5DD97}">
      <dgm:prSet/>
      <dgm:spPr/>
      <dgm:t>
        <a:bodyPr/>
        <a:lstStyle/>
        <a:p>
          <a:endParaRPr lang="en-US"/>
        </a:p>
      </dgm:t>
    </dgm:pt>
    <dgm:pt modelId="{774E6861-96DC-41C8-A0B3-0CD1AD316E75}" type="sibTrans" cxnId="{D62380B9-EBC9-4F85-8972-3FA819A5DD97}">
      <dgm:prSet/>
      <dgm:spPr/>
      <dgm:t>
        <a:bodyPr/>
        <a:lstStyle/>
        <a:p>
          <a:endParaRPr lang="en-US"/>
        </a:p>
      </dgm:t>
    </dgm:pt>
    <dgm:pt modelId="{2894FADA-BE5B-4800-9EB7-EE784375C03E}">
      <dgm:prSet/>
      <dgm:spPr/>
      <dgm:t>
        <a:bodyPr/>
        <a:lstStyle/>
        <a:p>
          <a:pPr>
            <a:defRPr b="1"/>
          </a:pPr>
          <a:r>
            <a:rPr lang="en-US" b="0" i="0"/>
            <a:t>The developer will be expected its best to rearrange activities to avoid wasting effort, but it in not always possible.</a:t>
          </a:r>
          <a:endParaRPr lang="en-US"/>
        </a:p>
      </dgm:t>
    </dgm:pt>
    <dgm:pt modelId="{4D55F7ED-AB57-41EA-9B45-42FF38D740CD}" type="parTrans" cxnId="{205D1C2A-7033-4F3E-99D2-C7D6C6FB55F7}">
      <dgm:prSet/>
      <dgm:spPr/>
      <dgm:t>
        <a:bodyPr/>
        <a:lstStyle/>
        <a:p>
          <a:endParaRPr lang="en-US"/>
        </a:p>
      </dgm:t>
    </dgm:pt>
    <dgm:pt modelId="{C36CD3D5-B5B2-4E2B-85B4-34B2F35AF55D}" type="sibTrans" cxnId="{205D1C2A-7033-4F3E-99D2-C7D6C6FB55F7}">
      <dgm:prSet/>
      <dgm:spPr/>
      <dgm:t>
        <a:bodyPr/>
        <a:lstStyle/>
        <a:p>
          <a:endParaRPr lang="en-US"/>
        </a:p>
      </dgm:t>
    </dgm:pt>
    <dgm:pt modelId="{2F583C39-C89E-4AD4-85D8-780B5D6571E7}">
      <dgm:prSet/>
      <dgm:spPr/>
      <dgm:t>
        <a:bodyPr/>
        <a:lstStyle/>
        <a:p>
          <a:pPr>
            <a:defRPr b="1"/>
          </a:pPr>
          <a:r>
            <a:rPr lang="en-US" b="0" i="0"/>
            <a:t>Therefore, the contract should make provision for payments to compensate for :</a:t>
          </a:r>
          <a:endParaRPr lang="en-US"/>
        </a:p>
      </dgm:t>
    </dgm:pt>
    <dgm:pt modelId="{A3D299CE-28C5-4788-97D8-685CBE706456}" type="parTrans" cxnId="{957A3638-3F8A-4C07-81D0-E6699D1016EC}">
      <dgm:prSet/>
      <dgm:spPr/>
      <dgm:t>
        <a:bodyPr/>
        <a:lstStyle/>
        <a:p>
          <a:endParaRPr lang="en-US"/>
        </a:p>
      </dgm:t>
    </dgm:pt>
    <dgm:pt modelId="{FCDEFA18-EAEE-47ED-B712-FC63599C21FB}" type="sibTrans" cxnId="{957A3638-3F8A-4C07-81D0-E6699D1016EC}">
      <dgm:prSet/>
      <dgm:spPr/>
      <dgm:t>
        <a:bodyPr/>
        <a:lstStyle/>
        <a:p>
          <a:endParaRPr lang="en-US"/>
        </a:p>
      </dgm:t>
    </dgm:pt>
    <dgm:pt modelId="{55612A80-AEF6-462C-ABA4-89004C3F6882}">
      <dgm:prSet/>
      <dgm:spPr/>
      <dgm:t>
        <a:bodyPr/>
        <a:lstStyle/>
        <a:p>
          <a:r>
            <a:rPr lang="en-US" b="0" i="0"/>
            <a:t>The wasted effort when the client fails t meet its obligation on time</a:t>
          </a:r>
          <a:endParaRPr lang="en-US"/>
        </a:p>
      </dgm:t>
    </dgm:pt>
    <dgm:pt modelId="{78E510D0-996C-4780-978D-35BF6C140703}" type="parTrans" cxnId="{192487DC-6EF4-459D-8551-6A557A3E34F6}">
      <dgm:prSet/>
      <dgm:spPr/>
      <dgm:t>
        <a:bodyPr/>
        <a:lstStyle/>
        <a:p>
          <a:endParaRPr lang="en-US"/>
        </a:p>
      </dgm:t>
    </dgm:pt>
    <dgm:pt modelId="{F1DD0D84-DFFD-43EB-8DD7-9997609DE643}" type="sibTrans" cxnId="{192487DC-6EF4-459D-8551-6A557A3E34F6}">
      <dgm:prSet/>
      <dgm:spPr/>
      <dgm:t>
        <a:bodyPr/>
        <a:lstStyle/>
        <a:p>
          <a:endParaRPr lang="en-US"/>
        </a:p>
      </dgm:t>
    </dgm:pt>
    <dgm:pt modelId="{4DDEB464-6F23-4D3E-8465-B669F8D12E92}">
      <dgm:prSet/>
      <dgm:spPr/>
      <dgm:t>
        <a:bodyPr/>
        <a:lstStyle/>
        <a:p>
          <a:r>
            <a:rPr lang="en-US" b="0" i="0"/>
            <a:t>Extra work when changes  are requested</a:t>
          </a:r>
          <a:endParaRPr lang="en-US"/>
        </a:p>
      </dgm:t>
    </dgm:pt>
    <dgm:pt modelId="{960A3C9A-B63D-4102-8CCC-D1283B98361C}" type="parTrans" cxnId="{5171378E-CA32-4A6B-8B08-7D62A825126A}">
      <dgm:prSet/>
      <dgm:spPr/>
      <dgm:t>
        <a:bodyPr/>
        <a:lstStyle/>
        <a:p>
          <a:endParaRPr lang="en-US"/>
        </a:p>
      </dgm:t>
    </dgm:pt>
    <dgm:pt modelId="{2B8120A6-AB91-407E-806D-AABF1DA1C8C3}" type="sibTrans" cxnId="{5171378E-CA32-4A6B-8B08-7D62A825126A}">
      <dgm:prSet/>
      <dgm:spPr/>
      <dgm:t>
        <a:bodyPr/>
        <a:lstStyle/>
        <a:p>
          <a:endParaRPr lang="en-US"/>
        </a:p>
      </dgm:t>
    </dgm:pt>
    <dgm:pt modelId="{44052438-2004-430A-8183-8178607FB638}" type="pres">
      <dgm:prSet presAssocID="{B854CBC7-84F7-4CFE-A538-9D97FE0EC62C}" presName="root" presStyleCnt="0">
        <dgm:presLayoutVars>
          <dgm:dir/>
          <dgm:resizeHandles val="exact"/>
        </dgm:presLayoutVars>
      </dgm:prSet>
      <dgm:spPr/>
    </dgm:pt>
    <dgm:pt modelId="{1AC1ED2F-E12E-4BCF-9469-443EA8E69E19}" type="pres">
      <dgm:prSet presAssocID="{32F1E45E-00B0-43AA-9007-F32451842C55}" presName="compNode" presStyleCnt="0"/>
      <dgm:spPr/>
    </dgm:pt>
    <dgm:pt modelId="{81C23EFC-25A9-4160-ACC9-3AA1EF91D8BF}" type="pres">
      <dgm:prSet presAssocID="{32F1E45E-00B0-43AA-9007-F32451842C5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93817E56-DC5D-454D-BF30-261591E897FC}" type="pres">
      <dgm:prSet presAssocID="{32F1E45E-00B0-43AA-9007-F32451842C55}" presName="iconSpace" presStyleCnt="0"/>
      <dgm:spPr/>
    </dgm:pt>
    <dgm:pt modelId="{3A40DA34-A5DC-4644-B13F-EB830D86BA2C}" type="pres">
      <dgm:prSet presAssocID="{32F1E45E-00B0-43AA-9007-F32451842C55}" presName="parTx" presStyleLbl="revTx" presStyleIdx="0" presStyleCnt="6">
        <dgm:presLayoutVars>
          <dgm:chMax val="0"/>
          <dgm:chPref val="0"/>
        </dgm:presLayoutVars>
      </dgm:prSet>
      <dgm:spPr/>
    </dgm:pt>
    <dgm:pt modelId="{5A9FFB32-145B-4E27-931C-863C455AA3CA}" type="pres">
      <dgm:prSet presAssocID="{32F1E45E-00B0-43AA-9007-F32451842C55}" presName="txSpace" presStyleCnt="0"/>
      <dgm:spPr/>
    </dgm:pt>
    <dgm:pt modelId="{367D63D8-EB20-4E4E-800F-6BC8371AB165}" type="pres">
      <dgm:prSet presAssocID="{32F1E45E-00B0-43AA-9007-F32451842C55}" presName="desTx" presStyleLbl="revTx" presStyleIdx="1" presStyleCnt="6">
        <dgm:presLayoutVars/>
      </dgm:prSet>
      <dgm:spPr/>
    </dgm:pt>
    <dgm:pt modelId="{53612A8A-F8C5-4B73-AEA0-2AB4922EE92F}" type="pres">
      <dgm:prSet presAssocID="{774E6861-96DC-41C8-A0B3-0CD1AD316E75}" presName="sibTrans" presStyleCnt="0"/>
      <dgm:spPr/>
    </dgm:pt>
    <dgm:pt modelId="{A86E20FE-0435-4E5B-8F21-9ECD97171117}" type="pres">
      <dgm:prSet presAssocID="{2894FADA-BE5B-4800-9EB7-EE784375C03E}" presName="compNode" presStyleCnt="0"/>
      <dgm:spPr/>
    </dgm:pt>
    <dgm:pt modelId="{4CFC373A-2943-4CF6-AB7A-B094FECC42B3}" type="pres">
      <dgm:prSet presAssocID="{2894FADA-BE5B-4800-9EB7-EE784375C03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commerce"/>
        </a:ext>
      </dgm:extLst>
    </dgm:pt>
    <dgm:pt modelId="{5F47421F-715F-44AE-B4DA-C033566789C1}" type="pres">
      <dgm:prSet presAssocID="{2894FADA-BE5B-4800-9EB7-EE784375C03E}" presName="iconSpace" presStyleCnt="0"/>
      <dgm:spPr/>
    </dgm:pt>
    <dgm:pt modelId="{0A854567-528B-4F59-9C64-D256AC96E051}" type="pres">
      <dgm:prSet presAssocID="{2894FADA-BE5B-4800-9EB7-EE784375C03E}" presName="parTx" presStyleLbl="revTx" presStyleIdx="2" presStyleCnt="6">
        <dgm:presLayoutVars>
          <dgm:chMax val="0"/>
          <dgm:chPref val="0"/>
        </dgm:presLayoutVars>
      </dgm:prSet>
      <dgm:spPr/>
    </dgm:pt>
    <dgm:pt modelId="{AED235D2-2D54-43B2-B3D5-7DD2FCD963C1}" type="pres">
      <dgm:prSet presAssocID="{2894FADA-BE5B-4800-9EB7-EE784375C03E}" presName="txSpace" presStyleCnt="0"/>
      <dgm:spPr/>
    </dgm:pt>
    <dgm:pt modelId="{BFA815A0-ABA4-4EF8-A791-2141D7D19696}" type="pres">
      <dgm:prSet presAssocID="{2894FADA-BE5B-4800-9EB7-EE784375C03E}" presName="desTx" presStyleLbl="revTx" presStyleIdx="3" presStyleCnt="6">
        <dgm:presLayoutVars/>
      </dgm:prSet>
      <dgm:spPr/>
    </dgm:pt>
    <dgm:pt modelId="{8E0E7301-FCE6-4B12-85D1-3BB04F2AC551}" type="pres">
      <dgm:prSet presAssocID="{C36CD3D5-B5B2-4E2B-85B4-34B2F35AF55D}" presName="sibTrans" presStyleCnt="0"/>
      <dgm:spPr/>
    </dgm:pt>
    <dgm:pt modelId="{7EAD7B69-668C-4C96-AC03-740EBB93A03E}" type="pres">
      <dgm:prSet presAssocID="{2F583C39-C89E-4AD4-85D8-780B5D6571E7}" presName="compNode" presStyleCnt="0"/>
      <dgm:spPr/>
    </dgm:pt>
    <dgm:pt modelId="{87A50AFD-E9EF-4F96-B55C-EBE2F05EFB2B}" type="pres">
      <dgm:prSet presAssocID="{2F583C39-C89E-4AD4-85D8-780B5D6571E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D8E9AF3C-B045-453E-B853-93248BC61700}" type="pres">
      <dgm:prSet presAssocID="{2F583C39-C89E-4AD4-85D8-780B5D6571E7}" presName="iconSpace" presStyleCnt="0"/>
      <dgm:spPr/>
    </dgm:pt>
    <dgm:pt modelId="{AB6CE63C-8C13-42F5-BA16-C8DAA5638A48}" type="pres">
      <dgm:prSet presAssocID="{2F583C39-C89E-4AD4-85D8-780B5D6571E7}" presName="parTx" presStyleLbl="revTx" presStyleIdx="4" presStyleCnt="6">
        <dgm:presLayoutVars>
          <dgm:chMax val="0"/>
          <dgm:chPref val="0"/>
        </dgm:presLayoutVars>
      </dgm:prSet>
      <dgm:spPr/>
    </dgm:pt>
    <dgm:pt modelId="{8FB0677A-C4FD-4C6D-B09D-7A9711E59797}" type="pres">
      <dgm:prSet presAssocID="{2F583C39-C89E-4AD4-85D8-780B5D6571E7}" presName="txSpace" presStyleCnt="0"/>
      <dgm:spPr/>
    </dgm:pt>
    <dgm:pt modelId="{68024148-C1A5-4B65-9372-BFE3E67DE9A3}" type="pres">
      <dgm:prSet presAssocID="{2F583C39-C89E-4AD4-85D8-780B5D6571E7}" presName="desTx" presStyleLbl="revTx" presStyleIdx="5" presStyleCnt="6">
        <dgm:presLayoutVars/>
      </dgm:prSet>
      <dgm:spPr/>
    </dgm:pt>
  </dgm:ptLst>
  <dgm:cxnLst>
    <dgm:cxn modelId="{9FDE7B1F-5F96-4D50-B6B6-C93F56815316}" type="presOf" srcId="{2F583C39-C89E-4AD4-85D8-780B5D6571E7}" destId="{AB6CE63C-8C13-42F5-BA16-C8DAA5638A48}" srcOrd="0" destOrd="0" presId="urn:microsoft.com/office/officeart/2018/2/layout/IconLabelDescriptionList"/>
    <dgm:cxn modelId="{205D1C2A-7033-4F3E-99D2-C7D6C6FB55F7}" srcId="{B854CBC7-84F7-4CFE-A538-9D97FE0EC62C}" destId="{2894FADA-BE5B-4800-9EB7-EE784375C03E}" srcOrd="1" destOrd="0" parTransId="{4D55F7ED-AB57-41EA-9B45-42FF38D740CD}" sibTransId="{C36CD3D5-B5B2-4E2B-85B4-34B2F35AF55D}"/>
    <dgm:cxn modelId="{5A1C2837-A964-4C6E-B360-45E718C7EF6B}" type="presOf" srcId="{B854CBC7-84F7-4CFE-A538-9D97FE0EC62C}" destId="{44052438-2004-430A-8183-8178607FB638}" srcOrd="0" destOrd="0" presId="urn:microsoft.com/office/officeart/2018/2/layout/IconLabelDescriptionList"/>
    <dgm:cxn modelId="{957A3638-3F8A-4C07-81D0-E6699D1016EC}" srcId="{B854CBC7-84F7-4CFE-A538-9D97FE0EC62C}" destId="{2F583C39-C89E-4AD4-85D8-780B5D6571E7}" srcOrd="2" destOrd="0" parTransId="{A3D299CE-28C5-4788-97D8-685CBE706456}" sibTransId="{FCDEFA18-EAEE-47ED-B712-FC63599C21FB}"/>
    <dgm:cxn modelId="{D4972F85-D5C1-4901-B614-569B5BCDF963}" type="presOf" srcId="{2894FADA-BE5B-4800-9EB7-EE784375C03E}" destId="{0A854567-528B-4F59-9C64-D256AC96E051}" srcOrd="0" destOrd="0" presId="urn:microsoft.com/office/officeart/2018/2/layout/IconLabelDescriptionList"/>
    <dgm:cxn modelId="{5171378E-CA32-4A6B-8B08-7D62A825126A}" srcId="{2F583C39-C89E-4AD4-85D8-780B5D6571E7}" destId="{4DDEB464-6F23-4D3E-8465-B669F8D12E92}" srcOrd="1" destOrd="0" parTransId="{960A3C9A-B63D-4102-8CCC-D1283B98361C}" sibTransId="{2B8120A6-AB91-407E-806D-AABF1DA1C8C3}"/>
    <dgm:cxn modelId="{EE4E5AB1-A7E3-4FF3-964A-5E443B09E1FA}" type="presOf" srcId="{32F1E45E-00B0-43AA-9007-F32451842C55}" destId="{3A40DA34-A5DC-4644-B13F-EB830D86BA2C}" srcOrd="0" destOrd="0" presId="urn:microsoft.com/office/officeart/2018/2/layout/IconLabelDescriptionList"/>
    <dgm:cxn modelId="{D62380B9-EBC9-4F85-8972-3FA819A5DD97}" srcId="{B854CBC7-84F7-4CFE-A538-9D97FE0EC62C}" destId="{32F1E45E-00B0-43AA-9007-F32451842C55}" srcOrd="0" destOrd="0" parTransId="{BA94123E-944D-4413-901A-0A584685330D}" sibTransId="{774E6861-96DC-41C8-A0B3-0CD1AD316E75}"/>
    <dgm:cxn modelId="{A63862CE-90BB-4292-9CAF-B19D27A6B671}" type="presOf" srcId="{4DDEB464-6F23-4D3E-8465-B669F8D12E92}" destId="{68024148-C1A5-4B65-9372-BFE3E67DE9A3}" srcOrd="0" destOrd="1" presId="urn:microsoft.com/office/officeart/2018/2/layout/IconLabelDescriptionList"/>
    <dgm:cxn modelId="{AD2A9CCE-6159-4554-92FA-6A20E3FC8C2D}" type="presOf" srcId="{55612A80-AEF6-462C-ABA4-89004C3F6882}" destId="{68024148-C1A5-4B65-9372-BFE3E67DE9A3}" srcOrd="0" destOrd="0" presId="urn:microsoft.com/office/officeart/2018/2/layout/IconLabelDescriptionList"/>
    <dgm:cxn modelId="{192487DC-6EF4-459D-8551-6A557A3E34F6}" srcId="{2F583C39-C89E-4AD4-85D8-780B5D6571E7}" destId="{55612A80-AEF6-462C-ABA4-89004C3F6882}" srcOrd="0" destOrd="0" parTransId="{78E510D0-996C-4780-978D-35BF6C140703}" sibTransId="{F1DD0D84-DFFD-43EB-8DD7-9997609DE643}"/>
    <dgm:cxn modelId="{2161E3BE-A7C8-4CAB-B3AD-99F0B41F4C11}" type="presParOf" srcId="{44052438-2004-430A-8183-8178607FB638}" destId="{1AC1ED2F-E12E-4BCF-9469-443EA8E69E19}" srcOrd="0" destOrd="0" presId="urn:microsoft.com/office/officeart/2018/2/layout/IconLabelDescriptionList"/>
    <dgm:cxn modelId="{7891BB0B-F58A-4965-A7FE-7913D2D40093}" type="presParOf" srcId="{1AC1ED2F-E12E-4BCF-9469-443EA8E69E19}" destId="{81C23EFC-25A9-4160-ACC9-3AA1EF91D8BF}" srcOrd="0" destOrd="0" presId="urn:microsoft.com/office/officeart/2018/2/layout/IconLabelDescriptionList"/>
    <dgm:cxn modelId="{9C9B0E44-DEFA-4F56-82C3-C83261C0882E}" type="presParOf" srcId="{1AC1ED2F-E12E-4BCF-9469-443EA8E69E19}" destId="{93817E56-DC5D-454D-BF30-261591E897FC}" srcOrd="1" destOrd="0" presId="urn:microsoft.com/office/officeart/2018/2/layout/IconLabelDescriptionList"/>
    <dgm:cxn modelId="{CE300119-6369-4652-9E31-BBE36CA49A49}" type="presParOf" srcId="{1AC1ED2F-E12E-4BCF-9469-443EA8E69E19}" destId="{3A40DA34-A5DC-4644-B13F-EB830D86BA2C}" srcOrd="2" destOrd="0" presId="urn:microsoft.com/office/officeart/2018/2/layout/IconLabelDescriptionList"/>
    <dgm:cxn modelId="{2A93AD2B-DB1F-4A93-AB29-F3A59968B17A}" type="presParOf" srcId="{1AC1ED2F-E12E-4BCF-9469-443EA8E69E19}" destId="{5A9FFB32-145B-4E27-931C-863C455AA3CA}" srcOrd="3" destOrd="0" presId="urn:microsoft.com/office/officeart/2018/2/layout/IconLabelDescriptionList"/>
    <dgm:cxn modelId="{BB0A5449-965E-4390-B755-82F92E8B0432}" type="presParOf" srcId="{1AC1ED2F-E12E-4BCF-9469-443EA8E69E19}" destId="{367D63D8-EB20-4E4E-800F-6BC8371AB165}" srcOrd="4" destOrd="0" presId="urn:microsoft.com/office/officeart/2018/2/layout/IconLabelDescriptionList"/>
    <dgm:cxn modelId="{A501ED70-E6B2-4CCB-A1B9-516856F4B8DB}" type="presParOf" srcId="{44052438-2004-430A-8183-8178607FB638}" destId="{53612A8A-F8C5-4B73-AEA0-2AB4922EE92F}" srcOrd="1" destOrd="0" presId="urn:microsoft.com/office/officeart/2018/2/layout/IconLabelDescriptionList"/>
    <dgm:cxn modelId="{0F438848-9204-4BB4-AF93-19E1E4ACA55F}" type="presParOf" srcId="{44052438-2004-430A-8183-8178607FB638}" destId="{A86E20FE-0435-4E5B-8F21-9ECD97171117}" srcOrd="2" destOrd="0" presId="urn:microsoft.com/office/officeart/2018/2/layout/IconLabelDescriptionList"/>
    <dgm:cxn modelId="{9A02E9DF-790A-441A-881C-6EA90E02D243}" type="presParOf" srcId="{A86E20FE-0435-4E5B-8F21-9ECD97171117}" destId="{4CFC373A-2943-4CF6-AB7A-B094FECC42B3}" srcOrd="0" destOrd="0" presId="urn:microsoft.com/office/officeart/2018/2/layout/IconLabelDescriptionList"/>
    <dgm:cxn modelId="{1B315752-F1DF-4BFD-8EFB-E71BB844E14C}" type="presParOf" srcId="{A86E20FE-0435-4E5B-8F21-9ECD97171117}" destId="{5F47421F-715F-44AE-B4DA-C033566789C1}" srcOrd="1" destOrd="0" presId="urn:microsoft.com/office/officeart/2018/2/layout/IconLabelDescriptionList"/>
    <dgm:cxn modelId="{2B627C3F-9D0A-4462-A0B2-F344B4CA8E6F}" type="presParOf" srcId="{A86E20FE-0435-4E5B-8F21-9ECD97171117}" destId="{0A854567-528B-4F59-9C64-D256AC96E051}" srcOrd="2" destOrd="0" presId="urn:microsoft.com/office/officeart/2018/2/layout/IconLabelDescriptionList"/>
    <dgm:cxn modelId="{6D7E7F8B-CC8B-41E5-ACEB-44E14F44072A}" type="presParOf" srcId="{A86E20FE-0435-4E5B-8F21-9ECD97171117}" destId="{AED235D2-2D54-43B2-B3D5-7DD2FCD963C1}" srcOrd="3" destOrd="0" presId="urn:microsoft.com/office/officeart/2018/2/layout/IconLabelDescriptionList"/>
    <dgm:cxn modelId="{173F5B4C-9680-463C-B919-B91244166607}" type="presParOf" srcId="{A86E20FE-0435-4E5B-8F21-9ECD97171117}" destId="{BFA815A0-ABA4-4EF8-A791-2141D7D19696}" srcOrd="4" destOrd="0" presId="urn:microsoft.com/office/officeart/2018/2/layout/IconLabelDescriptionList"/>
    <dgm:cxn modelId="{DA9A7D5A-6CE9-436E-8EB7-41908ACEB22C}" type="presParOf" srcId="{44052438-2004-430A-8183-8178607FB638}" destId="{8E0E7301-FCE6-4B12-85D1-3BB04F2AC551}" srcOrd="3" destOrd="0" presId="urn:microsoft.com/office/officeart/2018/2/layout/IconLabelDescriptionList"/>
    <dgm:cxn modelId="{FAE99F70-B547-4C04-A5E8-3656118432CF}" type="presParOf" srcId="{44052438-2004-430A-8183-8178607FB638}" destId="{7EAD7B69-668C-4C96-AC03-740EBB93A03E}" srcOrd="4" destOrd="0" presId="urn:microsoft.com/office/officeart/2018/2/layout/IconLabelDescriptionList"/>
    <dgm:cxn modelId="{CA49B5A0-FB11-4473-91CF-C9C45BB0B034}" type="presParOf" srcId="{7EAD7B69-668C-4C96-AC03-740EBB93A03E}" destId="{87A50AFD-E9EF-4F96-B55C-EBE2F05EFB2B}" srcOrd="0" destOrd="0" presId="urn:microsoft.com/office/officeart/2018/2/layout/IconLabelDescriptionList"/>
    <dgm:cxn modelId="{B2AC8072-8E16-42E0-B420-169D5BC2E0EE}" type="presParOf" srcId="{7EAD7B69-668C-4C96-AC03-740EBB93A03E}" destId="{D8E9AF3C-B045-453E-B853-93248BC61700}" srcOrd="1" destOrd="0" presId="urn:microsoft.com/office/officeart/2018/2/layout/IconLabelDescriptionList"/>
    <dgm:cxn modelId="{86C131FE-5DBE-4017-918D-E2A6E8BD7309}" type="presParOf" srcId="{7EAD7B69-668C-4C96-AC03-740EBB93A03E}" destId="{AB6CE63C-8C13-42F5-BA16-C8DAA5638A48}" srcOrd="2" destOrd="0" presId="urn:microsoft.com/office/officeart/2018/2/layout/IconLabelDescriptionList"/>
    <dgm:cxn modelId="{9C72E742-C825-4777-A6DB-3C6AB274A310}" type="presParOf" srcId="{7EAD7B69-668C-4C96-AC03-740EBB93A03E}" destId="{8FB0677A-C4FD-4C6D-B09D-7A9711E59797}" srcOrd="3" destOrd="0" presId="urn:microsoft.com/office/officeart/2018/2/layout/IconLabelDescriptionList"/>
    <dgm:cxn modelId="{6F307ABD-BE80-4C2F-8522-0BBF3333BFFE}" type="presParOf" srcId="{7EAD7B69-668C-4C96-AC03-740EBB93A03E}" destId="{68024148-C1A5-4B65-9372-BFE3E67DE9A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C23EFC-25A9-4160-ACC9-3AA1EF91D8BF}">
      <dsp:nvSpPr>
        <dsp:cNvPr id="0" name=""/>
        <dsp:cNvSpPr/>
      </dsp:nvSpPr>
      <dsp:spPr>
        <a:xfrm>
          <a:off x="6552" y="394149"/>
          <a:ext cx="1136953" cy="11369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40DA34-A5DC-4644-B13F-EB830D86BA2C}">
      <dsp:nvSpPr>
        <dsp:cNvPr id="0" name=""/>
        <dsp:cNvSpPr/>
      </dsp:nvSpPr>
      <dsp:spPr>
        <a:xfrm>
          <a:off x="6552" y="1643589"/>
          <a:ext cx="3248437" cy="791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0" i="0" kern="1200"/>
            <a:t>Frequently, progress of the development is delayed because the client does not meet obligations on time.</a:t>
          </a:r>
          <a:endParaRPr lang="en-US" sz="1400" kern="1200"/>
        </a:p>
      </dsp:txBody>
      <dsp:txXfrm>
        <a:off x="6552" y="1643589"/>
        <a:ext cx="3248437" cy="791806"/>
      </dsp:txXfrm>
    </dsp:sp>
    <dsp:sp modelId="{367D63D8-EB20-4E4E-800F-6BC8371AB165}">
      <dsp:nvSpPr>
        <dsp:cNvPr id="0" name=""/>
        <dsp:cNvSpPr/>
      </dsp:nvSpPr>
      <dsp:spPr>
        <a:xfrm>
          <a:off x="6552" y="2487715"/>
          <a:ext cx="3248437" cy="522411"/>
        </a:xfrm>
        <a:prstGeom prst="rect">
          <a:avLst/>
        </a:prstGeom>
        <a:noFill/>
        <a:ln>
          <a:noFill/>
        </a:ln>
        <a:effectLst/>
      </dsp:spPr>
      <dsp:style>
        <a:lnRef idx="0">
          <a:scrgbClr r="0" g="0" b="0"/>
        </a:lnRef>
        <a:fillRef idx="0">
          <a:scrgbClr r="0" g="0" b="0"/>
        </a:fillRef>
        <a:effectRef idx="0">
          <a:scrgbClr r="0" g="0" b="0"/>
        </a:effectRef>
        <a:fontRef idx="minor"/>
      </dsp:style>
    </dsp:sp>
    <dsp:sp modelId="{4CFC373A-2943-4CF6-AB7A-B094FECC42B3}">
      <dsp:nvSpPr>
        <dsp:cNvPr id="0" name=""/>
        <dsp:cNvSpPr/>
      </dsp:nvSpPr>
      <dsp:spPr>
        <a:xfrm>
          <a:off x="3823466" y="394149"/>
          <a:ext cx="1136953" cy="11369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854567-528B-4F59-9C64-D256AC96E051}">
      <dsp:nvSpPr>
        <dsp:cNvPr id="0" name=""/>
        <dsp:cNvSpPr/>
      </dsp:nvSpPr>
      <dsp:spPr>
        <a:xfrm>
          <a:off x="3823466" y="1643589"/>
          <a:ext cx="3248437" cy="791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0" i="0" kern="1200"/>
            <a:t>The developer will be expected its best to rearrange activities to avoid wasting effort, but it in not always possible.</a:t>
          </a:r>
          <a:endParaRPr lang="en-US" sz="1400" kern="1200"/>
        </a:p>
      </dsp:txBody>
      <dsp:txXfrm>
        <a:off x="3823466" y="1643589"/>
        <a:ext cx="3248437" cy="791806"/>
      </dsp:txXfrm>
    </dsp:sp>
    <dsp:sp modelId="{BFA815A0-ABA4-4EF8-A791-2141D7D19696}">
      <dsp:nvSpPr>
        <dsp:cNvPr id="0" name=""/>
        <dsp:cNvSpPr/>
      </dsp:nvSpPr>
      <dsp:spPr>
        <a:xfrm>
          <a:off x="3823466" y="2487715"/>
          <a:ext cx="3248437" cy="522411"/>
        </a:xfrm>
        <a:prstGeom prst="rect">
          <a:avLst/>
        </a:prstGeom>
        <a:noFill/>
        <a:ln>
          <a:noFill/>
        </a:ln>
        <a:effectLst/>
      </dsp:spPr>
      <dsp:style>
        <a:lnRef idx="0">
          <a:scrgbClr r="0" g="0" b="0"/>
        </a:lnRef>
        <a:fillRef idx="0">
          <a:scrgbClr r="0" g="0" b="0"/>
        </a:fillRef>
        <a:effectRef idx="0">
          <a:scrgbClr r="0" g="0" b="0"/>
        </a:effectRef>
        <a:fontRef idx="minor"/>
      </dsp:style>
    </dsp:sp>
    <dsp:sp modelId="{87A50AFD-E9EF-4F96-B55C-EBE2F05EFB2B}">
      <dsp:nvSpPr>
        <dsp:cNvPr id="0" name=""/>
        <dsp:cNvSpPr/>
      </dsp:nvSpPr>
      <dsp:spPr>
        <a:xfrm>
          <a:off x="7640380" y="394149"/>
          <a:ext cx="1136953" cy="11369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6CE63C-8C13-42F5-BA16-C8DAA5638A48}">
      <dsp:nvSpPr>
        <dsp:cNvPr id="0" name=""/>
        <dsp:cNvSpPr/>
      </dsp:nvSpPr>
      <dsp:spPr>
        <a:xfrm>
          <a:off x="7640380" y="1643589"/>
          <a:ext cx="3248437" cy="791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0" i="0" kern="1200"/>
            <a:t>Therefore, the contract should make provision for payments to compensate for :</a:t>
          </a:r>
          <a:endParaRPr lang="en-US" sz="1400" kern="1200"/>
        </a:p>
      </dsp:txBody>
      <dsp:txXfrm>
        <a:off x="7640380" y="1643589"/>
        <a:ext cx="3248437" cy="791806"/>
      </dsp:txXfrm>
    </dsp:sp>
    <dsp:sp modelId="{68024148-C1A5-4B65-9372-BFE3E67DE9A3}">
      <dsp:nvSpPr>
        <dsp:cNvPr id="0" name=""/>
        <dsp:cNvSpPr/>
      </dsp:nvSpPr>
      <dsp:spPr>
        <a:xfrm>
          <a:off x="7640380" y="2487715"/>
          <a:ext cx="3248437" cy="522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kern="1200"/>
            <a:t>The wasted effort when the client fails t meet its obligation on time</a:t>
          </a:r>
          <a:endParaRPr lang="en-US" sz="1100" kern="1200"/>
        </a:p>
        <a:p>
          <a:pPr marL="0" lvl="0" indent="0" algn="l" defTabSz="488950">
            <a:lnSpc>
              <a:spcPct val="90000"/>
            </a:lnSpc>
            <a:spcBef>
              <a:spcPct val="0"/>
            </a:spcBef>
            <a:spcAft>
              <a:spcPct val="35000"/>
            </a:spcAft>
            <a:buNone/>
          </a:pPr>
          <a:r>
            <a:rPr lang="en-US" sz="1100" b="0" i="0" kern="1200"/>
            <a:t>Extra work when changes  are requested</a:t>
          </a:r>
          <a:endParaRPr lang="en-US" sz="1100" kern="1200"/>
        </a:p>
      </dsp:txBody>
      <dsp:txXfrm>
        <a:off x="7640380" y="2487715"/>
        <a:ext cx="3248437" cy="52241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54044-33C1-4287-A331-F7687F8A6355}" type="datetimeFigureOut">
              <a:rPr lang="en-US" smtClean="0"/>
              <a:t>19-Jun-20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6CF39-411E-4564-9B48-52D347439126}" type="slidenum">
              <a:rPr lang="en-US" smtClean="0"/>
              <a:t>‹#›</a:t>
            </a:fld>
            <a:endParaRPr lang="en-US"/>
          </a:p>
        </p:txBody>
      </p:sp>
    </p:spTree>
    <p:extLst>
      <p:ext uri="{BB962C8B-B14F-4D97-AF65-F5344CB8AC3E}">
        <p14:creationId xmlns:p14="http://schemas.microsoft.com/office/powerpoint/2010/main" val="298228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719104-4B76-47B9-9F9C-C1955C60E0E0}" type="datetime1">
              <a:rPr lang="en-US" smtClean="0"/>
              <a:t>19-Jun-20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5714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85CEC-FC7A-4E5F-9BD4-04504D416DC6}" type="datetime1">
              <a:rPr lang="en-US" smtClean="0"/>
              <a:t>19-Jun-20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67721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5B782-970E-4D3F-B890-777659C74A99}" type="datetime1">
              <a:rPr lang="en-US" smtClean="0"/>
              <a:t>19-Jun-20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81409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0F95F2-1990-4C69-BF3D-DD92CD4971E5}" type="datetime1">
              <a:rPr lang="en-US" smtClean="0"/>
              <a:t>19-Jun-20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06074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85834-1786-4856-94BE-00E0AF5174B3}" type="datetime1">
              <a:rPr lang="en-US" smtClean="0"/>
              <a:t>19-Jun-20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84173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E135D6-46F5-448C-B677-74CBEFA7C920}" type="datetime1">
              <a:rPr lang="en-US" smtClean="0"/>
              <a:t>19-Jun-20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87741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AA0595-12F1-4220-8D23-16E77BC94F7F}" type="datetime1">
              <a:rPr lang="en-US" smtClean="0"/>
              <a:t>19-Jun-20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55153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DF074-ED48-4E8F-B44C-89E3E2576668}" type="datetime1">
              <a:rPr lang="en-US" smtClean="0"/>
              <a:t>19-Jun-20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90475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11B59-1E7E-4974-9944-59C580CEA3AD}" type="datetime1">
              <a:rPr lang="en-US" smtClean="0"/>
              <a:t>19-Jun-20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534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B1668C6-955A-410E-B419-9D6CE2A5A632}" type="datetime1">
              <a:rPr lang="en-US" smtClean="0"/>
              <a:t>19-Jun-20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8333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DD24B-B3DC-4178-BD9A-3E0DBD7F3E18}" type="datetime1">
              <a:rPr lang="en-US" smtClean="0"/>
              <a:t>19-Jun-20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8048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E2F3F2-3ECE-4ACF-AAA9-77ADB292A943}" type="datetime1">
              <a:rPr lang="en-US" smtClean="0"/>
              <a:t>19-Jun-20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03457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0CFCF7-63F4-44E7-8C28-3D8E506F5B26}" type="datetime1">
              <a:rPr lang="en-US" smtClean="0"/>
              <a:t>19-Jun-20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6745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E9232DB-4DA8-479D-9D61-75483335E982}" type="datetime1">
              <a:rPr lang="en-US" smtClean="0"/>
              <a:t>19-Jun-20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53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709797-3C78-447F-935D-2A344910EB10}" type="datetime1">
              <a:rPr lang="en-US" smtClean="0"/>
              <a:t>19-Jun-20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391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CBCFD26-213E-4AE9-84DA-B8C6A1787DD7}" type="datetime1">
              <a:rPr lang="en-US" smtClean="0"/>
              <a:t>19-Jun-20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6849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7044AD-58FE-46E3-998E-0EB92181D87F}" type="datetime1">
              <a:rPr lang="en-US" smtClean="0"/>
              <a:t>19-Jun-20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95232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E88633-576F-4147-8B4D-D5DE0D467E61}" type="datetime1">
              <a:rPr lang="en-US" smtClean="0"/>
              <a:t>19-Jun-20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86449436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0643" y="1864724"/>
            <a:ext cx="9144000" cy="1187450"/>
          </a:xfrm>
        </p:spPr>
        <p:txBody>
          <a:bodyPr>
            <a:normAutofit fontScale="90000"/>
          </a:bodyPr>
          <a:lstStyle/>
          <a:p>
            <a:r>
              <a:rPr lang="en-US" sz="6000" dirty="0">
                <a:cs typeface="Calibri Light"/>
              </a:rPr>
              <a:t>Computer Contracts &amp; Software Liabilities</a:t>
            </a:r>
            <a:br>
              <a:rPr lang="en-US" dirty="0">
                <a:cs typeface="Calibri Light"/>
              </a:rPr>
            </a:br>
            <a:r>
              <a:rPr lang="en-US" sz="2700" dirty="0">
                <a:ea typeface="+mj-lt"/>
                <a:cs typeface="+mj-lt"/>
              </a:rPr>
              <a:t>LECTURE # 7</a:t>
            </a:r>
            <a:endParaRPr lang="en-US" sz="2700" dirty="0">
              <a:cs typeface="Calibri Light" panose="020F0302020204030204"/>
            </a:endParaRPr>
          </a:p>
        </p:txBody>
      </p:sp>
      <p:sp>
        <p:nvSpPr>
          <p:cNvPr id="5" name="Slide Number Placeholder 4">
            <a:extLst>
              <a:ext uri="{FF2B5EF4-FFF2-40B4-BE49-F238E27FC236}">
                <a16:creationId xmlns:a16="http://schemas.microsoft.com/office/drawing/2014/main" id="{3691348B-68BE-4A40-AE95-9B47A33375D1}"/>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7394A-0D91-4909-8F13-6B383894A5E1}"/>
              </a:ext>
            </a:extLst>
          </p:cNvPr>
          <p:cNvSpPr>
            <a:spLocks noGrp="1"/>
          </p:cNvSpPr>
          <p:nvPr>
            <p:ph type="title"/>
          </p:nvPr>
        </p:nvSpPr>
        <p:spPr/>
        <p:txBody>
          <a:bodyPr/>
          <a:lstStyle/>
          <a:p>
            <a:r>
              <a:rPr lang="en-US" dirty="0"/>
              <a:t>Payment Terms</a:t>
            </a:r>
          </a:p>
        </p:txBody>
      </p:sp>
      <p:sp>
        <p:nvSpPr>
          <p:cNvPr id="3" name="Content Placeholder 2">
            <a:extLst>
              <a:ext uri="{FF2B5EF4-FFF2-40B4-BE49-F238E27FC236}">
                <a16:creationId xmlns:a16="http://schemas.microsoft.com/office/drawing/2014/main" id="{0820C45B-A9AB-459D-9039-EA057E520C5A}"/>
              </a:ext>
            </a:extLst>
          </p:cNvPr>
          <p:cNvSpPr>
            <a:spLocks noGrp="1"/>
          </p:cNvSpPr>
          <p:nvPr>
            <p:ph idx="1"/>
          </p:nvPr>
        </p:nvSpPr>
        <p:spPr>
          <a:xfrm>
            <a:off x="547130" y="1477883"/>
            <a:ext cx="8946541" cy="4195481"/>
          </a:xfrm>
        </p:spPr>
        <p:txBody>
          <a:bodyPr/>
          <a:lstStyle/>
          <a:p>
            <a:r>
              <a:rPr lang="en-US" dirty="0"/>
              <a:t>The standard terms and conditions will specify the payment conditions, </a:t>
            </a:r>
          </a:p>
          <a:p>
            <a:pPr lvl="1"/>
            <a:r>
              <a:rPr lang="en-US" dirty="0" err="1"/>
              <a:t>Eg</a:t>
            </a:r>
            <a:r>
              <a:rPr lang="en-US" dirty="0"/>
              <a:t>: Payment shall become due within 30 days of invoice issue date. If payment is delayed by more than that, the company shall have the right to terminate the contract or to apply surcharges at an interest rate.</a:t>
            </a:r>
          </a:p>
          <a:p>
            <a:pPr marL="457200" lvl="1" indent="0">
              <a:buNone/>
            </a:pPr>
            <a:endParaRPr lang="en-US" dirty="0"/>
          </a:p>
          <a:p>
            <a:r>
              <a:rPr lang="en-US" dirty="0"/>
              <a:t>In practice, such clauses are brought into effect in extreme case, since using them is likely to destroy the goodwill between developer and client on which the success of the project depends.</a:t>
            </a:r>
          </a:p>
        </p:txBody>
      </p:sp>
      <p:sp>
        <p:nvSpPr>
          <p:cNvPr id="4" name="Slide Number Placeholder 3">
            <a:extLst>
              <a:ext uri="{FF2B5EF4-FFF2-40B4-BE49-F238E27FC236}">
                <a16:creationId xmlns:a16="http://schemas.microsoft.com/office/drawing/2014/main" id="{2503855A-43CF-4C6D-BA2C-BF08FED245BD}"/>
              </a:ext>
            </a:extLst>
          </p:cNvPr>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2552687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BE20-DEB0-4290-9940-A62EB8A8AB13}"/>
              </a:ext>
            </a:extLst>
          </p:cNvPr>
          <p:cNvSpPr>
            <a:spLocks noGrp="1"/>
          </p:cNvSpPr>
          <p:nvPr>
            <p:ph type="title"/>
          </p:nvPr>
        </p:nvSpPr>
        <p:spPr/>
        <p:txBody>
          <a:bodyPr/>
          <a:lstStyle/>
          <a:p>
            <a:r>
              <a:rPr lang="en-US" dirty="0"/>
              <a:t>Payment Terms</a:t>
            </a:r>
          </a:p>
        </p:txBody>
      </p:sp>
      <p:sp>
        <p:nvSpPr>
          <p:cNvPr id="3" name="Content Placeholder 2">
            <a:extLst>
              <a:ext uri="{FF2B5EF4-FFF2-40B4-BE49-F238E27FC236}">
                <a16:creationId xmlns:a16="http://schemas.microsoft.com/office/drawing/2014/main" id="{3CE35771-9BD6-422E-9344-F30688718FA7}"/>
              </a:ext>
            </a:extLst>
          </p:cNvPr>
          <p:cNvSpPr>
            <a:spLocks noGrp="1"/>
          </p:cNvSpPr>
          <p:nvPr>
            <p:ph idx="1"/>
          </p:nvPr>
        </p:nvSpPr>
        <p:spPr/>
        <p:txBody>
          <a:bodyPr/>
          <a:lstStyle/>
          <a:p>
            <a:r>
              <a:rPr lang="en-US" dirty="0"/>
              <a:t>An annex usually specifies a pattern of payment,</a:t>
            </a:r>
          </a:p>
          <a:p>
            <a:pPr lvl="1"/>
            <a:r>
              <a:rPr lang="en-US" dirty="0" err="1"/>
              <a:t>E.g</a:t>
            </a:r>
            <a:r>
              <a:rPr lang="en-US" dirty="0"/>
              <a:t>:</a:t>
            </a:r>
          </a:p>
          <a:p>
            <a:pPr lvl="1"/>
            <a:r>
              <a:rPr lang="en-US" dirty="0"/>
              <a:t>An initial payment of 15% becomes due on signature of the contract</a:t>
            </a:r>
          </a:p>
          <a:p>
            <a:pPr lvl="1"/>
            <a:r>
              <a:rPr lang="en-US" dirty="0"/>
              <a:t>55% at various states during the development </a:t>
            </a:r>
          </a:p>
          <a:p>
            <a:pPr lvl="1"/>
            <a:r>
              <a:rPr lang="en-US" dirty="0"/>
              <a:t>20% on acceptance of the software</a:t>
            </a:r>
          </a:p>
          <a:p>
            <a:pPr lvl="1"/>
            <a:r>
              <a:rPr lang="en-US" dirty="0"/>
              <a:t>The final 10% at the end of the warranty period</a:t>
            </a:r>
          </a:p>
          <a:p>
            <a:r>
              <a:rPr lang="en-US" dirty="0"/>
              <a:t>Such pattern has advantages for the developer in that it reduces:</a:t>
            </a:r>
          </a:p>
          <a:p>
            <a:pPr lvl="1"/>
            <a:r>
              <a:rPr lang="en-US" dirty="0"/>
              <a:t>The financial risk</a:t>
            </a:r>
          </a:p>
          <a:p>
            <a:pPr lvl="1"/>
            <a:r>
              <a:rPr lang="en-US" dirty="0"/>
              <a:t>Possible cash flow difficulties</a:t>
            </a:r>
          </a:p>
        </p:txBody>
      </p:sp>
      <p:sp>
        <p:nvSpPr>
          <p:cNvPr id="4" name="Slide Number Placeholder 3">
            <a:extLst>
              <a:ext uri="{FF2B5EF4-FFF2-40B4-BE49-F238E27FC236}">
                <a16:creationId xmlns:a16="http://schemas.microsoft.com/office/drawing/2014/main" id="{DDA36862-B0ED-4794-9ED7-F04F99C282B8}"/>
              </a:ext>
            </a:extLst>
          </p:cNvPr>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1909754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190F3-423C-4BC1-9217-F608F66A9043}"/>
              </a:ext>
            </a:extLst>
          </p:cNvPr>
          <p:cNvSpPr>
            <a:spLocks noGrp="1"/>
          </p:cNvSpPr>
          <p:nvPr>
            <p:ph type="title"/>
          </p:nvPr>
        </p:nvSpPr>
        <p:spPr/>
        <p:txBody>
          <a:bodyPr/>
          <a:lstStyle/>
          <a:p>
            <a:r>
              <a:rPr lang="en-US" dirty="0"/>
              <a:t>Payment Terms</a:t>
            </a:r>
          </a:p>
        </p:txBody>
      </p:sp>
      <p:sp>
        <p:nvSpPr>
          <p:cNvPr id="3" name="Content Placeholder 2">
            <a:extLst>
              <a:ext uri="{FF2B5EF4-FFF2-40B4-BE49-F238E27FC236}">
                <a16:creationId xmlns:a16="http://schemas.microsoft.com/office/drawing/2014/main" id="{6C175D42-2256-43AA-ACD3-3005103B2139}"/>
              </a:ext>
            </a:extLst>
          </p:cNvPr>
          <p:cNvSpPr>
            <a:spLocks noGrp="1"/>
          </p:cNvSpPr>
          <p:nvPr>
            <p:ph idx="1"/>
          </p:nvPr>
        </p:nvSpPr>
        <p:spPr/>
        <p:txBody>
          <a:bodyPr/>
          <a:lstStyle/>
          <a:p>
            <a:r>
              <a:rPr lang="en-US" dirty="0"/>
              <a:t>If the client does not accept the stage payment pattern, the developer is likely to demand a premium to cover the increased risk and the costs of financing the development.</a:t>
            </a:r>
          </a:p>
          <a:p>
            <a:r>
              <a:rPr lang="en-US" dirty="0"/>
              <a:t>In negotiating the payment pattern,</a:t>
            </a:r>
          </a:p>
          <a:p>
            <a:pPr lvl="1"/>
            <a:r>
              <a:rPr lang="en-US" dirty="0"/>
              <a:t>The developer will usually seek to have the stage payments becoming due on fixed calendar dates.</a:t>
            </a:r>
          </a:p>
          <a:p>
            <a:pPr lvl="1"/>
            <a:r>
              <a:rPr lang="en-US" dirty="0"/>
              <a:t>While the client will try to have them tied to the achievement of specific project milestones.</a:t>
            </a:r>
          </a:p>
        </p:txBody>
      </p:sp>
      <p:sp>
        <p:nvSpPr>
          <p:cNvPr id="4" name="Slide Number Placeholder 3">
            <a:extLst>
              <a:ext uri="{FF2B5EF4-FFF2-40B4-BE49-F238E27FC236}">
                <a16:creationId xmlns:a16="http://schemas.microsoft.com/office/drawing/2014/main" id="{9806F0C0-84D7-437F-8F90-500A62502DB1}"/>
              </a:ext>
            </a:extLst>
          </p:cNvPr>
          <p:cNvSpPr>
            <a:spLocks noGrp="1"/>
          </p:cNvSpPr>
          <p:nvPr>
            <p:ph type="sldNum" sz="quarter" idx="12"/>
          </p:nvPr>
        </p:nvSpPr>
        <p:spPr/>
        <p:txBody>
          <a:bodyPr/>
          <a:lstStyle/>
          <a:p>
            <a:fld id="{330EA680-D336-4FF7-8B7A-9848BB0A1C32}" type="slidenum">
              <a:rPr lang="en-US" smtClean="0"/>
              <a:t>12</a:t>
            </a:fld>
            <a:endParaRPr lang="en-US"/>
          </a:p>
        </p:txBody>
      </p:sp>
    </p:spTree>
    <p:extLst>
      <p:ext uri="{BB962C8B-B14F-4D97-AF65-F5344CB8AC3E}">
        <p14:creationId xmlns:p14="http://schemas.microsoft.com/office/powerpoint/2010/main" val="2497306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2630955-C293-4733-889C-B3FA1E7AA729}"/>
              </a:ext>
            </a:extLst>
          </p:cNvPr>
          <p:cNvSpPr>
            <a:spLocks noGrp="1"/>
          </p:cNvSpPr>
          <p:nvPr>
            <p:ph type="title"/>
          </p:nvPr>
        </p:nvSpPr>
        <p:spPr>
          <a:xfrm>
            <a:off x="648930" y="629267"/>
            <a:ext cx="9252154" cy="1016654"/>
          </a:xfrm>
        </p:spPr>
        <p:txBody>
          <a:bodyPr>
            <a:normAutofit/>
          </a:bodyPr>
          <a:lstStyle/>
          <a:p>
            <a:r>
              <a:rPr lang="en-US">
                <a:solidFill>
                  <a:srgbClr val="EBEBEB"/>
                </a:solidFill>
              </a:rPr>
              <a:t>Payments For Delays And Changes</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EC1FEF07-1080-43E7-A68B-76A7AA44A24A}"/>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13</a:t>
            </a:fld>
            <a:endParaRPr lang="en-US">
              <a:solidFill>
                <a:srgbClr val="FFFFFF"/>
              </a:solidFill>
            </a:endParaRPr>
          </a:p>
        </p:txBody>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6" name="Content Placeholder 2">
            <a:extLst>
              <a:ext uri="{FF2B5EF4-FFF2-40B4-BE49-F238E27FC236}">
                <a16:creationId xmlns:a16="http://schemas.microsoft.com/office/drawing/2014/main" id="{EAD1703F-E004-47E3-95E0-EE3854F22ED2}"/>
              </a:ext>
            </a:extLst>
          </p:cNvPr>
          <p:cNvGraphicFramePr>
            <a:graphicFrameLocks noGrp="1"/>
          </p:cNvGraphicFramePr>
          <p:nvPr>
            <p:ph idx="1"/>
            <p:extLst>
              <p:ext uri="{D42A27DB-BD31-4B8C-83A1-F6EECF244321}">
                <p14:modId xmlns:p14="http://schemas.microsoft.com/office/powerpoint/2010/main" val="3506411659"/>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758993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3BEB9-BA21-4F7D-9B6F-DA66767071FD}"/>
              </a:ext>
            </a:extLst>
          </p:cNvPr>
          <p:cNvSpPr>
            <a:spLocks noGrp="1"/>
          </p:cNvSpPr>
          <p:nvPr>
            <p:ph type="title"/>
          </p:nvPr>
        </p:nvSpPr>
        <p:spPr/>
        <p:txBody>
          <a:bodyPr/>
          <a:lstStyle/>
          <a:p>
            <a:r>
              <a:rPr lang="en-US" dirty="0"/>
              <a:t>Calculating Payments For Delays And Changes</a:t>
            </a:r>
          </a:p>
        </p:txBody>
      </p:sp>
      <p:sp>
        <p:nvSpPr>
          <p:cNvPr id="3" name="Content Placeholder 2">
            <a:extLst>
              <a:ext uri="{FF2B5EF4-FFF2-40B4-BE49-F238E27FC236}">
                <a16:creationId xmlns:a16="http://schemas.microsoft.com/office/drawing/2014/main" id="{CE9AD122-2BCB-4916-935E-FADE52F78FB5}"/>
              </a:ext>
            </a:extLst>
          </p:cNvPr>
          <p:cNvSpPr>
            <a:spLocks noGrp="1"/>
          </p:cNvSpPr>
          <p:nvPr>
            <p:ph idx="1"/>
          </p:nvPr>
        </p:nvSpPr>
        <p:spPr>
          <a:xfrm>
            <a:off x="646111" y="2024343"/>
            <a:ext cx="8946541" cy="4195481"/>
          </a:xfrm>
        </p:spPr>
        <p:txBody>
          <a:bodyPr/>
          <a:lstStyle/>
          <a:p>
            <a:r>
              <a:rPr lang="en-US" dirty="0"/>
              <a:t>The contract must specify the process these extra payments are calculated</a:t>
            </a:r>
          </a:p>
          <a:p>
            <a:endParaRPr lang="en-US" dirty="0"/>
          </a:p>
          <a:p>
            <a:r>
              <a:rPr lang="en-US" dirty="0"/>
              <a:t>Typically, annex will include daily charging rates for each grade of staff employed on the contract.</a:t>
            </a:r>
          </a:p>
          <a:p>
            <a:endParaRPr lang="en-US" dirty="0"/>
          </a:p>
          <a:p>
            <a:r>
              <a:rPr lang="en-US" dirty="0"/>
              <a:t>The amount of extra effort to be paid for will be agreed at progress meetings.</a:t>
            </a:r>
          </a:p>
        </p:txBody>
      </p:sp>
      <p:sp>
        <p:nvSpPr>
          <p:cNvPr id="4" name="Slide Number Placeholder 3">
            <a:extLst>
              <a:ext uri="{FF2B5EF4-FFF2-40B4-BE49-F238E27FC236}">
                <a16:creationId xmlns:a16="http://schemas.microsoft.com/office/drawing/2014/main" id="{00ABFA30-9C37-4F12-949F-BC2F8BB4046B}"/>
              </a:ext>
            </a:extLst>
          </p:cNvPr>
          <p:cNvSpPr>
            <a:spLocks noGrp="1"/>
          </p:cNvSpPr>
          <p:nvPr>
            <p:ph type="sldNum" sz="quarter" idx="12"/>
          </p:nvPr>
        </p:nvSpPr>
        <p:spPr/>
        <p:txBody>
          <a:bodyPr/>
          <a:lstStyle/>
          <a:p>
            <a:fld id="{330EA680-D336-4FF7-8B7A-9848BB0A1C32}" type="slidenum">
              <a:rPr lang="en-US" smtClean="0"/>
              <a:t>14</a:t>
            </a:fld>
            <a:endParaRPr lang="en-US"/>
          </a:p>
        </p:txBody>
      </p:sp>
    </p:spTree>
    <p:extLst>
      <p:ext uri="{BB962C8B-B14F-4D97-AF65-F5344CB8AC3E}">
        <p14:creationId xmlns:p14="http://schemas.microsoft.com/office/powerpoint/2010/main" val="3238281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06A6-0B83-4751-9AAF-C4BD81A5DE4B}"/>
              </a:ext>
            </a:extLst>
          </p:cNvPr>
          <p:cNvSpPr>
            <a:spLocks noGrp="1"/>
          </p:cNvSpPr>
          <p:nvPr>
            <p:ph type="title"/>
          </p:nvPr>
        </p:nvSpPr>
        <p:spPr/>
        <p:txBody>
          <a:bodyPr/>
          <a:lstStyle/>
          <a:p>
            <a:r>
              <a:rPr lang="en-US" dirty="0"/>
              <a:t>Penalty Clauses</a:t>
            </a:r>
          </a:p>
        </p:txBody>
      </p:sp>
      <p:sp>
        <p:nvSpPr>
          <p:cNvPr id="3" name="Content Placeholder 2">
            <a:extLst>
              <a:ext uri="{FF2B5EF4-FFF2-40B4-BE49-F238E27FC236}">
                <a16:creationId xmlns:a16="http://schemas.microsoft.com/office/drawing/2014/main" id="{781B5E58-B9F8-49B9-AD9E-522448EDE9E8}"/>
              </a:ext>
            </a:extLst>
          </p:cNvPr>
          <p:cNvSpPr>
            <a:spLocks noGrp="1"/>
          </p:cNvSpPr>
          <p:nvPr>
            <p:ph idx="1"/>
          </p:nvPr>
        </p:nvSpPr>
        <p:spPr>
          <a:xfrm>
            <a:off x="646111" y="1738593"/>
            <a:ext cx="8946541" cy="4195481"/>
          </a:xfrm>
        </p:spPr>
        <p:txBody>
          <a:bodyPr/>
          <a:lstStyle/>
          <a:p>
            <a:r>
              <a:rPr lang="en-US" dirty="0"/>
              <a:t>When delay caused by developer . </a:t>
            </a:r>
          </a:p>
          <a:p>
            <a:r>
              <a:rPr lang="en-US" dirty="0"/>
              <a:t>Normal mechanism is the sum payable to the developer is reduced by a specified amount for each week that acceptance of the product is delayed, up to certain maximum</a:t>
            </a:r>
          </a:p>
          <a:p>
            <a:endParaRPr lang="en-US" dirty="0"/>
          </a:p>
          <a:p>
            <a:r>
              <a:rPr lang="en-US" dirty="0"/>
              <a:t>E.g. contract value 1 million PKR. Penalty 5,000 PKR per week up to maximum 100,000</a:t>
            </a:r>
          </a:p>
          <a:p>
            <a:endParaRPr lang="en-US" dirty="0"/>
          </a:p>
        </p:txBody>
      </p:sp>
      <p:sp>
        <p:nvSpPr>
          <p:cNvPr id="4" name="Slide Number Placeholder 3">
            <a:extLst>
              <a:ext uri="{FF2B5EF4-FFF2-40B4-BE49-F238E27FC236}">
                <a16:creationId xmlns:a16="http://schemas.microsoft.com/office/drawing/2014/main" id="{06CA2DDB-2F20-4926-8088-547E99C70192}"/>
              </a:ext>
            </a:extLst>
          </p:cNvPr>
          <p:cNvSpPr>
            <a:spLocks noGrp="1"/>
          </p:cNvSpPr>
          <p:nvPr>
            <p:ph type="sldNum" sz="quarter" idx="12"/>
          </p:nvPr>
        </p:nvSpPr>
        <p:spPr/>
        <p:txBody>
          <a:bodyPr/>
          <a:lstStyle/>
          <a:p>
            <a:fld id="{330EA680-D336-4FF7-8B7A-9848BB0A1C32}" type="slidenum">
              <a:rPr lang="en-US" smtClean="0"/>
              <a:t>15</a:t>
            </a:fld>
            <a:endParaRPr lang="en-US"/>
          </a:p>
        </p:txBody>
      </p:sp>
    </p:spTree>
    <p:extLst>
      <p:ext uri="{BB962C8B-B14F-4D97-AF65-F5344CB8AC3E}">
        <p14:creationId xmlns:p14="http://schemas.microsoft.com/office/powerpoint/2010/main" val="492755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1A764-A967-481D-AF6C-F93389571725}"/>
              </a:ext>
            </a:extLst>
          </p:cNvPr>
          <p:cNvSpPr>
            <a:spLocks noGrp="1"/>
          </p:cNvSpPr>
          <p:nvPr>
            <p:ph type="title"/>
          </p:nvPr>
        </p:nvSpPr>
        <p:spPr/>
        <p:txBody>
          <a:bodyPr/>
          <a:lstStyle/>
          <a:p>
            <a:r>
              <a:rPr lang="en-US" dirty="0"/>
              <a:t>Warranty And Maintenance</a:t>
            </a:r>
          </a:p>
        </p:txBody>
      </p:sp>
      <p:sp>
        <p:nvSpPr>
          <p:cNvPr id="3" name="Content Placeholder 2">
            <a:extLst>
              <a:ext uri="{FF2B5EF4-FFF2-40B4-BE49-F238E27FC236}">
                <a16:creationId xmlns:a16="http://schemas.microsoft.com/office/drawing/2014/main" id="{75037377-9C52-41B5-AAAD-7EFBF27A7429}"/>
              </a:ext>
            </a:extLst>
          </p:cNvPr>
          <p:cNvSpPr>
            <a:spLocks noGrp="1"/>
          </p:cNvSpPr>
          <p:nvPr>
            <p:ph idx="1"/>
          </p:nvPr>
        </p:nvSpPr>
        <p:spPr>
          <a:xfrm>
            <a:off x="774700" y="1853248"/>
            <a:ext cx="8946541" cy="4195481"/>
          </a:xfrm>
        </p:spPr>
        <p:txBody>
          <a:bodyPr/>
          <a:lstStyle/>
          <a:p>
            <a:r>
              <a:rPr lang="en-US" dirty="0"/>
              <a:t>Once the product has been accepted, it is common to offer a warranty period, typically 90 days.</a:t>
            </a:r>
          </a:p>
          <a:p>
            <a:endParaRPr lang="en-US" dirty="0"/>
          </a:p>
          <a:p>
            <a:r>
              <a:rPr lang="en-US" dirty="0"/>
              <a:t>Any errors found within this period will be corrected free of charge.</a:t>
            </a:r>
          </a:p>
          <a:p>
            <a:pPr lvl="1"/>
            <a:r>
              <a:rPr lang="en-US" dirty="0"/>
              <a:t>This clause is subject to negotiation.</a:t>
            </a:r>
          </a:p>
          <a:p>
            <a:r>
              <a:rPr lang="en-US" dirty="0"/>
              <a:t>After warranty period, maintenance can be available on request.</a:t>
            </a:r>
          </a:p>
          <a:p>
            <a:pPr lvl="1"/>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70BBF95A-2106-42C3-80DC-8E63CF79446B}"/>
              </a:ext>
            </a:extLst>
          </p:cNvPr>
          <p:cNvSpPr>
            <a:spLocks noGrp="1"/>
          </p:cNvSpPr>
          <p:nvPr>
            <p:ph type="sldNum" sz="quarter" idx="12"/>
          </p:nvPr>
        </p:nvSpPr>
        <p:spPr/>
        <p:txBody>
          <a:bodyPr/>
          <a:lstStyle/>
          <a:p>
            <a:fld id="{330EA680-D336-4FF7-8B7A-9848BB0A1C32}" type="slidenum">
              <a:rPr lang="en-US" smtClean="0"/>
              <a:t>16</a:t>
            </a:fld>
            <a:endParaRPr lang="en-US"/>
          </a:p>
        </p:txBody>
      </p:sp>
    </p:spTree>
    <p:extLst>
      <p:ext uri="{BB962C8B-B14F-4D97-AF65-F5344CB8AC3E}">
        <p14:creationId xmlns:p14="http://schemas.microsoft.com/office/powerpoint/2010/main" val="460961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29F6-C71D-4EBD-8045-9EB58E93B41E}"/>
              </a:ext>
            </a:extLst>
          </p:cNvPr>
          <p:cNvSpPr>
            <a:spLocks noGrp="1"/>
          </p:cNvSpPr>
          <p:nvPr>
            <p:ph type="title"/>
          </p:nvPr>
        </p:nvSpPr>
        <p:spPr/>
        <p:txBody>
          <a:bodyPr/>
          <a:lstStyle/>
          <a:p>
            <a:r>
              <a:rPr lang="en-US" dirty="0"/>
              <a:t>Termination Of Contract</a:t>
            </a:r>
          </a:p>
        </p:txBody>
      </p:sp>
      <p:sp>
        <p:nvSpPr>
          <p:cNvPr id="3" name="Content Placeholder 2">
            <a:extLst>
              <a:ext uri="{FF2B5EF4-FFF2-40B4-BE49-F238E27FC236}">
                <a16:creationId xmlns:a16="http://schemas.microsoft.com/office/drawing/2014/main" id="{E8BAF374-DC8E-4C53-811B-F5E9B9A103EA}"/>
              </a:ext>
            </a:extLst>
          </p:cNvPr>
          <p:cNvSpPr>
            <a:spLocks noGrp="1"/>
          </p:cNvSpPr>
          <p:nvPr>
            <p:ph idx="1"/>
          </p:nvPr>
        </p:nvSpPr>
        <p:spPr>
          <a:xfrm>
            <a:off x="646111" y="1853248"/>
            <a:ext cx="8946541" cy="4195481"/>
          </a:xfrm>
        </p:spPr>
        <p:txBody>
          <a:bodyPr/>
          <a:lstStyle/>
          <a:p>
            <a:r>
              <a:rPr lang="en-US" dirty="0"/>
              <a:t>There are many reasons to necessarily terminated a contract before it has been completed.</a:t>
            </a:r>
          </a:p>
          <a:p>
            <a:pPr lvl="1"/>
            <a:r>
              <a:rPr lang="en-US" dirty="0"/>
              <a:t>It is common</a:t>
            </a:r>
          </a:p>
          <a:p>
            <a:r>
              <a:rPr lang="en-US" dirty="0"/>
              <a:t>It is essential that the contract make provision for terminating the work in an amicable manner.</a:t>
            </a:r>
          </a:p>
          <a:p>
            <a:r>
              <a:rPr lang="en-US" dirty="0"/>
              <a:t>Usually means that the developers to be paid for all the work carried out up to the point where the contract is terminated.</a:t>
            </a:r>
          </a:p>
          <a:p>
            <a:r>
              <a:rPr lang="en-US" dirty="0"/>
              <a:t>The question of ownership of the work so far carried out must also be addressed.</a:t>
            </a:r>
          </a:p>
        </p:txBody>
      </p:sp>
      <p:sp>
        <p:nvSpPr>
          <p:cNvPr id="4" name="Slide Number Placeholder 3">
            <a:extLst>
              <a:ext uri="{FF2B5EF4-FFF2-40B4-BE49-F238E27FC236}">
                <a16:creationId xmlns:a16="http://schemas.microsoft.com/office/drawing/2014/main" id="{5D2FB62D-B18C-4ABC-872E-2C13BA340415}"/>
              </a:ext>
            </a:extLst>
          </p:cNvPr>
          <p:cNvSpPr>
            <a:spLocks noGrp="1"/>
          </p:cNvSpPr>
          <p:nvPr>
            <p:ph type="sldNum" sz="quarter" idx="12"/>
          </p:nvPr>
        </p:nvSpPr>
        <p:spPr/>
        <p:txBody>
          <a:bodyPr/>
          <a:lstStyle/>
          <a:p>
            <a:fld id="{330EA680-D336-4FF7-8B7A-9848BB0A1C32}" type="slidenum">
              <a:rPr lang="en-US" smtClean="0"/>
              <a:t>17</a:t>
            </a:fld>
            <a:endParaRPr lang="en-US"/>
          </a:p>
        </p:txBody>
      </p:sp>
    </p:spTree>
    <p:extLst>
      <p:ext uri="{BB962C8B-B14F-4D97-AF65-F5344CB8AC3E}">
        <p14:creationId xmlns:p14="http://schemas.microsoft.com/office/powerpoint/2010/main" val="4266498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44A39-4A35-4C14-ADDC-E68D66FFAD6E}"/>
              </a:ext>
            </a:extLst>
          </p:cNvPr>
          <p:cNvSpPr>
            <a:spLocks noGrp="1"/>
          </p:cNvSpPr>
          <p:nvPr>
            <p:ph type="title"/>
          </p:nvPr>
        </p:nvSpPr>
        <p:spPr/>
        <p:txBody>
          <a:bodyPr/>
          <a:lstStyle/>
          <a:p>
            <a:r>
              <a:rPr lang="en-US" dirty="0"/>
              <a:t>Arbitration</a:t>
            </a:r>
          </a:p>
        </p:txBody>
      </p:sp>
      <p:sp>
        <p:nvSpPr>
          <p:cNvPr id="3" name="Content Placeholder 2">
            <a:extLst>
              <a:ext uri="{FF2B5EF4-FFF2-40B4-BE49-F238E27FC236}">
                <a16:creationId xmlns:a16="http://schemas.microsoft.com/office/drawing/2014/main" id="{809C24D4-2DE7-4B3A-A07B-000CACDC2E51}"/>
              </a:ext>
            </a:extLst>
          </p:cNvPr>
          <p:cNvSpPr>
            <a:spLocks noGrp="1"/>
          </p:cNvSpPr>
          <p:nvPr>
            <p:ph idx="1"/>
          </p:nvPr>
        </p:nvSpPr>
        <p:spPr>
          <a:xfrm>
            <a:off x="646111" y="2052918"/>
            <a:ext cx="8946541" cy="4195481"/>
          </a:xfrm>
        </p:spPr>
        <p:txBody>
          <a:bodyPr/>
          <a:lstStyle/>
          <a:p>
            <a:r>
              <a:rPr lang="en-US" dirty="0"/>
              <a:t>Court action is expensive. Contract often contain a clause saying that, in the event of a dispute that they cannot solve themselves the party agree to accept the decisi0on of an independent arbitrator.</a:t>
            </a:r>
          </a:p>
          <a:p>
            <a:pPr marL="0" indent="0">
              <a:buNone/>
            </a:pPr>
            <a:endParaRPr lang="en-US" dirty="0"/>
          </a:p>
          <a:p>
            <a:r>
              <a:rPr lang="en-US" dirty="0"/>
              <a:t>Where the developer and the client in different legal jurisdictions or performance of the contract involves more than one jurisdiction, it is necessary to state which laws the contract is to be interpreted.</a:t>
            </a:r>
          </a:p>
        </p:txBody>
      </p:sp>
      <p:sp>
        <p:nvSpPr>
          <p:cNvPr id="4" name="Slide Number Placeholder 3">
            <a:extLst>
              <a:ext uri="{FF2B5EF4-FFF2-40B4-BE49-F238E27FC236}">
                <a16:creationId xmlns:a16="http://schemas.microsoft.com/office/drawing/2014/main" id="{4EF3315B-0F63-46DF-8C7E-6200BEAA7A22}"/>
              </a:ext>
            </a:extLst>
          </p:cNvPr>
          <p:cNvSpPr>
            <a:spLocks noGrp="1"/>
          </p:cNvSpPr>
          <p:nvPr>
            <p:ph type="sldNum" sz="quarter" idx="12"/>
          </p:nvPr>
        </p:nvSpPr>
        <p:spPr/>
        <p:txBody>
          <a:bodyPr/>
          <a:lstStyle/>
          <a:p>
            <a:fld id="{330EA680-D336-4FF7-8B7A-9848BB0A1C32}" type="slidenum">
              <a:rPr lang="en-US" smtClean="0"/>
              <a:t>18</a:t>
            </a:fld>
            <a:endParaRPr lang="en-US"/>
          </a:p>
        </p:txBody>
      </p:sp>
    </p:spTree>
    <p:extLst>
      <p:ext uri="{BB962C8B-B14F-4D97-AF65-F5344CB8AC3E}">
        <p14:creationId xmlns:p14="http://schemas.microsoft.com/office/powerpoint/2010/main" val="395413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CE974A1-0336-4320-B3FB-6C19D8FA8E91}"/>
              </a:ext>
            </a:extLst>
          </p:cNvPr>
          <p:cNvSpPr>
            <a:spLocks noGrp="1"/>
          </p:cNvSpPr>
          <p:nvPr>
            <p:ph type="title"/>
          </p:nvPr>
        </p:nvSpPr>
        <p:spPr>
          <a:xfrm>
            <a:off x="6683829" y="1447800"/>
            <a:ext cx="4397828" cy="3329581"/>
          </a:xfrm>
        </p:spPr>
        <p:txBody>
          <a:bodyPr vert="horz" lIns="91440" tIns="45720" rIns="91440" bIns="45720" rtlCol="0" anchor="b">
            <a:normAutofit/>
          </a:bodyPr>
          <a:lstStyle/>
          <a:p>
            <a:r>
              <a:rPr lang="en-US" sz="6000" b="0" i="0" kern="1200" dirty="0">
                <a:solidFill>
                  <a:schemeClr val="tx2"/>
                </a:solidFill>
                <a:latin typeface="+mj-lt"/>
                <a:ea typeface="+mj-ea"/>
                <a:cs typeface="+mj-cs"/>
              </a:rPr>
              <a:t>Lesson For Life</a:t>
            </a:r>
          </a:p>
        </p:txBody>
      </p:sp>
      <p:pic>
        <p:nvPicPr>
          <p:cNvPr id="6" name="Content Placeholder 5">
            <a:extLst>
              <a:ext uri="{FF2B5EF4-FFF2-40B4-BE49-F238E27FC236}">
                <a16:creationId xmlns:a16="http://schemas.microsoft.com/office/drawing/2014/main" id="{1FB35B67-074B-40B6-A582-D5ED6E98AF1B}"/>
              </a:ext>
            </a:extLst>
          </p:cNvPr>
          <p:cNvPicPr>
            <a:picLocks noGrp="1" noChangeAspect="1"/>
          </p:cNvPicPr>
          <p:nvPr>
            <p:ph idx="1"/>
          </p:nvPr>
        </p:nvPicPr>
        <p:blipFill rotWithShape="1">
          <a:blip r:embed="rId7">
            <a:extLst>
              <a:ext uri="{28A0092B-C50C-407E-A947-70E740481C1C}">
                <a14:useLocalDpi xmlns:a14="http://schemas.microsoft.com/office/drawing/2010/main" val="0"/>
              </a:ext>
            </a:extLst>
          </a:blip>
          <a:srcRect l="-1" t="22023" r="1009" b="21871"/>
          <a:stretch/>
        </p:blipFill>
        <p:spPr>
          <a:xfrm>
            <a:off x="643854" y="682785"/>
            <a:ext cx="5450557" cy="5491966"/>
          </a:xfrm>
          <a:prstGeom prst="rect">
            <a:avLst/>
          </a:prstGeom>
          <a:effectLst/>
        </p:spPr>
      </p:pic>
      <p:sp>
        <p:nvSpPr>
          <p:cNvPr id="4" name="Slide Number Placeholder 3">
            <a:extLst>
              <a:ext uri="{FF2B5EF4-FFF2-40B4-BE49-F238E27FC236}">
                <a16:creationId xmlns:a16="http://schemas.microsoft.com/office/drawing/2014/main" id="{5AE82016-40D8-468C-865B-3AA8F39F8011}"/>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330EA680-D336-4FF7-8B7A-9848BB0A1C32}" type="slidenum">
              <a:rPr lang="en-US">
                <a:solidFill>
                  <a:srgbClr val="FFFFFF"/>
                </a:solidFill>
              </a:rPr>
              <a:pPr defTabSz="914400">
                <a:spcAft>
                  <a:spcPts val="600"/>
                </a:spcAft>
              </a:pPr>
              <a:t>19</a:t>
            </a:fld>
            <a:endParaRPr lang="en-US" dirty="0">
              <a:solidFill>
                <a:srgbClr val="FFFFFF"/>
              </a:solidFill>
            </a:endParaRPr>
          </a:p>
        </p:txBody>
      </p:sp>
    </p:spTree>
    <p:extLst>
      <p:ext uri="{BB962C8B-B14F-4D97-AF65-F5344CB8AC3E}">
        <p14:creationId xmlns:p14="http://schemas.microsoft.com/office/powerpoint/2010/main" val="1035592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DB7B-E0D5-4806-B6E3-34CA480FC2F8}"/>
              </a:ext>
            </a:extLst>
          </p:cNvPr>
          <p:cNvSpPr>
            <a:spLocks noGrp="1"/>
          </p:cNvSpPr>
          <p:nvPr>
            <p:ph type="title"/>
          </p:nvPr>
        </p:nvSpPr>
        <p:spPr/>
        <p:txBody>
          <a:bodyPr/>
          <a:lstStyle/>
          <a:p>
            <a:pPr algn="ctr"/>
            <a:r>
              <a:rPr lang="en-US" sz="4400" b="1" dirty="0">
                <a:solidFill>
                  <a:srgbClr val="FF0000"/>
                </a:solidFill>
                <a:latin typeface="Arial"/>
                <a:ea typeface="Arial"/>
                <a:cs typeface="Arial"/>
                <a:sym typeface="Arial"/>
              </a:rPr>
              <a:t>Fair Use Notice</a:t>
            </a:r>
            <a:endParaRPr lang="en-US" dirty="0">
              <a:solidFill>
                <a:srgbClr val="FF0000"/>
              </a:solidFill>
            </a:endParaRPr>
          </a:p>
        </p:txBody>
      </p:sp>
      <p:sp>
        <p:nvSpPr>
          <p:cNvPr id="3" name="Content Placeholder 2">
            <a:extLst>
              <a:ext uri="{FF2B5EF4-FFF2-40B4-BE49-F238E27FC236}">
                <a16:creationId xmlns:a16="http://schemas.microsoft.com/office/drawing/2014/main" id="{A1C5F355-CE95-4823-9B14-B4921CC948F8}"/>
              </a:ext>
            </a:extLst>
          </p:cNvPr>
          <p:cNvSpPr>
            <a:spLocks noGrp="1"/>
          </p:cNvSpPr>
          <p:nvPr>
            <p:ph idx="1"/>
          </p:nvPr>
        </p:nvSpPr>
        <p:spPr>
          <a:xfrm>
            <a:off x="875201" y="1421322"/>
            <a:ext cx="9404723" cy="4195481"/>
          </a:xfrm>
        </p:spPr>
        <p:txBody>
          <a:bodyPr/>
          <a:lstStyle/>
          <a:p>
            <a:pPr marL="0" indent="0" algn="just">
              <a:buNone/>
            </a:pPr>
            <a:r>
              <a:rPr lang="en-US" b="1" dirty="0">
                <a:latin typeface="Arial"/>
                <a:ea typeface="Arial"/>
                <a:cs typeface="Arial"/>
                <a:sym typeface="Arial"/>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authorized by Copyright Owners. It’s application constitutes Fair Use of any such copyrighted material as provided in globally accepted law of many countries. The contents of presentations are intended only for the attendees of the class being conducted by the presenter.</a:t>
            </a:r>
            <a:endParaRPr lang="en-US" dirty="0"/>
          </a:p>
        </p:txBody>
      </p:sp>
      <p:sp>
        <p:nvSpPr>
          <p:cNvPr id="4" name="Slide Number Placeholder 3">
            <a:extLst>
              <a:ext uri="{FF2B5EF4-FFF2-40B4-BE49-F238E27FC236}">
                <a16:creationId xmlns:a16="http://schemas.microsoft.com/office/drawing/2014/main" id="{12D63224-21FF-4A88-88F5-C63F463F5B1C}"/>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19408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D74C-6195-408C-9891-339B28E0BCDD}"/>
              </a:ext>
            </a:extLst>
          </p:cNvPr>
          <p:cNvSpPr>
            <a:spLocks noGrp="1"/>
          </p:cNvSpPr>
          <p:nvPr>
            <p:ph type="title"/>
          </p:nvPr>
        </p:nvSpPr>
        <p:spPr>
          <a:xfrm>
            <a:off x="712098" y="914631"/>
            <a:ext cx="9404723" cy="1400530"/>
          </a:xfrm>
        </p:spPr>
        <p:txBody>
          <a:bodyPr/>
          <a:lstStyle/>
          <a:p>
            <a:r>
              <a:rPr lang="en-US" dirty="0"/>
              <a:t>Thank you…</a:t>
            </a:r>
            <a:br>
              <a:rPr lang="en-US" dirty="0"/>
            </a:br>
            <a:br>
              <a:rPr lang="en-US" dirty="0"/>
            </a:br>
            <a:br>
              <a:rPr lang="en-US"/>
            </a:br>
            <a:r>
              <a:rPr lang="en-US"/>
              <a:t>				Questions</a:t>
            </a:r>
            <a:r>
              <a:rPr lang="en-US" dirty="0"/>
              <a:t>….??? If Any…</a:t>
            </a:r>
          </a:p>
        </p:txBody>
      </p:sp>
      <p:sp>
        <p:nvSpPr>
          <p:cNvPr id="4" name="Slide Number Placeholder 3">
            <a:extLst>
              <a:ext uri="{FF2B5EF4-FFF2-40B4-BE49-F238E27FC236}">
                <a16:creationId xmlns:a16="http://schemas.microsoft.com/office/drawing/2014/main" id="{970D78F5-8CEF-4F65-ADFA-00C4A717B5F7}"/>
              </a:ext>
            </a:extLst>
          </p:cNvPr>
          <p:cNvSpPr>
            <a:spLocks noGrp="1"/>
          </p:cNvSpPr>
          <p:nvPr>
            <p:ph type="sldNum" sz="quarter" idx="12"/>
          </p:nvPr>
        </p:nvSpPr>
        <p:spPr/>
        <p:txBody>
          <a:bodyPr/>
          <a:lstStyle/>
          <a:p>
            <a:fld id="{330EA680-D336-4FF7-8B7A-9848BB0A1C32}" type="slidenum">
              <a:rPr lang="en-US" smtClean="0"/>
              <a:t>20</a:t>
            </a:fld>
            <a:endParaRPr lang="en-US"/>
          </a:p>
        </p:txBody>
      </p:sp>
    </p:spTree>
    <p:extLst>
      <p:ext uri="{BB962C8B-B14F-4D97-AF65-F5344CB8AC3E}">
        <p14:creationId xmlns:p14="http://schemas.microsoft.com/office/powerpoint/2010/main" val="2742733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39BA62-3B57-41BA-8E5E-39448E0A9541}"/>
              </a:ext>
            </a:extLst>
          </p:cNvPr>
          <p:cNvSpPr>
            <a:spLocks noGrp="1"/>
          </p:cNvSpPr>
          <p:nvPr>
            <p:ph type="title"/>
          </p:nvPr>
        </p:nvSpPr>
        <p:spPr>
          <a:xfrm>
            <a:off x="648931" y="629266"/>
            <a:ext cx="4166510" cy="1622321"/>
          </a:xfrm>
        </p:spPr>
        <p:txBody>
          <a:bodyPr>
            <a:normAutofit/>
          </a:bodyPr>
          <a:lstStyle/>
          <a:p>
            <a:r>
              <a:rPr lang="en-US">
                <a:solidFill>
                  <a:srgbClr val="EBEBEB"/>
                </a:solidFill>
              </a:rPr>
              <a:t>Contract</a:t>
            </a:r>
          </a:p>
        </p:txBody>
      </p:sp>
      <p:sp>
        <p:nvSpPr>
          <p:cNvPr id="1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8" name="Graphic 7" descr="Commitments">
            <a:extLst>
              <a:ext uri="{FF2B5EF4-FFF2-40B4-BE49-F238E27FC236}">
                <a16:creationId xmlns:a16="http://schemas.microsoft.com/office/drawing/2014/main" id="{51856D6D-B642-4E60-9050-7DF3105E27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3992" y="704054"/>
            <a:ext cx="5449889" cy="5449889"/>
          </a:xfrm>
          <a:prstGeom prst="rect">
            <a:avLst/>
          </a:prstGeom>
          <a:effectLst/>
        </p:spPr>
      </p:pic>
      <p:sp>
        <p:nvSpPr>
          <p:cNvPr id="17" name="Rectangle 1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37E972BB-1EB9-45BC-9DB5-4CA02B9AEAF9}"/>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3</a:t>
            </a:fld>
            <a:endParaRPr lang="en-US">
              <a:solidFill>
                <a:srgbClr val="FFFFFF"/>
              </a:solidFill>
            </a:endParaRPr>
          </a:p>
        </p:txBody>
      </p:sp>
      <p:sp>
        <p:nvSpPr>
          <p:cNvPr id="3" name="Content Placeholder 2">
            <a:extLst>
              <a:ext uri="{FF2B5EF4-FFF2-40B4-BE49-F238E27FC236}">
                <a16:creationId xmlns:a16="http://schemas.microsoft.com/office/drawing/2014/main" id="{F60117F5-D896-473D-9DF3-64A6F0EB9EC2}"/>
              </a:ext>
            </a:extLst>
          </p:cNvPr>
          <p:cNvSpPr>
            <a:spLocks noGrp="1"/>
          </p:cNvSpPr>
          <p:nvPr>
            <p:ph idx="1"/>
          </p:nvPr>
        </p:nvSpPr>
        <p:spPr>
          <a:xfrm>
            <a:off x="648931" y="2438400"/>
            <a:ext cx="4166509" cy="3785419"/>
          </a:xfrm>
        </p:spPr>
        <p:txBody>
          <a:bodyPr>
            <a:normAutofit/>
          </a:bodyPr>
          <a:lstStyle/>
          <a:p>
            <a:pPr>
              <a:lnSpc>
                <a:spcPct val="90000"/>
              </a:lnSpc>
            </a:pPr>
            <a:r>
              <a:rPr lang="en-US" sz="1000">
                <a:solidFill>
                  <a:srgbClr val="EBEBEB"/>
                </a:solidFill>
              </a:rPr>
              <a:t>A contract is an agreement between two or more persons (the parties to the contract) that can be enforced in a court of law.</a:t>
            </a:r>
          </a:p>
          <a:p>
            <a:pPr lvl="1">
              <a:lnSpc>
                <a:spcPct val="90000"/>
              </a:lnSpc>
            </a:pPr>
            <a:r>
              <a:rPr lang="en-US" sz="1000">
                <a:solidFill>
                  <a:srgbClr val="EBEBEB"/>
                </a:solidFill>
              </a:rPr>
              <a:t>The parties may be legal or natural persons.</a:t>
            </a:r>
          </a:p>
          <a:p>
            <a:pPr>
              <a:lnSpc>
                <a:spcPct val="90000"/>
              </a:lnSpc>
            </a:pPr>
            <a:endParaRPr lang="en-US" sz="1000">
              <a:solidFill>
                <a:srgbClr val="EBEBEB"/>
              </a:solidFill>
            </a:endParaRPr>
          </a:p>
          <a:p>
            <a:pPr>
              <a:lnSpc>
                <a:spcPct val="90000"/>
              </a:lnSpc>
            </a:pPr>
            <a:r>
              <a:rPr lang="en-US" sz="1000">
                <a:solidFill>
                  <a:srgbClr val="EBEBEB"/>
                </a:solidFill>
              </a:rPr>
              <a:t>What is essential:</a:t>
            </a:r>
          </a:p>
          <a:p>
            <a:pPr>
              <a:lnSpc>
                <a:spcPct val="90000"/>
              </a:lnSpc>
            </a:pPr>
            <a:r>
              <a:rPr lang="en-US" sz="1000">
                <a:solidFill>
                  <a:srgbClr val="EBEBEB"/>
                </a:solidFill>
              </a:rPr>
              <a:t>All the parties must intend to make a contract.</a:t>
            </a:r>
          </a:p>
          <a:p>
            <a:pPr>
              <a:lnSpc>
                <a:spcPct val="90000"/>
              </a:lnSpc>
            </a:pPr>
            <a:r>
              <a:rPr lang="en-US" sz="1000">
                <a:solidFill>
                  <a:srgbClr val="EBEBEB"/>
                </a:solidFill>
              </a:rPr>
              <a:t>All the parties must be competent to make a contract.</a:t>
            </a:r>
          </a:p>
          <a:p>
            <a:pPr lvl="1">
              <a:lnSpc>
                <a:spcPct val="90000"/>
              </a:lnSpc>
            </a:pPr>
            <a:r>
              <a:rPr lang="en-US" sz="1000">
                <a:solidFill>
                  <a:srgbClr val="EBEBEB"/>
                </a:solidFill>
              </a:rPr>
              <a:t>Old enough and sufficiently sound mind to understand what they are doing.</a:t>
            </a:r>
          </a:p>
          <a:p>
            <a:pPr lvl="1">
              <a:lnSpc>
                <a:spcPct val="90000"/>
              </a:lnSpc>
            </a:pPr>
            <a:endParaRPr lang="en-US" sz="1000">
              <a:solidFill>
                <a:srgbClr val="EBEBEB"/>
              </a:solidFill>
            </a:endParaRPr>
          </a:p>
          <a:p>
            <a:pPr>
              <a:lnSpc>
                <a:spcPct val="90000"/>
              </a:lnSpc>
            </a:pPr>
            <a:r>
              <a:rPr lang="en-US" sz="1000">
                <a:solidFill>
                  <a:srgbClr val="EBEBEB"/>
                </a:solidFill>
              </a:rPr>
              <a:t>There must be a consideration .</a:t>
            </a:r>
          </a:p>
          <a:p>
            <a:pPr lvl="1">
              <a:lnSpc>
                <a:spcPct val="90000"/>
              </a:lnSpc>
            </a:pPr>
            <a:r>
              <a:rPr lang="en-US" sz="1000">
                <a:solidFill>
                  <a:srgbClr val="EBEBEB"/>
                </a:solidFill>
              </a:rPr>
              <a:t>Each party must be receiving and providing something.</a:t>
            </a:r>
          </a:p>
        </p:txBody>
      </p:sp>
    </p:spTree>
    <p:extLst>
      <p:ext uri="{BB962C8B-B14F-4D97-AF65-F5344CB8AC3E}">
        <p14:creationId xmlns:p14="http://schemas.microsoft.com/office/powerpoint/2010/main" val="66720229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6A315-D6D5-4D0D-AD11-22FBC4F42A58}"/>
              </a:ext>
            </a:extLst>
          </p:cNvPr>
          <p:cNvSpPr>
            <a:spLocks noGrp="1"/>
          </p:cNvSpPr>
          <p:nvPr>
            <p:ph type="title"/>
          </p:nvPr>
        </p:nvSpPr>
        <p:spPr/>
        <p:txBody>
          <a:bodyPr/>
          <a:lstStyle/>
          <a:p>
            <a:r>
              <a:rPr lang="en-US" dirty="0"/>
              <a:t>Contract law</a:t>
            </a:r>
          </a:p>
        </p:txBody>
      </p:sp>
      <p:sp>
        <p:nvSpPr>
          <p:cNvPr id="3" name="Content Placeholder 2">
            <a:extLst>
              <a:ext uri="{FF2B5EF4-FFF2-40B4-BE49-F238E27FC236}">
                <a16:creationId xmlns:a16="http://schemas.microsoft.com/office/drawing/2014/main" id="{54885836-041C-44E4-9175-BD1980200A8C}"/>
              </a:ext>
            </a:extLst>
          </p:cNvPr>
          <p:cNvSpPr>
            <a:spLocks noGrp="1"/>
          </p:cNvSpPr>
          <p:nvPr>
            <p:ph idx="1"/>
          </p:nvPr>
        </p:nvSpPr>
        <p:spPr>
          <a:xfrm>
            <a:off x="575411" y="1430749"/>
            <a:ext cx="8946541" cy="4195481"/>
          </a:xfrm>
        </p:spPr>
        <p:txBody>
          <a:bodyPr/>
          <a:lstStyle/>
          <a:p>
            <a:r>
              <a:rPr lang="en-US" dirty="0"/>
              <a:t>Largely based on common law </a:t>
            </a:r>
          </a:p>
          <a:p>
            <a:r>
              <a:rPr lang="en-US" dirty="0"/>
              <a:t>The existing contract law perfectly adequate to handle contracts for the supply of computers, software and associated services.</a:t>
            </a:r>
          </a:p>
          <a:p>
            <a:r>
              <a:rPr lang="en-US" dirty="0"/>
              <a:t>However, the coming of the internet and e-commerce has created a need for new provisions to deal with matters as :</a:t>
            </a:r>
          </a:p>
          <a:p>
            <a:pPr lvl="1"/>
            <a:r>
              <a:rPr lang="en-US" dirty="0"/>
              <a:t>Electronic signature</a:t>
            </a:r>
          </a:p>
          <a:p>
            <a:pPr lvl="1"/>
            <a:r>
              <a:rPr lang="en-US" dirty="0"/>
              <a:t>Which country’s law should govern transactions when the parties to the transaction are in different countries ?</a:t>
            </a:r>
          </a:p>
        </p:txBody>
      </p:sp>
      <p:sp>
        <p:nvSpPr>
          <p:cNvPr id="4" name="Slide Number Placeholder 3">
            <a:extLst>
              <a:ext uri="{FF2B5EF4-FFF2-40B4-BE49-F238E27FC236}">
                <a16:creationId xmlns:a16="http://schemas.microsoft.com/office/drawing/2014/main" id="{276FABE2-501E-470F-B8D3-9235A6CB225B}"/>
              </a:ext>
            </a:extLst>
          </p:cNvPr>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553368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7"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67EDB7F4-C6C5-4B3E-81DF-355EAD45C6C1}"/>
              </a:ext>
            </a:extLst>
          </p:cNvPr>
          <p:cNvSpPr>
            <a:spLocks noGrp="1"/>
          </p:cNvSpPr>
          <p:nvPr>
            <p:ph type="title"/>
          </p:nvPr>
        </p:nvSpPr>
        <p:spPr>
          <a:xfrm>
            <a:off x="806195" y="804672"/>
            <a:ext cx="3521359" cy="5248656"/>
          </a:xfrm>
        </p:spPr>
        <p:txBody>
          <a:bodyPr anchor="ctr">
            <a:normAutofit/>
          </a:bodyPr>
          <a:lstStyle/>
          <a:p>
            <a:pPr algn="ctr"/>
            <a:r>
              <a:rPr lang="en-US" dirty="0"/>
              <a:t>Fixed Price Contracts For Bespoke System</a:t>
            </a:r>
          </a:p>
        </p:txBody>
      </p:sp>
      <p:sp>
        <p:nvSpPr>
          <p:cNvPr id="18" name="Content Placeholder 2">
            <a:extLst>
              <a:ext uri="{FF2B5EF4-FFF2-40B4-BE49-F238E27FC236}">
                <a16:creationId xmlns:a16="http://schemas.microsoft.com/office/drawing/2014/main" id="{920B7C65-4567-402E-A8D5-542B385C36C8}"/>
              </a:ext>
            </a:extLst>
          </p:cNvPr>
          <p:cNvSpPr>
            <a:spLocks noGrp="1"/>
          </p:cNvSpPr>
          <p:nvPr>
            <p:ph idx="1"/>
          </p:nvPr>
        </p:nvSpPr>
        <p:spPr>
          <a:xfrm>
            <a:off x="4975861" y="804671"/>
            <a:ext cx="6399930" cy="5248657"/>
          </a:xfrm>
        </p:spPr>
        <p:txBody>
          <a:bodyPr anchor="ctr">
            <a:normAutofit/>
          </a:bodyPr>
          <a:lstStyle/>
          <a:p>
            <a:r>
              <a:rPr lang="en-US" sz="1700" dirty="0"/>
              <a:t>Tailor-made or bespoke: an organization buys a system configured specifically to meet his needs.</a:t>
            </a:r>
          </a:p>
          <a:p>
            <a:r>
              <a:rPr lang="en-US" sz="1700" dirty="0"/>
              <a:t>Typically consist of 3 parts:</a:t>
            </a:r>
          </a:p>
          <a:p>
            <a:pPr marL="800100" lvl="1" indent="-342900">
              <a:buFont typeface="+mj-lt"/>
              <a:buAutoNum type="arabicPeriod"/>
            </a:pPr>
            <a:r>
              <a:rPr lang="en-US" sz="1700" dirty="0"/>
              <a:t>Agreement</a:t>
            </a:r>
          </a:p>
          <a:p>
            <a:pPr marL="1200150" lvl="2" indent="-342900">
              <a:buFont typeface="+mj-lt"/>
              <a:buAutoNum type="arabicPeriod"/>
            </a:pPr>
            <a:r>
              <a:rPr lang="en-US" sz="1700" dirty="0"/>
              <a:t>States who the parties are</a:t>
            </a:r>
          </a:p>
          <a:p>
            <a:pPr marL="1200150" lvl="2" indent="-342900">
              <a:buFont typeface="+mj-lt"/>
              <a:buAutoNum type="arabicPeriod"/>
            </a:pPr>
            <a:r>
              <a:rPr lang="en-US" sz="1700" dirty="0"/>
              <a:t>Stays anything that have been said or agreed before</a:t>
            </a:r>
          </a:p>
          <a:p>
            <a:pPr marL="1200150" lvl="2" indent="-342900">
              <a:buFont typeface="+mj-lt"/>
              <a:buAutoNum type="arabicPeriod"/>
            </a:pPr>
            <a:r>
              <a:rPr lang="en-US" sz="1700" dirty="0"/>
              <a:t>Signed by the parties</a:t>
            </a:r>
          </a:p>
          <a:p>
            <a:pPr marL="800100" lvl="1" indent="-342900">
              <a:buFont typeface="+mj-lt"/>
              <a:buAutoNum type="arabicPeriod"/>
            </a:pPr>
            <a:r>
              <a:rPr lang="en-US" sz="1700" dirty="0"/>
              <a:t>Standard terms and conditions</a:t>
            </a:r>
          </a:p>
          <a:p>
            <a:pPr marL="800100" lvl="1" indent="-342900">
              <a:buFont typeface="+mj-lt"/>
              <a:buAutoNum type="arabicPeriod"/>
            </a:pPr>
            <a:r>
              <a:rPr lang="en-US" sz="1700" dirty="0"/>
              <a:t>Schedules or annexes</a:t>
            </a:r>
          </a:p>
          <a:p>
            <a:endParaRPr lang="en-US" sz="1700" dirty="0"/>
          </a:p>
          <a:p>
            <a:r>
              <a:rPr lang="en-US" sz="1700" dirty="0"/>
              <a:t>Used on fairly large contracts</a:t>
            </a:r>
          </a:p>
          <a:p>
            <a:pPr lvl="1"/>
            <a:r>
              <a:rPr lang="en-US" sz="1700" dirty="0"/>
              <a:t>Many small-scale projects are carried out satisfactory using much simpler contracts, often no more than an exchange of letters</a:t>
            </a:r>
          </a:p>
        </p:txBody>
      </p:sp>
      <p:sp>
        <p:nvSpPr>
          <p:cNvPr id="4" name="Slide Number Placeholder 3">
            <a:extLst>
              <a:ext uri="{FF2B5EF4-FFF2-40B4-BE49-F238E27FC236}">
                <a16:creationId xmlns:a16="http://schemas.microsoft.com/office/drawing/2014/main" id="{82BEB990-C99D-4CCF-B02A-2D1553DE6609}"/>
              </a:ext>
            </a:extLst>
          </p:cNvPr>
          <p:cNvSpPr>
            <a:spLocks noGrp="1"/>
          </p:cNvSpPr>
          <p:nvPr>
            <p:ph type="sldNum" sz="quarter" idx="12"/>
          </p:nvPr>
        </p:nvSpPr>
        <p:spPr>
          <a:xfrm>
            <a:off x="11082612" y="6400005"/>
            <a:ext cx="633127" cy="301752"/>
          </a:xfrm>
        </p:spPr>
        <p:txBody>
          <a:bodyPr anchor="ctr">
            <a:normAutofit/>
          </a:bodyPr>
          <a:lstStyle/>
          <a:p>
            <a:pPr algn="r">
              <a:spcAft>
                <a:spcPts val="600"/>
              </a:spcAft>
            </a:pPr>
            <a:fld id="{330EA680-D336-4FF7-8B7A-9848BB0A1C32}" type="slidenum">
              <a:rPr lang="en-US" sz="1100">
                <a:solidFill>
                  <a:schemeClr val="accent1"/>
                </a:solidFill>
              </a:rPr>
              <a:pPr algn="r">
                <a:spcAft>
                  <a:spcPts val="600"/>
                </a:spcAft>
              </a:pPr>
              <a:t>5</a:t>
            </a:fld>
            <a:endParaRPr lang="en-US" sz="1100">
              <a:solidFill>
                <a:schemeClr val="accent1"/>
              </a:solidFill>
            </a:endParaRPr>
          </a:p>
        </p:txBody>
      </p:sp>
    </p:spTree>
    <p:extLst>
      <p:ext uri="{BB962C8B-B14F-4D97-AF65-F5344CB8AC3E}">
        <p14:creationId xmlns:p14="http://schemas.microsoft.com/office/powerpoint/2010/main" val="1205608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A6DE-AFA4-42EA-9523-0AE0F519AE07}"/>
              </a:ext>
            </a:extLst>
          </p:cNvPr>
          <p:cNvSpPr>
            <a:spLocks noGrp="1"/>
          </p:cNvSpPr>
          <p:nvPr>
            <p:ph type="title"/>
          </p:nvPr>
        </p:nvSpPr>
        <p:spPr/>
        <p:txBody>
          <a:bodyPr/>
          <a:lstStyle/>
          <a:p>
            <a:r>
              <a:rPr lang="en-US" dirty="0"/>
              <a:t>What Is To Be Produced?</a:t>
            </a:r>
          </a:p>
        </p:txBody>
      </p:sp>
      <p:sp>
        <p:nvSpPr>
          <p:cNvPr id="3" name="Content Placeholder 2">
            <a:extLst>
              <a:ext uri="{FF2B5EF4-FFF2-40B4-BE49-F238E27FC236}">
                <a16:creationId xmlns:a16="http://schemas.microsoft.com/office/drawing/2014/main" id="{2B300ABC-CC33-45F7-ADAC-A9A03B591DB2}"/>
              </a:ext>
            </a:extLst>
          </p:cNvPr>
          <p:cNvSpPr>
            <a:spLocks noGrp="1"/>
          </p:cNvSpPr>
          <p:nvPr>
            <p:ph idx="1"/>
          </p:nvPr>
        </p:nvSpPr>
        <p:spPr/>
        <p:txBody>
          <a:bodyPr/>
          <a:lstStyle/>
          <a:p>
            <a:r>
              <a:rPr lang="en-US" dirty="0"/>
              <a:t>Contract necessarily states what is to be produced.</a:t>
            </a:r>
          </a:p>
          <a:p>
            <a:r>
              <a:rPr lang="en-US" dirty="0"/>
              <a:t>Usually two level of reference:</a:t>
            </a:r>
          </a:p>
          <a:p>
            <a:pPr lvl="1"/>
            <a:r>
              <a:rPr lang="en-US" dirty="0"/>
              <a:t>Standard terms and conditions refer to an annex.</a:t>
            </a:r>
          </a:p>
          <a:p>
            <a:pPr lvl="1"/>
            <a:r>
              <a:rPr lang="en-US" dirty="0"/>
              <a:t>The annex then refers to the requirement specification in a separate document</a:t>
            </a:r>
          </a:p>
          <a:p>
            <a:r>
              <a:rPr lang="en-US" dirty="0"/>
              <a:t>Contract should provide a procedure for requirement specification changes, including:</a:t>
            </a:r>
          </a:p>
          <a:p>
            <a:pPr lvl="1"/>
            <a:r>
              <a:rPr lang="en-US" dirty="0"/>
              <a:t>A method of calculating payment for the changes</a:t>
            </a:r>
          </a:p>
          <a:p>
            <a:pPr lvl="1"/>
            <a:r>
              <a:rPr lang="en-US" dirty="0"/>
              <a:t>Variation of the method of acceptance testing</a:t>
            </a:r>
          </a:p>
        </p:txBody>
      </p:sp>
      <p:sp>
        <p:nvSpPr>
          <p:cNvPr id="4" name="Slide Number Placeholder 3">
            <a:extLst>
              <a:ext uri="{FF2B5EF4-FFF2-40B4-BE49-F238E27FC236}">
                <a16:creationId xmlns:a16="http://schemas.microsoft.com/office/drawing/2014/main" id="{6157BE0A-F80E-418D-83BC-B5E48AC5BDF1}"/>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2925234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7E8D1-F073-4E90-BEDA-96089BEF803E}"/>
              </a:ext>
            </a:extLst>
          </p:cNvPr>
          <p:cNvSpPr>
            <a:spLocks noGrp="1"/>
          </p:cNvSpPr>
          <p:nvPr>
            <p:ph type="title"/>
          </p:nvPr>
        </p:nvSpPr>
        <p:spPr/>
        <p:txBody>
          <a:bodyPr/>
          <a:lstStyle/>
          <a:p>
            <a:r>
              <a:rPr lang="en-US" dirty="0"/>
              <a:t>What Is To Be Delivered?</a:t>
            </a:r>
          </a:p>
        </p:txBody>
      </p:sp>
      <p:sp>
        <p:nvSpPr>
          <p:cNvPr id="3" name="Content Placeholder 2">
            <a:extLst>
              <a:ext uri="{FF2B5EF4-FFF2-40B4-BE49-F238E27FC236}">
                <a16:creationId xmlns:a16="http://schemas.microsoft.com/office/drawing/2014/main" id="{48242244-B3DC-4609-AAF6-43373D028B54}"/>
              </a:ext>
            </a:extLst>
          </p:cNvPr>
          <p:cNvSpPr>
            <a:spLocks noGrp="1"/>
          </p:cNvSpPr>
          <p:nvPr>
            <p:ph idx="1"/>
          </p:nvPr>
        </p:nvSpPr>
        <p:spPr>
          <a:xfrm>
            <a:off x="646111" y="1609859"/>
            <a:ext cx="8946541" cy="4195481"/>
          </a:xfrm>
        </p:spPr>
        <p:txBody>
          <a:bodyPr>
            <a:normAutofit fontScale="85000" lnSpcReduction="20000"/>
          </a:bodyPr>
          <a:lstStyle/>
          <a:p>
            <a:pPr marL="0" indent="0">
              <a:buNone/>
            </a:pPr>
            <a:r>
              <a:rPr lang="en-US" dirty="0"/>
              <a:t>Non exhaustive list of possibilities:</a:t>
            </a:r>
          </a:p>
          <a:p>
            <a:r>
              <a:rPr lang="en-US" dirty="0"/>
              <a:t>Source code</a:t>
            </a:r>
          </a:p>
          <a:p>
            <a:r>
              <a:rPr lang="en-US" dirty="0"/>
              <a:t>Command files (For building the executive from source)</a:t>
            </a:r>
          </a:p>
          <a:p>
            <a:r>
              <a:rPr lang="en-US" dirty="0"/>
              <a:t>Documentation (of the design and the code)</a:t>
            </a:r>
          </a:p>
          <a:p>
            <a:r>
              <a:rPr lang="en-US" dirty="0"/>
              <a:t>Manuals</a:t>
            </a:r>
          </a:p>
          <a:p>
            <a:pPr lvl="1"/>
            <a:r>
              <a:rPr lang="en-US" dirty="0"/>
              <a:t>Reference manuals</a:t>
            </a:r>
          </a:p>
          <a:p>
            <a:pPr lvl="1"/>
            <a:r>
              <a:rPr lang="en-US" dirty="0"/>
              <a:t>Training manuals</a:t>
            </a:r>
          </a:p>
          <a:p>
            <a:pPr lvl="1"/>
            <a:r>
              <a:rPr lang="en-US" dirty="0"/>
              <a:t>Operation manuals</a:t>
            </a:r>
          </a:p>
          <a:p>
            <a:r>
              <a:rPr lang="en-US" dirty="0"/>
              <a:t>Software tools to help maintaining the code</a:t>
            </a:r>
          </a:p>
          <a:p>
            <a:r>
              <a:rPr lang="en-US" dirty="0"/>
              <a:t>Training</a:t>
            </a:r>
          </a:p>
          <a:p>
            <a:pPr lvl="1"/>
            <a:r>
              <a:rPr lang="en-US" dirty="0"/>
              <a:t>For user</a:t>
            </a:r>
          </a:p>
          <a:p>
            <a:pPr lvl="1"/>
            <a:r>
              <a:rPr lang="en-US" dirty="0"/>
              <a:t>For client’s maintenance staff</a:t>
            </a:r>
          </a:p>
          <a:p>
            <a:r>
              <a:rPr lang="en-US" dirty="0"/>
              <a:t>Test data and test results</a:t>
            </a:r>
          </a:p>
        </p:txBody>
      </p:sp>
      <p:sp>
        <p:nvSpPr>
          <p:cNvPr id="4" name="Slide Number Placeholder 3">
            <a:extLst>
              <a:ext uri="{FF2B5EF4-FFF2-40B4-BE49-F238E27FC236}">
                <a16:creationId xmlns:a16="http://schemas.microsoft.com/office/drawing/2014/main" id="{4C6A9FB2-862F-4EF5-BCC5-032FF0B54DB1}"/>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3109146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3B628-5481-4442-8FE5-7BA7D3C44563}"/>
              </a:ext>
            </a:extLst>
          </p:cNvPr>
          <p:cNvSpPr>
            <a:spLocks noGrp="1"/>
          </p:cNvSpPr>
          <p:nvPr>
            <p:ph type="title"/>
          </p:nvPr>
        </p:nvSpPr>
        <p:spPr/>
        <p:txBody>
          <a:bodyPr/>
          <a:lstStyle/>
          <a:p>
            <a:r>
              <a:rPr lang="en-US" dirty="0"/>
              <a:t>Rights Ownership</a:t>
            </a:r>
          </a:p>
        </p:txBody>
      </p:sp>
      <p:sp>
        <p:nvSpPr>
          <p:cNvPr id="3" name="Content Placeholder 2">
            <a:extLst>
              <a:ext uri="{FF2B5EF4-FFF2-40B4-BE49-F238E27FC236}">
                <a16:creationId xmlns:a16="http://schemas.microsoft.com/office/drawing/2014/main" id="{57BE854C-9748-4FAA-91F6-93DD586FF642}"/>
              </a:ext>
            </a:extLst>
          </p:cNvPr>
          <p:cNvSpPr>
            <a:spLocks noGrp="1"/>
          </p:cNvSpPr>
          <p:nvPr>
            <p:ph idx="1"/>
          </p:nvPr>
        </p:nvSpPr>
        <p:spPr>
          <a:xfrm>
            <a:off x="646111" y="1459030"/>
            <a:ext cx="8946541" cy="4195481"/>
          </a:xfrm>
        </p:spPr>
        <p:txBody>
          <a:bodyPr/>
          <a:lstStyle/>
          <a:p>
            <a:r>
              <a:rPr lang="en-US" dirty="0"/>
              <a:t>Stating what legal rights are being passed form the developer to the client is important.</a:t>
            </a:r>
          </a:p>
          <a:p>
            <a:r>
              <a:rPr lang="en-US" dirty="0"/>
              <a:t>Ownership in physical items will usually passed.</a:t>
            </a:r>
          </a:p>
          <a:p>
            <a:pPr lvl="1"/>
            <a:r>
              <a:rPr lang="en-US" dirty="0"/>
              <a:t>E.g. books, documents, disks</a:t>
            </a:r>
          </a:p>
          <a:p>
            <a:r>
              <a:rPr lang="en-US" dirty="0"/>
              <a:t>More than that, software is protected by intellectual rights:</a:t>
            </a:r>
          </a:p>
          <a:p>
            <a:pPr lvl="1"/>
            <a:r>
              <a:rPr lang="en-US" dirty="0"/>
              <a:t>Copyright</a:t>
            </a:r>
          </a:p>
          <a:p>
            <a:pPr lvl="1"/>
            <a:r>
              <a:rPr lang="en-US" dirty="0"/>
              <a:t>Design rights</a:t>
            </a:r>
          </a:p>
          <a:p>
            <a:pPr lvl="1"/>
            <a:r>
              <a:rPr lang="en-US" dirty="0"/>
              <a:t>Confidentiality</a:t>
            </a:r>
          </a:p>
          <a:p>
            <a:pPr lvl="1"/>
            <a:r>
              <a:rPr lang="en-US" dirty="0"/>
              <a:t>trademarks</a:t>
            </a:r>
          </a:p>
          <a:p>
            <a:pPr marL="457200" lvl="1" indent="0">
              <a:buNone/>
            </a:pPr>
            <a:r>
              <a:rPr lang="en-US" dirty="0"/>
              <a:t>Contract should state who is to own these rights.</a:t>
            </a:r>
          </a:p>
        </p:txBody>
      </p:sp>
      <p:sp>
        <p:nvSpPr>
          <p:cNvPr id="4" name="Slide Number Placeholder 3">
            <a:extLst>
              <a:ext uri="{FF2B5EF4-FFF2-40B4-BE49-F238E27FC236}">
                <a16:creationId xmlns:a16="http://schemas.microsoft.com/office/drawing/2014/main" id="{153E0672-34BD-49A3-828F-6D2480384C70}"/>
              </a:ext>
            </a:extLst>
          </p:cNvPr>
          <p:cNvSpPr>
            <a:spLocks noGrp="1"/>
          </p:cNvSpPr>
          <p:nvPr>
            <p:ph type="sldNum" sz="quarter" idx="12"/>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2603530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0BBE-DA62-452A-B5E3-DC7250218DCD}"/>
              </a:ext>
            </a:extLst>
          </p:cNvPr>
          <p:cNvSpPr>
            <a:spLocks noGrp="1"/>
          </p:cNvSpPr>
          <p:nvPr>
            <p:ph type="title"/>
          </p:nvPr>
        </p:nvSpPr>
        <p:spPr/>
        <p:txBody>
          <a:bodyPr/>
          <a:lstStyle/>
          <a:p>
            <a:r>
              <a:rPr lang="en-US" dirty="0"/>
              <a:t>Confidentiality </a:t>
            </a:r>
          </a:p>
        </p:txBody>
      </p:sp>
      <p:sp>
        <p:nvSpPr>
          <p:cNvPr id="3" name="Content Placeholder 2">
            <a:extLst>
              <a:ext uri="{FF2B5EF4-FFF2-40B4-BE49-F238E27FC236}">
                <a16:creationId xmlns:a16="http://schemas.microsoft.com/office/drawing/2014/main" id="{93FA4874-465C-4ABE-8B65-F7DD87D37DF7}"/>
              </a:ext>
            </a:extLst>
          </p:cNvPr>
          <p:cNvSpPr>
            <a:spLocks noGrp="1"/>
          </p:cNvSpPr>
          <p:nvPr>
            <p:ph idx="1"/>
          </p:nvPr>
        </p:nvSpPr>
        <p:spPr>
          <a:xfrm>
            <a:off x="556558" y="1421322"/>
            <a:ext cx="8946541" cy="4195481"/>
          </a:xfrm>
        </p:spPr>
        <p:txBody>
          <a:bodyPr/>
          <a:lstStyle/>
          <a:p>
            <a:r>
              <a:rPr lang="en-US" dirty="0"/>
              <a:t>The two parties may acquire confidential information about each other when a bespoke software is being developed.</a:t>
            </a:r>
          </a:p>
          <a:p>
            <a:pPr marL="0" indent="0">
              <a:buNone/>
            </a:pPr>
            <a:endParaRPr lang="en-US" dirty="0"/>
          </a:p>
          <a:p>
            <a:pPr lvl="1"/>
            <a:r>
              <a:rPr lang="en-US" dirty="0"/>
              <a:t>Client may have to pass its business operations</a:t>
            </a:r>
          </a:p>
          <a:p>
            <a:pPr lvl="1"/>
            <a:r>
              <a:rPr lang="en-US" dirty="0"/>
              <a:t>Developer may not want the client to divulge to others about its operations</a:t>
            </a:r>
          </a:p>
          <a:p>
            <a:pPr lvl="1"/>
            <a:endParaRPr lang="en-US" dirty="0"/>
          </a:p>
          <a:p>
            <a:r>
              <a:rPr lang="en-US" dirty="0"/>
              <a:t>In this case, the contract should state the non disclosure agreement.</a:t>
            </a:r>
          </a:p>
        </p:txBody>
      </p:sp>
      <p:sp>
        <p:nvSpPr>
          <p:cNvPr id="4" name="Slide Number Placeholder 3">
            <a:extLst>
              <a:ext uri="{FF2B5EF4-FFF2-40B4-BE49-F238E27FC236}">
                <a16:creationId xmlns:a16="http://schemas.microsoft.com/office/drawing/2014/main" id="{15892042-642D-4DE0-9A8A-74E04355185B}"/>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1380368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A42B5860C18D4DB5F781B0430B003C" ma:contentTypeVersion="2" ma:contentTypeDescription="Create a new document." ma:contentTypeScope="" ma:versionID="3ba63341911a05eb00d1e53d2a4a29d9">
  <xsd:schema xmlns:xsd="http://www.w3.org/2001/XMLSchema" xmlns:xs="http://www.w3.org/2001/XMLSchema" xmlns:p="http://schemas.microsoft.com/office/2006/metadata/properties" xmlns:ns2="419bb16e-f3b0-459d-aea7-9ddf891d9cc5" targetNamespace="http://schemas.microsoft.com/office/2006/metadata/properties" ma:root="true" ma:fieldsID="089b2ea9e1ca2277a1cb10b01349d18b" ns2:_="">
    <xsd:import namespace="419bb16e-f3b0-459d-aea7-9ddf891d9cc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9bb16e-f3b0-459d-aea7-9ddf891d9c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B6AC51-6168-40DB-A63D-653ACB26B70F}"/>
</file>

<file path=customXml/itemProps2.xml><?xml version="1.0" encoding="utf-8"?>
<ds:datastoreItem xmlns:ds="http://schemas.openxmlformats.org/officeDocument/2006/customXml" ds:itemID="{77AFD297-62DE-4854-A40F-653C5565DF6F}"/>
</file>

<file path=customXml/itemProps3.xml><?xml version="1.0" encoding="utf-8"?>
<ds:datastoreItem xmlns:ds="http://schemas.openxmlformats.org/officeDocument/2006/customXml" ds:itemID="{2CA2CC62-F9DB-4B32-B6B0-B78B38743541}"/>
</file>

<file path=docProps/app.xml><?xml version="1.0" encoding="utf-8"?>
<Properties xmlns="http://schemas.openxmlformats.org/officeDocument/2006/extended-properties" xmlns:vt="http://schemas.openxmlformats.org/officeDocument/2006/docPropsVTypes">
  <TotalTime>5</TotalTime>
  <Words>1261</Words>
  <Application>Microsoft Office PowerPoint</Application>
  <PresentationFormat>Widescreen</PresentationFormat>
  <Paragraphs>146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 3</vt:lpstr>
      <vt:lpstr>Ion</vt:lpstr>
      <vt:lpstr>Computer Contracts &amp; Software Liabilities LECTURE # 7</vt:lpstr>
      <vt:lpstr>Fair Use Notice</vt:lpstr>
      <vt:lpstr>Contract</vt:lpstr>
      <vt:lpstr>Contract law</vt:lpstr>
      <vt:lpstr>Fixed Price Contracts For Bespoke System</vt:lpstr>
      <vt:lpstr>What Is To Be Produced?</vt:lpstr>
      <vt:lpstr>What Is To Be Delivered?</vt:lpstr>
      <vt:lpstr>Rights Ownership</vt:lpstr>
      <vt:lpstr>Confidentiality </vt:lpstr>
      <vt:lpstr>Payment Terms</vt:lpstr>
      <vt:lpstr>Payment Terms</vt:lpstr>
      <vt:lpstr>Payment Terms</vt:lpstr>
      <vt:lpstr>Payments For Delays And Changes</vt:lpstr>
      <vt:lpstr>Calculating Payments For Delays And Changes</vt:lpstr>
      <vt:lpstr>Penalty Clauses</vt:lpstr>
      <vt:lpstr>Warranty And Maintenance</vt:lpstr>
      <vt:lpstr>Termination Of Contract</vt:lpstr>
      <vt:lpstr>Arbitration</vt:lpstr>
      <vt:lpstr>Lesson For Life</vt:lpstr>
      <vt:lpstr>Thank you…       Questions….??? If Any…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Contracts &amp; Software Liabilities LECTURE # 7</dc:title>
  <dc:creator>junaid ahmed</dc:creator>
  <cp:lastModifiedBy>junaid ahmed</cp:lastModifiedBy>
  <cp:revision>5</cp:revision>
  <dcterms:created xsi:type="dcterms:W3CDTF">2020-06-17T19:57:25Z</dcterms:created>
  <dcterms:modified xsi:type="dcterms:W3CDTF">2020-06-19T01:35:46Z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0x010100BEA42B5860C18D4DB5F781B0430B003C</vt:lpwstr>
  </property>
</Properties>
</file>