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7" r:id="rId4"/>
    <p:sldId id="260" r:id="rId5"/>
    <p:sldId id="261" r:id="rId6"/>
    <p:sldId id="263" r:id="rId7"/>
    <p:sldId id="265" r:id="rId8"/>
    <p:sldId id="268" r:id="rId9"/>
    <p:sldId id="269" r:id="rId10"/>
    <p:sldId id="270" r:id="rId11"/>
    <p:sldId id="271" r:id="rId12"/>
    <p:sldId id="272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1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70" d="100"/>
          <a:sy n="70" d="100"/>
        </p:scale>
        <p:origin x="11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4B8D8-10EB-4BCC-8CF9-495F89BA933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0B6DCE-C012-45B7-B602-D82F8A811B50}">
      <dgm:prSet/>
      <dgm:sp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6200000" scaled="1"/>
          <a:tileRect/>
        </a:gradFill>
      </dgm:spPr>
      <dgm:t>
        <a:bodyPr/>
        <a:lstStyle/>
        <a:p>
          <a:pPr algn="ctr"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THE FORMATION &amp; EVOLUTION OF MUSLIM SOCIETY IN SUBCONTINENT</a:t>
          </a:r>
        </a:p>
      </dgm:t>
    </dgm:pt>
    <dgm:pt modelId="{EEAE53C5-F338-413C-9362-A1A417842530}" type="parTrans" cxnId="{E349D1E9-22F6-42F0-8422-6B33F601CD14}">
      <dgm:prSet/>
      <dgm:spPr/>
      <dgm:t>
        <a:bodyPr/>
        <a:lstStyle/>
        <a:p>
          <a:endParaRPr lang="en-US"/>
        </a:p>
      </dgm:t>
    </dgm:pt>
    <dgm:pt modelId="{64788BB9-F6B3-4B2A-8093-AB2498FB8F1F}" type="sibTrans" cxnId="{E349D1E9-22F6-42F0-8422-6B33F601CD14}">
      <dgm:prSet/>
      <dgm:spPr/>
      <dgm:t>
        <a:bodyPr/>
        <a:lstStyle/>
        <a:p>
          <a:endParaRPr lang="en-US"/>
        </a:p>
      </dgm:t>
    </dgm:pt>
    <dgm:pt modelId="{FCBF2DB0-CAAB-407D-8E28-C75CD00A4621}" type="pres">
      <dgm:prSet presAssocID="{82D4B8D8-10EB-4BCC-8CF9-495F89BA9334}" presName="linear" presStyleCnt="0">
        <dgm:presLayoutVars>
          <dgm:animLvl val="lvl"/>
          <dgm:resizeHandles val="exact"/>
        </dgm:presLayoutVars>
      </dgm:prSet>
      <dgm:spPr/>
    </dgm:pt>
    <dgm:pt modelId="{79E75935-405E-41F2-98AC-A8981E0B6FF5}" type="pres">
      <dgm:prSet presAssocID="{8F0B6DCE-C012-45B7-B602-D82F8A811B5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0079A69-6FE1-43C6-BE1B-9E5B11A6B504}" type="presOf" srcId="{8F0B6DCE-C012-45B7-B602-D82F8A811B50}" destId="{79E75935-405E-41F2-98AC-A8981E0B6FF5}" srcOrd="0" destOrd="0" presId="urn:microsoft.com/office/officeart/2005/8/layout/vList2"/>
    <dgm:cxn modelId="{E68A456B-71A8-4E3E-BB42-6549EEF9AC5B}" type="presOf" srcId="{82D4B8D8-10EB-4BCC-8CF9-495F89BA9334}" destId="{FCBF2DB0-CAAB-407D-8E28-C75CD00A4621}" srcOrd="0" destOrd="0" presId="urn:microsoft.com/office/officeart/2005/8/layout/vList2"/>
    <dgm:cxn modelId="{E349D1E9-22F6-42F0-8422-6B33F601CD14}" srcId="{82D4B8D8-10EB-4BCC-8CF9-495F89BA9334}" destId="{8F0B6DCE-C012-45B7-B602-D82F8A811B50}" srcOrd="0" destOrd="0" parTransId="{EEAE53C5-F338-413C-9362-A1A417842530}" sibTransId="{64788BB9-F6B3-4B2A-8093-AB2498FB8F1F}"/>
    <dgm:cxn modelId="{8253E651-AB92-4FBE-A07C-F131AD1F9EFD}" type="presParOf" srcId="{FCBF2DB0-CAAB-407D-8E28-C75CD00A4621}" destId="{79E75935-405E-41F2-98AC-A8981E0B6F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018FA-534E-40DC-8606-5E19D582EAF6}" type="doc">
      <dgm:prSet loTypeId="urn:microsoft.com/office/officeart/2005/8/layout/vList5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6F8AAE3-5574-4A5B-96D4-C679D7C6ACA8}">
      <dgm:prSet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lang="en-US" b="1" i="1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Lecture </a:t>
          </a:r>
          <a:r>
            <a:rPr lang="en-US" b="1" i="1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no 02</a:t>
          </a:r>
          <a:endParaRPr lang="en-US" b="1" dirty="0"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7E618EA-D1C4-46C1-85FC-FA67EECD1683}" type="parTrans" cxnId="{22EEC6D7-DDDD-4075-842E-6B0571D606E6}">
      <dgm:prSet/>
      <dgm:spPr/>
      <dgm:t>
        <a:bodyPr/>
        <a:lstStyle/>
        <a:p>
          <a:endParaRPr lang="en-US"/>
        </a:p>
      </dgm:t>
    </dgm:pt>
    <dgm:pt modelId="{17C3DBA6-FF5E-4CB3-9F25-ED33E6D30FDF}" type="sibTrans" cxnId="{22EEC6D7-DDDD-4075-842E-6B0571D606E6}">
      <dgm:prSet/>
      <dgm:spPr/>
      <dgm:t>
        <a:bodyPr/>
        <a:lstStyle/>
        <a:p>
          <a:endParaRPr lang="en-US"/>
        </a:p>
      </dgm:t>
    </dgm:pt>
    <dgm:pt modelId="{2EEAE693-5B61-475F-A519-6681014EA734}" type="pres">
      <dgm:prSet presAssocID="{A56018FA-534E-40DC-8606-5E19D582EAF6}" presName="Name0" presStyleCnt="0">
        <dgm:presLayoutVars>
          <dgm:dir/>
          <dgm:animLvl val="lvl"/>
          <dgm:resizeHandles val="exact"/>
        </dgm:presLayoutVars>
      </dgm:prSet>
      <dgm:spPr/>
    </dgm:pt>
    <dgm:pt modelId="{8A2C78C7-9529-46EE-8D37-AF25A4D6CE09}" type="pres">
      <dgm:prSet presAssocID="{A6F8AAE3-5574-4A5B-96D4-C679D7C6ACA8}" presName="linNode" presStyleCnt="0"/>
      <dgm:spPr/>
    </dgm:pt>
    <dgm:pt modelId="{49F1E489-EA1E-4478-A4B1-FC2CC63C8B13}" type="pres">
      <dgm:prSet presAssocID="{A6F8AAE3-5574-4A5B-96D4-C679D7C6ACA8}" presName="parentText" presStyleLbl="node1" presStyleIdx="0" presStyleCnt="1" custScaleX="185185">
        <dgm:presLayoutVars>
          <dgm:chMax val="1"/>
          <dgm:bulletEnabled val="1"/>
        </dgm:presLayoutVars>
      </dgm:prSet>
      <dgm:spPr/>
    </dgm:pt>
  </dgm:ptLst>
  <dgm:cxnLst>
    <dgm:cxn modelId="{3B12922E-E7C4-41DD-B16A-B610331CA864}" type="presOf" srcId="{A56018FA-534E-40DC-8606-5E19D582EAF6}" destId="{2EEAE693-5B61-475F-A519-6681014EA734}" srcOrd="0" destOrd="0" presId="urn:microsoft.com/office/officeart/2005/8/layout/vList5"/>
    <dgm:cxn modelId="{D034143B-C387-43D7-9B0E-84E0DB570593}" type="presOf" srcId="{A6F8AAE3-5574-4A5B-96D4-C679D7C6ACA8}" destId="{49F1E489-EA1E-4478-A4B1-FC2CC63C8B13}" srcOrd="0" destOrd="0" presId="urn:microsoft.com/office/officeart/2005/8/layout/vList5"/>
    <dgm:cxn modelId="{22EEC6D7-DDDD-4075-842E-6B0571D606E6}" srcId="{A56018FA-534E-40DC-8606-5E19D582EAF6}" destId="{A6F8AAE3-5574-4A5B-96D4-C679D7C6ACA8}" srcOrd="0" destOrd="0" parTransId="{E7E618EA-D1C4-46C1-85FC-FA67EECD1683}" sibTransId="{17C3DBA6-FF5E-4CB3-9F25-ED33E6D30FDF}"/>
    <dgm:cxn modelId="{FC7ACFC2-9139-4B28-8360-EE13336B503A}" type="presParOf" srcId="{2EEAE693-5B61-475F-A519-6681014EA734}" destId="{8A2C78C7-9529-46EE-8D37-AF25A4D6CE09}" srcOrd="0" destOrd="0" presId="urn:microsoft.com/office/officeart/2005/8/layout/vList5"/>
    <dgm:cxn modelId="{66DA9AC9-C68C-4121-ABBA-BEF77C7FBCE1}" type="presParOf" srcId="{8A2C78C7-9529-46EE-8D37-AF25A4D6CE09}" destId="{49F1E489-EA1E-4478-A4B1-FC2CC63C8B1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75935-405E-41F2-98AC-A8981E0B6FF5}">
      <dsp:nvSpPr>
        <dsp:cNvPr id="0" name=""/>
        <dsp:cNvSpPr/>
      </dsp:nvSpPr>
      <dsp:spPr>
        <a:xfrm>
          <a:off x="0" y="136557"/>
          <a:ext cx="7772400" cy="1196909"/>
        </a:xfrm>
        <a:prstGeom prst="roundRect">
          <a:avLst/>
        </a:prstGeom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THE FORMATION &amp; EVOLUTION OF MUSLIM SOCIETY IN SUBCONTINENT</a:t>
          </a:r>
        </a:p>
      </dsp:txBody>
      <dsp:txXfrm>
        <a:off x="58428" y="194985"/>
        <a:ext cx="7655544" cy="1080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1E489-EA1E-4478-A4B1-FC2CC63C8B13}">
      <dsp:nvSpPr>
        <dsp:cNvPr id="0" name=""/>
        <dsp:cNvSpPr/>
      </dsp:nvSpPr>
      <dsp:spPr>
        <a:xfrm>
          <a:off x="685801" y="0"/>
          <a:ext cx="2743197" cy="8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1" kern="12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Lecture </a:t>
          </a:r>
          <a:r>
            <a:rPr lang="en-US" sz="3300" b="1" i="1" kern="120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no 02</a:t>
          </a:r>
          <a:endParaRPr lang="en-US" sz="3300" b="1" kern="1200" dirty="0"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726719" y="40918"/>
        <a:ext cx="2661361" cy="75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3312E-C05E-4A64-BF43-8B6980A8E19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3B81-11DF-4F49-94BD-046597F0F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3B81-11DF-4F49-94BD-046597F0F8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ambria" pitchFamily="18" charset="0"/>
              </a:rPr>
              <a:t>(Source: </a:t>
            </a:r>
            <a:r>
              <a:rPr lang="en-US" sz="1200" dirty="0" err="1">
                <a:latin typeface="Cambria" pitchFamily="18" charset="0"/>
              </a:rPr>
              <a:t>Keynoyer</a:t>
            </a:r>
            <a:r>
              <a:rPr lang="en-US" sz="1200" dirty="0">
                <a:latin typeface="Cambria" pitchFamily="18" charset="0"/>
              </a:rPr>
              <a:t>, “Ancient Cities of Indus Civilization”, Oxford University Press)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3B81-11DF-4F49-94BD-046597F0F8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ambria" pitchFamily="18" charset="0"/>
              </a:rPr>
              <a:t>(Source: </a:t>
            </a:r>
            <a:r>
              <a:rPr lang="en-US" sz="1200" dirty="0" err="1">
                <a:latin typeface="Cambria" pitchFamily="18" charset="0"/>
              </a:rPr>
              <a:t>Keynoyer</a:t>
            </a:r>
            <a:r>
              <a:rPr lang="en-US" sz="1200" dirty="0">
                <a:latin typeface="Cambria" pitchFamily="18" charset="0"/>
              </a:rPr>
              <a:t>, “Ancient Cities of Indus Civilization”, Oxford University Press)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3B81-11DF-4F49-94BD-046597F0F8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7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(Source: </a:t>
            </a:r>
            <a:r>
              <a:rPr lang="en-US" sz="1200" dirty="0" err="1"/>
              <a:t>Athar</a:t>
            </a:r>
            <a:r>
              <a:rPr lang="en-US" sz="1200" dirty="0"/>
              <a:t> </a:t>
            </a:r>
            <a:r>
              <a:rPr lang="en-US" sz="1200" dirty="0" err="1"/>
              <a:t>Mubarakpur</a:t>
            </a:r>
            <a:r>
              <a:rPr lang="en-US" sz="1200" dirty="0"/>
              <a:t>, “Arab O Hind: </a:t>
            </a:r>
            <a:r>
              <a:rPr lang="en-US" sz="1200" dirty="0" err="1"/>
              <a:t>Ahd</a:t>
            </a:r>
            <a:r>
              <a:rPr lang="en-US" sz="1200" dirty="0"/>
              <a:t>-e-</a:t>
            </a:r>
            <a:r>
              <a:rPr lang="en-US" sz="1200" dirty="0" err="1"/>
              <a:t>Risalt</a:t>
            </a:r>
            <a:r>
              <a:rPr lang="en-US" sz="1200" dirty="0"/>
              <a:t> Men”, &amp; “Arab O Hind </a:t>
            </a:r>
            <a:r>
              <a:rPr lang="en-US" sz="1200" dirty="0" err="1"/>
              <a:t>Ahd</a:t>
            </a:r>
            <a:r>
              <a:rPr lang="en-US" sz="1200" dirty="0"/>
              <a:t>-e-</a:t>
            </a:r>
            <a:r>
              <a:rPr lang="en-US" sz="1200" dirty="0" err="1"/>
              <a:t>Khilafat</a:t>
            </a:r>
            <a:r>
              <a:rPr lang="en-US" sz="1200" dirty="0"/>
              <a:t>-e-</a:t>
            </a:r>
            <a:r>
              <a:rPr lang="en-US" sz="1200" dirty="0" err="1"/>
              <a:t>Rashida</a:t>
            </a:r>
            <a:r>
              <a:rPr lang="en-US" sz="1200" dirty="0"/>
              <a:t> Men”, </a:t>
            </a:r>
            <a:r>
              <a:rPr lang="en-US" sz="1200" dirty="0" err="1"/>
              <a:t>Fikr</a:t>
            </a:r>
            <a:r>
              <a:rPr lang="en-US" sz="1200" dirty="0"/>
              <a:t> o </a:t>
            </a:r>
            <a:r>
              <a:rPr lang="en-US" sz="1200" dirty="0" err="1"/>
              <a:t>Nazar</a:t>
            </a:r>
            <a:r>
              <a:rPr lang="en-US" sz="1200" dirty="0"/>
              <a:t> Publications </a:t>
            </a:r>
            <a:r>
              <a:rPr lang="en-US" sz="1200" dirty="0" err="1"/>
              <a:t>Sukkur</a:t>
            </a:r>
            <a:r>
              <a:rPr lang="en-US" sz="1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3B81-11DF-4F49-94BD-046597F0F8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6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(Source: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Baladhri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Futuh-ul-Buladan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, &amp;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Chachnama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3B81-11DF-4F49-94BD-046597F0F8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D96E-3E8C-4BED-8235-9FADF831AA2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10C8-F01B-4E6E-AF66-E7E08D9E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D96E-3E8C-4BED-8235-9FADF831AA2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10C8-F01B-4E6E-AF66-E7E08D9E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5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D96E-3E8C-4BED-8235-9FADF831AA2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10C8-F01B-4E6E-AF66-E7E08D9E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D96E-3E8C-4BED-8235-9FADF831AA2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10C8-F01B-4E6E-AF66-E7E08D9E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D96E-3E8C-4BED-8235-9FADF831AA2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10C8-F01B-4E6E-AF66-E7E08D9E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3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D96E-3E8C-4BED-8235-9FADF831AA2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10C8-F01B-4E6E-AF66-E7E08D9E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1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D96E-3E8C-4BED-8235-9FADF831AA2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10C8-F01B-4E6E-AF66-E7E08D9E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D96E-3E8C-4BED-8235-9FADF831AA2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10C8-F01B-4E6E-AF66-E7E08D9E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6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D96E-3E8C-4BED-8235-9FADF831AA2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10C8-F01B-4E6E-AF66-E7E08D9E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D96E-3E8C-4BED-8235-9FADF831AA2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10C8-F01B-4E6E-AF66-E7E08D9E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9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D96E-3E8C-4BED-8235-9FADF831AA2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10C8-F01B-4E6E-AF66-E7E08D9E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3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D96E-3E8C-4BED-8235-9FADF831AA2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10C8-F01B-4E6E-AF66-E7E08D9E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5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decision" TargetMode="External"/><Relationship Id="rId13" Type="http://schemas.openxmlformats.org/officeDocument/2006/relationships/hyperlink" Target="https://dictionary.cambridge.org/dictionary/english/similar" TargetMode="External"/><Relationship Id="rId3" Type="http://schemas.openxmlformats.org/officeDocument/2006/relationships/hyperlink" Target="https://dictionary.cambridge.org/dictionary/english/large" TargetMode="External"/><Relationship Id="rId7" Type="http://schemas.openxmlformats.org/officeDocument/2006/relationships/hyperlink" Target="https://dictionary.cambridge.org/dictionary/english/organized" TargetMode="External"/><Relationship Id="rId12" Type="http://schemas.openxmlformats.org/officeDocument/2006/relationships/hyperlink" Target="https://dictionary.cambridge.org/dictionary/english/count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live" TargetMode="External"/><Relationship Id="rId11" Type="http://schemas.openxmlformats.org/officeDocument/2006/relationships/hyperlink" Target="https://dictionary.cambridge.org/dictionary/english/needs" TargetMode="External"/><Relationship Id="rId5" Type="http://schemas.openxmlformats.org/officeDocument/2006/relationships/hyperlink" Target="https://dictionary.cambridge.org/dictionary/english/people" TargetMode="External"/><Relationship Id="rId10" Type="http://schemas.openxmlformats.org/officeDocument/2006/relationships/hyperlink" Target="https://dictionary.cambridge.org/dictionary/english/work" TargetMode="External"/><Relationship Id="rId4" Type="http://schemas.openxmlformats.org/officeDocument/2006/relationships/hyperlink" Target="https://dictionary.cambridge.org/dictionary/english/group" TargetMode="External"/><Relationship Id="rId9" Type="http://schemas.openxmlformats.org/officeDocument/2006/relationships/hyperlink" Target="https://dictionary.cambridge.org/dictionary/english/sha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27124523"/>
              </p:ext>
            </p:extLst>
          </p:nvPr>
        </p:nvGraphicFramePr>
        <p:xfrm>
          <a:off x="609600" y="2133600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39364370"/>
              </p:ext>
            </p:extLst>
          </p:nvPr>
        </p:nvGraphicFramePr>
        <p:xfrm>
          <a:off x="2438400" y="914400"/>
          <a:ext cx="41148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755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E75935-405E-41F2-98AC-A8981E0B6F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graphicEl>
                                              <a:dgm id="{79E75935-405E-41F2-98AC-A8981E0B6F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/>
        </p:bldSub>
      </p:bldGraphic>
      <p:bldGraphic spid="5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>
            <a:no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GHURI INVASIONS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(1191-1206)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CONQUEST OF NORTHERN INDIA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mumtaz\Desktop\MUET Lectures\Images for Slides\MuhammadGhuri1-200x18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5181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038600"/>
            <a:ext cx="5334000" cy="28623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1173,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became the ruler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1175-76, Multan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captured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Caramitians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1179, Peshawar captured.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1186, defeated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Khusrau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Malik, 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Ghaznavid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emperor of Lahore and thus Lahore captured.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1191-1192: Two Battles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Prithvi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Raj. First defeated &amp;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won. End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Rajputs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supremacy and foundation of Muslim Rule in the sub-continent.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914400"/>
            <a:ext cx="3581400" cy="452431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1196, Delhi was captured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Qutb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Aibak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Ikhtiyar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Khilji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slave of 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conquered Bengal with only 18 soldiers.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1206 AD, Sultan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assassinated by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Ismaili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Hazrat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Khwaja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Moin-ul-Deen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Chishti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Ajmeri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(d 1235 AD) arrived in India. He introduced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Chishti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in Lahore (Punjab) and Ajmer (Rajasthan), sometime in the middle of the 12th century CE.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916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343400" cy="762000"/>
          </a:xfr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rect">
              <a:fillToRect l="100000" t="100000"/>
            </a:path>
          </a:gradFill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The Role of Muslim Rulers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572000" cy="6019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pPr lvl="0" algn="just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 Sultanate Period (1206-1526)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five Delhi based kingdoms or sultanates mostly of Turkic and Pashtun (Afghan) origin in mediaeval India.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five dynasties were:</a:t>
            </a:r>
          </a:p>
          <a:p>
            <a:pPr marL="0" lv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Mamluk/Slave dynasty (1206–90),</a:t>
            </a:r>
          </a:p>
          <a:p>
            <a:pPr marL="0" lv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Khilji dynasty (1290-1320),</a:t>
            </a:r>
          </a:p>
          <a:p>
            <a:pPr marL="0" lv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Tughlaq dynasty (1320–1414),</a:t>
            </a:r>
          </a:p>
          <a:p>
            <a:pPr marL="0" lv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Sayyid dynasty (1414-51),</a:t>
            </a:r>
          </a:p>
          <a:p>
            <a:pPr marL="0" lv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Afghan Lodi dynasty (1451–1526).</a:t>
            </a:r>
          </a:p>
          <a:p>
            <a:pPr marL="0" lvl="0" indent="0" algn="just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Mughal Empire (1526-1857)</a:t>
            </a:r>
          </a:p>
          <a:p>
            <a:pPr marL="0" lvl="0" indent="0" algn="just">
              <a:buNone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Soomra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Samaa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Dynasties of Sindh</a:t>
            </a:r>
          </a:p>
          <a:p>
            <a:pPr marL="0" lvl="0" indent="0" algn="just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</a:p>
          <a:p>
            <a:pPr marL="0" lv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Islamic Law was enforced by state.</a:t>
            </a:r>
          </a:p>
          <a:p>
            <a:pPr marL="0" lv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Conversion was encouraged.</a:t>
            </a:r>
          </a:p>
          <a:p>
            <a:pPr marL="0" lv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Ulemas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Sufis were patronized.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838200"/>
            <a:ext cx="4191000" cy="50783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Shaikh Ali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Hujweri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Lahore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Chishti Order: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Chishti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Delhi: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Khwaja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Qutub-ul-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Bakhtiar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(1173 - 1235 AD),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Khwaja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Nizam-ul-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Aulia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(1238-1325 AD).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Chishti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Suharwardi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Sufis of Punjab: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Baba Fareed Ganj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Pak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 1265 AD), the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Punjabi poet. </a:t>
            </a:r>
          </a:p>
          <a:p>
            <a:pPr algn="just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Suharwardi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Zakariya Multani (1172-1262 AD).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Qalandar Lal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Shbaz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 1274 AD) arrived in 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Sehwan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1251.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Naqshbandi Order: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Khwaja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Baqibillah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Shaikh Ahmed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Sirhindi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(d.1624)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FFFCDF-8F7D-4DC5-8344-822DF082A05F}"/>
              </a:ext>
            </a:extLst>
          </p:cNvPr>
          <p:cNvSpPr txBox="1">
            <a:spLocks/>
          </p:cNvSpPr>
          <p:nvPr/>
        </p:nvSpPr>
        <p:spPr>
          <a:xfrm>
            <a:off x="4876800" y="25400"/>
            <a:ext cx="4343400" cy="7620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rect">
              <a:fillToRect l="100000" t="100000"/>
            </a:path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The Role of Sufis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663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rect">
              <a:fillToRect l="100000" t="100000"/>
            </a:path>
          </a:gradFill>
        </p:spPr>
        <p:txBody>
          <a:bodyPr>
            <a:no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Muslim Architecture in India During Delhi Sultanate Period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85801"/>
            <a:ext cx="2743200" cy="3047999"/>
          </a:xfrm>
        </p:spPr>
      </p:pic>
      <p:pic>
        <p:nvPicPr>
          <p:cNvPr id="3074" name="Picture 2" descr="C:\Users\mumtaz\Desktop\MUET Lectures\Images for Slides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765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umtaz\Desktop\MUET Lectures\Images for Slides\245224104_cc0bc4274a_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62000"/>
            <a:ext cx="3609975" cy="58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umtaz\Desktop\MUET Lectures\Images for Slides\imag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866775"/>
            <a:ext cx="2428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mumtaz\Desktop\MUET Lectures\Images for Slides\download (1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3810000"/>
            <a:ext cx="281214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mumtaz\Desktop\MUET Lectures\Images for Slides\images (1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48577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1729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Suggested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59363"/>
          </a:xfr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/>
          </a:gradFill>
        </p:spPr>
        <p:txBody>
          <a:bodyPr>
            <a:normAutofit fontScale="6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b="1" i="1" dirty="0" err="1"/>
              <a:t>Chachnama</a:t>
            </a:r>
            <a:r>
              <a:rPr lang="en-US" dirty="0"/>
              <a:t>, Sindhi </a:t>
            </a:r>
            <a:r>
              <a:rPr lang="en-US" dirty="0" err="1"/>
              <a:t>Adabi</a:t>
            </a:r>
            <a:r>
              <a:rPr lang="en-US" dirty="0"/>
              <a:t> Board (Urdu, Sindhi Translations)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Biladhri</a:t>
            </a:r>
            <a:r>
              <a:rPr lang="en-US" dirty="0"/>
              <a:t>, </a:t>
            </a:r>
            <a:r>
              <a:rPr lang="en-US" b="1" i="1" dirty="0"/>
              <a:t>“</a:t>
            </a:r>
            <a:r>
              <a:rPr lang="en-US" b="1" i="1" dirty="0" err="1"/>
              <a:t>Futuh</a:t>
            </a:r>
            <a:r>
              <a:rPr lang="en-US" b="1" i="1" dirty="0"/>
              <a:t> –</a:t>
            </a:r>
            <a:r>
              <a:rPr lang="en-US" b="1" i="1" dirty="0" err="1"/>
              <a:t>ul</a:t>
            </a:r>
            <a:r>
              <a:rPr lang="en-US" b="1" i="1" dirty="0"/>
              <a:t>- </a:t>
            </a:r>
            <a:r>
              <a:rPr lang="en-US" b="1" i="1" dirty="0" err="1"/>
              <a:t>Buladan</a:t>
            </a:r>
            <a:r>
              <a:rPr lang="en-US" b="1" i="1" dirty="0"/>
              <a:t>”</a:t>
            </a:r>
            <a:r>
              <a:rPr lang="en-US" dirty="0"/>
              <a:t> (Urdu &amp; English Translations)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S. M. </a:t>
            </a:r>
            <a:r>
              <a:rPr lang="en-US" dirty="0" err="1"/>
              <a:t>Ikram</a:t>
            </a:r>
            <a:r>
              <a:rPr lang="en-US" dirty="0"/>
              <a:t>, </a:t>
            </a:r>
            <a:r>
              <a:rPr lang="en-US" b="1" i="1" dirty="0"/>
              <a:t>“History of Muslim Civilization in India &amp; Pakistan”</a:t>
            </a:r>
            <a:r>
              <a:rPr lang="en-US" dirty="0"/>
              <a:t>, Institute of Islamic Culture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S.M.Ikram</a:t>
            </a:r>
            <a:r>
              <a:rPr lang="en-US" dirty="0"/>
              <a:t>, </a:t>
            </a:r>
            <a:r>
              <a:rPr lang="en-US" b="1" i="1" dirty="0"/>
              <a:t>“</a:t>
            </a:r>
            <a:r>
              <a:rPr lang="en-US" b="1" i="1" dirty="0" err="1"/>
              <a:t>Aab</a:t>
            </a:r>
            <a:r>
              <a:rPr lang="en-US" b="1" i="1" dirty="0"/>
              <a:t>-e-</a:t>
            </a:r>
            <a:r>
              <a:rPr lang="en-US" b="1" i="1" dirty="0" err="1"/>
              <a:t>Kausar</a:t>
            </a:r>
            <a:r>
              <a:rPr lang="en-US" b="1" i="1" dirty="0"/>
              <a:t>”</a:t>
            </a:r>
            <a:r>
              <a:rPr lang="en-US" dirty="0"/>
              <a:t>, </a:t>
            </a:r>
            <a:r>
              <a:rPr lang="en-US" dirty="0" err="1"/>
              <a:t>Idara</a:t>
            </a:r>
            <a:r>
              <a:rPr lang="en-US" dirty="0"/>
              <a:t> </a:t>
            </a:r>
            <a:r>
              <a:rPr lang="en-US" dirty="0" err="1"/>
              <a:t>Saqafat</a:t>
            </a:r>
            <a:r>
              <a:rPr lang="en-US" dirty="0"/>
              <a:t>-e-</a:t>
            </a:r>
            <a:r>
              <a:rPr lang="en-US" dirty="0" err="1"/>
              <a:t>Islamia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Annemarie </a:t>
            </a:r>
            <a:r>
              <a:rPr lang="en-US" dirty="0" err="1"/>
              <a:t>Schimmel</a:t>
            </a:r>
            <a:r>
              <a:rPr lang="en-US" dirty="0"/>
              <a:t>, </a:t>
            </a:r>
            <a:r>
              <a:rPr lang="en-US" b="1" i="1" dirty="0"/>
              <a:t>“Islam in the Indian Subcontinent”</a:t>
            </a:r>
            <a:r>
              <a:rPr lang="en-US" dirty="0"/>
              <a:t>, Sang-e-</a:t>
            </a:r>
            <a:r>
              <a:rPr lang="en-US" dirty="0" err="1"/>
              <a:t>Meel</a:t>
            </a:r>
            <a:r>
              <a:rPr lang="en-US" dirty="0"/>
              <a:t> Publications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Qazi</a:t>
            </a:r>
            <a:r>
              <a:rPr lang="en-US" dirty="0"/>
              <a:t> </a:t>
            </a:r>
            <a:r>
              <a:rPr lang="en-US" dirty="0" err="1"/>
              <a:t>Athar</a:t>
            </a:r>
            <a:r>
              <a:rPr lang="en-US" dirty="0"/>
              <a:t> </a:t>
            </a:r>
            <a:r>
              <a:rPr lang="en-US" dirty="0" err="1"/>
              <a:t>Mubarakpuri</a:t>
            </a:r>
            <a:r>
              <a:rPr lang="en-US" dirty="0"/>
              <a:t>, </a:t>
            </a:r>
            <a:r>
              <a:rPr lang="en-US" b="1" i="1" dirty="0"/>
              <a:t>“Arab </a:t>
            </a:r>
            <a:r>
              <a:rPr lang="en-US" b="1" i="1" dirty="0" err="1"/>
              <a:t>Wa</a:t>
            </a:r>
            <a:r>
              <a:rPr lang="en-US" b="1" i="1" dirty="0"/>
              <a:t> Hind </a:t>
            </a:r>
            <a:r>
              <a:rPr lang="en-US" b="1" i="1" dirty="0" err="1"/>
              <a:t>Ahd</a:t>
            </a:r>
            <a:r>
              <a:rPr lang="en-US" b="1" i="1" dirty="0"/>
              <a:t>-e-</a:t>
            </a:r>
            <a:r>
              <a:rPr lang="en-US" b="1" i="1" dirty="0" err="1"/>
              <a:t>Risalat</a:t>
            </a:r>
            <a:r>
              <a:rPr lang="en-US" b="1" i="1" dirty="0"/>
              <a:t> Men”, “Arab </a:t>
            </a:r>
            <a:r>
              <a:rPr lang="en-US" b="1" i="1" dirty="0" err="1"/>
              <a:t>Wa</a:t>
            </a:r>
            <a:r>
              <a:rPr lang="en-US" b="1" i="1" dirty="0"/>
              <a:t> Hind </a:t>
            </a:r>
            <a:r>
              <a:rPr lang="en-US" b="1" i="1" dirty="0" err="1"/>
              <a:t>Ahd</a:t>
            </a:r>
            <a:r>
              <a:rPr lang="en-US" b="1" i="1" dirty="0"/>
              <a:t>-e-</a:t>
            </a:r>
            <a:r>
              <a:rPr lang="en-US" b="1" i="1" dirty="0" err="1"/>
              <a:t>Khilafat</a:t>
            </a:r>
            <a:r>
              <a:rPr lang="en-US" b="1" i="1" dirty="0"/>
              <a:t>-e-</a:t>
            </a:r>
            <a:r>
              <a:rPr lang="en-US" b="1" i="1" dirty="0" err="1"/>
              <a:t>Rashida</a:t>
            </a:r>
            <a:r>
              <a:rPr lang="en-US" b="1" i="1" dirty="0"/>
              <a:t> Men”, “Arab O Hind </a:t>
            </a:r>
            <a:r>
              <a:rPr lang="en-US" b="1" i="1" dirty="0" err="1"/>
              <a:t>Ahd</a:t>
            </a:r>
            <a:r>
              <a:rPr lang="en-US" b="1" i="1" dirty="0"/>
              <a:t>-e-</a:t>
            </a:r>
            <a:r>
              <a:rPr lang="en-US" b="1" i="1" dirty="0" err="1"/>
              <a:t>Khilafat</a:t>
            </a:r>
            <a:r>
              <a:rPr lang="en-US" b="1" i="1" dirty="0"/>
              <a:t>-e-</a:t>
            </a:r>
            <a:r>
              <a:rPr lang="en-US" b="1" i="1" dirty="0" err="1"/>
              <a:t>Umawi</a:t>
            </a:r>
            <a:r>
              <a:rPr lang="en-US" b="1" i="1" dirty="0"/>
              <a:t> Men”, “Arab </a:t>
            </a:r>
            <a:r>
              <a:rPr lang="en-US" b="1" i="1" dirty="0" err="1"/>
              <a:t>Wa</a:t>
            </a:r>
            <a:r>
              <a:rPr lang="en-US" b="1" i="1" dirty="0"/>
              <a:t> Hind </a:t>
            </a:r>
            <a:r>
              <a:rPr lang="en-US" b="1" i="1" dirty="0" err="1"/>
              <a:t>Ahd</a:t>
            </a:r>
            <a:r>
              <a:rPr lang="en-US" b="1" i="1" dirty="0"/>
              <a:t>-e-</a:t>
            </a:r>
            <a:r>
              <a:rPr lang="en-US" b="1" i="1" dirty="0" err="1"/>
              <a:t>Khilafat</a:t>
            </a:r>
            <a:r>
              <a:rPr lang="en-US" b="1" i="1" dirty="0"/>
              <a:t>-e-</a:t>
            </a:r>
            <a:r>
              <a:rPr lang="en-US" b="1" i="1" dirty="0" err="1"/>
              <a:t>Abasiyyah</a:t>
            </a:r>
            <a:r>
              <a:rPr lang="en-US" b="1" i="1" dirty="0"/>
              <a:t> Men”, “Hind Men Arab </a:t>
            </a:r>
            <a:r>
              <a:rPr lang="en-US" b="1" i="1" dirty="0" err="1"/>
              <a:t>Hukumaten</a:t>
            </a:r>
            <a:r>
              <a:rPr lang="en-US" b="1" i="1" dirty="0"/>
              <a:t>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Syed </a:t>
            </a:r>
            <a:r>
              <a:rPr lang="en-US" dirty="0" err="1"/>
              <a:t>Suleman</a:t>
            </a:r>
            <a:r>
              <a:rPr lang="en-US" dirty="0"/>
              <a:t> </a:t>
            </a:r>
            <a:r>
              <a:rPr lang="en-US" dirty="0" err="1"/>
              <a:t>Nadwi</a:t>
            </a:r>
            <a:r>
              <a:rPr lang="en-US" dirty="0"/>
              <a:t>, </a:t>
            </a:r>
            <a:r>
              <a:rPr lang="en-US" b="1" i="1" dirty="0"/>
              <a:t>“Arab O Hind k </a:t>
            </a:r>
            <a:r>
              <a:rPr lang="en-US" b="1" i="1" dirty="0" err="1"/>
              <a:t>Taluqat</a:t>
            </a:r>
            <a:r>
              <a:rPr lang="en-US" b="1" i="1" dirty="0"/>
              <a:t>”</a:t>
            </a:r>
            <a:r>
              <a:rPr lang="en-US" dirty="0"/>
              <a:t>, </a:t>
            </a:r>
            <a:r>
              <a:rPr lang="en-US" dirty="0" err="1"/>
              <a:t>Mashal</a:t>
            </a:r>
            <a:r>
              <a:rPr lang="en-US" dirty="0"/>
              <a:t> Books Publishers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Dr. Mubarak Ali, </a:t>
            </a:r>
            <a:r>
              <a:rPr lang="en-US" b="1" i="1" dirty="0"/>
              <a:t>“Sindh </a:t>
            </a:r>
            <a:r>
              <a:rPr lang="en-US" b="1" i="1" dirty="0" err="1"/>
              <a:t>Khamshi</a:t>
            </a:r>
            <a:r>
              <a:rPr lang="en-US" b="1" i="1" dirty="0"/>
              <a:t> Ki </a:t>
            </a:r>
            <a:r>
              <a:rPr lang="en-US" b="1" i="1" dirty="0" err="1"/>
              <a:t>Awaz</a:t>
            </a:r>
            <a:r>
              <a:rPr lang="en-US" b="1" i="1" dirty="0"/>
              <a:t>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Jonathan Mark </a:t>
            </a:r>
            <a:r>
              <a:rPr lang="en-US" dirty="0" err="1"/>
              <a:t>Kenoyer</a:t>
            </a:r>
            <a:r>
              <a:rPr lang="en-US" dirty="0"/>
              <a:t>, </a:t>
            </a:r>
            <a:r>
              <a:rPr lang="en-US" b="1" i="1" dirty="0"/>
              <a:t>“Ancient Cities of Indus Civilization”</a:t>
            </a:r>
            <a:r>
              <a:rPr lang="en-US" dirty="0"/>
              <a:t>, Oxford University Press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Dr. </a:t>
            </a:r>
            <a:r>
              <a:rPr lang="en-US" dirty="0" err="1"/>
              <a:t>Irfan</a:t>
            </a:r>
            <a:r>
              <a:rPr lang="en-US" dirty="0"/>
              <a:t> </a:t>
            </a:r>
            <a:r>
              <a:rPr lang="en-US" dirty="0" err="1"/>
              <a:t>Habib</a:t>
            </a:r>
            <a:r>
              <a:rPr lang="en-US" dirty="0"/>
              <a:t>, </a:t>
            </a:r>
            <a:r>
              <a:rPr lang="en-US" b="1" i="1" dirty="0"/>
              <a:t>“People’s History of India: Volume II-Indus Civilization”</a:t>
            </a:r>
            <a:r>
              <a:rPr lang="en-US" dirty="0"/>
              <a:t>, Fiction Book House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2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8100000" scaled="1"/>
            <a:tileRect/>
          </a:gradFill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which led Birth and Evolved Muslim Society in Subcontinent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399"/>
            <a:ext cx="8229600" cy="4906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Society: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lar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gro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peop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who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li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together in an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organiz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organized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way, making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decis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about how to do things and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sha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 tooltip="nee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needs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be done. All the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peop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 tooltip="count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in several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 tooltip="simil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similar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 tooltip="countri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be referred to as a society. (Cambridge)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particular community of people who share the same customs, laws, etc. (Oxford)</a:t>
            </a:r>
          </a:p>
          <a:p>
            <a:pPr marL="0" indent="0" algn="just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which led birth and evolved Muslim Society in Subcontinent: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Traders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Rulers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Sufis</a:t>
            </a:r>
          </a:p>
          <a:p>
            <a:pPr marL="0" indent="0" algn="just">
              <a:buNone/>
            </a:pP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2856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8100000" scaled="1"/>
            <a:tileRect/>
          </a:gradFill>
        </p:spPr>
        <p:txBody>
          <a:bodyPr>
            <a:no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1- The Role of Muslim Traders for the Formation of Muslim Society in Subcontinent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76399"/>
            <a:ext cx="3657600" cy="414813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links b/w Indian Subcontinent and Arabian Peninsula have been witnessed during Indus Civilization Period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(3000-2000BCE)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Archeological sites of Indus Civilization and some ancient Arabian sites of Oman and Yemen, reveal the relations of Arabs &amp; Indians during the Indus Civilization Period.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Keynoyer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“Ancient Cities of Indus Civilization”, Oxford University Press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828800"/>
            <a:ext cx="4038600" cy="3581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H:\Images for Slides\284C-Image Maritime Sea Rout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6" y="1676400"/>
            <a:ext cx="5212444" cy="4148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26356" y="6006988"/>
            <a:ext cx="4450444" cy="414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Ancient Sea Route that Connected Indian Subcontinent  with Arabian Peninsula</a:t>
            </a:r>
          </a:p>
        </p:txBody>
      </p:sp>
    </p:spTree>
    <p:extLst>
      <p:ext uri="{BB962C8B-B14F-4D97-AF65-F5344CB8AC3E}">
        <p14:creationId xmlns:p14="http://schemas.microsoft.com/office/powerpoint/2010/main" val="392146468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4038600"/>
            <a:ext cx="4038600" cy="457200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2500" b="1" dirty="0">
                <a:latin typeface="+mj-lt"/>
                <a:cs typeface="Ajrak Sindhi" pitchFamily="2" charset="-78"/>
              </a:rPr>
              <a:t>Circular Gulf Seals found from </a:t>
            </a:r>
            <a:r>
              <a:rPr lang="en-US" sz="2500" b="1" dirty="0" err="1">
                <a:latin typeface="+mj-lt"/>
                <a:cs typeface="Ajrak Sindhi" pitchFamily="2" charset="-78"/>
              </a:rPr>
              <a:t>Lotha</a:t>
            </a:r>
            <a:r>
              <a:rPr lang="en-US" sz="2000" b="1" dirty="0" err="1">
                <a:latin typeface="+mj-lt"/>
                <a:cs typeface="Ajrak Sindhi" pitchFamily="2" charset="-78"/>
              </a:rPr>
              <a:t>l</a:t>
            </a:r>
            <a:endParaRPr lang="en-US" sz="2000" b="1" dirty="0">
              <a:latin typeface="+mj-lt"/>
              <a:cs typeface="Ajrak Sindhi" pitchFamily="2" charset="-78"/>
            </a:endParaRPr>
          </a:p>
          <a:p>
            <a:pPr algn="ctr"/>
            <a:r>
              <a:rPr lang="en-US" sz="2000" b="1" dirty="0">
                <a:latin typeface="+mj-lt"/>
                <a:cs typeface="Ajrak Sindhi" pitchFamily="2" charset="-78"/>
              </a:rPr>
              <a:t> (Indian side of </a:t>
            </a:r>
            <a:r>
              <a:rPr lang="en-US" sz="2000" b="1" dirty="0" err="1">
                <a:latin typeface="+mj-lt"/>
                <a:cs typeface="Ajrak Sindhi" pitchFamily="2" charset="-78"/>
              </a:rPr>
              <a:t>Gujrat</a:t>
            </a:r>
            <a:r>
              <a:rPr lang="en-US" sz="2000" b="1" dirty="0">
                <a:latin typeface="+mj-lt"/>
                <a:cs typeface="Ajrak Sindhi" pitchFamily="2" charset="-78"/>
              </a:rPr>
              <a:t>)</a:t>
            </a:r>
          </a:p>
        </p:txBody>
      </p:sp>
      <p:pic>
        <p:nvPicPr>
          <p:cNvPr id="2050" name="Picture 2" descr="H:\Images for Slides\1. Circular Gulf Seals found from Lothal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038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umtaz\Desktop\MUET Lectures\Images for Slides\Pictur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24200"/>
            <a:ext cx="4724400" cy="32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43400" y="2524805"/>
            <a:ext cx="4713514" cy="44699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Black-Slipped Jar of Indus Civilization found from Oman</a:t>
            </a:r>
          </a:p>
        </p:txBody>
      </p:sp>
    </p:spTree>
    <p:extLst>
      <p:ext uri="{BB962C8B-B14F-4D97-AF65-F5344CB8AC3E}">
        <p14:creationId xmlns:p14="http://schemas.microsoft.com/office/powerpoint/2010/main" val="107121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8100000" scaled="1"/>
            <a:tileRect/>
          </a:gradFill>
        </p:spPr>
        <p:txBody>
          <a:bodyPr>
            <a:no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Arab-Indo Relations at the time of Advent of Islam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9457"/>
            <a:ext cx="3810000" cy="575854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Prophet’s (PBUH) time (610-632 CE)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cultural and commercial interactions b/w Arabs &amp; Indians were continued.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Sindhi tribes (Zoot/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Maid,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Asaawra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Biyasrah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Tahkur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were living in Arabian Peninsula.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Sindhi products (cloths, husbandry animals, iron, swords, wood,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were sold to Arabian markets.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066800"/>
            <a:ext cx="4876800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Arab Army invaded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Thana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Bharoch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then Sindhi towns on Arabian Sea shore) during the reign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Hazrat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Umar in 15 AH (636 CE). Later in 23 AH (644CE)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conquered by Arabs.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Hazrat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Usman’s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 (644-656), few famous Western Sindhi towns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Qindabel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Qeqan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Dawar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conquered.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 internal contradictions, Rashidun Caliphs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Hazrat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Usman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Hazrat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Ali) put their concentration to central affairs and the occupied parts in Subcontinent gradually revolted against Rashidun Governors.</a:t>
            </a:r>
          </a:p>
        </p:txBody>
      </p:sp>
    </p:spTree>
    <p:extLst>
      <p:ext uri="{BB962C8B-B14F-4D97-AF65-F5344CB8AC3E}">
        <p14:creationId xmlns:p14="http://schemas.microsoft.com/office/powerpoint/2010/main" val="7659109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/>
          </a:gradFill>
        </p:spPr>
        <p:txBody>
          <a:bodyPr>
            <a:no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The Role of Generals in the Formation &amp; Evolution of Muslim Society in Subcontinent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" y="2646452"/>
            <a:ext cx="4267199" cy="4063671"/>
          </a:xfrm>
        </p:spPr>
      </p:pic>
      <p:sp>
        <p:nvSpPr>
          <p:cNvPr id="3" name="TextBox 2"/>
          <p:cNvSpPr txBox="1"/>
          <p:nvPr/>
        </p:nvSpPr>
        <p:spPr>
          <a:xfrm>
            <a:off x="4343400" y="1530686"/>
            <a:ext cx="4800600" cy="5355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contacts b/w Arabia &amp; Indian Subcontinent were continued. Ships of Arab merchants used to visit Subcontinent, even up to Ceylon (present Sri Lanka).</a:t>
            </a:r>
          </a:p>
          <a:p>
            <a:pPr lvl="0" algn="just"/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Walid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bin Abdul Malik (705-715)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most famous Umayyad’s ruler, adopted an expansionist policy and tried to expand the territory of Umayyad’s Kingdom up to larger parts of Asia, Africa and even Europe.</a:t>
            </a:r>
          </a:p>
          <a:p>
            <a:pPr lvl="0" algn="just"/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Hajjaj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Bin Yusuf (694-714)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most famous Governor of his period, took the charge of Viceroyalty of Iraq, Iran and other Eastern provinces, in 75AH/694CE, and the relations b/w Sindh &amp; Arabs were now ready to be changed dramatically.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Plundering of Arabian Ship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Sindhi pirates was the immediate reason for Arab Muslims to invade Sindh.</a:t>
            </a:r>
          </a:p>
          <a:p>
            <a:pPr algn="just"/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034984-40FE-4BF6-86D0-246337C45F17}"/>
              </a:ext>
            </a:extLst>
          </p:cNvPr>
          <p:cNvSpPr/>
          <p:nvPr/>
        </p:nvSpPr>
        <p:spPr>
          <a:xfrm>
            <a:off x="0" y="1530686"/>
            <a:ext cx="4267199" cy="113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Muhammad Bin </a:t>
            </a:r>
            <a:r>
              <a:rPr lang="en-US" dirty="0" err="1"/>
              <a:t>Qasim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Mehmud</a:t>
            </a:r>
            <a:r>
              <a:rPr lang="en-US" dirty="0"/>
              <a:t> </a:t>
            </a:r>
            <a:r>
              <a:rPr lang="en-US" dirty="0" err="1"/>
              <a:t>Ghaznavi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Shuhabuddin</a:t>
            </a:r>
            <a:r>
              <a:rPr lang="en-US" dirty="0"/>
              <a:t> </a:t>
            </a:r>
            <a:r>
              <a:rPr lang="en-US" dirty="0" err="1"/>
              <a:t>Ghauri</a:t>
            </a:r>
            <a:r>
              <a:rPr lang="en-US" dirty="0"/>
              <a:t> and His Lieutenants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027791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/>
          </a:gradFill>
        </p:spPr>
        <p:txBody>
          <a:bodyPr>
            <a:normAutofit fontScale="90000"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Conquest of Sindh (711-12 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09600"/>
            <a:ext cx="4946650" cy="6248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711CE: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Qasim’s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huge Army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enetered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714CE,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Sehwan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Brahmanabad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capital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Multan fell rapidly.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assassinated during battle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Brahmanabad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714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Hajjaj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died and next year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died. He was succeeded by Suleiman bin Abdul Malik.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removed and then arrested and died in Jail during torture.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750CE, Abbasids overthrew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Umayyads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now onwards Sindh came under control of Abbasids.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883-985CE, Rule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Hibbari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 of Arabs on Sindh, Mansura as capital.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883CE: 1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Ismaili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missionary came into Sind.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977CE: Multan was captured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Ismailis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1005CE: Mahmud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compelled ruler’s of Multan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abondon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Ismaili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doctrines.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1025CE: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Mahmed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invaded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Mansurah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50" y="533400"/>
            <a:ext cx="4044950" cy="2514600"/>
          </a:xfrm>
        </p:spPr>
      </p:pic>
      <p:pic>
        <p:nvPicPr>
          <p:cNvPr id="2050" name="Picture 2" descr="C:\Users\mumtaz\Desktop\MUET Lectures\Images for Slides\Pictu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3505200"/>
            <a:ext cx="41973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30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/>
          </a:gradFill>
        </p:spPr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Impacts of Arab’s Rule on Sindh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&amp; Administrative Impacts of Arabs on Sindh: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Adoption of policies of religious tolerance and patronage of Brahmins.  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and State Affairs dealt by Arabs, civil administration by local persons.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&amp; Literary Impacts of Arabs on Sindh: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Sindh became the intellectual link b/w Indian learning and Arabs (Exchange of scholars’ visits, translations of local books into Arabic)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 and Medicines were shifted from Sindh to Arab.</a:t>
            </a: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Ismaili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Shia as well as Sufi influences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Hallaj’s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Arrival in Sindh)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and Cultural Impact of Arabs on Sindh: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Arabic left its impacts on local languages. (Script, Vocab, idioms,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outlook as well as living style (dressing, architecture, food,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local people influenced from Arabs.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(Sources: Annemarie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Schimmel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Islam in Indian Subcontinent” &amp; S. M.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“Muslim Civilization in India”)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072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" y="7257"/>
            <a:ext cx="8367486" cy="457200"/>
          </a:xfr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GHAZNAVIDS INVASIONS (977-1191 CE)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33400"/>
            <a:ext cx="4038600" cy="2986920"/>
          </a:xfrm>
        </p:spPr>
      </p:pic>
      <p:sp>
        <p:nvSpPr>
          <p:cNvPr id="6" name="TextBox 5"/>
          <p:cNvSpPr txBox="1"/>
          <p:nvPr/>
        </p:nvSpPr>
        <p:spPr>
          <a:xfrm>
            <a:off x="0" y="3589263"/>
            <a:ext cx="4419600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Alptigin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laid the foundation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Dynasty.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977-997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Subuktigeen’s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Rule, son-in-law &amp; successor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Alptigin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980 AD,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Subuktigeen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attacked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Jaypal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ruler of northern borders of India.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998-1030 AD, Mahmud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Ghaznavi’s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1001-1026, Sultan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Mahmood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Ghaznavi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carried out 17 expeditions in India.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Ghaznavid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Sub-continent, Lahore &amp; Multan. Punjab was annexed.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457200"/>
            <a:ext cx="4038600" cy="31393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Impacts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Ghazni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Period on Sub-continent: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 of Muslim rule expansion in subcontinent.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 of Central Asian Muslims.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Enrichment of Lahore, literally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Mas’ud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Sa’d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Salman) and mystically (Data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Persian language and literature.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mumtaz\Desktop\MUET Lectures\Images for Slides\Pakist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22222"/>
            <a:ext cx="4419600" cy="383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1519</TotalTime>
  <Words>1620</Words>
  <Application>Microsoft Office PowerPoint</Application>
  <PresentationFormat>On-screen Show (4:3)</PresentationFormat>
  <Paragraphs>129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Office Theme</vt:lpstr>
      <vt:lpstr>PowerPoint Presentation</vt:lpstr>
      <vt:lpstr>Factors which led Birth and Evolved Muslim Society in Subcontinent</vt:lpstr>
      <vt:lpstr>1- The Role of Muslim Traders for the Formation of Muslim Society in Subcontinent</vt:lpstr>
      <vt:lpstr>Black-Slipped Jar of Indus Civilization found from Oman</vt:lpstr>
      <vt:lpstr>Arab-Indo Relations at the time of Advent of Islam</vt:lpstr>
      <vt:lpstr>2. The Role of Generals in the Formation &amp; Evolution of Muslim Society in Subcontinent</vt:lpstr>
      <vt:lpstr>Conquest of Sindh (711-12 CE)</vt:lpstr>
      <vt:lpstr>Impacts of Arab’s Rule on Sindh</vt:lpstr>
      <vt:lpstr>GHAZNAVIDS INVASIONS (977-1191 CE)</vt:lpstr>
      <vt:lpstr>THE GHURI INVASIONS (1191-1206) THE CONQUEST OF NORTHERN INDIA</vt:lpstr>
      <vt:lpstr>3- The Role of Muslim Rulers</vt:lpstr>
      <vt:lpstr>Muslim Architecture in India During Delhi Sultanate Period</vt:lpstr>
      <vt:lpstr>Suggested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&amp; EVOLUTION OF MUSLIM SOCIETY IN INDIAN SUBCONTINENT</dc:title>
  <dc:creator>mumtaz</dc:creator>
  <cp:lastModifiedBy>Javed Iqbal Larik</cp:lastModifiedBy>
  <cp:revision>87</cp:revision>
  <dcterms:created xsi:type="dcterms:W3CDTF">2016-07-19T18:14:21Z</dcterms:created>
  <dcterms:modified xsi:type="dcterms:W3CDTF">2021-06-07T07:35:47Z</dcterms:modified>
</cp:coreProperties>
</file>