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76" r:id="rId4"/>
    <p:sldId id="277" r:id="rId5"/>
    <p:sldId id="278" r:id="rId6"/>
    <p:sldId id="279" r:id="rId7"/>
    <p:sldId id="280" r:id="rId8"/>
    <p:sldId id="281" r:id="rId9"/>
    <p:sldId id="28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11"/>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62" d="100"/>
          <a:sy n="62" d="100"/>
        </p:scale>
        <p:origin x="1400" y="5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D4B8D8-10EB-4BCC-8CF9-495F89BA9334}"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8F0B6DCE-C012-45B7-B602-D82F8A811B50}">
      <dgm:prSet/>
      <dgm:spPr>
        <a:gradFill flip="none" rotWithShape="1">
          <a:gsLst>
            <a:gs pos="0">
              <a:srgbClr val="03D4A8"/>
            </a:gs>
            <a:gs pos="25000">
              <a:srgbClr val="21D6E0"/>
            </a:gs>
            <a:gs pos="75000">
              <a:srgbClr val="0087E6"/>
            </a:gs>
            <a:gs pos="100000">
              <a:srgbClr val="005CBF"/>
            </a:gs>
          </a:gsLst>
          <a:lin ang="16200000" scaled="1"/>
          <a:tileRect/>
        </a:gradFill>
      </dgm:spPr>
      <dgm:t>
        <a:bodyPr/>
        <a:lstStyle/>
        <a:p>
          <a:pPr algn="ctr" rtl="0"/>
          <a:r>
            <a:rPr lang="en-US" b="1" dirty="0">
              <a:effectLst>
                <a:outerShdw blurRad="38100" dist="38100" dir="2700000" algn="tl">
                  <a:srgbClr val="000000">
                    <a:alpha val="43137"/>
                  </a:srgbClr>
                </a:outerShdw>
              </a:effectLst>
              <a:latin typeface="Times New Roman" pitchFamily="18" charset="0"/>
              <a:cs typeface="Times New Roman" pitchFamily="18" charset="0"/>
            </a:rPr>
            <a:t>ROLE OF HAJI SHARIATULLAH &amp; HIS ISLAMIC REVIVALIST MOVEMENT</a:t>
          </a:r>
        </a:p>
      </dgm:t>
    </dgm:pt>
    <dgm:pt modelId="{EEAE53C5-F338-413C-9362-A1A417842530}" type="parTrans" cxnId="{E349D1E9-22F6-42F0-8422-6B33F601CD14}">
      <dgm:prSet/>
      <dgm:spPr/>
      <dgm:t>
        <a:bodyPr/>
        <a:lstStyle/>
        <a:p>
          <a:endParaRPr lang="en-US"/>
        </a:p>
      </dgm:t>
    </dgm:pt>
    <dgm:pt modelId="{64788BB9-F6B3-4B2A-8093-AB2498FB8F1F}" type="sibTrans" cxnId="{E349D1E9-22F6-42F0-8422-6B33F601CD14}">
      <dgm:prSet/>
      <dgm:spPr/>
      <dgm:t>
        <a:bodyPr/>
        <a:lstStyle/>
        <a:p>
          <a:endParaRPr lang="en-US"/>
        </a:p>
      </dgm:t>
    </dgm:pt>
    <dgm:pt modelId="{FCBF2DB0-CAAB-407D-8E28-C75CD00A4621}" type="pres">
      <dgm:prSet presAssocID="{82D4B8D8-10EB-4BCC-8CF9-495F89BA9334}" presName="linear" presStyleCnt="0">
        <dgm:presLayoutVars>
          <dgm:animLvl val="lvl"/>
          <dgm:resizeHandles val="exact"/>
        </dgm:presLayoutVars>
      </dgm:prSet>
      <dgm:spPr/>
    </dgm:pt>
    <dgm:pt modelId="{79E75935-405E-41F2-98AC-A8981E0B6FF5}" type="pres">
      <dgm:prSet presAssocID="{8F0B6DCE-C012-45B7-B602-D82F8A811B50}" presName="parentText" presStyleLbl="node1" presStyleIdx="0" presStyleCnt="1" custLinFactNeighborY="-49607">
        <dgm:presLayoutVars>
          <dgm:chMax val="0"/>
          <dgm:bulletEnabled val="1"/>
        </dgm:presLayoutVars>
      </dgm:prSet>
      <dgm:spPr/>
    </dgm:pt>
  </dgm:ptLst>
  <dgm:cxnLst>
    <dgm:cxn modelId="{30079A69-6FE1-43C6-BE1B-9E5B11A6B504}" type="presOf" srcId="{8F0B6DCE-C012-45B7-B602-D82F8A811B50}" destId="{79E75935-405E-41F2-98AC-A8981E0B6FF5}" srcOrd="0" destOrd="0" presId="urn:microsoft.com/office/officeart/2005/8/layout/vList2"/>
    <dgm:cxn modelId="{E68A456B-71A8-4E3E-BB42-6549EEF9AC5B}" type="presOf" srcId="{82D4B8D8-10EB-4BCC-8CF9-495F89BA9334}" destId="{FCBF2DB0-CAAB-407D-8E28-C75CD00A4621}" srcOrd="0" destOrd="0" presId="urn:microsoft.com/office/officeart/2005/8/layout/vList2"/>
    <dgm:cxn modelId="{E349D1E9-22F6-42F0-8422-6B33F601CD14}" srcId="{82D4B8D8-10EB-4BCC-8CF9-495F89BA9334}" destId="{8F0B6DCE-C012-45B7-B602-D82F8A811B50}" srcOrd="0" destOrd="0" parTransId="{EEAE53C5-F338-413C-9362-A1A417842530}" sibTransId="{64788BB9-F6B3-4B2A-8093-AB2498FB8F1F}"/>
    <dgm:cxn modelId="{8253E651-AB92-4FBE-A07C-F131AD1F9EFD}" type="presParOf" srcId="{FCBF2DB0-CAAB-407D-8E28-C75CD00A4621}" destId="{79E75935-405E-41F2-98AC-A8981E0B6FF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6018FA-534E-40DC-8606-5E19D582EAF6}" type="doc">
      <dgm:prSet loTypeId="urn:microsoft.com/office/officeart/2005/8/layout/vList5" loCatId="list" qsTypeId="urn:microsoft.com/office/officeart/2005/8/quickstyle/3d4" qsCatId="3D" csTypeId="urn:microsoft.com/office/officeart/2005/8/colors/accent0_1" csCatId="mainScheme" phldr="1"/>
      <dgm:spPr/>
      <dgm:t>
        <a:bodyPr/>
        <a:lstStyle/>
        <a:p>
          <a:endParaRPr lang="en-US"/>
        </a:p>
      </dgm:t>
    </dgm:pt>
    <dgm:pt modelId="{A6F8AAE3-5574-4A5B-96D4-C679D7C6ACA8}">
      <dgm:prSet/>
      <dgm:spPr>
        <a:effectLst>
          <a:glow rad="101600">
            <a:schemeClr val="accent2">
              <a:satMod val="175000"/>
              <a:alpha val="40000"/>
            </a:schemeClr>
          </a:glow>
        </a:effectLst>
      </dgm:spPr>
      <dgm:t>
        <a:bodyPr/>
        <a:lstStyle/>
        <a:p>
          <a:pPr rtl="0"/>
          <a:r>
            <a:rPr lang="en-US" b="1" i="1" dirty="0">
              <a:effectLst>
                <a:glow rad="139700">
                  <a:schemeClr val="accent4">
                    <a:satMod val="175000"/>
                    <a:alpha val="40000"/>
                  </a:schemeClr>
                </a:glow>
                <a:outerShdw blurRad="38100" dist="38100" dir="2700000" algn="tl">
                  <a:srgbClr val="000000">
                    <a:alpha val="43137"/>
                  </a:srgbClr>
                </a:outerShdw>
              </a:effectLst>
              <a:latin typeface="Times New Roman" pitchFamily="18" charset="0"/>
              <a:cs typeface="Times New Roman" pitchFamily="18" charset="0"/>
            </a:rPr>
            <a:t>Lecture no 05</a:t>
          </a:r>
          <a:endParaRPr lang="en-US" b="1" dirty="0">
            <a:effectLst>
              <a:glow rad="139700">
                <a:schemeClr val="accent4">
                  <a:satMod val="175000"/>
                  <a:alpha val="40000"/>
                </a:schemeClr>
              </a:glow>
              <a:outerShdw blurRad="38100" dist="38100" dir="2700000" algn="tl">
                <a:srgbClr val="000000">
                  <a:alpha val="43137"/>
                </a:srgbClr>
              </a:outerShdw>
            </a:effectLst>
            <a:latin typeface="Times New Roman" pitchFamily="18" charset="0"/>
            <a:cs typeface="Times New Roman" pitchFamily="18" charset="0"/>
          </a:endParaRPr>
        </a:p>
      </dgm:t>
    </dgm:pt>
    <dgm:pt modelId="{E7E618EA-D1C4-46C1-85FC-FA67EECD1683}" type="parTrans" cxnId="{22EEC6D7-DDDD-4075-842E-6B0571D606E6}">
      <dgm:prSet/>
      <dgm:spPr/>
      <dgm:t>
        <a:bodyPr/>
        <a:lstStyle/>
        <a:p>
          <a:endParaRPr lang="en-US"/>
        </a:p>
      </dgm:t>
    </dgm:pt>
    <dgm:pt modelId="{17C3DBA6-FF5E-4CB3-9F25-ED33E6D30FDF}" type="sibTrans" cxnId="{22EEC6D7-DDDD-4075-842E-6B0571D606E6}">
      <dgm:prSet/>
      <dgm:spPr/>
      <dgm:t>
        <a:bodyPr/>
        <a:lstStyle/>
        <a:p>
          <a:endParaRPr lang="en-US"/>
        </a:p>
      </dgm:t>
    </dgm:pt>
    <dgm:pt modelId="{2EEAE693-5B61-475F-A519-6681014EA734}" type="pres">
      <dgm:prSet presAssocID="{A56018FA-534E-40DC-8606-5E19D582EAF6}" presName="Name0" presStyleCnt="0">
        <dgm:presLayoutVars>
          <dgm:dir/>
          <dgm:animLvl val="lvl"/>
          <dgm:resizeHandles val="exact"/>
        </dgm:presLayoutVars>
      </dgm:prSet>
      <dgm:spPr/>
    </dgm:pt>
    <dgm:pt modelId="{8A2C78C7-9529-46EE-8D37-AF25A4D6CE09}" type="pres">
      <dgm:prSet presAssocID="{A6F8AAE3-5574-4A5B-96D4-C679D7C6ACA8}" presName="linNode" presStyleCnt="0"/>
      <dgm:spPr/>
    </dgm:pt>
    <dgm:pt modelId="{49F1E489-EA1E-4478-A4B1-FC2CC63C8B13}" type="pres">
      <dgm:prSet presAssocID="{A6F8AAE3-5574-4A5B-96D4-C679D7C6ACA8}" presName="parentText" presStyleLbl="node1" presStyleIdx="0" presStyleCnt="1" custScaleX="185185" custLinFactNeighborY="-9091">
        <dgm:presLayoutVars>
          <dgm:chMax val="1"/>
          <dgm:bulletEnabled val="1"/>
        </dgm:presLayoutVars>
      </dgm:prSet>
      <dgm:spPr/>
    </dgm:pt>
  </dgm:ptLst>
  <dgm:cxnLst>
    <dgm:cxn modelId="{3B12922E-E7C4-41DD-B16A-B610331CA864}" type="presOf" srcId="{A56018FA-534E-40DC-8606-5E19D582EAF6}" destId="{2EEAE693-5B61-475F-A519-6681014EA734}" srcOrd="0" destOrd="0" presId="urn:microsoft.com/office/officeart/2005/8/layout/vList5"/>
    <dgm:cxn modelId="{D034143B-C387-43D7-9B0E-84E0DB570593}" type="presOf" srcId="{A6F8AAE3-5574-4A5B-96D4-C679D7C6ACA8}" destId="{49F1E489-EA1E-4478-A4B1-FC2CC63C8B13}" srcOrd="0" destOrd="0" presId="urn:microsoft.com/office/officeart/2005/8/layout/vList5"/>
    <dgm:cxn modelId="{22EEC6D7-DDDD-4075-842E-6B0571D606E6}" srcId="{A56018FA-534E-40DC-8606-5E19D582EAF6}" destId="{A6F8AAE3-5574-4A5B-96D4-C679D7C6ACA8}" srcOrd="0" destOrd="0" parTransId="{E7E618EA-D1C4-46C1-85FC-FA67EECD1683}" sibTransId="{17C3DBA6-FF5E-4CB3-9F25-ED33E6D30FDF}"/>
    <dgm:cxn modelId="{FC7ACFC2-9139-4B28-8360-EE13336B503A}" type="presParOf" srcId="{2EEAE693-5B61-475F-A519-6681014EA734}" destId="{8A2C78C7-9529-46EE-8D37-AF25A4D6CE09}" srcOrd="0" destOrd="0" presId="urn:microsoft.com/office/officeart/2005/8/layout/vList5"/>
    <dgm:cxn modelId="{66DA9AC9-C68C-4121-ABBA-BEF77C7FBCE1}" type="presParOf" srcId="{8A2C78C7-9529-46EE-8D37-AF25A4D6CE09}" destId="{49F1E489-EA1E-4478-A4B1-FC2CC63C8B13}" srcOrd="0"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E75935-405E-41F2-98AC-A8981E0B6FF5}">
      <dsp:nvSpPr>
        <dsp:cNvPr id="0" name=""/>
        <dsp:cNvSpPr/>
      </dsp:nvSpPr>
      <dsp:spPr>
        <a:xfrm>
          <a:off x="0" y="0"/>
          <a:ext cx="7772400" cy="1196909"/>
        </a:xfrm>
        <a:prstGeom prst="roundRect">
          <a:avLst/>
        </a:prstGeom>
        <a:gradFill flip="none" rotWithShape="1">
          <a:gsLst>
            <a:gs pos="0">
              <a:srgbClr val="03D4A8"/>
            </a:gs>
            <a:gs pos="25000">
              <a:srgbClr val="21D6E0"/>
            </a:gs>
            <a:gs pos="75000">
              <a:srgbClr val="0087E6"/>
            </a:gs>
            <a:gs pos="100000">
              <a:srgbClr val="005CBF"/>
            </a:gs>
          </a:gsLst>
          <a:lin ang="16200000" scaled="1"/>
          <a:tileRect/>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b="1" kern="1200" dirty="0">
              <a:effectLst>
                <a:outerShdw blurRad="38100" dist="38100" dir="2700000" algn="tl">
                  <a:srgbClr val="000000">
                    <a:alpha val="43137"/>
                  </a:srgbClr>
                </a:outerShdw>
              </a:effectLst>
              <a:latin typeface="Times New Roman" pitchFamily="18" charset="0"/>
              <a:cs typeface="Times New Roman" pitchFamily="18" charset="0"/>
            </a:rPr>
            <a:t>ROLE OF HAJI SHARIATULLAH &amp; HIS ISLAMIC REVIVALIST MOVEMENT</a:t>
          </a:r>
        </a:p>
      </dsp:txBody>
      <dsp:txXfrm>
        <a:off x="58428" y="58428"/>
        <a:ext cx="7655544" cy="1080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F1E489-EA1E-4478-A4B1-FC2CC63C8B13}">
      <dsp:nvSpPr>
        <dsp:cNvPr id="0" name=""/>
        <dsp:cNvSpPr/>
      </dsp:nvSpPr>
      <dsp:spPr>
        <a:xfrm>
          <a:off x="685801" y="0"/>
          <a:ext cx="2743197" cy="838200"/>
        </a:xfrm>
        <a:prstGeom prst="roundRect">
          <a:avLst/>
        </a:prstGeom>
        <a:solidFill>
          <a:schemeClr val="lt1">
            <a:hueOff val="0"/>
            <a:satOff val="0"/>
            <a:lumOff val="0"/>
            <a:alphaOff val="0"/>
          </a:schemeClr>
        </a:solidFill>
        <a:ln>
          <a:noFill/>
        </a:ln>
        <a:effectLst>
          <a:glow rad="101600">
            <a:schemeClr val="accent2">
              <a:satMod val="175000"/>
              <a:alpha val="40000"/>
            </a:schemeClr>
          </a:glow>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rtl="0">
            <a:lnSpc>
              <a:spcPct val="90000"/>
            </a:lnSpc>
            <a:spcBef>
              <a:spcPct val="0"/>
            </a:spcBef>
            <a:spcAft>
              <a:spcPct val="35000"/>
            </a:spcAft>
            <a:buNone/>
          </a:pPr>
          <a:r>
            <a:rPr lang="en-US" sz="3300" b="1" i="1" kern="1200" dirty="0">
              <a:effectLst>
                <a:glow rad="139700">
                  <a:schemeClr val="accent4">
                    <a:satMod val="175000"/>
                    <a:alpha val="40000"/>
                  </a:schemeClr>
                </a:glow>
                <a:outerShdw blurRad="38100" dist="38100" dir="2700000" algn="tl">
                  <a:srgbClr val="000000">
                    <a:alpha val="43137"/>
                  </a:srgbClr>
                </a:outerShdw>
              </a:effectLst>
              <a:latin typeface="Times New Roman" pitchFamily="18" charset="0"/>
              <a:cs typeface="Times New Roman" pitchFamily="18" charset="0"/>
            </a:rPr>
            <a:t>Lecture no 05</a:t>
          </a:r>
          <a:endParaRPr lang="en-US" sz="3300" b="1" kern="1200" dirty="0">
            <a:effectLst>
              <a:glow rad="139700">
                <a:schemeClr val="accent4">
                  <a:satMod val="175000"/>
                  <a:alpha val="40000"/>
                </a:schemeClr>
              </a:glow>
              <a:outerShdw blurRad="38100" dist="38100" dir="2700000" algn="tl">
                <a:srgbClr val="000000">
                  <a:alpha val="43137"/>
                </a:srgbClr>
              </a:outerShdw>
            </a:effectLst>
            <a:latin typeface="Times New Roman" pitchFamily="18" charset="0"/>
            <a:cs typeface="Times New Roman" pitchFamily="18" charset="0"/>
          </a:endParaRPr>
        </a:p>
      </dsp:txBody>
      <dsp:txXfrm>
        <a:off x="726719" y="40918"/>
        <a:ext cx="2661361" cy="7563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A3312E-C05E-4A64-BF43-8B6980A8E193}" type="datetimeFigureOut">
              <a:rPr lang="en-US" smtClean="0"/>
              <a:t>5/30/2021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4E3B81-11DF-4F49-94BD-046597F0F8E9}" type="slidenum">
              <a:rPr lang="en-US" smtClean="0"/>
              <a:t>‹#›</a:t>
            </a:fld>
            <a:endParaRPr lang="en-US"/>
          </a:p>
        </p:txBody>
      </p:sp>
    </p:spTree>
    <p:extLst>
      <p:ext uri="{BB962C8B-B14F-4D97-AF65-F5344CB8AC3E}">
        <p14:creationId xmlns:p14="http://schemas.microsoft.com/office/powerpoint/2010/main" val="563788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4E3B81-11DF-4F49-94BD-046597F0F8E9}" type="slidenum">
              <a:rPr lang="en-US" smtClean="0"/>
              <a:t>1</a:t>
            </a:fld>
            <a:endParaRPr lang="en-US"/>
          </a:p>
        </p:txBody>
      </p:sp>
    </p:spTree>
    <p:extLst>
      <p:ext uri="{BB962C8B-B14F-4D97-AF65-F5344CB8AC3E}">
        <p14:creationId xmlns:p14="http://schemas.microsoft.com/office/powerpoint/2010/main" val="3260777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mbria" pitchFamily="18" charset="0"/>
              </a:rPr>
              <a:t>(Source: </a:t>
            </a:r>
            <a:r>
              <a:rPr lang="en-US" sz="1200" dirty="0" err="1">
                <a:latin typeface="Cambria" pitchFamily="18" charset="0"/>
              </a:rPr>
              <a:t>Keynoyer</a:t>
            </a:r>
            <a:r>
              <a:rPr lang="en-US" sz="1200" dirty="0">
                <a:latin typeface="Cambria" pitchFamily="18" charset="0"/>
              </a:rPr>
              <a:t>, “Ancient Cities of Indus Civilization”, Oxford University Press)</a:t>
            </a:r>
            <a:endParaRPr lang="en-US" dirty="0"/>
          </a:p>
        </p:txBody>
      </p:sp>
      <p:sp>
        <p:nvSpPr>
          <p:cNvPr id="4" name="Slide Number Placeholder 3"/>
          <p:cNvSpPr>
            <a:spLocks noGrp="1"/>
          </p:cNvSpPr>
          <p:nvPr>
            <p:ph type="sldNum" sz="quarter" idx="10"/>
          </p:nvPr>
        </p:nvSpPr>
        <p:spPr/>
        <p:txBody>
          <a:bodyPr/>
          <a:lstStyle/>
          <a:p>
            <a:fld id="{914E3B81-11DF-4F49-94BD-046597F0F8E9}" type="slidenum">
              <a:rPr lang="en-US" smtClean="0"/>
              <a:t>2</a:t>
            </a:fld>
            <a:endParaRPr lang="en-US"/>
          </a:p>
        </p:txBody>
      </p:sp>
    </p:spTree>
    <p:extLst>
      <p:ext uri="{BB962C8B-B14F-4D97-AF65-F5344CB8AC3E}">
        <p14:creationId xmlns:p14="http://schemas.microsoft.com/office/powerpoint/2010/main" val="834684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mbria" pitchFamily="18" charset="0"/>
              </a:rPr>
              <a:t>(Source: </a:t>
            </a:r>
            <a:r>
              <a:rPr lang="en-US" sz="1200" dirty="0" err="1">
                <a:latin typeface="Cambria" pitchFamily="18" charset="0"/>
              </a:rPr>
              <a:t>Keynoyer</a:t>
            </a:r>
            <a:r>
              <a:rPr lang="en-US" sz="1200" dirty="0">
                <a:latin typeface="Cambria" pitchFamily="18" charset="0"/>
              </a:rPr>
              <a:t>, “Ancient Cities of Indus Civilization”, Oxford University Press)</a:t>
            </a:r>
            <a:endParaRPr lang="en-US" dirty="0"/>
          </a:p>
        </p:txBody>
      </p:sp>
      <p:sp>
        <p:nvSpPr>
          <p:cNvPr id="4" name="Slide Number Placeholder 3"/>
          <p:cNvSpPr>
            <a:spLocks noGrp="1"/>
          </p:cNvSpPr>
          <p:nvPr>
            <p:ph type="sldNum" sz="quarter" idx="10"/>
          </p:nvPr>
        </p:nvSpPr>
        <p:spPr/>
        <p:txBody>
          <a:bodyPr/>
          <a:lstStyle/>
          <a:p>
            <a:fld id="{914E3B81-11DF-4F49-94BD-046597F0F8E9}" type="slidenum">
              <a:rPr lang="en-US" smtClean="0"/>
              <a:t>3</a:t>
            </a:fld>
            <a:endParaRPr lang="en-US"/>
          </a:p>
        </p:txBody>
      </p:sp>
    </p:spTree>
    <p:extLst>
      <p:ext uri="{BB962C8B-B14F-4D97-AF65-F5344CB8AC3E}">
        <p14:creationId xmlns:p14="http://schemas.microsoft.com/office/powerpoint/2010/main" val="4226569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mbria" pitchFamily="18" charset="0"/>
              </a:rPr>
              <a:t>(Source: </a:t>
            </a:r>
            <a:r>
              <a:rPr lang="en-US" sz="1200" dirty="0" err="1">
                <a:latin typeface="Cambria" pitchFamily="18" charset="0"/>
              </a:rPr>
              <a:t>Keynoyer</a:t>
            </a:r>
            <a:r>
              <a:rPr lang="en-US" sz="1200" dirty="0">
                <a:latin typeface="Cambria" pitchFamily="18" charset="0"/>
              </a:rPr>
              <a:t>, “Ancient Cities of Indus Civilization”, Oxford University Press)</a:t>
            </a:r>
            <a:endParaRPr lang="en-US" dirty="0"/>
          </a:p>
        </p:txBody>
      </p:sp>
      <p:sp>
        <p:nvSpPr>
          <p:cNvPr id="4" name="Slide Number Placeholder 3"/>
          <p:cNvSpPr>
            <a:spLocks noGrp="1"/>
          </p:cNvSpPr>
          <p:nvPr>
            <p:ph type="sldNum" sz="quarter" idx="10"/>
          </p:nvPr>
        </p:nvSpPr>
        <p:spPr/>
        <p:txBody>
          <a:bodyPr/>
          <a:lstStyle/>
          <a:p>
            <a:fld id="{914E3B81-11DF-4F49-94BD-046597F0F8E9}" type="slidenum">
              <a:rPr lang="en-US" smtClean="0"/>
              <a:t>4</a:t>
            </a:fld>
            <a:endParaRPr lang="en-US"/>
          </a:p>
        </p:txBody>
      </p:sp>
    </p:spTree>
    <p:extLst>
      <p:ext uri="{BB962C8B-B14F-4D97-AF65-F5344CB8AC3E}">
        <p14:creationId xmlns:p14="http://schemas.microsoft.com/office/powerpoint/2010/main" val="4108342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mbria" pitchFamily="18" charset="0"/>
              </a:rPr>
              <a:t>(Source: </a:t>
            </a:r>
            <a:r>
              <a:rPr lang="en-US" sz="1200" dirty="0" err="1">
                <a:latin typeface="Cambria" pitchFamily="18" charset="0"/>
              </a:rPr>
              <a:t>Keynoyer</a:t>
            </a:r>
            <a:r>
              <a:rPr lang="en-US" sz="1200" dirty="0">
                <a:latin typeface="Cambria" pitchFamily="18" charset="0"/>
              </a:rPr>
              <a:t>, “Ancient Cities of Indus Civilization”, Oxford University Press)</a:t>
            </a:r>
            <a:endParaRPr lang="en-US" dirty="0"/>
          </a:p>
        </p:txBody>
      </p:sp>
      <p:sp>
        <p:nvSpPr>
          <p:cNvPr id="4" name="Slide Number Placeholder 3"/>
          <p:cNvSpPr>
            <a:spLocks noGrp="1"/>
          </p:cNvSpPr>
          <p:nvPr>
            <p:ph type="sldNum" sz="quarter" idx="10"/>
          </p:nvPr>
        </p:nvSpPr>
        <p:spPr/>
        <p:txBody>
          <a:bodyPr/>
          <a:lstStyle/>
          <a:p>
            <a:fld id="{914E3B81-11DF-4F49-94BD-046597F0F8E9}" type="slidenum">
              <a:rPr lang="en-US" smtClean="0"/>
              <a:t>5</a:t>
            </a:fld>
            <a:endParaRPr lang="en-US"/>
          </a:p>
        </p:txBody>
      </p:sp>
    </p:spTree>
    <p:extLst>
      <p:ext uri="{BB962C8B-B14F-4D97-AF65-F5344CB8AC3E}">
        <p14:creationId xmlns:p14="http://schemas.microsoft.com/office/powerpoint/2010/main" val="1555756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mbria" pitchFamily="18" charset="0"/>
              </a:rPr>
              <a:t>(Source: </a:t>
            </a:r>
            <a:r>
              <a:rPr lang="en-US" sz="1200" dirty="0" err="1">
                <a:latin typeface="Cambria" pitchFamily="18" charset="0"/>
              </a:rPr>
              <a:t>Keynoyer</a:t>
            </a:r>
            <a:r>
              <a:rPr lang="en-US" sz="1200" dirty="0">
                <a:latin typeface="Cambria" pitchFamily="18" charset="0"/>
              </a:rPr>
              <a:t>, “Ancient Cities of Indus Civilization”, Oxford University Press)</a:t>
            </a:r>
            <a:endParaRPr lang="en-US" dirty="0"/>
          </a:p>
        </p:txBody>
      </p:sp>
      <p:sp>
        <p:nvSpPr>
          <p:cNvPr id="4" name="Slide Number Placeholder 3"/>
          <p:cNvSpPr>
            <a:spLocks noGrp="1"/>
          </p:cNvSpPr>
          <p:nvPr>
            <p:ph type="sldNum" sz="quarter" idx="10"/>
          </p:nvPr>
        </p:nvSpPr>
        <p:spPr/>
        <p:txBody>
          <a:bodyPr/>
          <a:lstStyle/>
          <a:p>
            <a:fld id="{914E3B81-11DF-4F49-94BD-046597F0F8E9}" type="slidenum">
              <a:rPr lang="en-US" smtClean="0"/>
              <a:t>6</a:t>
            </a:fld>
            <a:endParaRPr lang="en-US"/>
          </a:p>
        </p:txBody>
      </p:sp>
    </p:spTree>
    <p:extLst>
      <p:ext uri="{BB962C8B-B14F-4D97-AF65-F5344CB8AC3E}">
        <p14:creationId xmlns:p14="http://schemas.microsoft.com/office/powerpoint/2010/main" val="4164798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mbria" pitchFamily="18" charset="0"/>
              </a:rPr>
              <a:t>(Source: </a:t>
            </a:r>
            <a:r>
              <a:rPr lang="en-US" sz="1200" dirty="0" err="1">
                <a:latin typeface="Cambria" pitchFamily="18" charset="0"/>
              </a:rPr>
              <a:t>Keynoyer</a:t>
            </a:r>
            <a:r>
              <a:rPr lang="en-US" sz="1200" dirty="0">
                <a:latin typeface="Cambria" pitchFamily="18" charset="0"/>
              </a:rPr>
              <a:t>, “Ancient Cities of Indus Civilization”, Oxford University Press)</a:t>
            </a:r>
            <a:endParaRPr lang="en-US" dirty="0"/>
          </a:p>
        </p:txBody>
      </p:sp>
      <p:sp>
        <p:nvSpPr>
          <p:cNvPr id="4" name="Slide Number Placeholder 3"/>
          <p:cNvSpPr>
            <a:spLocks noGrp="1"/>
          </p:cNvSpPr>
          <p:nvPr>
            <p:ph type="sldNum" sz="quarter" idx="10"/>
          </p:nvPr>
        </p:nvSpPr>
        <p:spPr/>
        <p:txBody>
          <a:bodyPr/>
          <a:lstStyle/>
          <a:p>
            <a:fld id="{914E3B81-11DF-4F49-94BD-046597F0F8E9}" type="slidenum">
              <a:rPr lang="en-US" smtClean="0"/>
              <a:t>7</a:t>
            </a:fld>
            <a:endParaRPr lang="en-US"/>
          </a:p>
        </p:txBody>
      </p:sp>
    </p:spTree>
    <p:extLst>
      <p:ext uri="{BB962C8B-B14F-4D97-AF65-F5344CB8AC3E}">
        <p14:creationId xmlns:p14="http://schemas.microsoft.com/office/powerpoint/2010/main" val="3581011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mbria" pitchFamily="18" charset="0"/>
              </a:rPr>
              <a:t>(Source: </a:t>
            </a:r>
            <a:r>
              <a:rPr lang="en-US" sz="1200" dirty="0" err="1">
                <a:latin typeface="Cambria" pitchFamily="18" charset="0"/>
              </a:rPr>
              <a:t>Keynoyer</a:t>
            </a:r>
            <a:r>
              <a:rPr lang="en-US" sz="1200" dirty="0">
                <a:latin typeface="Cambria" pitchFamily="18" charset="0"/>
              </a:rPr>
              <a:t>, “Ancient Cities of Indus Civilization”, Oxford University Press)</a:t>
            </a:r>
            <a:endParaRPr lang="en-US" dirty="0"/>
          </a:p>
        </p:txBody>
      </p:sp>
      <p:sp>
        <p:nvSpPr>
          <p:cNvPr id="4" name="Slide Number Placeholder 3"/>
          <p:cNvSpPr>
            <a:spLocks noGrp="1"/>
          </p:cNvSpPr>
          <p:nvPr>
            <p:ph type="sldNum" sz="quarter" idx="10"/>
          </p:nvPr>
        </p:nvSpPr>
        <p:spPr/>
        <p:txBody>
          <a:bodyPr/>
          <a:lstStyle/>
          <a:p>
            <a:fld id="{914E3B81-11DF-4F49-94BD-046597F0F8E9}" type="slidenum">
              <a:rPr lang="en-US" smtClean="0"/>
              <a:t>8</a:t>
            </a:fld>
            <a:endParaRPr lang="en-US"/>
          </a:p>
        </p:txBody>
      </p:sp>
    </p:spTree>
    <p:extLst>
      <p:ext uri="{BB962C8B-B14F-4D97-AF65-F5344CB8AC3E}">
        <p14:creationId xmlns:p14="http://schemas.microsoft.com/office/powerpoint/2010/main" val="3838905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mbria" pitchFamily="18" charset="0"/>
              </a:rPr>
              <a:t>(Source: </a:t>
            </a:r>
            <a:r>
              <a:rPr lang="en-US" sz="1200" dirty="0" err="1">
                <a:latin typeface="Cambria" pitchFamily="18" charset="0"/>
              </a:rPr>
              <a:t>Keynoyer</a:t>
            </a:r>
            <a:r>
              <a:rPr lang="en-US" sz="1200" dirty="0">
                <a:latin typeface="Cambria" pitchFamily="18" charset="0"/>
              </a:rPr>
              <a:t>, “Ancient Cities of Indus Civilization”, Oxford University Press)</a:t>
            </a:r>
            <a:endParaRPr lang="en-US" dirty="0"/>
          </a:p>
        </p:txBody>
      </p:sp>
      <p:sp>
        <p:nvSpPr>
          <p:cNvPr id="4" name="Slide Number Placeholder 3"/>
          <p:cNvSpPr>
            <a:spLocks noGrp="1"/>
          </p:cNvSpPr>
          <p:nvPr>
            <p:ph type="sldNum" sz="quarter" idx="10"/>
          </p:nvPr>
        </p:nvSpPr>
        <p:spPr/>
        <p:txBody>
          <a:bodyPr/>
          <a:lstStyle/>
          <a:p>
            <a:fld id="{914E3B81-11DF-4F49-94BD-046597F0F8E9}" type="slidenum">
              <a:rPr lang="en-US" smtClean="0"/>
              <a:t>9</a:t>
            </a:fld>
            <a:endParaRPr lang="en-US"/>
          </a:p>
        </p:txBody>
      </p:sp>
    </p:spTree>
    <p:extLst>
      <p:ext uri="{BB962C8B-B14F-4D97-AF65-F5344CB8AC3E}">
        <p14:creationId xmlns:p14="http://schemas.microsoft.com/office/powerpoint/2010/main" val="2898369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7B8D96E-3E8C-4BED-8235-9FADF831AA25}"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3687866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B8D96E-3E8C-4BED-8235-9FADF831AA25}"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2514253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B8D96E-3E8C-4BED-8235-9FADF831AA25}"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2405628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B8D96E-3E8C-4BED-8235-9FADF831AA25}"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265372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B8D96E-3E8C-4BED-8235-9FADF831AA25}"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4076237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B8D96E-3E8C-4BED-8235-9FADF831AA25}"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3969414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B8D96E-3E8C-4BED-8235-9FADF831AA25}" type="datetimeFigureOut">
              <a:rPr lang="en-US" smtClean="0"/>
              <a:t>5/30/2021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703643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B8D96E-3E8C-4BED-8235-9FADF831AA25}" type="datetimeFigureOut">
              <a:rPr lang="en-US" smtClean="0"/>
              <a:t>5/30/2021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2545162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B8D96E-3E8C-4BED-8235-9FADF831AA25}" type="datetimeFigureOut">
              <a:rPr lang="en-US" smtClean="0"/>
              <a:t>5/30/2021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24942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B8D96E-3E8C-4BED-8235-9FADF831AA25}"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3724198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B8D96E-3E8C-4BED-8235-9FADF831AA25}"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F10C8-F01B-4E6E-AF66-E7E08D9E6897}" type="slidenum">
              <a:rPr lang="en-US" smtClean="0"/>
              <a:t>‹#›</a:t>
            </a:fld>
            <a:endParaRPr lang="en-US"/>
          </a:p>
        </p:txBody>
      </p:sp>
    </p:spTree>
    <p:extLst>
      <p:ext uri="{BB962C8B-B14F-4D97-AF65-F5344CB8AC3E}">
        <p14:creationId xmlns:p14="http://schemas.microsoft.com/office/powerpoint/2010/main" val="1339738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DEBCF"/>
            </a:gs>
            <a:gs pos="50000">
              <a:srgbClr val="9CB86E"/>
            </a:gs>
            <a:gs pos="100000">
              <a:srgbClr val="156B13"/>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8D96E-3E8C-4BED-8235-9FADF831AA25}" type="datetimeFigureOut">
              <a:rPr lang="en-US" smtClean="0"/>
              <a:t>5/30/2021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F10C8-F01B-4E6E-AF66-E7E08D9E6897}" type="slidenum">
              <a:rPr lang="en-US" smtClean="0"/>
              <a:t>‹#›</a:t>
            </a:fld>
            <a:endParaRPr lang="en-US"/>
          </a:p>
        </p:txBody>
      </p:sp>
    </p:spTree>
    <p:extLst>
      <p:ext uri="{BB962C8B-B14F-4D97-AF65-F5344CB8AC3E}">
        <p14:creationId xmlns:p14="http://schemas.microsoft.com/office/powerpoint/2010/main" val="3486155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1762595"/>
              </p:ext>
            </p:extLst>
          </p:nvPr>
        </p:nvGraphicFramePr>
        <p:xfrm>
          <a:off x="609600" y="1715770"/>
          <a:ext cx="7772400" cy="1470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1441175523"/>
              </p:ext>
            </p:extLst>
          </p:nvPr>
        </p:nvGraphicFramePr>
        <p:xfrm>
          <a:off x="2438400" y="520700"/>
          <a:ext cx="4114800" cy="838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4" name="Picture 3" descr="A person wearing a hat&#10;&#10;Description automatically generated">
            <a:extLst>
              <a:ext uri="{FF2B5EF4-FFF2-40B4-BE49-F238E27FC236}">
                <a16:creationId xmlns:a16="http://schemas.microsoft.com/office/drawing/2014/main" id="{5D4B7CC7-361B-4C6F-B9C1-D0E924FD3EA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00400" y="3276601"/>
            <a:ext cx="2514600" cy="3060700"/>
          </a:xfrm>
          <a:prstGeom prst="rect">
            <a:avLst/>
          </a:prstGeom>
        </p:spPr>
      </p:pic>
    </p:spTree>
    <p:extLst>
      <p:ext uri="{BB962C8B-B14F-4D97-AF65-F5344CB8AC3E}">
        <p14:creationId xmlns:p14="http://schemas.microsoft.com/office/powerpoint/2010/main" val="38755219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graphicEl>
                                              <a:dgm id="{79E75935-405E-41F2-98AC-A8981E0B6FF5}"/>
                                            </p:graphicEl>
                                          </p:spTgt>
                                        </p:tgtEl>
                                        <p:attrNameLst>
                                          <p:attrName>style.visibility</p:attrName>
                                        </p:attrNameLst>
                                      </p:cBhvr>
                                      <p:to>
                                        <p:strVal val="visible"/>
                                      </p:to>
                                    </p:set>
                                    <p:animEffect transition="in" filter="circle(in)">
                                      <p:cBhvr>
                                        <p:cTn id="12" dur="2000"/>
                                        <p:tgtEl>
                                          <p:spTgt spid="3">
                                            <p:graphicEl>
                                              <a:dgm id="{79E75935-405E-41F2-98AC-A8981E0B6FF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p:bldSub>
      </p:bldGraphic>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9" y="14514"/>
            <a:ext cx="9144000" cy="487362"/>
          </a:xfrm>
          <a:gradFill flip="none" rotWithShape="1">
            <a:gsLst>
              <a:gs pos="0">
                <a:srgbClr val="03D4A8"/>
              </a:gs>
              <a:gs pos="25000">
                <a:srgbClr val="21D6E0"/>
              </a:gs>
              <a:gs pos="75000">
                <a:srgbClr val="0087E6"/>
              </a:gs>
              <a:gs pos="100000">
                <a:srgbClr val="005CBF"/>
              </a:gs>
            </a:gsLst>
            <a:lin ang="8100000" scaled="1"/>
            <a:tileRect/>
          </a:gradFill>
        </p:spPr>
        <p:txBody>
          <a:bodyPr>
            <a:noAutofit/>
          </a:bodyPr>
          <a:lstStyle/>
          <a:p>
            <a:r>
              <a:rPr lang="en-US" sz="2400" dirty="0">
                <a:effectLst>
                  <a:outerShdw blurRad="38100" dist="38100" dir="2700000" algn="tl">
                    <a:srgbClr val="000000">
                      <a:alpha val="43137"/>
                    </a:srgbClr>
                  </a:outerShdw>
                </a:effectLst>
                <a:latin typeface="Cambria" pitchFamily="18" charset="0"/>
                <a:cs typeface="Times New Roman" pitchFamily="18" charset="0"/>
              </a:rPr>
              <a:t>FRAIZI MOVEMENT INTRO</a:t>
            </a:r>
          </a:p>
        </p:txBody>
      </p:sp>
      <p:sp>
        <p:nvSpPr>
          <p:cNvPr id="6" name="Content Placeholder 2"/>
          <p:cNvSpPr txBox="1">
            <a:spLocks/>
          </p:cNvSpPr>
          <p:nvPr/>
        </p:nvSpPr>
        <p:spPr>
          <a:xfrm>
            <a:off x="186055" y="806268"/>
            <a:ext cx="8334828" cy="6001658"/>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lvl="0" algn="just"/>
            <a:r>
              <a:rPr lang="en-US" dirty="0"/>
              <a:t>The first half of the 19th century witnessed a movement known as </a:t>
            </a:r>
            <a:r>
              <a:rPr lang="en-US" dirty="0" err="1"/>
              <a:t>Faraizi</a:t>
            </a:r>
            <a:r>
              <a:rPr lang="en-US" dirty="0"/>
              <a:t> Movement in East Bengal. The founder of this movement was Haji </a:t>
            </a:r>
            <a:r>
              <a:rPr lang="en-US" dirty="0" err="1"/>
              <a:t>Shariatullah</a:t>
            </a:r>
            <a:r>
              <a:rPr lang="en-US" dirty="0"/>
              <a:t>. At this time the condition of the Bengali Muslims in the Sub-continent was very miserable. The British policy of distrust and oppression towards the Muslims rendered them economically and educationally crippled; and the oppression of the Zamindars made their lives unbearable.</a:t>
            </a:r>
            <a:endParaRPr lang="en-US" sz="1800" dirty="0">
              <a:latin typeface="Times New Roman" pitchFamily="18" charset="0"/>
              <a:cs typeface="Times New Roman" pitchFamily="18" charset="0"/>
            </a:endParaRPr>
          </a:p>
        </p:txBody>
      </p:sp>
      <p:sp>
        <p:nvSpPr>
          <p:cNvPr id="9" name="AutoShape 8" descr="Image result for Marathas in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descr="Image result for Marathas in 18th centu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53928563"/>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circle(in)">
                                      <p:cBhvr>
                                        <p:cTn id="12" dur="2000"/>
                                        <p:tgtEl>
                                          <p:spTgt spid="6">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9" y="14514"/>
            <a:ext cx="9144000" cy="487362"/>
          </a:xfrm>
          <a:gradFill flip="none" rotWithShape="1">
            <a:gsLst>
              <a:gs pos="0">
                <a:srgbClr val="03D4A8"/>
              </a:gs>
              <a:gs pos="25000">
                <a:srgbClr val="21D6E0"/>
              </a:gs>
              <a:gs pos="75000">
                <a:srgbClr val="0087E6"/>
              </a:gs>
              <a:gs pos="100000">
                <a:srgbClr val="005CBF"/>
              </a:gs>
            </a:gsLst>
            <a:lin ang="8100000" scaled="1"/>
            <a:tileRect/>
          </a:gradFill>
        </p:spPr>
        <p:txBody>
          <a:bodyPr>
            <a:noAutofit/>
          </a:bodyPr>
          <a:lstStyle/>
          <a:p>
            <a:r>
              <a:rPr lang="en-US" sz="2400" dirty="0">
                <a:effectLst>
                  <a:outerShdw blurRad="38100" dist="38100" dir="2700000" algn="tl">
                    <a:srgbClr val="000000">
                      <a:alpha val="43137"/>
                    </a:srgbClr>
                  </a:outerShdw>
                </a:effectLst>
                <a:latin typeface="Cambria" pitchFamily="18" charset="0"/>
                <a:cs typeface="Times New Roman" pitchFamily="18" charset="0"/>
              </a:rPr>
              <a:t>FARAIZI MOVEMENT FEATURES</a:t>
            </a:r>
          </a:p>
        </p:txBody>
      </p:sp>
      <p:sp>
        <p:nvSpPr>
          <p:cNvPr id="6" name="Content Placeholder 2"/>
          <p:cNvSpPr txBox="1">
            <a:spLocks/>
          </p:cNvSpPr>
          <p:nvPr/>
        </p:nvSpPr>
        <p:spPr>
          <a:xfrm>
            <a:off x="186055" y="806268"/>
            <a:ext cx="8334828" cy="6001658"/>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lvl="0" algn="just"/>
            <a:r>
              <a:rPr lang="en-US" dirty="0"/>
              <a:t>Haji </a:t>
            </a:r>
            <a:r>
              <a:rPr lang="en-US" dirty="0" err="1"/>
              <a:t>Shariatullah</a:t>
            </a:r>
            <a:r>
              <a:rPr lang="en-US" dirty="0"/>
              <a:t> went to Mecca on the Pilgrimage. He returned to his country after 20 years and started his reform movement known as the </a:t>
            </a:r>
            <a:r>
              <a:rPr lang="en-US" dirty="0" err="1"/>
              <a:t>Faraizi</a:t>
            </a:r>
            <a:r>
              <a:rPr lang="en-US" dirty="0"/>
              <a:t> movement. </a:t>
            </a:r>
          </a:p>
          <a:p>
            <a:pPr lvl="0" algn="just"/>
            <a:r>
              <a:rPr lang="en-US" dirty="0"/>
              <a:t>His movement basically targeted the most depressed class of the Muslims. He asked them to give up un-Islamic customs and practices and to act upon the commandments of the religion called </a:t>
            </a:r>
            <a:r>
              <a:rPr lang="en-US" dirty="0" err="1"/>
              <a:t>Faraiz</a:t>
            </a:r>
            <a:r>
              <a:rPr lang="en-US" dirty="0"/>
              <a:t> or duties. Hence his followers came to be known as </a:t>
            </a:r>
            <a:r>
              <a:rPr lang="en-US" dirty="0" err="1"/>
              <a:t>Faraizi</a:t>
            </a:r>
            <a:r>
              <a:rPr lang="en-US" dirty="0"/>
              <a:t>. </a:t>
            </a:r>
            <a:endParaRPr lang="en-US" sz="1800" dirty="0">
              <a:latin typeface="Times New Roman" pitchFamily="18" charset="0"/>
              <a:cs typeface="Times New Roman" pitchFamily="18" charset="0"/>
            </a:endParaRPr>
          </a:p>
        </p:txBody>
      </p:sp>
      <p:sp>
        <p:nvSpPr>
          <p:cNvPr id="9" name="AutoShape 8" descr="Image result for Marathas in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descr="Image result for Marathas in 18th centu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96891627"/>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circle(in)">
                                      <p:cBhvr>
                                        <p:cTn id="12" dur="2000"/>
                                        <p:tgtEl>
                                          <p:spTgt spid="6">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9" y="14514"/>
            <a:ext cx="9144000" cy="487362"/>
          </a:xfrm>
          <a:gradFill flip="none" rotWithShape="1">
            <a:gsLst>
              <a:gs pos="0">
                <a:srgbClr val="03D4A8"/>
              </a:gs>
              <a:gs pos="25000">
                <a:srgbClr val="21D6E0"/>
              </a:gs>
              <a:gs pos="75000">
                <a:srgbClr val="0087E6"/>
              </a:gs>
              <a:gs pos="100000">
                <a:srgbClr val="005CBF"/>
              </a:gs>
            </a:gsLst>
            <a:lin ang="8100000" scaled="1"/>
            <a:tileRect/>
          </a:gradFill>
        </p:spPr>
        <p:txBody>
          <a:bodyPr>
            <a:noAutofit/>
          </a:bodyPr>
          <a:lstStyle/>
          <a:p>
            <a:r>
              <a:rPr lang="en-US" sz="2400" dirty="0">
                <a:effectLst>
                  <a:outerShdw blurRad="38100" dist="38100" dir="2700000" algn="tl">
                    <a:srgbClr val="000000">
                      <a:alpha val="43137"/>
                    </a:srgbClr>
                  </a:outerShdw>
                </a:effectLst>
                <a:latin typeface="Cambria" pitchFamily="18" charset="0"/>
                <a:cs typeface="Times New Roman" pitchFamily="18" charset="0"/>
              </a:rPr>
              <a:t>FARAIZI MOVEMENT FEATURES</a:t>
            </a:r>
          </a:p>
        </p:txBody>
      </p:sp>
      <p:sp>
        <p:nvSpPr>
          <p:cNvPr id="6" name="Content Placeholder 2"/>
          <p:cNvSpPr txBox="1">
            <a:spLocks/>
          </p:cNvSpPr>
          <p:nvPr/>
        </p:nvSpPr>
        <p:spPr>
          <a:xfrm>
            <a:off x="186055" y="806268"/>
            <a:ext cx="8334828" cy="6001658"/>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lvl="0" algn="just"/>
            <a:r>
              <a:rPr lang="en-US" dirty="0"/>
              <a:t>He forbade Tazia on the occasion of Muharram and singing and dancing at the time of wedding ceremonies. His movement was also directed against the oppression of the Zamindars. He declared the country Dar-ul-</a:t>
            </a:r>
            <a:r>
              <a:rPr lang="en-US" dirty="0" err="1"/>
              <a:t>Harab</a:t>
            </a:r>
            <a:r>
              <a:rPr lang="en-US" dirty="0"/>
              <a:t>, as Eid and Friday prayers could not be offered there.</a:t>
            </a:r>
            <a:endParaRPr lang="en-US" sz="1800" dirty="0">
              <a:latin typeface="Times New Roman" pitchFamily="18" charset="0"/>
              <a:cs typeface="Times New Roman" pitchFamily="18" charset="0"/>
            </a:endParaRPr>
          </a:p>
        </p:txBody>
      </p:sp>
      <p:sp>
        <p:nvSpPr>
          <p:cNvPr id="9" name="AutoShape 8" descr="Image result for Marathas in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descr="Image result for Marathas in 18th centu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06413467"/>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circle(in)">
                                      <p:cBhvr>
                                        <p:cTn id="12" dur="2000"/>
                                        <p:tgtEl>
                                          <p:spTgt spid="6">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9" y="14514"/>
            <a:ext cx="9144000" cy="487362"/>
          </a:xfrm>
          <a:gradFill flip="none" rotWithShape="1">
            <a:gsLst>
              <a:gs pos="0">
                <a:srgbClr val="03D4A8"/>
              </a:gs>
              <a:gs pos="25000">
                <a:srgbClr val="21D6E0"/>
              </a:gs>
              <a:gs pos="75000">
                <a:srgbClr val="0087E6"/>
              </a:gs>
              <a:gs pos="100000">
                <a:srgbClr val="005CBF"/>
              </a:gs>
            </a:gsLst>
            <a:lin ang="8100000" scaled="1"/>
            <a:tileRect/>
          </a:gradFill>
        </p:spPr>
        <p:txBody>
          <a:bodyPr>
            <a:noAutofit/>
          </a:bodyPr>
          <a:lstStyle/>
          <a:p>
            <a:r>
              <a:rPr lang="en-US" sz="2400" dirty="0">
                <a:effectLst>
                  <a:outerShdw blurRad="38100" dist="38100" dir="2700000" algn="tl">
                    <a:srgbClr val="000000">
                      <a:alpha val="43137"/>
                    </a:srgbClr>
                  </a:outerShdw>
                </a:effectLst>
                <a:latin typeface="Cambria" pitchFamily="18" charset="0"/>
                <a:cs typeface="Times New Roman" pitchFamily="18" charset="0"/>
              </a:rPr>
              <a:t>THE IMPACTS OF HAJI SHARIATULLAH’S MOVEMENT</a:t>
            </a:r>
          </a:p>
        </p:txBody>
      </p:sp>
      <p:sp>
        <p:nvSpPr>
          <p:cNvPr id="6" name="Content Placeholder 2"/>
          <p:cNvSpPr txBox="1">
            <a:spLocks/>
          </p:cNvSpPr>
          <p:nvPr/>
        </p:nvSpPr>
        <p:spPr>
          <a:xfrm>
            <a:off x="186055" y="806268"/>
            <a:ext cx="8334828" cy="6001658"/>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lvl="0" algn="just"/>
            <a:r>
              <a:rPr lang="en-US" dirty="0"/>
              <a:t>The movement infused new life into the lives of the Muslims of Bengal. </a:t>
            </a:r>
          </a:p>
          <a:p>
            <a:pPr lvl="0" algn="just"/>
            <a:r>
              <a:rPr lang="en-US" dirty="0"/>
              <a:t>It wrought great agitation among them, especially the peasants who were imbued with his doctrines. Thus, he sowed the seeds of independence in Bengal.</a:t>
            </a:r>
          </a:p>
          <a:p>
            <a:pPr lvl="0" algn="just"/>
            <a:r>
              <a:rPr lang="en-US" dirty="0"/>
              <a:t> He died in 1840</a:t>
            </a:r>
            <a:endParaRPr lang="en-US" sz="1800" dirty="0">
              <a:latin typeface="Times New Roman" pitchFamily="18" charset="0"/>
              <a:cs typeface="Times New Roman" pitchFamily="18" charset="0"/>
            </a:endParaRPr>
          </a:p>
        </p:txBody>
      </p:sp>
      <p:sp>
        <p:nvSpPr>
          <p:cNvPr id="9" name="AutoShape 8" descr="Image result for Marathas in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descr="Image result for Marathas in 18th centu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65046306"/>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circle(in)">
                                      <p:cBhvr>
                                        <p:cTn id="12" dur="2000"/>
                                        <p:tgtEl>
                                          <p:spTgt spid="6">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9" y="14514"/>
            <a:ext cx="9144000" cy="487362"/>
          </a:xfrm>
          <a:gradFill flip="none" rotWithShape="1">
            <a:gsLst>
              <a:gs pos="0">
                <a:srgbClr val="03D4A8"/>
              </a:gs>
              <a:gs pos="25000">
                <a:srgbClr val="21D6E0"/>
              </a:gs>
              <a:gs pos="75000">
                <a:srgbClr val="0087E6"/>
              </a:gs>
              <a:gs pos="100000">
                <a:srgbClr val="005CBF"/>
              </a:gs>
            </a:gsLst>
            <a:lin ang="8100000" scaled="1"/>
            <a:tileRect/>
          </a:gradFill>
        </p:spPr>
        <p:txBody>
          <a:bodyPr>
            <a:noAutofit/>
          </a:bodyPr>
          <a:lstStyle/>
          <a:p>
            <a:r>
              <a:rPr lang="en-US" sz="2400" dirty="0">
                <a:effectLst>
                  <a:outerShdw blurRad="38100" dist="38100" dir="2700000" algn="tl">
                    <a:srgbClr val="000000">
                      <a:alpha val="43137"/>
                    </a:srgbClr>
                  </a:outerShdw>
                </a:effectLst>
                <a:latin typeface="Cambria" pitchFamily="18" charset="0"/>
                <a:cs typeface="Times New Roman" pitchFamily="18" charset="0"/>
              </a:rPr>
              <a:t>MUHAMMAD MOHSIN OR DUDU MIAN</a:t>
            </a:r>
          </a:p>
        </p:txBody>
      </p:sp>
      <p:sp>
        <p:nvSpPr>
          <p:cNvPr id="6" name="Content Placeholder 2"/>
          <p:cNvSpPr txBox="1">
            <a:spLocks/>
          </p:cNvSpPr>
          <p:nvPr/>
        </p:nvSpPr>
        <p:spPr>
          <a:xfrm>
            <a:off x="186055" y="806268"/>
            <a:ext cx="8334828" cy="6001658"/>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lvl="0" algn="just"/>
            <a:r>
              <a:rPr lang="en-US" dirty="0"/>
              <a:t>His son Muhammad Mohsin, known as </a:t>
            </a:r>
            <a:r>
              <a:rPr lang="en-US" dirty="0" err="1"/>
              <a:t>Dadhu</a:t>
            </a:r>
            <a:r>
              <a:rPr lang="en-US" dirty="0"/>
              <a:t> </a:t>
            </a:r>
            <a:r>
              <a:rPr lang="en-US" dirty="0" err="1"/>
              <a:t>Mian</a:t>
            </a:r>
            <a:r>
              <a:rPr lang="en-US" dirty="0"/>
              <a:t>, succeeded Haji </a:t>
            </a:r>
            <a:r>
              <a:rPr lang="en-US" dirty="0" err="1"/>
              <a:t>Shariatullah</a:t>
            </a:r>
            <a:r>
              <a:rPr lang="en-US" dirty="0"/>
              <a:t>.</a:t>
            </a:r>
          </a:p>
          <a:p>
            <a:pPr lvl="0" algn="just"/>
            <a:r>
              <a:rPr lang="en-US" dirty="0" err="1"/>
              <a:t>Dadhu</a:t>
            </a:r>
            <a:r>
              <a:rPr lang="en-US" dirty="0"/>
              <a:t> </a:t>
            </a:r>
            <a:r>
              <a:rPr lang="en-US" dirty="0" err="1"/>
              <a:t>Mian</a:t>
            </a:r>
            <a:r>
              <a:rPr lang="en-US" dirty="0"/>
              <a:t> popularized and strengthened the movement by organizing it in a systematic way. He acquired great influence amongst the Muslim peasants and craftsmen of </a:t>
            </a:r>
            <a:r>
              <a:rPr lang="en-US" dirty="0" err="1"/>
              <a:t>Bakerganj</a:t>
            </a:r>
            <a:r>
              <a:rPr lang="en-US" dirty="0"/>
              <a:t>, Dhaka, Faridpur and Pabna districts.</a:t>
            </a:r>
          </a:p>
          <a:p>
            <a:pPr lvl="0" algn="just"/>
            <a:r>
              <a:rPr lang="en-US" dirty="0"/>
              <a:t>He appointed </a:t>
            </a:r>
            <a:r>
              <a:rPr lang="en-US" dirty="0" err="1"/>
              <a:t>Khalifahs</a:t>
            </a:r>
            <a:r>
              <a:rPr lang="en-US" dirty="0"/>
              <a:t> who kept him informed about everything in their jurisdiction. </a:t>
            </a:r>
            <a:r>
              <a:rPr lang="en-US" dirty="0" err="1"/>
              <a:t>Dadhu</a:t>
            </a:r>
            <a:r>
              <a:rPr lang="en-US" dirty="0"/>
              <a:t> </a:t>
            </a:r>
            <a:r>
              <a:rPr lang="en-US" dirty="0" err="1"/>
              <a:t>Mian</a:t>
            </a:r>
            <a:r>
              <a:rPr lang="en-US" dirty="0"/>
              <a:t> vehemently opposed the taxes imposed by the landlords on Muslim peasants for the decoration of the image of </a:t>
            </a:r>
            <a:r>
              <a:rPr lang="en-US" dirty="0" err="1"/>
              <a:t>Durgah</a:t>
            </a:r>
            <a:r>
              <a:rPr lang="en-US" dirty="0"/>
              <a:t>.</a:t>
            </a:r>
            <a:endParaRPr lang="en-US" sz="1800" dirty="0">
              <a:latin typeface="Times New Roman" pitchFamily="18" charset="0"/>
              <a:cs typeface="Times New Roman" pitchFamily="18" charset="0"/>
            </a:endParaRPr>
          </a:p>
        </p:txBody>
      </p:sp>
      <p:sp>
        <p:nvSpPr>
          <p:cNvPr id="9" name="AutoShape 8" descr="Image result for Marathas in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descr="Image result for Marathas in 18th centu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45405989"/>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circle(in)">
                                      <p:cBhvr>
                                        <p:cTn id="12" dur="2000"/>
                                        <p:tgtEl>
                                          <p:spTgt spid="6">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9" y="14514"/>
            <a:ext cx="9144000" cy="487362"/>
          </a:xfrm>
          <a:gradFill flip="none" rotWithShape="1">
            <a:gsLst>
              <a:gs pos="0">
                <a:srgbClr val="03D4A8"/>
              </a:gs>
              <a:gs pos="25000">
                <a:srgbClr val="21D6E0"/>
              </a:gs>
              <a:gs pos="75000">
                <a:srgbClr val="0087E6"/>
              </a:gs>
              <a:gs pos="100000">
                <a:srgbClr val="005CBF"/>
              </a:gs>
            </a:gsLst>
            <a:lin ang="8100000" scaled="1"/>
            <a:tileRect/>
          </a:gradFill>
        </p:spPr>
        <p:txBody>
          <a:bodyPr>
            <a:noAutofit/>
          </a:bodyPr>
          <a:lstStyle/>
          <a:p>
            <a:r>
              <a:rPr lang="en-US" sz="2400" dirty="0">
                <a:effectLst>
                  <a:outerShdw blurRad="38100" dist="38100" dir="2700000" algn="tl">
                    <a:srgbClr val="000000">
                      <a:alpha val="43137"/>
                    </a:srgbClr>
                  </a:outerShdw>
                </a:effectLst>
                <a:latin typeface="Cambria" pitchFamily="18" charset="0"/>
                <a:cs typeface="Times New Roman" pitchFamily="18" charset="0"/>
              </a:rPr>
              <a:t>MUHAMMAD MOHSIN OR DUDU MIAN</a:t>
            </a:r>
          </a:p>
        </p:txBody>
      </p:sp>
      <p:sp>
        <p:nvSpPr>
          <p:cNvPr id="6" name="Content Placeholder 2"/>
          <p:cNvSpPr txBox="1">
            <a:spLocks/>
          </p:cNvSpPr>
          <p:nvPr/>
        </p:nvSpPr>
        <p:spPr>
          <a:xfrm>
            <a:off x="186055" y="806268"/>
            <a:ext cx="8334828" cy="6001658"/>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lvl="0" algn="just"/>
            <a:r>
              <a:rPr lang="en-US" dirty="0"/>
              <a:t>He asked his followers to settle in lands managed by the government. During the revolt of 1857, he was put under arrest for organizing the peasants of Faridpur districts against the British government.</a:t>
            </a:r>
          </a:p>
          <a:p>
            <a:pPr lvl="0" algn="just"/>
            <a:r>
              <a:rPr lang="en-US" dirty="0"/>
              <a:t> He died in 1860.</a:t>
            </a:r>
            <a:endParaRPr lang="en-US" sz="1800" dirty="0">
              <a:latin typeface="Times New Roman" pitchFamily="18" charset="0"/>
              <a:cs typeface="Times New Roman" pitchFamily="18" charset="0"/>
            </a:endParaRPr>
          </a:p>
        </p:txBody>
      </p:sp>
      <p:sp>
        <p:nvSpPr>
          <p:cNvPr id="9" name="AutoShape 8" descr="Image result for Marathas in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descr="Image result for Marathas in 18th centu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41726811"/>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circle(in)">
                                      <p:cBhvr>
                                        <p:cTn id="12" dur="2000"/>
                                        <p:tgtEl>
                                          <p:spTgt spid="6">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9" y="14514"/>
            <a:ext cx="9144000" cy="487362"/>
          </a:xfrm>
          <a:gradFill flip="none" rotWithShape="1">
            <a:gsLst>
              <a:gs pos="0">
                <a:srgbClr val="03D4A8"/>
              </a:gs>
              <a:gs pos="25000">
                <a:srgbClr val="21D6E0"/>
              </a:gs>
              <a:gs pos="75000">
                <a:srgbClr val="0087E6"/>
              </a:gs>
              <a:gs pos="100000">
                <a:srgbClr val="005CBF"/>
              </a:gs>
            </a:gsLst>
            <a:lin ang="8100000" scaled="1"/>
            <a:tileRect/>
          </a:gradFill>
        </p:spPr>
        <p:txBody>
          <a:bodyPr>
            <a:noAutofit/>
          </a:bodyPr>
          <a:lstStyle/>
          <a:p>
            <a:r>
              <a:rPr lang="en-US" sz="2400" dirty="0">
                <a:effectLst>
                  <a:outerShdw blurRad="38100" dist="38100" dir="2700000" algn="tl">
                    <a:srgbClr val="000000">
                      <a:alpha val="43137"/>
                    </a:srgbClr>
                  </a:outerShdw>
                </a:effectLst>
                <a:latin typeface="Cambria" pitchFamily="18" charset="0"/>
                <a:cs typeface="Times New Roman" pitchFamily="18" charset="0"/>
              </a:rPr>
              <a:t>TITU MIR</a:t>
            </a:r>
          </a:p>
        </p:txBody>
      </p:sp>
      <p:sp>
        <p:nvSpPr>
          <p:cNvPr id="6" name="Content Placeholder 2"/>
          <p:cNvSpPr txBox="1">
            <a:spLocks/>
          </p:cNvSpPr>
          <p:nvPr/>
        </p:nvSpPr>
        <p:spPr>
          <a:xfrm>
            <a:off x="186055" y="806268"/>
            <a:ext cx="8334828" cy="6001658"/>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lvl="0" algn="just"/>
            <a:r>
              <a:rPr lang="en-US" dirty="0"/>
              <a:t>Mir Nasir Ali, known as </a:t>
            </a:r>
            <a:r>
              <a:rPr lang="en-US" dirty="0" err="1"/>
              <a:t>Titu</a:t>
            </a:r>
            <a:r>
              <a:rPr lang="en-US" dirty="0"/>
              <a:t> Mir is another important figure who was moved by the sufferings of the Muslim of Bengal. After returning from Pilgrimage, </a:t>
            </a:r>
            <a:r>
              <a:rPr lang="en-US" dirty="0" err="1"/>
              <a:t>Titu</a:t>
            </a:r>
            <a:r>
              <a:rPr lang="en-US" dirty="0"/>
              <a:t> Mir devoted himself to the cause of his country. He made </a:t>
            </a:r>
            <a:r>
              <a:rPr lang="en-US" dirty="0" err="1"/>
              <a:t>Narkelbaria</a:t>
            </a:r>
            <a:r>
              <a:rPr lang="en-US" dirty="0"/>
              <a:t>, a village near Calcutta, the center of his activities. Many oppressed Muslim peasants gathered round </a:t>
            </a:r>
            <a:r>
              <a:rPr lang="en-US" dirty="0" err="1"/>
              <a:t>Titu</a:t>
            </a:r>
            <a:r>
              <a:rPr lang="en-US" dirty="0"/>
              <a:t> Mir in their resistance against the Hindu landlord, Krishna Deva Raj. </a:t>
            </a:r>
            <a:r>
              <a:rPr lang="en-US" dirty="0" err="1"/>
              <a:t>Titu</a:t>
            </a:r>
            <a:r>
              <a:rPr lang="en-US" dirty="0"/>
              <a:t> Mir was able to defeat Krishna Deva and set up government.</a:t>
            </a:r>
            <a:endParaRPr lang="en-US" sz="1800" dirty="0">
              <a:latin typeface="Times New Roman" pitchFamily="18" charset="0"/>
              <a:cs typeface="Times New Roman" pitchFamily="18" charset="0"/>
            </a:endParaRPr>
          </a:p>
        </p:txBody>
      </p:sp>
      <p:sp>
        <p:nvSpPr>
          <p:cNvPr id="9" name="AutoShape 8" descr="Image result for Marathas in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descr="Image result for Marathas in 18th centu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47580983"/>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circle(in)">
                                      <p:cBhvr>
                                        <p:cTn id="12" dur="2000"/>
                                        <p:tgtEl>
                                          <p:spTgt spid="6">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9" y="14514"/>
            <a:ext cx="9144000" cy="487362"/>
          </a:xfrm>
          <a:gradFill flip="none" rotWithShape="1">
            <a:gsLst>
              <a:gs pos="0">
                <a:srgbClr val="03D4A8"/>
              </a:gs>
              <a:gs pos="25000">
                <a:srgbClr val="21D6E0"/>
              </a:gs>
              <a:gs pos="75000">
                <a:srgbClr val="0087E6"/>
              </a:gs>
              <a:gs pos="100000">
                <a:srgbClr val="005CBF"/>
              </a:gs>
            </a:gsLst>
            <a:lin ang="8100000" scaled="1"/>
            <a:tileRect/>
          </a:gradFill>
        </p:spPr>
        <p:txBody>
          <a:bodyPr>
            <a:noAutofit/>
          </a:bodyPr>
          <a:lstStyle/>
          <a:p>
            <a:r>
              <a:rPr lang="en-US" sz="2400" dirty="0">
                <a:effectLst>
                  <a:outerShdw blurRad="38100" dist="38100" dir="2700000" algn="tl">
                    <a:srgbClr val="000000">
                      <a:alpha val="43137"/>
                    </a:srgbClr>
                  </a:outerShdw>
                </a:effectLst>
                <a:latin typeface="Cambria" pitchFamily="18" charset="0"/>
                <a:cs typeface="Times New Roman" pitchFamily="18" charset="0"/>
              </a:rPr>
              <a:t>MUHAMMAD MOHSIN OR DUDU MIAN</a:t>
            </a:r>
          </a:p>
        </p:txBody>
      </p:sp>
      <p:sp>
        <p:nvSpPr>
          <p:cNvPr id="6" name="Content Placeholder 2"/>
          <p:cNvSpPr txBox="1">
            <a:spLocks/>
          </p:cNvSpPr>
          <p:nvPr/>
        </p:nvSpPr>
        <p:spPr>
          <a:xfrm>
            <a:off x="186055" y="806268"/>
            <a:ext cx="8334828" cy="6001658"/>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lvl="0" algn="just"/>
            <a:r>
              <a:rPr lang="en-US" dirty="0"/>
              <a:t> The British aiding the Hindu landlords sent an army of 100 English Soldiers and 300 sepoys to </a:t>
            </a:r>
            <a:r>
              <a:rPr lang="en-US" dirty="0" err="1"/>
              <a:t>Narkelbaria</a:t>
            </a:r>
            <a:r>
              <a:rPr lang="en-US" dirty="0"/>
              <a:t>. In 1831, </a:t>
            </a:r>
            <a:r>
              <a:rPr lang="en-US" dirty="0" err="1"/>
              <a:t>Titu</a:t>
            </a:r>
            <a:r>
              <a:rPr lang="en-US" dirty="0"/>
              <a:t> Mir died fighting the British forces.</a:t>
            </a:r>
          </a:p>
          <a:p>
            <a:pPr lvl="0" algn="just"/>
            <a:r>
              <a:rPr lang="en-US" dirty="0"/>
              <a:t>The death of </a:t>
            </a:r>
            <a:r>
              <a:rPr lang="en-US" dirty="0" err="1"/>
              <a:t>Titu</a:t>
            </a:r>
            <a:r>
              <a:rPr lang="en-US" dirty="0"/>
              <a:t> Mir did not dishearten his followers. His example rather served as a source of inspiration for them in the years to come.</a:t>
            </a:r>
            <a:endParaRPr lang="en-US" sz="1800" dirty="0">
              <a:latin typeface="Times New Roman" pitchFamily="18" charset="0"/>
              <a:cs typeface="Times New Roman" pitchFamily="18" charset="0"/>
            </a:endParaRPr>
          </a:p>
        </p:txBody>
      </p:sp>
      <p:sp>
        <p:nvSpPr>
          <p:cNvPr id="9" name="AutoShape 8" descr="Image result for Marathas in 18th centu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descr="Image result for Marathas in 18th centu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3855867"/>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circle(in)">
                                      <p:cBhvr>
                                        <p:cTn id="12" dur="2000"/>
                                        <p:tgtEl>
                                          <p:spTgt spid="6">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build="p" animBg="1"/>
    </p:bldLst>
  </p:timing>
</p:sld>
</file>

<file path=ppt/theme/theme1.xml><?xml version="1.0" encoding="utf-8"?>
<a:theme xmlns:a="http://schemas.openxmlformats.org/drawingml/2006/main" name="Office Theme">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858</TotalTime>
  <Words>694</Words>
  <Application>Microsoft Office PowerPoint</Application>
  <PresentationFormat>On-screen Show (4:3)</PresentationFormat>
  <Paragraphs>42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Cambria</vt:lpstr>
      <vt:lpstr>Times New Roman</vt:lpstr>
      <vt:lpstr>Office Theme</vt:lpstr>
      <vt:lpstr>PowerPoint Presentation</vt:lpstr>
      <vt:lpstr>FRAIZI MOVEMENT INTRO</vt:lpstr>
      <vt:lpstr>FARAIZI MOVEMENT FEATURES</vt:lpstr>
      <vt:lpstr>FARAIZI MOVEMENT FEATURES</vt:lpstr>
      <vt:lpstr>THE IMPACTS OF HAJI SHARIATULLAH’S MOVEMENT</vt:lpstr>
      <vt:lpstr>MUHAMMAD MOHSIN OR DUDU MIAN</vt:lpstr>
      <vt:lpstr>MUHAMMAD MOHSIN OR DUDU MIAN</vt:lpstr>
      <vt:lpstr>TITU MIR</vt:lpstr>
      <vt:lpstr>MUHAMMAD MOHSIN OR DUDU MIAN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&amp; EVOLUTION OF MUSLIM SOCIETY IN INDIAN SUBCONTINENT</dc:title>
  <dc:creator>mumtaz</dc:creator>
  <cp:lastModifiedBy>Javed Iqbal Larik</cp:lastModifiedBy>
  <cp:revision>95</cp:revision>
  <dcterms:created xsi:type="dcterms:W3CDTF">2016-07-19T18:14:21Z</dcterms:created>
  <dcterms:modified xsi:type="dcterms:W3CDTF">2021-05-30T08:58:11Z</dcterms:modified>
</cp:coreProperties>
</file>