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3" r:id="rId10"/>
    <p:sldId id="265" r:id="rId11"/>
    <p:sldId id="266" r:id="rId12"/>
    <p:sldId id="267" r:id="rId13"/>
    <p:sldId id="268" r:id="rId14"/>
    <p:sldId id="269" r:id="rId15"/>
    <p:sldId id="270" r:id="rId16"/>
    <p:sldId id="271" r:id="rId17"/>
    <p:sldId id="272" r:id="rId18"/>
    <p:sldId id="288" r:id="rId19"/>
    <p:sldId id="273" r:id="rId20"/>
    <p:sldId id="290" r:id="rId21"/>
    <p:sldId id="291" r:id="rId22"/>
    <p:sldId id="292" r:id="rId23"/>
    <p:sldId id="274" r:id="rId24"/>
    <p:sldId id="275" r:id="rId25"/>
    <p:sldId id="281" r:id="rId26"/>
    <p:sldId id="276" r:id="rId27"/>
    <p:sldId id="293" r:id="rId28"/>
    <p:sldId id="294" r:id="rId29"/>
    <p:sldId id="280" r:id="rId30"/>
    <p:sldId id="282" r:id="rId31"/>
    <p:sldId id="283" r:id="rId32"/>
    <p:sldId id="284" r:id="rId33"/>
    <p:sldId id="277" r:id="rId34"/>
    <p:sldId id="278" r:id="rId35"/>
    <p:sldId id="279" r:id="rId36"/>
    <p:sldId id="285" r:id="rId37"/>
    <p:sldId id="286" r:id="rId38"/>
    <p:sldId id="287" r:id="rId39"/>
    <p:sldId id="296" r:id="rId40"/>
    <p:sldId id="295" r:id="rId41"/>
    <p:sldId id="298"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F35BB-EB1E-47B9-B1B8-7BD7E13C6833}" v="1" dt="2021-01-10T14:50:33.854"/>
    <p1510:client id="{6E5BDCA6-F73B-46EC-AC23-D97107086522}" v="12" dt="2020-05-31T20:47:28.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70" d="100"/>
          <a:sy n="70" d="100"/>
        </p:scale>
        <p:origin x="-1166" y="-16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ia Memon" userId="78a0faaa-7f13-498b-9730-630e7f5e08c1" providerId="ADAL" clId="{6E5BDCA6-F73B-46EC-AC23-D97107086522}"/>
    <pc:docChg chg="undo custSel addSld modSld sldOrd">
      <pc:chgData name="Sania Memon" userId="78a0faaa-7f13-498b-9730-630e7f5e08c1" providerId="ADAL" clId="{6E5BDCA6-F73B-46EC-AC23-D97107086522}" dt="2020-05-31T20:49:24.322" v="832" actId="20577"/>
      <pc:docMkLst>
        <pc:docMk/>
      </pc:docMkLst>
      <pc:sldChg chg="modSp add ord">
        <pc:chgData name="Sania Memon" userId="78a0faaa-7f13-498b-9730-630e7f5e08c1" providerId="ADAL" clId="{6E5BDCA6-F73B-46EC-AC23-D97107086522}" dt="2020-05-31T20:49:24.322" v="832" actId="20577"/>
        <pc:sldMkLst>
          <pc:docMk/>
          <pc:sldMk cId="1493024641" sldId="296"/>
        </pc:sldMkLst>
        <pc:spChg chg="mod">
          <ac:chgData name="Sania Memon" userId="78a0faaa-7f13-498b-9730-630e7f5e08c1" providerId="ADAL" clId="{6E5BDCA6-F73B-46EC-AC23-D97107086522}" dt="2020-05-31T20:44:49.211" v="505" actId="113"/>
          <ac:spMkLst>
            <pc:docMk/>
            <pc:sldMk cId="1493024641" sldId="296"/>
            <ac:spMk id="2" creationId="{426C63F3-4FAF-4E9C-A003-5775BB331240}"/>
          </ac:spMkLst>
        </pc:spChg>
        <pc:spChg chg="mod">
          <ac:chgData name="Sania Memon" userId="78a0faaa-7f13-498b-9730-630e7f5e08c1" providerId="ADAL" clId="{6E5BDCA6-F73B-46EC-AC23-D97107086522}" dt="2020-05-31T20:49:24.322" v="832" actId="20577"/>
          <ac:spMkLst>
            <pc:docMk/>
            <pc:sldMk cId="1493024641" sldId="296"/>
            <ac:spMk id="3" creationId="{7DBBCF53-1EAB-41CC-BED7-3E518AE36421}"/>
          </ac:spMkLst>
        </pc:spChg>
      </pc:sldChg>
    </pc:docChg>
  </pc:docChgLst>
  <pc:docChgLst>
    <pc:chgData name="Shamshad Junejo" userId="S::shamshad.junejo@teacher.muet.edu.pk::8b484093-6ac4-4a4d-a445-4f9cc2c8b5ff" providerId="AD" clId="Web-{4BEF35BB-EB1E-47B9-B1B8-7BD7E13C6833}"/>
    <pc:docChg chg="delSld">
      <pc:chgData name="Shamshad Junejo" userId="S::shamshad.junejo@teacher.muet.edu.pk::8b484093-6ac4-4a4d-a445-4f9cc2c8b5ff" providerId="AD" clId="Web-{4BEF35BB-EB1E-47B9-B1B8-7BD7E13C6833}" dt="2021-01-10T14:50:33.854" v="0"/>
      <pc:docMkLst>
        <pc:docMk/>
      </pc:docMkLst>
      <pc:sldChg chg="del">
        <pc:chgData name="Shamshad Junejo" userId="S::shamshad.junejo@teacher.muet.edu.pk::8b484093-6ac4-4a4d-a445-4f9cc2c8b5ff" providerId="AD" clId="Web-{4BEF35BB-EB1E-47B9-B1B8-7BD7E13C6833}" dt="2021-01-10T14:50:33.854" v="0"/>
        <pc:sldMkLst>
          <pc:docMk/>
          <pc:sldMk cId="583799370" sldId="26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2228" y="1800149"/>
            <a:ext cx="8958693" cy="1845097"/>
          </a:xfrm>
          <a:noFill/>
          <a:effectLst>
            <a:outerShdw blurRad="50800" dist="38100" dir="2700000" algn="tl" rotWithShape="0">
              <a:prstClr val="black">
                <a:alpha val="40000"/>
              </a:prstClr>
            </a:outerShdw>
          </a:effectLst>
        </p:spPr>
        <p:txBody>
          <a:bodyPr>
            <a:normAutofit/>
          </a:bodyPr>
          <a:lstStyle>
            <a:lvl1pPr algn="l">
              <a:defRPr sz="43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231" y="4243426"/>
            <a:ext cx="10791153" cy="1832460"/>
          </a:xfrm>
          <a:noFill/>
        </p:spPr>
        <p:txBody>
          <a:bodyPr>
            <a:normAutofit/>
          </a:bodyPr>
          <a:lstStyle>
            <a:lvl1pPr marL="0" indent="0" algn="l">
              <a:buNone/>
              <a:defRPr sz="3300" b="0" i="0">
                <a:solidFill>
                  <a:schemeClr val="tx1"/>
                </a:solidFill>
              </a:defRPr>
            </a:lvl1pPr>
            <a:lvl2pPr marL="544260" indent="0" algn="ctr">
              <a:buNone/>
              <a:defRPr>
                <a:solidFill>
                  <a:schemeClr val="tx1">
                    <a:tint val="75000"/>
                  </a:schemeClr>
                </a:solidFill>
              </a:defRPr>
            </a:lvl2pPr>
            <a:lvl3pPr marL="1088520" indent="0" algn="ctr">
              <a:buNone/>
              <a:defRPr>
                <a:solidFill>
                  <a:schemeClr val="tx1">
                    <a:tint val="75000"/>
                  </a:schemeClr>
                </a:solidFill>
              </a:defRPr>
            </a:lvl3pPr>
            <a:lvl4pPr marL="1632780" indent="0" algn="ctr">
              <a:buNone/>
              <a:defRPr>
                <a:solidFill>
                  <a:schemeClr val="tx1">
                    <a:tint val="75000"/>
                  </a:schemeClr>
                </a:solidFill>
              </a:defRPr>
            </a:lvl4pPr>
            <a:lvl5pPr marL="2177040" indent="0" algn="ctr">
              <a:buNone/>
              <a:defRPr>
                <a:solidFill>
                  <a:schemeClr val="tx1">
                    <a:tint val="75000"/>
                  </a:schemeClr>
                </a:solidFill>
              </a:defRPr>
            </a:lvl5pPr>
            <a:lvl6pPr marL="2721300" indent="0" algn="ctr">
              <a:buNone/>
              <a:defRPr>
                <a:solidFill>
                  <a:schemeClr val="tx1">
                    <a:tint val="75000"/>
                  </a:schemeClr>
                </a:solidFill>
              </a:defRPr>
            </a:lvl6pPr>
            <a:lvl7pPr marL="3265560" indent="0" algn="ctr">
              <a:buNone/>
              <a:defRPr>
                <a:solidFill>
                  <a:schemeClr val="tx1">
                    <a:tint val="75000"/>
                  </a:schemeClr>
                </a:solidFill>
              </a:defRPr>
            </a:lvl7pPr>
            <a:lvl8pPr marL="3809820" indent="0" algn="ctr">
              <a:buNone/>
              <a:defRPr>
                <a:solidFill>
                  <a:schemeClr val="tx1">
                    <a:tint val="75000"/>
                  </a:schemeClr>
                </a:solidFill>
              </a:defRPr>
            </a:lvl8pPr>
            <a:lvl9pPr marL="43540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1913717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800"/>
            </a:lvl1pPr>
            <a:lvl2pPr marL="544260" indent="0">
              <a:buNone/>
              <a:defRPr sz="3300"/>
            </a:lvl2pPr>
            <a:lvl3pPr marL="1088520" indent="0">
              <a:buNone/>
              <a:defRPr sz="2900"/>
            </a:lvl3pPr>
            <a:lvl4pPr marL="1632780" indent="0">
              <a:buNone/>
              <a:defRPr sz="2400"/>
            </a:lvl4pPr>
            <a:lvl5pPr marL="2177040" indent="0">
              <a:buNone/>
              <a:defRPr sz="2400"/>
            </a:lvl5pPr>
            <a:lvl6pPr marL="2721300" indent="0">
              <a:buNone/>
              <a:defRPr sz="2400"/>
            </a:lvl6pPr>
            <a:lvl7pPr marL="3265560" indent="0">
              <a:buNone/>
              <a:defRPr sz="2400"/>
            </a:lvl7pPr>
            <a:lvl8pPr marL="3809820" indent="0">
              <a:buNone/>
              <a:defRPr sz="2400"/>
            </a:lvl8pPr>
            <a:lvl9pPr marL="4354080" indent="0">
              <a:buNone/>
              <a:defRPr sz="24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700"/>
            </a:lvl1pPr>
            <a:lvl2pPr marL="544260" indent="0">
              <a:buNone/>
              <a:defRPr sz="1400"/>
            </a:lvl2pPr>
            <a:lvl3pPr marL="1088520" indent="0">
              <a:buNone/>
              <a:defRPr sz="1200"/>
            </a:lvl3pPr>
            <a:lvl4pPr marL="1632780" indent="0">
              <a:buNone/>
              <a:defRPr sz="1100"/>
            </a:lvl4pPr>
            <a:lvl5pPr marL="2177040" indent="0">
              <a:buNone/>
              <a:defRPr sz="1100"/>
            </a:lvl5pPr>
            <a:lvl6pPr marL="2721300" indent="0">
              <a:buNone/>
              <a:defRPr sz="1100"/>
            </a:lvl6pPr>
            <a:lvl7pPr marL="3265560" indent="0">
              <a:buNone/>
              <a:defRPr sz="1100"/>
            </a:lvl7pPr>
            <a:lvl8pPr marL="3809820" indent="0">
              <a:buNone/>
              <a:defRPr sz="1100"/>
            </a:lvl8pPr>
            <a:lvl9pPr marL="4354080" indent="0">
              <a:buNone/>
              <a:defRPr sz="1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31973067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28992525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6" descr="E:\websites\free-power-point-templates\2012\log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381" y="5261429"/>
            <a:ext cx="1725084" cy="621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42793632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22400" y="381000"/>
            <a:ext cx="10160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422400" y="1752600"/>
            <a:ext cx="10160000" cy="4114800"/>
          </a:xfrm>
        </p:spPr>
        <p:txBody>
          <a:bodyPr rtlCol="0">
            <a:normAutofit/>
          </a:bodyPr>
          <a:lstStyle/>
          <a:p>
            <a:pPr lvl="0"/>
            <a:r>
              <a:rPr lang="en-US" noProof="0" smtClean="0"/>
              <a:t>Click icon to add table</a:t>
            </a:r>
            <a:endParaRPr lang="en-US" noProof="0"/>
          </a:p>
        </p:txBody>
      </p:sp>
      <p:sp>
        <p:nvSpPr>
          <p:cNvPr id="4"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3371002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2" y="171296"/>
            <a:ext cx="10994761" cy="1189327"/>
          </a:xfrm>
        </p:spPr>
        <p:txBody>
          <a:bodyPr>
            <a:normAutofit/>
          </a:bodyPr>
          <a:lstStyle>
            <a:lvl1pPr algn="l">
              <a:defRPr sz="4300" baseline="0">
                <a:solidFill>
                  <a:srgbClr val="9900CC"/>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8622" y="1800149"/>
            <a:ext cx="10994761" cy="4479341"/>
          </a:xfrm>
        </p:spPr>
        <p:txBody>
          <a:bodyPr/>
          <a:lstStyle>
            <a:lvl1pPr algn="l">
              <a:defRPr sz="33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1446383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3" y="578507"/>
            <a:ext cx="9773120" cy="763525"/>
          </a:xfrm>
        </p:spPr>
        <p:txBody>
          <a:bodyPr>
            <a:normAutofit/>
          </a:bodyPr>
          <a:lstStyle>
            <a:lvl1pPr algn="l">
              <a:defRPr sz="4300">
                <a:solidFill>
                  <a:srgbClr val="9900CC"/>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8623" y="1598081"/>
            <a:ext cx="9773120" cy="4681415"/>
          </a:xfrm>
        </p:spPr>
        <p:txBody>
          <a:bodyPr/>
          <a:lstStyle>
            <a:lvl1pPr>
              <a:defRPr sz="33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11551160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8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400">
                <a:solidFill>
                  <a:schemeClr val="tx1">
                    <a:tint val="75000"/>
                  </a:schemeClr>
                </a:solidFill>
              </a:defRPr>
            </a:lvl1pPr>
            <a:lvl2pPr marL="544260" indent="0">
              <a:buNone/>
              <a:defRPr sz="2100">
                <a:solidFill>
                  <a:schemeClr val="tx1">
                    <a:tint val="75000"/>
                  </a:schemeClr>
                </a:solidFill>
              </a:defRPr>
            </a:lvl2pPr>
            <a:lvl3pPr marL="1088520" indent="0">
              <a:buNone/>
              <a:defRPr sz="1900">
                <a:solidFill>
                  <a:schemeClr val="tx1">
                    <a:tint val="75000"/>
                  </a:schemeClr>
                </a:solidFill>
              </a:defRPr>
            </a:lvl3pPr>
            <a:lvl4pPr marL="1632780" indent="0">
              <a:buNone/>
              <a:defRPr sz="1700">
                <a:solidFill>
                  <a:schemeClr val="tx1">
                    <a:tint val="75000"/>
                  </a:schemeClr>
                </a:solidFill>
              </a:defRPr>
            </a:lvl4pPr>
            <a:lvl5pPr marL="2177040" indent="0">
              <a:buNone/>
              <a:defRPr sz="1700">
                <a:solidFill>
                  <a:schemeClr val="tx1">
                    <a:tint val="75000"/>
                  </a:schemeClr>
                </a:solidFill>
              </a:defRPr>
            </a:lvl5pPr>
            <a:lvl6pPr marL="2721300" indent="0">
              <a:buNone/>
              <a:defRPr sz="1700">
                <a:solidFill>
                  <a:schemeClr val="tx1">
                    <a:tint val="75000"/>
                  </a:schemeClr>
                </a:solidFill>
              </a:defRPr>
            </a:lvl6pPr>
            <a:lvl7pPr marL="3265560" indent="0">
              <a:buNone/>
              <a:defRPr sz="1700">
                <a:solidFill>
                  <a:schemeClr val="tx1">
                    <a:tint val="75000"/>
                  </a:schemeClr>
                </a:solidFill>
              </a:defRPr>
            </a:lvl7pPr>
            <a:lvl8pPr marL="3809820" indent="0">
              <a:buNone/>
              <a:defRPr sz="1700">
                <a:solidFill>
                  <a:schemeClr val="tx1">
                    <a:tint val="75000"/>
                  </a:schemeClr>
                </a:solidFill>
              </a:defRPr>
            </a:lvl8pPr>
            <a:lvl9pPr marL="4354080"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34268196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38845294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2" y="374903"/>
            <a:ext cx="10994761" cy="1018033"/>
          </a:xfrm>
        </p:spPr>
        <p:txBody>
          <a:bodyPr>
            <a:normAutofit/>
          </a:bodyPr>
          <a:lstStyle>
            <a:lvl1pPr algn="l">
              <a:defRPr sz="4300" baseline="0">
                <a:solidFill>
                  <a:srgbClr val="9900CC"/>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15840" y="2242821"/>
            <a:ext cx="5386917" cy="639763"/>
          </a:xfrm>
        </p:spPr>
        <p:txBody>
          <a:bodyPr anchor="b"/>
          <a:lstStyle>
            <a:lvl1pPr marL="0" indent="0" algn="ctr">
              <a:buNone/>
              <a:defRPr sz="2900" b="1">
                <a:solidFill>
                  <a:schemeClr val="bg1"/>
                </a:solidFill>
              </a:defRPr>
            </a:lvl1pPr>
            <a:lvl2pPr marL="544260" indent="0">
              <a:buNone/>
              <a:defRPr sz="2400" b="1"/>
            </a:lvl2pPr>
            <a:lvl3pPr marL="1088520" indent="0">
              <a:buNone/>
              <a:defRPr sz="2100" b="1"/>
            </a:lvl3pPr>
            <a:lvl4pPr marL="1632780" indent="0">
              <a:buNone/>
              <a:defRPr sz="1900" b="1"/>
            </a:lvl4pPr>
            <a:lvl5pPr marL="2177040" indent="0">
              <a:buNone/>
              <a:defRPr sz="1900" b="1"/>
            </a:lvl5pPr>
            <a:lvl6pPr marL="2721300" indent="0">
              <a:buNone/>
              <a:defRPr sz="1900" b="1"/>
            </a:lvl6pPr>
            <a:lvl7pPr marL="3265560" indent="0">
              <a:buNone/>
              <a:defRPr sz="1900" b="1"/>
            </a:lvl7pPr>
            <a:lvl8pPr marL="3809820" indent="0">
              <a:buNone/>
              <a:defRPr sz="1900" b="1"/>
            </a:lvl8pPr>
            <a:lvl9pPr marL="4354080"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715840" y="2818182"/>
            <a:ext cx="5386917" cy="2850495"/>
          </a:xfrm>
        </p:spPr>
        <p:txBody>
          <a:bodyPr/>
          <a:lstStyle>
            <a:lvl1pPr algn="ctr">
              <a:defRPr sz="2900">
                <a:solidFill>
                  <a:schemeClr val="bg1"/>
                </a:solidFill>
              </a:defRPr>
            </a:lvl1pPr>
            <a:lvl2pPr algn="ctr">
              <a:defRPr sz="2400">
                <a:solidFill>
                  <a:schemeClr val="bg1"/>
                </a:solidFill>
              </a:defRPr>
            </a:lvl2pPr>
            <a:lvl3pPr algn="ctr">
              <a:defRPr sz="2100">
                <a:solidFill>
                  <a:schemeClr val="bg1"/>
                </a:solidFill>
              </a:defRPr>
            </a:lvl3pPr>
            <a:lvl4pPr algn="ctr">
              <a:defRPr sz="1900">
                <a:solidFill>
                  <a:schemeClr val="bg1"/>
                </a:solidFill>
              </a:defRPr>
            </a:lvl4pPr>
            <a:lvl5pPr algn="ctr">
              <a:defRPr sz="1900">
                <a:solidFill>
                  <a:schemeClr val="bg1"/>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4" y="2242821"/>
            <a:ext cx="5389033" cy="639763"/>
          </a:xfrm>
        </p:spPr>
        <p:txBody>
          <a:bodyPr anchor="b"/>
          <a:lstStyle>
            <a:lvl1pPr marL="0" indent="0" algn="ctr">
              <a:buNone/>
              <a:defRPr sz="2900" b="1">
                <a:solidFill>
                  <a:schemeClr val="bg1"/>
                </a:solidFill>
              </a:defRPr>
            </a:lvl1pPr>
            <a:lvl2pPr marL="544260" indent="0">
              <a:buNone/>
              <a:defRPr sz="2400" b="1"/>
            </a:lvl2pPr>
            <a:lvl3pPr marL="1088520" indent="0">
              <a:buNone/>
              <a:defRPr sz="2100" b="1"/>
            </a:lvl3pPr>
            <a:lvl4pPr marL="1632780" indent="0">
              <a:buNone/>
              <a:defRPr sz="1900" b="1"/>
            </a:lvl4pPr>
            <a:lvl5pPr marL="2177040" indent="0">
              <a:buNone/>
              <a:defRPr sz="1900" b="1"/>
            </a:lvl5pPr>
            <a:lvl6pPr marL="2721300" indent="0">
              <a:buNone/>
              <a:defRPr sz="1900" b="1"/>
            </a:lvl6pPr>
            <a:lvl7pPr marL="3265560" indent="0">
              <a:buNone/>
              <a:defRPr sz="1900" b="1"/>
            </a:lvl7pPr>
            <a:lvl8pPr marL="3809820" indent="0">
              <a:buNone/>
              <a:defRPr sz="1900" b="1"/>
            </a:lvl8pPr>
            <a:lvl9pPr marL="4354080"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096004" y="2818182"/>
            <a:ext cx="5389033" cy="2850495"/>
          </a:xfrm>
        </p:spPr>
        <p:txBody>
          <a:bodyPr/>
          <a:lstStyle>
            <a:lvl1pPr algn="ctr">
              <a:defRPr sz="2900">
                <a:solidFill>
                  <a:schemeClr val="bg1"/>
                </a:solidFill>
              </a:defRPr>
            </a:lvl1pPr>
            <a:lvl2pPr algn="ctr">
              <a:defRPr sz="2400">
                <a:solidFill>
                  <a:schemeClr val="bg1"/>
                </a:solidFill>
              </a:defRPr>
            </a:lvl2pPr>
            <a:lvl3pPr algn="ctr">
              <a:defRPr sz="2100">
                <a:solidFill>
                  <a:schemeClr val="bg1"/>
                </a:solidFill>
              </a:defRPr>
            </a:lvl3pPr>
            <a:lvl4pPr algn="ctr">
              <a:defRPr sz="1900">
                <a:solidFill>
                  <a:schemeClr val="bg1"/>
                </a:solidFill>
              </a:defRPr>
            </a:lvl4pPr>
            <a:lvl5pPr algn="ctr">
              <a:defRPr sz="1900">
                <a:solidFill>
                  <a:schemeClr val="bg1"/>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3074072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1118555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40550846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1"/>
            <a:ext cx="4011084" cy="1162051"/>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4766735" y="273054"/>
            <a:ext cx="6815668" cy="5853113"/>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6" y="1435103"/>
            <a:ext cx="4011084" cy="4691063"/>
          </a:xfrm>
        </p:spPr>
        <p:txBody>
          <a:bodyPr/>
          <a:lstStyle>
            <a:lvl1pPr marL="0" indent="0">
              <a:buNone/>
              <a:defRPr sz="1700"/>
            </a:lvl1pPr>
            <a:lvl2pPr marL="544260" indent="0">
              <a:buNone/>
              <a:defRPr sz="1400"/>
            </a:lvl2pPr>
            <a:lvl3pPr marL="1088520" indent="0">
              <a:buNone/>
              <a:defRPr sz="1200"/>
            </a:lvl3pPr>
            <a:lvl4pPr marL="1632780" indent="0">
              <a:buNone/>
              <a:defRPr sz="1100"/>
            </a:lvl4pPr>
            <a:lvl5pPr marL="2177040" indent="0">
              <a:buNone/>
              <a:defRPr sz="1100"/>
            </a:lvl5pPr>
            <a:lvl6pPr marL="2721300" indent="0">
              <a:buNone/>
              <a:defRPr sz="1100"/>
            </a:lvl6pPr>
            <a:lvl7pPr marL="3265560" indent="0">
              <a:buNone/>
              <a:defRPr sz="1100"/>
            </a:lvl7pPr>
            <a:lvl8pPr marL="3809820" indent="0">
              <a:buNone/>
              <a:defRPr sz="1100"/>
            </a:lvl8pPr>
            <a:lvl9pPr marL="4354080" indent="0">
              <a:buNone/>
              <a:defRPr sz="1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CCA94D5-9D94-4A9A-A6CD-481E8FDD23D6}" type="datetimeFigureOut">
              <a:rPr lang="en-US" smtClean="0"/>
              <a:t>01/13/2023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8B59F67-2F76-499E-8F49-1E7F0652BF82}" type="slidenum">
              <a:rPr lang="en-US" smtClean="0"/>
              <a:t>‹#›</a:t>
            </a:fld>
            <a:endParaRPr lang="en-US"/>
          </a:p>
        </p:txBody>
      </p:sp>
    </p:spTree>
    <p:extLst>
      <p:ext uri="{BB962C8B-B14F-4D97-AF65-F5344CB8AC3E}">
        <p14:creationId xmlns:p14="http://schemas.microsoft.com/office/powerpoint/2010/main" val="19833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298" y="274411"/>
            <a:ext cx="1097340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2" tIns="54426" rIns="108852" bIns="5442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298" y="1599974"/>
            <a:ext cx="10973405" cy="452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2" tIns="54426" rIns="108852" bIns="5442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298" y="6356804"/>
            <a:ext cx="2845405" cy="365125"/>
          </a:xfrm>
          <a:prstGeom prst="rect">
            <a:avLst/>
          </a:prstGeom>
        </p:spPr>
        <p:txBody>
          <a:bodyPr vert="horz" lIns="108852" tIns="54426" rIns="108852" bIns="54426" rtlCol="0" anchor="ctr"/>
          <a:lstStyle>
            <a:lvl1pPr algn="l">
              <a:defRPr sz="1400">
                <a:solidFill>
                  <a:schemeClr val="tx1">
                    <a:tint val="75000"/>
                  </a:schemeClr>
                </a:solidFill>
              </a:defRPr>
            </a:lvl1pPr>
          </a:lstStyle>
          <a:p>
            <a:fld id="{5CCA94D5-9D94-4A9A-A6CD-481E8FDD23D6}" type="datetimeFigureOut">
              <a:rPr lang="en-US" smtClean="0"/>
              <a:t>01/13/2023</a:t>
            </a:fld>
            <a:endParaRPr lang="en-US"/>
          </a:p>
        </p:txBody>
      </p:sp>
      <p:sp>
        <p:nvSpPr>
          <p:cNvPr id="5" name="Footer Placeholder 4"/>
          <p:cNvSpPr>
            <a:spLocks noGrp="1"/>
          </p:cNvSpPr>
          <p:nvPr>
            <p:ph type="ftr" sz="quarter" idx="3"/>
          </p:nvPr>
        </p:nvSpPr>
        <p:spPr>
          <a:xfrm>
            <a:off x="4165298" y="6356804"/>
            <a:ext cx="3861405" cy="365125"/>
          </a:xfrm>
          <a:prstGeom prst="rect">
            <a:avLst/>
          </a:prstGeom>
        </p:spPr>
        <p:txBody>
          <a:bodyPr vert="horz" lIns="108852" tIns="54426" rIns="108852" bIns="54426"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298" y="6356804"/>
            <a:ext cx="2845405" cy="365125"/>
          </a:xfrm>
          <a:prstGeom prst="rect">
            <a:avLst/>
          </a:prstGeom>
        </p:spPr>
        <p:txBody>
          <a:bodyPr vert="horz" lIns="108852" tIns="54426" rIns="108852" bIns="54426" rtlCol="0" anchor="ctr"/>
          <a:lstStyle>
            <a:lvl1pPr algn="r">
              <a:defRPr sz="1400">
                <a:solidFill>
                  <a:schemeClr val="tx1">
                    <a:tint val="75000"/>
                  </a:schemeClr>
                </a:solidFill>
              </a:defRPr>
            </a:lvl1pPr>
          </a:lstStyle>
          <a:p>
            <a:fld id="{18B59F67-2F76-499E-8F49-1E7F0652BF8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1087980" rtl="0" eaLnBrk="1" fontAlgn="base" hangingPunct="1">
        <a:spcBef>
          <a:spcPct val="0"/>
        </a:spcBef>
        <a:spcAft>
          <a:spcPct val="0"/>
        </a:spcAft>
        <a:defRPr sz="5300" kern="1200">
          <a:solidFill>
            <a:schemeClr val="tx1"/>
          </a:solidFill>
          <a:latin typeface="+mj-lt"/>
          <a:ea typeface="+mj-ea"/>
          <a:cs typeface="+mj-cs"/>
        </a:defRPr>
      </a:lvl1pPr>
      <a:lvl2pPr algn="ctr" defTabSz="1087980" rtl="0" eaLnBrk="1" fontAlgn="base" hangingPunct="1">
        <a:spcBef>
          <a:spcPct val="0"/>
        </a:spcBef>
        <a:spcAft>
          <a:spcPct val="0"/>
        </a:spcAft>
        <a:defRPr sz="5300">
          <a:solidFill>
            <a:schemeClr val="tx1"/>
          </a:solidFill>
          <a:latin typeface="Calibri" pitchFamily="34" charset="0"/>
        </a:defRPr>
      </a:lvl2pPr>
      <a:lvl3pPr algn="ctr" defTabSz="1087980" rtl="0" eaLnBrk="1" fontAlgn="base" hangingPunct="1">
        <a:spcBef>
          <a:spcPct val="0"/>
        </a:spcBef>
        <a:spcAft>
          <a:spcPct val="0"/>
        </a:spcAft>
        <a:defRPr sz="5300">
          <a:solidFill>
            <a:schemeClr val="tx1"/>
          </a:solidFill>
          <a:latin typeface="Calibri" pitchFamily="34" charset="0"/>
        </a:defRPr>
      </a:lvl3pPr>
      <a:lvl4pPr algn="ctr" defTabSz="1087980" rtl="0" eaLnBrk="1" fontAlgn="base" hangingPunct="1">
        <a:spcBef>
          <a:spcPct val="0"/>
        </a:spcBef>
        <a:spcAft>
          <a:spcPct val="0"/>
        </a:spcAft>
        <a:defRPr sz="5300">
          <a:solidFill>
            <a:schemeClr val="tx1"/>
          </a:solidFill>
          <a:latin typeface="Calibri" pitchFamily="34" charset="0"/>
        </a:defRPr>
      </a:lvl4pPr>
      <a:lvl5pPr algn="ctr" defTabSz="1087980" rtl="0" eaLnBrk="1" fontAlgn="base" hangingPunct="1">
        <a:spcBef>
          <a:spcPct val="0"/>
        </a:spcBef>
        <a:spcAft>
          <a:spcPct val="0"/>
        </a:spcAft>
        <a:defRPr sz="5300">
          <a:solidFill>
            <a:schemeClr val="tx1"/>
          </a:solidFill>
          <a:latin typeface="Calibri" pitchFamily="34" charset="0"/>
        </a:defRPr>
      </a:lvl5pPr>
      <a:lvl6pPr marL="388757" algn="ctr" defTabSz="1087980" rtl="0" eaLnBrk="1" fontAlgn="base" hangingPunct="1">
        <a:spcBef>
          <a:spcPct val="0"/>
        </a:spcBef>
        <a:spcAft>
          <a:spcPct val="0"/>
        </a:spcAft>
        <a:defRPr sz="5300">
          <a:solidFill>
            <a:schemeClr val="tx1"/>
          </a:solidFill>
          <a:latin typeface="Calibri" pitchFamily="34" charset="0"/>
        </a:defRPr>
      </a:lvl6pPr>
      <a:lvl7pPr marL="777514" algn="ctr" defTabSz="1087980" rtl="0" eaLnBrk="1" fontAlgn="base" hangingPunct="1">
        <a:spcBef>
          <a:spcPct val="0"/>
        </a:spcBef>
        <a:spcAft>
          <a:spcPct val="0"/>
        </a:spcAft>
        <a:defRPr sz="5300">
          <a:solidFill>
            <a:schemeClr val="tx1"/>
          </a:solidFill>
          <a:latin typeface="Calibri" pitchFamily="34" charset="0"/>
        </a:defRPr>
      </a:lvl7pPr>
      <a:lvl8pPr marL="1166271" algn="ctr" defTabSz="1087980" rtl="0" eaLnBrk="1" fontAlgn="base" hangingPunct="1">
        <a:spcBef>
          <a:spcPct val="0"/>
        </a:spcBef>
        <a:spcAft>
          <a:spcPct val="0"/>
        </a:spcAft>
        <a:defRPr sz="5300">
          <a:solidFill>
            <a:schemeClr val="tx1"/>
          </a:solidFill>
          <a:latin typeface="Calibri" pitchFamily="34" charset="0"/>
        </a:defRPr>
      </a:lvl8pPr>
      <a:lvl9pPr marL="1555029" algn="ctr" defTabSz="1087980" rtl="0" eaLnBrk="1" fontAlgn="base" hangingPunct="1">
        <a:spcBef>
          <a:spcPct val="0"/>
        </a:spcBef>
        <a:spcAft>
          <a:spcPct val="0"/>
        </a:spcAft>
        <a:defRPr sz="5300">
          <a:solidFill>
            <a:schemeClr val="tx1"/>
          </a:solidFill>
          <a:latin typeface="Calibri" pitchFamily="34" charset="0"/>
        </a:defRPr>
      </a:lvl9pPr>
    </p:titleStyle>
    <p:bodyStyle>
      <a:lvl1pPr marL="407655" indent="-407655" algn="l" defTabSz="1087980" rtl="0" eaLnBrk="1" fontAlgn="base" hangingPunct="1">
        <a:spcBef>
          <a:spcPct val="20000"/>
        </a:spcBef>
        <a:spcAft>
          <a:spcPct val="0"/>
        </a:spcAft>
        <a:buFont typeface="Arial" charset="0"/>
        <a:buChar char="•"/>
        <a:defRPr sz="3800" kern="1200">
          <a:solidFill>
            <a:schemeClr val="tx1"/>
          </a:solidFill>
          <a:latin typeface="+mn-lt"/>
          <a:ea typeface="+mn-ea"/>
          <a:cs typeface="+mn-cs"/>
        </a:defRPr>
      </a:lvl1pPr>
      <a:lvl2pPr marL="884153" indent="-340163" algn="l" defTabSz="1087980" rtl="0" eaLnBrk="1" fontAlgn="base" hangingPunct="1">
        <a:spcBef>
          <a:spcPct val="20000"/>
        </a:spcBef>
        <a:spcAft>
          <a:spcPct val="0"/>
        </a:spcAft>
        <a:buFont typeface="Arial" charset="0"/>
        <a:buChar char="–"/>
        <a:defRPr sz="3300" kern="1200">
          <a:solidFill>
            <a:schemeClr val="tx1"/>
          </a:solidFill>
          <a:latin typeface="+mn-lt"/>
          <a:ea typeface="+mn-ea"/>
          <a:cs typeface="+mn-cs"/>
        </a:defRPr>
      </a:lvl2pPr>
      <a:lvl3pPr marL="1360650" indent="-271321" algn="l" defTabSz="1087980" rtl="0" eaLnBrk="1" fontAlgn="base" hangingPunct="1">
        <a:spcBef>
          <a:spcPct val="20000"/>
        </a:spcBef>
        <a:spcAft>
          <a:spcPct val="0"/>
        </a:spcAft>
        <a:buFont typeface="Arial" charset="0"/>
        <a:buChar char="•"/>
        <a:defRPr sz="2900" kern="1200">
          <a:solidFill>
            <a:schemeClr val="tx1"/>
          </a:solidFill>
          <a:latin typeface="+mn-lt"/>
          <a:ea typeface="+mn-ea"/>
          <a:cs typeface="+mn-cs"/>
        </a:defRPr>
      </a:lvl3pPr>
      <a:lvl4pPr marL="1904641" indent="-271321" algn="l" defTabSz="1087980" rtl="0" eaLnBrk="1" fontAlgn="base" hangingPunct="1">
        <a:spcBef>
          <a:spcPct val="20000"/>
        </a:spcBef>
        <a:spcAft>
          <a:spcPct val="0"/>
        </a:spcAft>
        <a:buFont typeface="Arial" charset="0"/>
        <a:buChar char="–"/>
        <a:defRPr sz="2400" kern="1200">
          <a:solidFill>
            <a:schemeClr val="tx1"/>
          </a:solidFill>
          <a:latin typeface="+mn-lt"/>
          <a:ea typeface="+mn-ea"/>
          <a:cs typeface="+mn-cs"/>
        </a:defRPr>
      </a:lvl4pPr>
      <a:lvl5pPr marL="2448630" indent="-271321" algn="l" defTabSz="1087980" rtl="0" eaLnBrk="1" fontAlgn="base" hangingPunct="1">
        <a:spcBef>
          <a:spcPct val="20000"/>
        </a:spcBef>
        <a:spcAft>
          <a:spcPct val="0"/>
        </a:spcAft>
        <a:buFont typeface="Arial" charset="0"/>
        <a:buChar char="»"/>
        <a:defRPr sz="2400" kern="1200">
          <a:solidFill>
            <a:schemeClr val="tx1"/>
          </a:solidFill>
          <a:latin typeface="+mn-lt"/>
          <a:ea typeface="+mn-ea"/>
          <a:cs typeface="+mn-cs"/>
        </a:defRPr>
      </a:lvl5pPr>
      <a:lvl6pPr marL="2993430" indent="-272130" algn="l" defTabSz="108852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90" indent="-272130" algn="l" defTabSz="108852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950" indent="-272130" algn="l" defTabSz="108852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210" indent="-272130" algn="l" defTabSz="108852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20" rtl="0" eaLnBrk="1" latinLnBrk="0" hangingPunct="1">
        <a:defRPr sz="2100" kern="1200">
          <a:solidFill>
            <a:schemeClr val="tx1"/>
          </a:solidFill>
          <a:latin typeface="+mn-lt"/>
          <a:ea typeface="+mn-ea"/>
          <a:cs typeface="+mn-cs"/>
        </a:defRPr>
      </a:lvl1pPr>
      <a:lvl2pPr marL="544260" algn="l" defTabSz="1088520" rtl="0" eaLnBrk="1" latinLnBrk="0" hangingPunct="1">
        <a:defRPr sz="2100" kern="1200">
          <a:solidFill>
            <a:schemeClr val="tx1"/>
          </a:solidFill>
          <a:latin typeface="+mn-lt"/>
          <a:ea typeface="+mn-ea"/>
          <a:cs typeface="+mn-cs"/>
        </a:defRPr>
      </a:lvl2pPr>
      <a:lvl3pPr marL="1088520" algn="l" defTabSz="1088520" rtl="0" eaLnBrk="1" latinLnBrk="0" hangingPunct="1">
        <a:defRPr sz="2100" kern="1200">
          <a:solidFill>
            <a:schemeClr val="tx1"/>
          </a:solidFill>
          <a:latin typeface="+mn-lt"/>
          <a:ea typeface="+mn-ea"/>
          <a:cs typeface="+mn-cs"/>
        </a:defRPr>
      </a:lvl3pPr>
      <a:lvl4pPr marL="1632780" algn="l" defTabSz="1088520" rtl="0" eaLnBrk="1" latinLnBrk="0" hangingPunct="1">
        <a:defRPr sz="2100" kern="1200">
          <a:solidFill>
            <a:schemeClr val="tx1"/>
          </a:solidFill>
          <a:latin typeface="+mn-lt"/>
          <a:ea typeface="+mn-ea"/>
          <a:cs typeface="+mn-cs"/>
        </a:defRPr>
      </a:lvl4pPr>
      <a:lvl5pPr marL="2177040" algn="l" defTabSz="1088520" rtl="0" eaLnBrk="1" latinLnBrk="0" hangingPunct="1">
        <a:defRPr sz="2100" kern="1200">
          <a:solidFill>
            <a:schemeClr val="tx1"/>
          </a:solidFill>
          <a:latin typeface="+mn-lt"/>
          <a:ea typeface="+mn-ea"/>
          <a:cs typeface="+mn-cs"/>
        </a:defRPr>
      </a:lvl5pPr>
      <a:lvl6pPr marL="2721300" algn="l" defTabSz="1088520" rtl="0" eaLnBrk="1" latinLnBrk="0" hangingPunct="1">
        <a:defRPr sz="2100" kern="1200">
          <a:solidFill>
            <a:schemeClr val="tx1"/>
          </a:solidFill>
          <a:latin typeface="+mn-lt"/>
          <a:ea typeface="+mn-ea"/>
          <a:cs typeface="+mn-cs"/>
        </a:defRPr>
      </a:lvl6pPr>
      <a:lvl7pPr marL="3265560" algn="l" defTabSz="1088520" rtl="0" eaLnBrk="1" latinLnBrk="0" hangingPunct="1">
        <a:defRPr sz="2100" kern="1200">
          <a:solidFill>
            <a:schemeClr val="tx1"/>
          </a:solidFill>
          <a:latin typeface="+mn-lt"/>
          <a:ea typeface="+mn-ea"/>
          <a:cs typeface="+mn-cs"/>
        </a:defRPr>
      </a:lvl7pPr>
      <a:lvl8pPr marL="3809820" algn="l" defTabSz="1088520" rtl="0" eaLnBrk="1" latinLnBrk="0" hangingPunct="1">
        <a:defRPr sz="2100" kern="1200">
          <a:solidFill>
            <a:schemeClr val="tx1"/>
          </a:solidFill>
          <a:latin typeface="+mn-lt"/>
          <a:ea typeface="+mn-ea"/>
          <a:cs typeface="+mn-cs"/>
        </a:defRPr>
      </a:lvl8pPr>
      <a:lvl9pPr marL="4354080" algn="l" defTabSz="108852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F1A04-4B36-4C59-B456-A01CB27A1FD7}"/>
              </a:ext>
            </a:extLst>
          </p:cNvPr>
          <p:cNvSpPr>
            <a:spLocks noGrp="1"/>
          </p:cNvSpPr>
          <p:nvPr>
            <p:ph type="ctrTitle"/>
          </p:nvPr>
        </p:nvSpPr>
        <p:spPr/>
        <p:txBody>
          <a:bodyPr/>
          <a:lstStyle/>
          <a:p>
            <a:r>
              <a:rPr lang="en-US" dirty="0"/>
              <a:t>Barriers of Communication </a:t>
            </a:r>
          </a:p>
        </p:txBody>
      </p:sp>
      <p:sp>
        <p:nvSpPr>
          <p:cNvPr id="3" name="Subtitle 2">
            <a:extLst>
              <a:ext uri="{FF2B5EF4-FFF2-40B4-BE49-F238E27FC236}">
                <a16:creationId xmlns:a16="http://schemas.microsoft.com/office/drawing/2014/main" xmlns="" id="{DE4A5183-BA21-43E1-A5C8-713983114676}"/>
              </a:ext>
            </a:extLst>
          </p:cNvPr>
          <p:cNvSpPr>
            <a:spLocks noGrp="1"/>
          </p:cNvSpPr>
          <p:nvPr>
            <p:ph type="subTitle" idx="1"/>
          </p:nvPr>
        </p:nvSpPr>
        <p:spPr/>
        <p:txBody>
          <a:bodyPr/>
          <a:lstStyle/>
          <a:p>
            <a:r>
              <a:rPr lang="en-US" dirty="0" smtClean="0"/>
              <a:t>Nazia Koonj</a:t>
            </a:r>
          </a:p>
          <a:p>
            <a:r>
              <a:rPr lang="en-US" dirty="0" smtClean="0"/>
              <a:t>Lecturer</a:t>
            </a:r>
          </a:p>
          <a:p>
            <a:r>
              <a:rPr lang="en-US" dirty="0" smtClean="0"/>
              <a:t>CELL, MUET</a:t>
            </a:r>
            <a:endParaRPr lang="en-US" dirty="0"/>
          </a:p>
        </p:txBody>
      </p:sp>
    </p:spTree>
    <p:extLst>
      <p:ext uri="{BB962C8B-B14F-4D97-AF65-F5344CB8AC3E}">
        <p14:creationId xmlns:p14="http://schemas.microsoft.com/office/powerpoint/2010/main" val="2497016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F857E-9AE2-4A9D-8741-7C8BF97C9B18}"/>
              </a:ext>
            </a:extLst>
          </p:cNvPr>
          <p:cNvSpPr>
            <a:spLocks noGrp="1"/>
          </p:cNvSpPr>
          <p:nvPr>
            <p:ph type="title"/>
          </p:nvPr>
        </p:nvSpPr>
        <p:spPr>
          <a:xfrm>
            <a:off x="265814" y="365126"/>
            <a:ext cx="11087986" cy="644968"/>
          </a:xfrm>
        </p:spPr>
        <p:txBody>
          <a:bodyPr>
            <a:normAutofit fontScale="90000"/>
          </a:bodyPr>
          <a:lstStyle/>
          <a:p>
            <a:r>
              <a:rPr lang="en-US" b="1" dirty="0"/>
              <a:t>Time </a:t>
            </a:r>
          </a:p>
        </p:txBody>
      </p:sp>
      <p:sp>
        <p:nvSpPr>
          <p:cNvPr id="3" name="Content Placeholder 2">
            <a:extLst>
              <a:ext uri="{FF2B5EF4-FFF2-40B4-BE49-F238E27FC236}">
                <a16:creationId xmlns:a16="http://schemas.microsoft.com/office/drawing/2014/main" xmlns="" id="{A2B8A7FF-F647-44F0-95D1-EDAADA0BD3D0}"/>
              </a:ext>
            </a:extLst>
          </p:cNvPr>
          <p:cNvSpPr>
            <a:spLocks noGrp="1"/>
          </p:cNvSpPr>
          <p:nvPr>
            <p:ph idx="1"/>
          </p:nvPr>
        </p:nvSpPr>
        <p:spPr>
          <a:xfrm>
            <a:off x="265814" y="1523999"/>
            <a:ext cx="11780874" cy="5185145"/>
          </a:xfrm>
        </p:spPr>
        <p:txBody>
          <a:bodyPr/>
          <a:lstStyle/>
          <a:p>
            <a:r>
              <a:rPr lang="en-US" sz="2800" dirty="0"/>
              <a:t>If a message is not sent in inappropriate time, the message will not have the effect that it should have, as the intention will not be met. This causes barrier in communication. </a:t>
            </a:r>
          </a:p>
          <a:p>
            <a:r>
              <a:rPr lang="en-US" sz="2800" dirty="0"/>
              <a:t>So, the time of the message should be accurate.</a:t>
            </a:r>
          </a:p>
          <a:p>
            <a:r>
              <a:rPr lang="en-US" sz="2800" b="1" dirty="0"/>
              <a:t>Example</a:t>
            </a:r>
            <a:r>
              <a:rPr lang="en-US" sz="2800" dirty="0"/>
              <a:t>:</a:t>
            </a:r>
          </a:p>
          <a:p>
            <a:r>
              <a:rPr lang="en-US" sz="2800" dirty="0"/>
              <a:t> The person from Asia will not be able to Skype a person in U.S. if the time zone difference is wrong and the second person is sleeping.</a:t>
            </a:r>
          </a:p>
          <a:p>
            <a:endParaRPr lang="en-US" sz="2800" dirty="0"/>
          </a:p>
          <a:p>
            <a:pPr marL="0" indent="0" algn="ctr">
              <a:buNone/>
            </a:pPr>
            <a:r>
              <a:rPr lang="en-US" sz="2800" dirty="0"/>
              <a:t> </a:t>
            </a:r>
            <a:r>
              <a:rPr lang="en-US" sz="2800" i="1" u="sng" dirty="0"/>
              <a:t>Share any example of time as a barrier from your own experience?</a:t>
            </a:r>
          </a:p>
          <a:p>
            <a:endParaRPr lang="en-US" sz="2800" dirty="0"/>
          </a:p>
        </p:txBody>
      </p:sp>
    </p:spTree>
    <p:extLst>
      <p:ext uri="{BB962C8B-B14F-4D97-AF65-F5344CB8AC3E}">
        <p14:creationId xmlns:p14="http://schemas.microsoft.com/office/powerpoint/2010/main" val="29359552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91BC5-FE18-44FF-A5CD-FDC6398B5112}"/>
              </a:ext>
            </a:extLst>
          </p:cNvPr>
          <p:cNvSpPr>
            <a:spLocks noGrp="1"/>
          </p:cNvSpPr>
          <p:nvPr>
            <p:ph type="title"/>
          </p:nvPr>
        </p:nvSpPr>
        <p:spPr>
          <a:xfrm>
            <a:off x="191386" y="365125"/>
            <a:ext cx="11663916" cy="666233"/>
          </a:xfrm>
        </p:spPr>
        <p:txBody>
          <a:bodyPr>
            <a:normAutofit fontScale="90000"/>
          </a:bodyPr>
          <a:lstStyle/>
          <a:p>
            <a:r>
              <a:rPr lang="en-US" b="1" dirty="0"/>
              <a:t>Distance:</a:t>
            </a:r>
          </a:p>
        </p:txBody>
      </p:sp>
      <p:sp>
        <p:nvSpPr>
          <p:cNvPr id="3" name="Content Placeholder 2">
            <a:extLst>
              <a:ext uri="{FF2B5EF4-FFF2-40B4-BE49-F238E27FC236}">
                <a16:creationId xmlns:a16="http://schemas.microsoft.com/office/drawing/2014/main" xmlns="" id="{3C26F8F4-0130-40CF-A251-DAC0B255D09D}"/>
              </a:ext>
            </a:extLst>
          </p:cNvPr>
          <p:cNvSpPr>
            <a:spLocks noGrp="1"/>
          </p:cNvSpPr>
          <p:nvPr>
            <p:ph idx="1"/>
          </p:nvPr>
        </p:nvSpPr>
        <p:spPr>
          <a:xfrm>
            <a:off x="191386" y="1415143"/>
            <a:ext cx="11844670" cy="5294002"/>
          </a:xfrm>
        </p:spPr>
        <p:txBody>
          <a:bodyPr/>
          <a:lstStyle/>
          <a:p>
            <a:r>
              <a:rPr lang="en-US" sz="2800" dirty="0"/>
              <a:t>Improper physical distance between sender and receiver can cause a difficulty in the process of communication.</a:t>
            </a:r>
          </a:p>
          <a:p>
            <a:endParaRPr lang="en-US" sz="2800" dirty="0"/>
          </a:p>
          <a:p>
            <a:r>
              <a:rPr lang="en-US" sz="2800" b="1" dirty="0"/>
              <a:t>For Example: </a:t>
            </a:r>
            <a:r>
              <a:rPr lang="en-US" sz="2800" dirty="0"/>
              <a:t>A speaker communicating to a larger audience from a distant position can cause hurdles in development of their communication.</a:t>
            </a:r>
          </a:p>
          <a:p>
            <a:endParaRPr lang="en-US" sz="2800" dirty="0"/>
          </a:p>
          <a:p>
            <a:r>
              <a:rPr lang="en-US" sz="2800" dirty="0"/>
              <a:t>A teacher provided with a narrow space in the classroom can cause problem for him/her to communicate effectively with the students.</a:t>
            </a:r>
          </a:p>
          <a:p>
            <a:endParaRPr lang="en-US" sz="2800" dirty="0"/>
          </a:p>
          <a:p>
            <a:r>
              <a:rPr lang="en-US" sz="2800" dirty="0"/>
              <a:t>In Asian context, lesser distance between two unknown people of opposite gender might change the meaning of the message and can create confusion.</a:t>
            </a:r>
          </a:p>
        </p:txBody>
      </p:sp>
    </p:spTree>
    <p:extLst>
      <p:ext uri="{BB962C8B-B14F-4D97-AF65-F5344CB8AC3E}">
        <p14:creationId xmlns:p14="http://schemas.microsoft.com/office/powerpoint/2010/main" val="10866011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A5724E-47CB-45E9-B805-912166DF7F7C}"/>
              </a:ext>
            </a:extLst>
          </p:cNvPr>
          <p:cNvSpPr>
            <a:spLocks noGrp="1"/>
          </p:cNvSpPr>
          <p:nvPr>
            <p:ph type="title"/>
          </p:nvPr>
        </p:nvSpPr>
        <p:spPr>
          <a:xfrm>
            <a:off x="329609" y="365125"/>
            <a:ext cx="11024191" cy="623703"/>
          </a:xfrm>
        </p:spPr>
        <p:txBody>
          <a:bodyPr>
            <a:normAutofit fontScale="90000"/>
          </a:bodyPr>
          <a:lstStyle/>
          <a:p>
            <a:r>
              <a:rPr lang="en-US" b="1" dirty="0"/>
              <a:t>Noise</a:t>
            </a:r>
            <a:r>
              <a:rPr lang="en-US" dirty="0"/>
              <a:t>:</a:t>
            </a:r>
          </a:p>
        </p:txBody>
      </p:sp>
      <p:sp>
        <p:nvSpPr>
          <p:cNvPr id="3" name="Content Placeholder 2">
            <a:extLst>
              <a:ext uri="{FF2B5EF4-FFF2-40B4-BE49-F238E27FC236}">
                <a16:creationId xmlns:a16="http://schemas.microsoft.com/office/drawing/2014/main" xmlns="" id="{1334910B-66FB-45FA-8C4A-A09D9BCAF9D2}"/>
              </a:ext>
            </a:extLst>
          </p:cNvPr>
          <p:cNvSpPr>
            <a:spLocks noGrp="1"/>
          </p:cNvSpPr>
          <p:nvPr>
            <p:ph idx="1"/>
          </p:nvPr>
        </p:nvSpPr>
        <p:spPr>
          <a:xfrm>
            <a:off x="223283" y="1469571"/>
            <a:ext cx="11802139" cy="5271471"/>
          </a:xfrm>
        </p:spPr>
        <p:txBody>
          <a:bodyPr/>
          <a:lstStyle/>
          <a:p>
            <a:r>
              <a:rPr lang="en-US" sz="2800" dirty="0"/>
              <a:t>Noise is one of the major barriers to communication.</a:t>
            </a:r>
          </a:p>
          <a:p>
            <a:r>
              <a:rPr lang="en-US" sz="2800" dirty="0"/>
              <a:t> For example, the noise of the traffic around any academic institute  obstructs the smooth flow of information between the teacher and the students.</a:t>
            </a:r>
          </a:p>
          <a:p>
            <a:r>
              <a:rPr lang="en-US" sz="2800" b="1" dirty="0"/>
              <a:t>1. Physical noise (outside disturbance)</a:t>
            </a:r>
          </a:p>
          <a:p>
            <a:r>
              <a:rPr lang="en-US" sz="2800" b="1" dirty="0"/>
              <a:t>2. Psychological noise (inattentiveness</a:t>
            </a:r>
            <a:r>
              <a:rPr lang="en-US" sz="2800" dirty="0"/>
              <a:t>) Psychological noise occurs when the receiver of the message is thinking of something and not concentrating on the message itself.</a:t>
            </a:r>
          </a:p>
          <a:p>
            <a:r>
              <a:rPr lang="en-US" sz="2800" dirty="0"/>
              <a:t>3</a:t>
            </a:r>
            <a:r>
              <a:rPr lang="en-US" sz="2800" b="1" dirty="0"/>
              <a:t>. Written noise (bad handwriting/typing): </a:t>
            </a:r>
            <a:r>
              <a:rPr lang="en-US" sz="2800" dirty="0"/>
              <a:t>A written text is illegible to read and hence comprehend.</a:t>
            </a:r>
          </a:p>
          <a:p>
            <a:r>
              <a:rPr lang="en-US" sz="2800" b="1" dirty="0"/>
              <a:t>4.  Visual noise (late arrival of employees/ students):  </a:t>
            </a:r>
            <a:r>
              <a:rPr lang="en-US" sz="2800" dirty="0"/>
              <a:t>When an employee or a student does violates the rules and creates disturbance.</a:t>
            </a:r>
          </a:p>
        </p:txBody>
      </p:sp>
    </p:spTree>
    <p:extLst>
      <p:ext uri="{BB962C8B-B14F-4D97-AF65-F5344CB8AC3E}">
        <p14:creationId xmlns:p14="http://schemas.microsoft.com/office/powerpoint/2010/main" val="7763102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CA838-2CC9-49EC-A755-811E78F08176}"/>
              </a:ext>
            </a:extLst>
          </p:cNvPr>
          <p:cNvSpPr>
            <a:spLocks noGrp="1"/>
          </p:cNvSpPr>
          <p:nvPr>
            <p:ph type="title"/>
          </p:nvPr>
        </p:nvSpPr>
        <p:spPr>
          <a:xfrm>
            <a:off x="202019" y="365126"/>
            <a:ext cx="11151781" cy="570540"/>
          </a:xfrm>
        </p:spPr>
        <p:txBody>
          <a:bodyPr>
            <a:normAutofit fontScale="90000"/>
          </a:bodyPr>
          <a:lstStyle/>
          <a:p>
            <a:r>
              <a:rPr lang="en-US" b="1" dirty="0"/>
              <a:t>Place (Structure)</a:t>
            </a:r>
          </a:p>
        </p:txBody>
      </p:sp>
      <p:sp>
        <p:nvSpPr>
          <p:cNvPr id="3" name="Content Placeholder 2">
            <a:extLst>
              <a:ext uri="{FF2B5EF4-FFF2-40B4-BE49-F238E27FC236}">
                <a16:creationId xmlns:a16="http://schemas.microsoft.com/office/drawing/2014/main" xmlns="" id="{1A61E467-8183-43B7-98CD-504588ECEF28}"/>
              </a:ext>
            </a:extLst>
          </p:cNvPr>
          <p:cNvSpPr>
            <a:spLocks noGrp="1"/>
          </p:cNvSpPr>
          <p:nvPr>
            <p:ph idx="1"/>
          </p:nvPr>
        </p:nvSpPr>
        <p:spPr>
          <a:xfrm>
            <a:off x="202019" y="1447800"/>
            <a:ext cx="11727711" cy="5293242"/>
          </a:xfrm>
        </p:spPr>
        <p:txBody>
          <a:bodyPr/>
          <a:lstStyle/>
          <a:p>
            <a:r>
              <a:rPr lang="en-US" sz="2800" dirty="0"/>
              <a:t>Large working areas (Unsuitable Size)</a:t>
            </a:r>
          </a:p>
          <a:p>
            <a:r>
              <a:rPr lang="en-US" sz="2800" dirty="0"/>
              <a:t> Closed office doors</a:t>
            </a:r>
          </a:p>
          <a:p>
            <a:r>
              <a:rPr lang="en-US" sz="2800" dirty="0"/>
              <a:t>Separate areas for people of different status</a:t>
            </a:r>
          </a:p>
          <a:p>
            <a:r>
              <a:rPr lang="en-US" sz="2800" dirty="0"/>
              <a:t>Unsuitable furniture</a:t>
            </a:r>
          </a:p>
          <a:p>
            <a:r>
              <a:rPr lang="en-US" sz="2800" dirty="0"/>
              <a:t>Unsuitable temperature</a:t>
            </a:r>
          </a:p>
          <a:p>
            <a:r>
              <a:rPr lang="en-US" sz="2800" dirty="0"/>
              <a:t>Inadequate lightning</a:t>
            </a:r>
          </a:p>
          <a:p>
            <a:pPr marL="0" indent="0">
              <a:buNone/>
            </a:pPr>
            <a:endParaRPr lang="en-US" sz="2800" dirty="0"/>
          </a:p>
          <a:p>
            <a:pPr marL="0" indent="0">
              <a:buNone/>
            </a:pPr>
            <a:r>
              <a:rPr lang="en-US" sz="2800" dirty="0"/>
              <a:t>The above mentioned structure at any official place forbids team members or individuals from effective interaction with each other.</a:t>
            </a:r>
          </a:p>
        </p:txBody>
      </p:sp>
    </p:spTree>
    <p:extLst>
      <p:ext uri="{BB962C8B-B14F-4D97-AF65-F5344CB8AC3E}">
        <p14:creationId xmlns:p14="http://schemas.microsoft.com/office/powerpoint/2010/main" val="4434854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5926C-4DEB-40E3-B046-F7A63E192A1E}"/>
              </a:ext>
            </a:extLst>
          </p:cNvPr>
          <p:cNvSpPr>
            <a:spLocks noGrp="1"/>
          </p:cNvSpPr>
          <p:nvPr>
            <p:ph type="title"/>
          </p:nvPr>
        </p:nvSpPr>
        <p:spPr>
          <a:xfrm>
            <a:off x="233916" y="365125"/>
            <a:ext cx="11119884" cy="581173"/>
          </a:xfrm>
        </p:spPr>
        <p:txBody>
          <a:bodyPr>
            <a:normAutofit fontScale="90000"/>
          </a:bodyPr>
          <a:lstStyle/>
          <a:p>
            <a:r>
              <a:rPr lang="en-US" b="1" dirty="0"/>
              <a:t>Environment/Surroundings</a:t>
            </a:r>
          </a:p>
        </p:txBody>
      </p:sp>
      <p:sp>
        <p:nvSpPr>
          <p:cNvPr id="3" name="Content Placeholder 2">
            <a:extLst>
              <a:ext uri="{FF2B5EF4-FFF2-40B4-BE49-F238E27FC236}">
                <a16:creationId xmlns:a16="http://schemas.microsoft.com/office/drawing/2014/main" xmlns="" id="{D5A07AA7-C2DE-4A0D-A1BF-7D582200C817}"/>
              </a:ext>
            </a:extLst>
          </p:cNvPr>
          <p:cNvSpPr>
            <a:spLocks noGrp="1"/>
          </p:cNvSpPr>
          <p:nvPr>
            <p:ph idx="1"/>
          </p:nvPr>
        </p:nvSpPr>
        <p:spPr>
          <a:xfrm>
            <a:off x="233916" y="1513114"/>
            <a:ext cx="11759610" cy="5185399"/>
          </a:xfrm>
        </p:spPr>
        <p:txBody>
          <a:bodyPr/>
          <a:lstStyle/>
          <a:p>
            <a:r>
              <a:rPr lang="en-US" sz="2800" dirty="0"/>
              <a:t>Adverse weather conditions affect not only the means of communication, but also have an impact on the sender and the receiver of the message.</a:t>
            </a:r>
          </a:p>
          <a:p>
            <a:r>
              <a:rPr lang="en-US" sz="2800" b="1" dirty="0"/>
              <a:t>For example</a:t>
            </a:r>
            <a:r>
              <a:rPr lang="en-US" sz="2800" dirty="0"/>
              <a:t>: When two people have to communicate with each other under extreme weather conditions, intended message may not be sent and thus received in an appropriate way. </a:t>
            </a:r>
          </a:p>
          <a:p>
            <a:endParaRPr lang="en-US" sz="2800" dirty="0"/>
          </a:p>
          <a:p>
            <a:r>
              <a:rPr lang="en-US" sz="2800" b="1" dirty="0"/>
              <a:t>Example</a:t>
            </a:r>
            <a:r>
              <a:rPr lang="en-US" sz="2800" dirty="0"/>
              <a:t>: Teaching language subjects in an extreme hot weather without availability of sufficient electricity arrangements may result in exhausting communication both by the teacher and students. </a:t>
            </a:r>
          </a:p>
          <a:p>
            <a:endParaRPr lang="en-US" sz="2800" dirty="0"/>
          </a:p>
        </p:txBody>
      </p:sp>
    </p:spTree>
    <p:extLst>
      <p:ext uri="{BB962C8B-B14F-4D97-AF65-F5344CB8AC3E}">
        <p14:creationId xmlns:p14="http://schemas.microsoft.com/office/powerpoint/2010/main" val="3714004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7988A-846F-4D39-99EC-1CE19C41AF6F}"/>
              </a:ext>
            </a:extLst>
          </p:cNvPr>
          <p:cNvSpPr>
            <a:spLocks noGrp="1"/>
          </p:cNvSpPr>
          <p:nvPr>
            <p:ph type="title"/>
          </p:nvPr>
        </p:nvSpPr>
        <p:spPr>
          <a:xfrm>
            <a:off x="457200" y="365125"/>
            <a:ext cx="10896600" cy="655601"/>
          </a:xfrm>
        </p:spPr>
        <p:txBody>
          <a:bodyPr>
            <a:normAutofit fontScale="90000"/>
          </a:bodyPr>
          <a:lstStyle/>
          <a:p>
            <a:r>
              <a:rPr lang="en-US" b="1" dirty="0"/>
              <a:t>Ways to overcome physical barriers:</a:t>
            </a:r>
          </a:p>
        </p:txBody>
      </p:sp>
      <p:sp>
        <p:nvSpPr>
          <p:cNvPr id="3" name="Content Placeholder 2">
            <a:extLst>
              <a:ext uri="{FF2B5EF4-FFF2-40B4-BE49-F238E27FC236}">
                <a16:creationId xmlns:a16="http://schemas.microsoft.com/office/drawing/2014/main" xmlns="" id="{35439BE0-2228-446E-88B7-E49BF3035E04}"/>
              </a:ext>
            </a:extLst>
          </p:cNvPr>
          <p:cNvSpPr>
            <a:spLocks noGrp="1"/>
          </p:cNvSpPr>
          <p:nvPr>
            <p:ph idx="1"/>
          </p:nvPr>
        </p:nvSpPr>
        <p:spPr>
          <a:xfrm>
            <a:off x="361507" y="1556657"/>
            <a:ext cx="11685181" cy="5152487"/>
          </a:xfrm>
        </p:spPr>
        <p:txBody>
          <a:bodyPr>
            <a:normAutofit/>
          </a:bodyPr>
          <a:lstStyle/>
          <a:p>
            <a:r>
              <a:rPr lang="en-US" sz="2800" dirty="0"/>
              <a:t>To overcome physical barriers, here are some helpful hints:</a:t>
            </a:r>
          </a:p>
          <a:p>
            <a:pPr marL="0" indent="0">
              <a:buNone/>
            </a:pPr>
            <a:r>
              <a:rPr lang="en-US" sz="2800" dirty="0"/>
              <a:t>a. If you send a lot of email or digital messages, make sure you are very careful in your word choice.</a:t>
            </a:r>
          </a:p>
          <a:p>
            <a:pPr marL="0" indent="0">
              <a:buNone/>
            </a:pPr>
            <a:r>
              <a:rPr lang="en-US" sz="2800" dirty="0"/>
              <a:t>b. Choosing the correct words and stamping out ambiguity is the only step to making communication more effective.</a:t>
            </a:r>
          </a:p>
          <a:p>
            <a:pPr marL="0" indent="0">
              <a:buNone/>
            </a:pPr>
            <a:r>
              <a:rPr lang="en-US" sz="2800" dirty="0"/>
              <a:t>c. Select a mutual time which is feasible for both sender and receiver to avoid any miscommunication.</a:t>
            </a:r>
          </a:p>
          <a:p>
            <a:pPr marL="0" indent="0">
              <a:buNone/>
            </a:pPr>
            <a:r>
              <a:rPr lang="en-US" sz="2800" dirty="0"/>
              <a:t> Face-to-face communication is far superior for most people, especially once the connection has already been made.</a:t>
            </a:r>
          </a:p>
          <a:p>
            <a:endParaRPr lang="en-US" sz="2800" dirty="0"/>
          </a:p>
          <a:p>
            <a:endParaRPr lang="en-US" sz="2800" dirty="0"/>
          </a:p>
        </p:txBody>
      </p:sp>
    </p:spTree>
    <p:extLst>
      <p:ext uri="{BB962C8B-B14F-4D97-AF65-F5344CB8AC3E}">
        <p14:creationId xmlns:p14="http://schemas.microsoft.com/office/powerpoint/2010/main" val="4010354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D5383-F79F-48F6-8C2E-39D22940A00D}"/>
              </a:ext>
            </a:extLst>
          </p:cNvPr>
          <p:cNvSpPr>
            <a:spLocks noGrp="1"/>
          </p:cNvSpPr>
          <p:nvPr>
            <p:ph type="title"/>
          </p:nvPr>
        </p:nvSpPr>
        <p:spPr>
          <a:xfrm>
            <a:off x="265814" y="365126"/>
            <a:ext cx="11087986" cy="602438"/>
          </a:xfrm>
        </p:spPr>
        <p:txBody>
          <a:bodyPr>
            <a:normAutofit fontScale="90000"/>
          </a:bodyPr>
          <a:lstStyle/>
          <a:p>
            <a:r>
              <a:rPr lang="en-US" b="1" dirty="0"/>
              <a:t/>
            </a:r>
            <a:br>
              <a:rPr lang="en-US" b="1" dirty="0"/>
            </a:br>
            <a:r>
              <a:rPr lang="en-US" b="1" dirty="0"/>
              <a:t>2. Physiological or Biological Barriers</a:t>
            </a:r>
            <a:br>
              <a:rPr lang="en-US" b="1" dirty="0"/>
            </a:br>
            <a:endParaRPr lang="en-US" b="1" dirty="0"/>
          </a:p>
        </p:txBody>
      </p:sp>
      <p:sp>
        <p:nvSpPr>
          <p:cNvPr id="3" name="Content Placeholder 2">
            <a:extLst>
              <a:ext uri="{FF2B5EF4-FFF2-40B4-BE49-F238E27FC236}">
                <a16:creationId xmlns:a16="http://schemas.microsoft.com/office/drawing/2014/main" xmlns="" id="{6EBA9739-7F02-46A7-8E5E-3736794583AA}"/>
              </a:ext>
            </a:extLst>
          </p:cNvPr>
          <p:cNvSpPr>
            <a:spLocks noGrp="1"/>
          </p:cNvSpPr>
          <p:nvPr>
            <p:ph idx="1"/>
          </p:nvPr>
        </p:nvSpPr>
        <p:spPr>
          <a:xfrm>
            <a:off x="170121" y="1534886"/>
            <a:ext cx="11802139" cy="5184891"/>
          </a:xfrm>
        </p:spPr>
        <p:txBody>
          <a:bodyPr/>
          <a:lstStyle/>
          <a:p>
            <a:r>
              <a:rPr lang="en-US" sz="3200" dirty="0"/>
              <a:t>Physiological barriers are related to a person’s health and fitness. This may arise due to disabilities of the sender or the receiver.</a:t>
            </a:r>
          </a:p>
          <a:p>
            <a:pPr marL="0" indent="0">
              <a:buNone/>
            </a:pPr>
            <a:endParaRPr lang="en-US" sz="3200" dirty="0"/>
          </a:p>
          <a:p>
            <a:r>
              <a:rPr lang="en-US" sz="3200" b="1" dirty="0"/>
              <a:t>For example: </a:t>
            </a:r>
            <a:r>
              <a:rPr lang="en-US" sz="3200" dirty="0"/>
              <a:t>Poor eyesight, deafness and uncontrolled body movement, aphasia or speech disabilities. </a:t>
            </a:r>
          </a:p>
          <a:p>
            <a:endParaRPr lang="en-US" sz="3200" dirty="0"/>
          </a:p>
          <a:p>
            <a:pPr marL="0" indent="0">
              <a:buNone/>
            </a:pPr>
            <a:endParaRPr lang="en-US" sz="3200" dirty="0"/>
          </a:p>
          <a:p>
            <a:r>
              <a:rPr lang="en-US" sz="3200" dirty="0"/>
              <a:t> Physical defects in one’s body may also disrupt communication.</a:t>
            </a:r>
          </a:p>
        </p:txBody>
      </p:sp>
    </p:spTree>
    <p:extLst>
      <p:ext uri="{BB962C8B-B14F-4D97-AF65-F5344CB8AC3E}">
        <p14:creationId xmlns:p14="http://schemas.microsoft.com/office/powerpoint/2010/main" val="1386107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DAB01-FEA6-4498-9C67-80E7835EB3A1}"/>
              </a:ext>
            </a:extLst>
          </p:cNvPr>
          <p:cNvSpPr>
            <a:spLocks noGrp="1"/>
          </p:cNvSpPr>
          <p:nvPr>
            <p:ph type="title"/>
          </p:nvPr>
        </p:nvSpPr>
        <p:spPr>
          <a:xfrm>
            <a:off x="380999" y="311962"/>
            <a:ext cx="11293549" cy="719395"/>
          </a:xfrm>
        </p:spPr>
        <p:txBody>
          <a:bodyPr>
            <a:normAutofit fontScale="90000"/>
          </a:bodyPr>
          <a:lstStyle/>
          <a:p>
            <a:r>
              <a:rPr lang="en-US" b="1" dirty="0"/>
              <a:t>Solutions:</a:t>
            </a:r>
          </a:p>
        </p:txBody>
      </p:sp>
      <p:sp>
        <p:nvSpPr>
          <p:cNvPr id="3" name="Content Placeholder 2">
            <a:extLst>
              <a:ext uri="{FF2B5EF4-FFF2-40B4-BE49-F238E27FC236}">
                <a16:creationId xmlns:a16="http://schemas.microsoft.com/office/drawing/2014/main" xmlns="" id="{A678837E-6B45-4A37-8E27-6B617EC5AC08}"/>
              </a:ext>
            </a:extLst>
          </p:cNvPr>
          <p:cNvSpPr>
            <a:spLocks noGrp="1"/>
          </p:cNvSpPr>
          <p:nvPr>
            <p:ph idx="1"/>
          </p:nvPr>
        </p:nvSpPr>
        <p:spPr>
          <a:xfrm>
            <a:off x="276447" y="1534885"/>
            <a:ext cx="11706446" cy="5163627"/>
          </a:xfrm>
        </p:spPr>
        <p:txBody>
          <a:bodyPr/>
          <a:lstStyle/>
          <a:p>
            <a:r>
              <a:rPr lang="en-US" sz="2800" b="1" dirty="0"/>
              <a:t>To improve communication with the hearing impaired:</a:t>
            </a:r>
          </a:p>
          <a:p>
            <a:r>
              <a:rPr lang="en-US" sz="2800" dirty="0"/>
              <a:t>Use body language such as gestures and signs.</a:t>
            </a:r>
          </a:p>
          <a:p>
            <a:pPr marL="0" indent="0">
              <a:buNone/>
            </a:pPr>
            <a:endParaRPr lang="en-US" sz="2800" dirty="0"/>
          </a:p>
          <a:p>
            <a:r>
              <a:rPr lang="en-US" sz="2800" dirty="0"/>
              <a:t>Speak clearly in short sentences.</a:t>
            </a:r>
          </a:p>
          <a:p>
            <a:pPr marL="0" indent="0">
              <a:buNone/>
            </a:pPr>
            <a:endParaRPr lang="en-US" sz="2800" dirty="0"/>
          </a:p>
          <a:p>
            <a:r>
              <a:rPr lang="en-US" sz="2800" dirty="0"/>
              <a:t>Face the individual to facilitate lip reading.</a:t>
            </a:r>
          </a:p>
          <a:p>
            <a:pPr marL="0" indent="0">
              <a:buNone/>
            </a:pPr>
            <a:endParaRPr lang="en-US" sz="2800" dirty="0"/>
          </a:p>
          <a:p>
            <a:r>
              <a:rPr lang="en-US" sz="2800" dirty="0"/>
              <a:t>Write messages if necessary.</a:t>
            </a:r>
          </a:p>
          <a:p>
            <a:pPr marL="0" indent="0">
              <a:buNone/>
            </a:pPr>
            <a:endParaRPr lang="en-US" sz="2800" dirty="0"/>
          </a:p>
          <a:p>
            <a:r>
              <a:rPr lang="en-US" sz="2800" dirty="0"/>
              <a:t>Make sure hearing aids are working properly.</a:t>
            </a:r>
          </a:p>
          <a:p>
            <a:endParaRPr lang="en-US" sz="2800" dirty="0"/>
          </a:p>
        </p:txBody>
      </p:sp>
    </p:spTree>
    <p:extLst>
      <p:ext uri="{BB962C8B-B14F-4D97-AF65-F5344CB8AC3E}">
        <p14:creationId xmlns:p14="http://schemas.microsoft.com/office/powerpoint/2010/main" val="2052581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86C353-A493-4D20-9310-AD0ACFA5AE4B}"/>
              </a:ext>
            </a:extLst>
          </p:cNvPr>
          <p:cNvSpPr>
            <a:spLocks noGrp="1"/>
          </p:cNvSpPr>
          <p:nvPr>
            <p:ph type="title"/>
          </p:nvPr>
        </p:nvSpPr>
        <p:spPr>
          <a:xfrm>
            <a:off x="223283" y="301330"/>
            <a:ext cx="11525693" cy="772559"/>
          </a:xfrm>
        </p:spPr>
        <p:txBody>
          <a:bodyPr/>
          <a:lstStyle/>
          <a:p>
            <a:r>
              <a:rPr lang="en-US" b="1" dirty="0"/>
              <a:t>Solutions(Continued):</a:t>
            </a:r>
          </a:p>
        </p:txBody>
      </p:sp>
      <p:sp>
        <p:nvSpPr>
          <p:cNvPr id="3" name="Content Placeholder 2">
            <a:extLst>
              <a:ext uri="{FF2B5EF4-FFF2-40B4-BE49-F238E27FC236}">
                <a16:creationId xmlns:a16="http://schemas.microsoft.com/office/drawing/2014/main" xmlns="" id="{FD3247D0-4D87-4B5C-9C93-9ABD7EA459E8}"/>
              </a:ext>
            </a:extLst>
          </p:cNvPr>
          <p:cNvSpPr>
            <a:spLocks noGrp="1"/>
          </p:cNvSpPr>
          <p:nvPr>
            <p:ph idx="1"/>
          </p:nvPr>
        </p:nvSpPr>
        <p:spPr>
          <a:xfrm>
            <a:off x="223284" y="1523999"/>
            <a:ext cx="11780874" cy="5206409"/>
          </a:xfrm>
        </p:spPr>
        <p:txBody>
          <a:bodyPr/>
          <a:lstStyle/>
          <a:p>
            <a:r>
              <a:rPr lang="en-US" sz="2800" b="1" dirty="0"/>
              <a:t>To improve communication with the visually impaired:</a:t>
            </a:r>
          </a:p>
          <a:p>
            <a:r>
              <a:rPr lang="en-US" sz="2800" dirty="0"/>
              <a:t>Use a soft tone of voice.</a:t>
            </a:r>
          </a:p>
          <a:p>
            <a:pPr marL="0" indent="0">
              <a:buNone/>
            </a:pPr>
            <a:endParaRPr lang="en-US" sz="2800" dirty="0"/>
          </a:p>
          <a:p>
            <a:r>
              <a:rPr lang="en-US" sz="2800" dirty="0"/>
              <a:t>Describe events that are occurring.</a:t>
            </a:r>
          </a:p>
          <a:p>
            <a:pPr marL="0" indent="0">
              <a:buNone/>
            </a:pPr>
            <a:endParaRPr lang="en-US" sz="2800" dirty="0"/>
          </a:p>
          <a:p>
            <a:r>
              <a:rPr lang="en-US" sz="2800" dirty="0"/>
              <a:t>Announce your presence as you enter a room.</a:t>
            </a:r>
          </a:p>
          <a:p>
            <a:pPr marL="0" indent="0">
              <a:buNone/>
            </a:pPr>
            <a:endParaRPr lang="en-US" sz="2800" dirty="0"/>
          </a:p>
          <a:p>
            <a:r>
              <a:rPr lang="en-US" sz="2800" dirty="0"/>
              <a:t>Explain sounds or noises.</a:t>
            </a:r>
          </a:p>
          <a:p>
            <a:pPr marL="0" indent="0">
              <a:buNone/>
            </a:pPr>
            <a:endParaRPr lang="en-US" sz="2800" dirty="0"/>
          </a:p>
          <a:p>
            <a:r>
              <a:rPr lang="en-US" sz="2800" dirty="0"/>
              <a:t>Use touch when appropriate</a:t>
            </a:r>
          </a:p>
        </p:txBody>
      </p:sp>
    </p:spTree>
    <p:extLst>
      <p:ext uri="{BB962C8B-B14F-4D97-AF65-F5344CB8AC3E}">
        <p14:creationId xmlns:p14="http://schemas.microsoft.com/office/powerpoint/2010/main" val="10264064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ACABE-B1FC-49F3-9297-6EF9F0A22B4C}"/>
              </a:ext>
            </a:extLst>
          </p:cNvPr>
          <p:cNvSpPr>
            <a:spLocks noGrp="1"/>
          </p:cNvSpPr>
          <p:nvPr>
            <p:ph type="title"/>
          </p:nvPr>
        </p:nvSpPr>
        <p:spPr>
          <a:xfrm>
            <a:off x="255181" y="244549"/>
            <a:ext cx="11557591" cy="776177"/>
          </a:xfrm>
        </p:spPr>
        <p:txBody>
          <a:bodyPr>
            <a:normAutofit/>
          </a:bodyPr>
          <a:lstStyle/>
          <a:p>
            <a:r>
              <a:rPr lang="en-US" b="1" dirty="0"/>
              <a:t>Solutions(Continued):</a:t>
            </a:r>
          </a:p>
        </p:txBody>
      </p:sp>
      <p:sp>
        <p:nvSpPr>
          <p:cNvPr id="3" name="Content Placeholder 2">
            <a:extLst>
              <a:ext uri="{FF2B5EF4-FFF2-40B4-BE49-F238E27FC236}">
                <a16:creationId xmlns:a16="http://schemas.microsoft.com/office/drawing/2014/main" xmlns="" id="{B4BA66D8-83AD-4334-98D8-AFFC0B065799}"/>
              </a:ext>
            </a:extLst>
          </p:cNvPr>
          <p:cNvSpPr>
            <a:spLocks noGrp="1"/>
          </p:cNvSpPr>
          <p:nvPr>
            <p:ph idx="1"/>
          </p:nvPr>
        </p:nvSpPr>
        <p:spPr>
          <a:xfrm>
            <a:off x="255181" y="1567543"/>
            <a:ext cx="11770242" cy="5151980"/>
          </a:xfrm>
        </p:spPr>
        <p:txBody>
          <a:bodyPr/>
          <a:lstStyle/>
          <a:p>
            <a:r>
              <a:rPr lang="en-US" sz="2800" b="1" dirty="0"/>
              <a:t>What about someone with aphasia or speech impairments?</a:t>
            </a:r>
          </a:p>
          <a:p>
            <a:r>
              <a:rPr lang="en-US" sz="2800" dirty="0"/>
              <a:t>They have difficulty remembering the correct words, may not be able to pronounce certain words, and may have unclear speech.</a:t>
            </a:r>
          </a:p>
          <a:p>
            <a:r>
              <a:rPr lang="en-US" sz="2800" dirty="0"/>
              <a:t>The health care worker must be patient.</a:t>
            </a:r>
          </a:p>
          <a:p>
            <a:r>
              <a:rPr lang="en-US" sz="2800" dirty="0"/>
              <a:t>Allow them to try and speak.</a:t>
            </a:r>
          </a:p>
          <a:p>
            <a:r>
              <a:rPr lang="en-US" sz="2800" dirty="0"/>
              <a:t>Encourage them to take their time.</a:t>
            </a:r>
          </a:p>
          <a:p>
            <a:r>
              <a:rPr lang="en-US" sz="2800" dirty="0"/>
              <a:t>Repeat message to assure accuracy.</a:t>
            </a:r>
          </a:p>
          <a:p>
            <a:r>
              <a:rPr lang="en-US" sz="2800" dirty="0"/>
              <a:t>Encourage them to use gestures or point to objects.</a:t>
            </a:r>
          </a:p>
          <a:p>
            <a:r>
              <a:rPr lang="en-US" sz="2800" dirty="0"/>
              <a:t>Provide pen and paper if they can write.</a:t>
            </a:r>
          </a:p>
          <a:p>
            <a:r>
              <a:rPr lang="en-US" sz="2800" dirty="0"/>
              <a:t>Use pictures with key messages to communicate</a:t>
            </a:r>
          </a:p>
        </p:txBody>
      </p:sp>
    </p:spTree>
    <p:extLst>
      <p:ext uri="{BB962C8B-B14F-4D97-AF65-F5344CB8AC3E}">
        <p14:creationId xmlns:p14="http://schemas.microsoft.com/office/powerpoint/2010/main" val="1111995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32B1F6-B866-491F-9F02-BFFA88AECBC6}"/>
              </a:ext>
            </a:extLst>
          </p:cNvPr>
          <p:cNvSpPr>
            <a:spLocks noGrp="1"/>
          </p:cNvSpPr>
          <p:nvPr>
            <p:ph type="title"/>
          </p:nvPr>
        </p:nvSpPr>
        <p:spPr>
          <a:xfrm>
            <a:off x="446567" y="365125"/>
            <a:ext cx="10907233" cy="549275"/>
          </a:xfrm>
        </p:spPr>
        <p:txBody>
          <a:bodyPr>
            <a:normAutofit fontScale="90000"/>
          </a:bodyPr>
          <a:lstStyle/>
          <a:p>
            <a:pPr algn="ctr"/>
            <a:r>
              <a:rPr lang="en-US" sz="4800" b="1" dirty="0">
                <a:solidFill>
                  <a:srgbClr val="000000">
                    <a:lumMod val="85000"/>
                    <a:lumOff val="15000"/>
                  </a:srgbClr>
                </a:solidFill>
                <a:latin typeface="Garamond" panose="02020404030301010803"/>
                <a:ea typeface="+mn-ea"/>
                <a:cs typeface="+mn-cs"/>
              </a:rPr>
              <a:t/>
            </a:r>
            <a:br>
              <a:rPr lang="en-US" sz="4800" b="1" dirty="0">
                <a:solidFill>
                  <a:srgbClr val="000000">
                    <a:lumMod val="85000"/>
                    <a:lumOff val="15000"/>
                  </a:srgbClr>
                </a:solidFill>
                <a:latin typeface="Garamond" panose="02020404030301010803"/>
                <a:ea typeface="+mn-ea"/>
                <a:cs typeface="+mn-cs"/>
              </a:rPr>
            </a:br>
            <a:r>
              <a:rPr lang="en-US" sz="4800" b="1" dirty="0">
                <a:solidFill>
                  <a:srgbClr val="000000">
                    <a:lumMod val="85000"/>
                    <a:lumOff val="15000"/>
                  </a:srgbClr>
                </a:solidFill>
                <a:latin typeface="Garamond" panose="02020404030301010803"/>
                <a:ea typeface="+mn-ea"/>
                <a:cs typeface="+mn-cs"/>
              </a:rPr>
              <a:t>Fair Use Notice</a:t>
            </a:r>
            <a:br>
              <a:rPr lang="en-US" sz="4800" b="1" dirty="0">
                <a:solidFill>
                  <a:srgbClr val="000000">
                    <a:lumMod val="85000"/>
                    <a:lumOff val="15000"/>
                  </a:srgbClr>
                </a:solidFill>
                <a:latin typeface="Garamond" panose="02020404030301010803"/>
                <a:ea typeface="+mn-ea"/>
                <a:cs typeface="+mn-cs"/>
              </a:rPr>
            </a:br>
            <a:endParaRPr lang="en-US" dirty="0"/>
          </a:p>
        </p:txBody>
      </p:sp>
      <p:sp>
        <p:nvSpPr>
          <p:cNvPr id="3" name="Content Placeholder 2">
            <a:extLst>
              <a:ext uri="{FF2B5EF4-FFF2-40B4-BE49-F238E27FC236}">
                <a16:creationId xmlns:a16="http://schemas.microsoft.com/office/drawing/2014/main" xmlns="" id="{696E3BA6-DE1D-414D-813C-C70E3D7E1C77}"/>
              </a:ext>
            </a:extLst>
          </p:cNvPr>
          <p:cNvSpPr>
            <a:spLocks noGrp="1"/>
          </p:cNvSpPr>
          <p:nvPr>
            <p:ph idx="1"/>
          </p:nvPr>
        </p:nvSpPr>
        <p:spPr>
          <a:xfrm>
            <a:off x="202019" y="1041992"/>
            <a:ext cx="11791507" cy="5635256"/>
          </a:xfrm>
        </p:spPr>
        <p:txBody>
          <a:bodyPr/>
          <a:lstStyle/>
          <a:p>
            <a:pPr marL="182880" lvl="0" indent="-182880">
              <a:lnSpc>
                <a:spcPct val="100000"/>
              </a:lnSpc>
              <a:spcBef>
                <a:spcPts val="900"/>
              </a:spcBef>
              <a:buClr>
                <a:srgbClr val="000000">
                  <a:lumMod val="85000"/>
                  <a:lumOff val="15000"/>
                </a:srgbClr>
              </a:buClr>
              <a:buFont typeface="Garamond" pitchFamily="18" charset="0"/>
              <a:buChar char="◦"/>
            </a:pPr>
            <a:r>
              <a:rPr lang="en-US" sz="3200" dirty="0">
                <a:solidFill>
                  <a:srgbClr val="000000"/>
                </a:solidFill>
                <a:latin typeface="Garamond" panose="02020404030301010803"/>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p>
          <a:p>
            <a:endParaRPr lang="en-US" dirty="0"/>
          </a:p>
        </p:txBody>
      </p:sp>
    </p:spTree>
    <p:extLst>
      <p:ext uri="{BB962C8B-B14F-4D97-AF65-F5344CB8AC3E}">
        <p14:creationId xmlns:p14="http://schemas.microsoft.com/office/powerpoint/2010/main" val="3217260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9AA23-929B-4161-9D3D-25DFF3A84E07}"/>
              </a:ext>
            </a:extLst>
          </p:cNvPr>
          <p:cNvSpPr>
            <a:spLocks noGrp="1"/>
          </p:cNvSpPr>
          <p:nvPr>
            <p:ph type="title"/>
          </p:nvPr>
        </p:nvSpPr>
        <p:spPr>
          <a:xfrm>
            <a:off x="308343" y="226902"/>
            <a:ext cx="11603665" cy="963945"/>
          </a:xfrm>
        </p:spPr>
        <p:txBody>
          <a:bodyPr>
            <a:normAutofit fontScale="90000"/>
          </a:bodyPr>
          <a:lstStyle/>
          <a:p>
            <a:r>
              <a:rPr lang="en-US" b="1" dirty="0"/>
              <a:t>Can different perceptions of people affect Communication? Share your thoughts.</a:t>
            </a:r>
          </a:p>
        </p:txBody>
      </p:sp>
      <p:pic>
        <p:nvPicPr>
          <p:cNvPr id="5" name="Content Placeholder 4" descr="A close up of a logo&#10;&#10;Description automatically generated">
            <a:extLst>
              <a:ext uri="{FF2B5EF4-FFF2-40B4-BE49-F238E27FC236}">
                <a16:creationId xmlns:a16="http://schemas.microsoft.com/office/drawing/2014/main" xmlns="" id="{F563A536-9780-4B93-B9E5-7709A73F58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319" y="1284790"/>
            <a:ext cx="9711159" cy="5486399"/>
          </a:xfrm>
        </p:spPr>
      </p:pic>
    </p:spTree>
    <p:extLst>
      <p:ext uri="{BB962C8B-B14F-4D97-AF65-F5344CB8AC3E}">
        <p14:creationId xmlns:p14="http://schemas.microsoft.com/office/powerpoint/2010/main" val="2344069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6F605-5900-4DAC-99B8-6363E307F90C}"/>
              </a:ext>
            </a:extLst>
          </p:cNvPr>
          <p:cNvSpPr>
            <a:spLocks noGrp="1"/>
          </p:cNvSpPr>
          <p:nvPr>
            <p:ph type="title"/>
          </p:nvPr>
        </p:nvSpPr>
        <p:spPr>
          <a:xfrm>
            <a:off x="223283" y="365126"/>
            <a:ext cx="11130517" cy="602438"/>
          </a:xfrm>
        </p:spPr>
        <p:txBody>
          <a:bodyPr>
            <a:normAutofit fontScale="90000"/>
          </a:bodyPr>
          <a:lstStyle/>
          <a:p>
            <a:r>
              <a:rPr lang="en-US" b="1" dirty="0"/>
              <a:t>3. Perceptual Barriers/Psychological Barriers</a:t>
            </a:r>
          </a:p>
        </p:txBody>
      </p:sp>
      <p:sp>
        <p:nvSpPr>
          <p:cNvPr id="3" name="Content Placeholder 2">
            <a:extLst>
              <a:ext uri="{FF2B5EF4-FFF2-40B4-BE49-F238E27FC236}">
                <a16:creationId xmlns:a16="http://schemas.microsoft.com/office/drawing/2014/main" xmlns="" id="{69605825-A368-4F13-A92F-6A1B90F9ED24}"/>
              </a:ext>
            </a:extLst>
          </p:cNvPr>
          <p:cNvSpPr>
            <a:spLocks noGrp="1"/>
          </p:cNvSpPr>
          <p:nvPr>
            <p:ph idx="1"/>
          </p:nvPr>
        </p:nvSpPr>
        <p:spPr>
          <a:xfrm>
            <a:off x="223283" y="1600200"/>
            <a:ext cx="11759610" cy="5077048"/>
          </a:xfrm>
        </p:spPr>
        <p:txBody>
          <a:bodyPr>
            <a:normAutofit lnSpcReduction="10000"/>
          </a:bodyPr>
          <a:lstStyle/>
          <a:p>
            <a:r>
              <a:rPr lang="en-US" sz="2800" dirty="0"/>
              <a:t>We all see the world differently, we all have different perceptions, own preferences values, attitudes, origins, different life experiences. </a:t>
            </a:r>
          </a:p>
          <a:p>
            <a:endParaRPr lang="en-US" sz="2800" dirty="0"/>
          </a:p>
          <a:p>
            <a:r>
              <a:rPr lang="en-US" sz="2800" dirty="0"/>
              <a:t>Perception is generally how each individual interprets the world around him. All generally want to receive messages which are significant to them. But any message which is against their values is not accepted. A same event may be taken differently by different individuals.</a:t>
            </a:r>
          </a:p>
          <a:p>
            <a:pPr marL="0" indent="0">
              <a:buNone/>
            </a:pPr>
            <a:r>
              <a:rPr lang="en-US" sz="2800" dirty="0"/>
              <a:t>  </a:t>
            </a:r>
          </a:p>
          <a:p>
            <a:r>
              <a:rPr lang="en-US" sz="2800" dirty="0"/>
              <a:t> However, different perceptions and difference in understanding of certain concepts   might make communication problem hindered if the different opinions are not put forward effectively</a:t>
            </a:r>
          </a:p>
          <a:p>
            <a:endParaRPr lang="en-US" sz="2800" dirty="0"/>
          </a:p>
          <a:p>
            <a:endParaRPr lang="en-US" sz="2800" dirty="0"/>
          </a:p>
          <a:p>
            <a:endParaRPr lang="en-US" sz="2800" dirty="0"/>
          </a:p>
          <a:p>
            <a:pPr marL="0" indent="0">
              <a:buNone/>
            </a:pPr>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1234596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5EA39-CFDA-4C64-8563-C5081DAE9FF4}"/>
              </a:ext>
            </a:extLst>
          </p:cNvPr>
          <p:cNvSpPr>
            <a:spLocks noGrp="1"/>
          </p:cNvSpPr>
          <p:nvPr>
            <p:ph type="title"/>
          </p:nvPr>
        </p:nvSpPr>
        <p:spPr>
          <a:xfrm>
            <a:off x="573272" y="191388"/>
            <a:ext cx="10515600" cy="808072"/>
          </a:xfrm>
        </p:spPr>
        <p:txBody>
          <a:bodyPr>
            <a:normAutofit/>
          </a:bodyPr>
          <a:lstStyle/>
          <a:p>
            <a:r>
              <a:rPr lang="en-US" b="1" dirty="0"/>
              <a:t>3. Perceptual Barriers/Psychological Barriers</a:t>
            </a:r>
          </a:p>
        </p:txBody>
      </p:sp>
      <p:sp>
        <p:nvSpPr>
          <p:cNvPr id="3" name="Content Placeholder 2">
            <a:extLst>
              <a:ext uri="{FF2B5EF4-FFF2-40B4-BE49-F238E27FC236}">
                <a16:creationId xmlns:a16="http://schemas.microsoft.com/office/drawing/2014/main" xmlns="" id="{3D68DB0C-52D6-4F30-AD43-9BB76981716F}"/>
              </a:ext>
            </a:extLst>
          </p:cNvPr>
          <p:cNvSpPr>
            <a:spLocks noGrp="1"/>
          </p:cNvSpPr>
          <p:nvPr>
            <p:ph idx="1"/>
          </p:nvPr>
        </p:nvSpPr>
        <p:spPr>
          <a:xfrm>
            <a:off x="308344" y="1643742"/>
            <a:ext cx="11045456" cy="5022871"/>
          </a:xfrm>
        </p:spPr>
        <p:txBody>
          <a:bodyPr/>
          <a:lstStyle/>
          <a:p>
            <a:r>
              <a:rPr lang="en-US" sz="2800" dirty="0"/>
              <a:t>Perceptual barriers are often the hardest to detect; they reflect how and what a person perceives internally about what is going on externally. They affect how we communicate with others and how we receive messages communicated by others. </a:t>
            </a:r>
          </a:p>
          <a:p>
            <a:endParaRPr lang="en-US" sz="2800" dirty="0"/>
          </a:p>
          <a:p>
            <a:r>
              <a:rPr lang="en-US" sz="2800" dirty="0"/>
              <a:t>Like most other barriers to communication, perceptual barriers act like filters to how we interpret messages we receive and what messages we send to others.</a:t>
            </a:r>
          </a:p>
          <a:p>
            <a:endParaRPr lang="en-US" sz="2800" dirty="0"/>
          </a:p>
          <a:p>
            <a:r>
              <a:rPr lang="en-US" sz="2800" b="1" dirty="0"/>
              <a:t>Reason of perceptual Barriers</a:t>
            </a:r>
            <a:r>
              <a:rPr lang="en-US" sz="2800" dirty="0"/>
              <a:t>: Prejudice, Attitudes, Personality</a:t>
            </a:r>
          </a:p>
          <a:p>
            <a:endParaRPr lang="en-US" sz="2800" dirty="0"/>
          </a:p>
          <a:p>
            <a:endParaRPr lang="en-US" sz="2800" dirty="0"/>
          </a:p>
          <a:p>
            <a:endParaRPr lang="en-US" sz="2800" dirty="0"/>
          </a:p>
        </p:txBody>
      </p:sp>
    </p:spTree>
    <p:extLst>
      <p:ext uri="{BB962C8B-B14F-4D97-AF65-F5344CB8AC3E}">
        <p14:creationId xmlns:p14="http://schemas.microsoft.com/office/powerpoint/2010/main" val="3003528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24055-EC9B-41C4-9BF3-07C937F8B135}"/>
              </a:ext>
            </a:extLst>
          </p:cNvPr>
          <p:cNvSpPr>
            <a:spLocks noGrp="1"/>
          </p:cNvSpPr>
          <p:nvPr>
            <p:ph type="title"/>
          </p:nvPr>
        </p:nvSpPr>
        <p:spPr>
          <a:xfrm>
            <a:off x="329608" y="365125"/>
            <a:ext cx="11525693" cy="666233"/>
          </a:xfrm>
        </p:spPr>
        <p:txBody>
          <a:bodyPr>
            <a:normAutofit fontScale="90000"/>
          </a:bodyPr>
          <a:lstStyle/>
          <a:p>
            <a:r>
              <a:rPr lang="en-US" b="1" dirty="0"/>
              <a:t>3. Perceptual Barriers/Psychological Barriers(Continued)</a:t>
            </a:r>
          </a:p>
        </p:txBody>
      </p:sp>
      <p:sp>
        <p:nvSpPr>
          <p:cNvPr id="3" name="Content Placeholder 2">
            <a:extLst>
              <a:ext uri="{FF2B5EF4-FFF2-40B4-BE49-F238E27FC236}">
                <a16:creationId xmlns:a16="http://schemas.microsoft.com/office/drawing/2014/main" xmlns="" id="{B89AF4B7-CF01-4338-A040-5158965CD578}"/>
              </a:ext>
            </a:extLst>
          </p:cNvPr>
          <p:cNvSpPr>
            <a:spLocks noGrp="1"/>
          </p:cNvSpPr>
          <p:nvPr>
            <p:ph idx="1"/>
          </p:nvPr>
        </p:nvSpPr>
        <p:spPr>
          <a:xfrm>
            <a:off x="244549" y="1169582"/>
            <a:ext cx="11770242" cy="5550196"/>
          </a:xfrm>
        </p:spPr>
        <p:txBody>
          <a:bodyPr>
            <a:normAutofit/>
          </a:bodyPr>
          <a:lstStyle/>
          <a:p>
            <a:endParaRPr lang="en-US" dirty="0"/>
          </a:p>
          <a:p>
            <a:endParaRPr lang="en-US" dirty="0"/>
          </a:p>
          <a:p>
            <a:endParaRPr lang="en-US" dirty="0"/>
          </a:p>
          <a:p>
            <a:endParaRPr lang="en-US" dirty="0"/>
          </a:p>
          <a:p>
            <a:r>
              <a:rPr lang="en-US" dirty="0"/>
              <a:t>Seeing things through the lens of our own unique life experiences or "conditioning" may lead to assumptions, stereotyping and misunderstandings of others whose experiences differ from our own.</a:t>
            </a:r>
          </a:p>
          <a:p>
            <a:pPr marL="0" indent="0">
              <a:buNone/>
            </a:pPr>
            <a:endParaRPr lang="en-US" b="1"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738502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86B6C-A8D3-4DF2-95FF-3DA0196FF4A0}"/>
              </a:ext>
            </a:extLst>
          </p:cNvPr>
          <p:cNvSpPr>
            <a:spLocks noGrp="1"/>
          </p:cNvSpPr>
          <p:nvPr>
            <p:ph type="title"/>
          </p:nvPr>
        </p:nvSpPr>
        <p:spPr>
          <a:xfrm>
            <a:off x="276447" y="191387"/>
            <a:ext cx="11077353" cy="839971"/>
          </a:xfrm>
        </p:spPr>
        <p:txBody>
          <a:bodyPr>
            <a:normAutofit/>
          </a:bodyPr>
          <a:lstStyle/>
          <a:p>
            <a:r>
              <a:rPr lang="en-US" b="1" dirty="0"/>
              <a:t>Common Types of Perceptual Barriers:</a:t>
            </a:r>
          </a:p>
        </p:txBody>
      </p:sp>
      <p:sp>
        <p:nvSpPr>
          <p:cNvPr id="3" name="Content Placeholder 2">
            <a:extLst>
              <a:ext uri="{FF2B5EF4-FFF2-40B4-BE49-F238E27FC236}">
                <a16:creationId xmlns:a16="http://schemas.microsoft.com/office/drawing/2014/main" xmlns="" id="{48A45BAA-5234-4A0D-9200-7F59320B6D21}"/>
              </a:ext>
            </a:extLst>
          </p:cNvPr>
          <p:cNvSpPr>
            <a:spLocks noGrp="1"/>
          </p:cNvSpPr>
          <p:nvPr>
            <p:ph idx="1"/>
          </p:nvPr>
        </p:nvSpPr>
        <p:spPr>
          <a:xfrm>
            <a:off x="276447" y="1480457"/>
            <a:ext cx="11695813" cy="5186156"/>
          </a:xfrm>
        </p:spPr>
        <p:txBody>
          <a:bodyPr/>
          <a:lstStyle/>
          <a:p>
            <a:pPr marL="0" indent="0">
              <a:buNone/>
            </a:pPr>
            <a:r>
              <a:rPr lang="en-US" sz="2800" b="1" dirty="0"/>
              <a:t>1. Selective Perception:</a:t>
            </a:r>
          </a:p>
          <a:p>
            <a:r>
              <a:rPr lang="en-US" sz="2800" dirty="0"/>
              <a:t>In any context, selective perception means paying attention to information that supports your ideas and ignoring the rest. For instance, if you dislike any person, you would tend to focus on their negative personality characteristics and ignore any positive qualities that would be inconsistent with your opinion of them. </a:t>
            </a:r>
          </a:p>
          <a:p>
            <a:endParaRPr lang="en-US" sz="2800" dirty="0"/>
          </a:p>
          <a:p>
            <a:r>
              <a:rPr lang="en-US" sz="2800" dirty="0"/>
              <a:t>Another type of selective perception is </a:t>
            </a:r>
            <a:r>
              <a:rPr lang="en-US" sz="2800" b="1" dirty="0"/>
              <a:t>perceptual defense</a:t>
            </a:r>
            <a:r>
              <a:rPr lang="en-US" sz="2800" dirty="0"/>
              <a:t>. This is the tendency for people to protect themselves from ideas, objects, or situations that are threatening. </a:t>
            </a:r>
            <a:r>
              <a:rPr lang="en-US" sz="2800" b="1" dirty="0"/>
              <a:t>For instance</a:t>
            </a:r>
            <a:r>
              <a:rPr lang="en-US" sz="2800" dirty="0"/>
              <a:t>, you may ignore a person who has ideas that threaten your deeply held convictions.</a:t>
            </a:r>
          </a:p>
          <a:p>
            <a:endParaRPr lang="en-US" sz="2800" dirty="0"/>
          </a:p>
          <a:p>
            <a:endParaRPr lang="en-US" sz="2800" dirty="0"/>
          </a:p>
        </p:txBody>
      </p:sp>
    </p:spTree>
    <p:extLst>
      <p:ext uri="{BB962C8B-B14F-4D97-AF65-F5344CB8AC3E}">
        <p14:creationId xmlns:p14="http://schemas.microsoft.com/office/powerpoint/2010/main" val="37486849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AE487-2104-46BD-B5A3-3063862187DD}"/>
              </a:ext>
            </a:extLst>
          </p:cNvPr>
          <p:cNvSpPr>
            <a:spLocks noGrp="1"/>
          </p:cNvSpPr>
          <p:nvPr>
            <p:ph type="title"/>
          </p:nvPr>
        </p:nvSpPr>
        <p:spPr>
          <a:xfrm>
            <a:off x="329609" y="365126"/>
            <a:ext cx="11024191" cy="698130"/>
          </a:xfrm>
        </p:spPr>
        <p:txBody>
          <a:bodyPr>
            <a:normAutofit fontScale="90000"/>
          </a:bodyPr>
          <a:lstStyle/>
          <a:p>
            <a:r>
              <a:rPr lang="en-US" b="1" dirty="0"/>
              <a:t>Common Types of Perceptual Barriers(Continued):</a:t>
            </a:r>
          </a:p>
        </p:txBody>
      </p:sp>
      <p:sp>
        <p:nvSpPr>
          <p:cNvPr id="3" name="Content Placeholder 2">
            <a:extLst>
              <a:ext uri="{FF2B5EF4-FFF2-40B4-BE49-F238E27FC236}">
                <a16:creationId xmlns:a16="http://schemas.microsoft.com/office/drawing/2014/main" xmlns="" id="{D6534BC3-CD85-46F3-83C8-E668B5C0CEAD}"/>
              </a:ext>
            </a:extLst>
          </p:cNvPr>
          <p:cNvSpPr>
            <a:spLocks noGrp="1"/>
          </p:cNvSpPr>
          <p:nvPr>
            <p:ph idx="1"/>
          </p:nvPr>
        </p:nvSpPr>
        <p:spPr>
          <a:xfrm>
            <a:off x="148856" y="1567543"/>
            <a:ext cx="11865935" cy="5152234"/>
          </a:xfrm>
        </p:spPr>
        <p:txBody>
          <a:bodyPr/>
          <a:lstStyle/>
          <a:p>
            <a:pPr marL="0" indent="0">
              <a:buNone/>
            </a:pPr>
            <a:r>
              <a:rPr lang="en-US" sz="2800" b="1" dirty="0"/>
              <a:t>2. Expectations</a:t>
            </a:r>
          </a:p>
          <a:p>
            <a:r>
              <a:rPr lang="en-US" sz="2800" dirty="0"/>
              <a:t>An expectation is the tendency to find in a situation or a person what one expects to find. </a:t>
            </a:r>
          </a:p>
          <a:p>
            <a:r>
              <a:rPr lang="en-US" sz="2800" dirty="0"/>
              <a:t>Our expectations have a big impact on how we perceive the world around us. </a:t>
            </a:r>
            <a:r>
              <a:rPr lang="en-US" sz="2800" b="1" dirty="0"/>
              <a:t>For instance</a:t>
            </a:r>
            <a:r>
              <a:rPr lang="en-US" sz="2800" dirty="0"/>
              <a:t>, when we ask people how they are doing, we expect them to answer, "Fine, thank you." If their response is accompanied by negative body language, we may choose to ignore the nonverbal information because it is not consistent with our expectations.</a:t>
            </a:r>
          </a:p>
          <a:p>
            <a:endParaRPr lang="en-US" sz="2800" dirty="0"/>
          </a:p>
          <a:p>
            <a:pPr algn="ctr"/>
            <a:r>
              <a:rPr lang="en-US" sz="2800" dirty="0"/>
              <a:t>Share how “Expectations” has proved to be a big roadblock in your communication with others </a:t>
            </a:r>
          </a:p>
          <a:p>
            <a:endParaRPr lang="en-US" sz="2800" dirty="0"/>
          </a:p>
          <a:p>
            <a:endParaRPr lang="en-US" sz="2800" dirty="0"/>
          </a:p>
        </p:txBody>
      </p:sp>
    </p:spTree>
    <p:extLst>
      <p:ext uri="{BB962C8B-B14F-4D97-AF65-F5344CB8AC3E}">
        <p14:creationId xmlns:p14="http://schemas.microsoft.com/office/powerpoint/2010/main" val="4254462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DAF04-6E26-4ECE-9FCD-C11EA9462628}"/>
              </a:ext>
            </a:extLst>
          </p:cNvPr>
          <p:cNvSpPr>
            <a:spLocks noGrp="1"/>
          </p:cNvSpPr>
          <p:nvPr>
            <p:ph type="title"/>
          </p:nvPr>
        </p:nvSpPr>
        <p:spPr>
          <a:xfrm>
            <a:off x="308344" y="159489"/>
            <a:ext cx="11045456" cy="797441"/>
          </a:xfrm>
        </p:spPr>
        <p:txBody>
          <a:bodyPr>
            <a:normAutofit fontScale="90000"/>
          </a:bodyPr>
          <a:lstStyle/>
          <a:p>
            <a:r>
              <a:rPr lang="en-US" b="1" dirty="0"/>
              <a:t>Common Types of Perceptual Barriers(Continued):</a:t>
            </a:r>
          </a:p>
        </p:txBody>
      </p:sp>
      <p:sp>
        <p:nvSpPr>
          <p:cNvPr id="3" name="Content Placeholder 2">
            <a:extLst>
              <a:ext uri="{FF2B5EF4-FFF2-40B4-BE49-F238E27FC236}">
                <a16:creationId xmlns:a16="http://schemas.microsoft.com/office/drawing/2014/main" xmlns="" id="{202EA082-2DC5-400E-9AAD-682A8BFD077D}"/>
              </a:ext>
            </a:extLst>
          </p:cNvPr>
          <p:cNvSpPr>
            <a:spLocks noGrp="1"/>
          </p:cNvSpPr>
          <p:nvPr>
            <p:ph idx="1"/>
          </p:nvPr>
        </p:nvSpPr>
        <p:spPr>
          <a:xfrm>
            <a:off x="233916" y="1545771"/>
            <a:ext cx="11738344" cy="5152740"/>
          </a:xfrm>
        </p:spPr>
        <p:txBody>
          <a:bodyPr/>
          <a:lstStyle/>
          <a:p>
            <a:pPr marL="0" indent="0">
              <a:buNone/>
            </a:pPr>
            <a:r>
              <a:rPr lang="en-US" sz="2800" b="1" dirty="0"/>
              <a:t>3. Personal Experiences</a:t>
            </a:r>
            <a:r>
              <a:rPr lang="en-US" sz="2800" dirty="0"/>
              <a:t>: Our experience around things like money, relationships and so on can sour or sweeten our perceptions toward them and anything related to them. </a:t>
            </a:r>
          </a:p>
          <a:p>
            <a:r>
              <a:rPr lang="en-US" sz="2800" dirty="0"/>
              <a:t>If we are in debt, for instance, we may look at a business loan proposal with more apprehension than someone who is asset-neutral or solvent.</a:t>
            </a:r>
          </a:p>
          <a:p>
            <a:endParaRPr lang="en-US" sz="2800" dirty="0"/>
          </a:p>
          <a:p>
            <a:pPr marL="0" indent="0">
              <a:buNone/>
            </a:pPr>
            <a:r>
              <a:rPr lang="en-US" sz="2800" b="1" dirty="0"/>
              <a:t>4. Beliefs: </a:t>
            </a:r>
            <a:r>
              <a:rPr lang="en-US" sz="2800" dirty="0"/>
              <a:t>the ways we look at the world and often think can color how we tend to perceive things. If someone usually thinks or believe that meetings are unproductive, they may perceive any request to join a meeting to be at the least unimportant, bothersome or even threatening at the worst.</a:t>
            </a:r>
          </a:p>
        </p:txBody>
      </p:sp>
    </p:spTree>
    <p:extLst>
      <p:ext uri="{BB962C8B-B14F-4D97-AF65-F5344CB8AC3E}">
        <p14:creationId xmlns:p14="http://schemas.microsoft.com/office/powerpoint/2010/main" val="1598245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C2C7B0-3B4B-4041-8146-2F91567FCD62}"/>
              </a:ext>
            </a:extLst>
          </p:cNvPr>
          <p:cNvSpPr>
            <a:spLocks noGrp="1"/>
          </p:cNvSpPr>
          <p:nvPr>
            <p:ph type="title"/>
          </p:nvPr>
        </p:nvSpPr>
        <p:spPr>
          <a:xfrm>
            <a:off x="233916" y="244549"/>
            <a:ext cx="11119884" cy="797443"/>
          </a:xfrm>
        </p:spPr>
        <p:txBody>
          <a:bodyPr>
            <a:normAutofit fontScale="90000"/>
          </a:bodyPr>
          <a:lstStyle/>
          <a:p>
            <a:r>
              <a:rPr lang="en-US" b="1" dirty="0"/>
              <a:t>Common Types of Perceptual Barriers(Continued):</a:t>
            </a:r>
          </a:p>
        </p:txBody>
      </p:sp>
      <p:sp>
        <p:nvSpPr>
          <p:cNvPr id="3" name="Content Placeholder 2">
            <a:extLst>
              <a:ext uri="{FF2B5EF4-FFF2-40B4-BE49-F238E27FC236}">
                <a16:creationId xmlns:a16="http://schemas.microsoft.com/office/drawing/2014/main" xmlns="" id="{6750EAE0-0A84-4EEA-9658-86948B695D5F}"/>
              </a:ext>
            </a:extLst>
          </p:cNvPr>
          <p:cNvSpPr>
            <a:spLocks noGrp="1"/>
          </p:cNvSpPr>
          <p:nvPr>
            <p:ph idx="1"/>
          </p:nvPr>
        </p:nvSpPr>
        <p:spPr>
          <a:xfrm>
            <a:off x="148855" y="1190848"/>
            <a:ext cx="11919097" cy="5539562"/>
          </a:xfrm>
        </p:spPr>
        <p:txBody>
          <a:bodyPr/>
          <a:lstStyle/>
          <a:p>
            <a:pPr marL="0" indent="0">
              <a:buNone/>
            </a:pPr>
            <a:endParaRPr lang="en-US" sz="2800" b="1" dirty="0" smtClean="0"/>
          </a:p>
          <a:p>
            <a:pPr marL="0" indent="0">
              <a:buNone/>
            </a:pPr>
            <a:r>
              <a:rPr lang="en-US" sz="2800" b="1" dirty="0" smtClean="0"/>
              <a:t>5.Preferences</a:t>
            </a:r>
            <a:r>
              <a:rPr lang="en-US" sz="2800" dirty="0"/>
              <a:t>: People may communicate, knowingly or unknowingly, according to what they prefer. In some cases, we may communicate with our preferences in mind, expecting one thing, but not communicating clearly enough, assuming the other person may know what we prefer or expect. In this case, in not seeing how our perception influences our lack of communication, we can create a confusing situation.</a:t>
            </a:r>
          </a:p>
          <a:p>
            <a:endParaRPr lang="en-US" sz="2800" dirty="0"/>
          </a:p>
          <a:p>
            <a:pPr marL="0" indent="0">
              <a:buNone/>
            </a:pPr>
            <a:r>
              <a:rPr lang="en-US" sz="2800" b="1" dirty="0"/>
              <a:t>6. Triggers and cues</a:t>
            </a:r>
            <a:r>
              <a:rPr lang="en-US" sz="2800" dirty="0"/>
              <a:t>: Nonverbal cues such as body language and tone of voice affect how messages are perceived. For instance, crossing one’s arms may signal to a potential client a lack of confidence in the salesman’s pitch and may thereby produce no sale.</a:t>
            </a:r>
          </a:p>
        </p:txBody>
      </p:sp>
    </p:spTree>
    <p:extLst>
      <p:ext uri="{BB962C8B-B14F-4D97-AF65-F5344CB8AC3E}">
        <p14:creationId xmlns:p14="http://schemas.microsoft.com/office/powerpoint/2010/main" val="2104880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8544408-8F35-4F97-9BDB-2FEE05A8CFFE}"/>
              </a:ext>
            </a:extLst>
          </p:cNvPr>
          <p:cNvSpPr>
            <a:spLocks noGrp="1"/>
          </p:cNvSpPr>
          <p:nvPr>
            <p:ph type="title"/>
          </p:nvPr>
        </p:nvSpPr>
        <p:spPr>
          <a:xfrm>
            <a:off x="838200" y="1823535"/>
            <a:ext cx="10515600" cy="2389650"/>
          </a:xfrm>
        </p:spPr>
        <p:txBody>
          <a:bodyPr>
            <a:normAutofit fontScale="90000"/>
          </a:bodyPr>
          <a:lstStyle/>
          <a:p>
            <a:pPr algn="ctr"/>
            <a:r>
              <a:rPr lang="en-US" dirty="0">
                <a:solidFill>
                  <a:schemeClr val="bg1"/>
                </a:solidFill>
              </a:rPr>
              <a:t>Share your real life example where you had a different perception that led into a distorted communication process?</a:t>
            </a:r>
          </a:p>
        </p:txBody>
      </p:sp>
    </p:spTree>
    <p:extLst>
      <p:ext uri="{BB962C8B-B14F-4D97-AF65-F5344CB8AC3E}">
        <p14:creationId xmlns:p14="http://schemas.microsoft.com/office/powerpoint/2010/main" val="4275345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10DA4-9A5C-42BC-97E8-1F172995726B}"/>
              </a:ext>
            </a:extLst>
          </p:cNvPr>
          <p:cNvSpPr>
            <a:spLocks noGrp="1"/>
          </p:cNvSpPr>
          <p:nvPr>
            <p:ph type="title"/>
          </p:nvPr>
        </p:nvSpPr>
        <p:spPr>
          <a:xfrm>
            <a:off x="933893" y="1534706"/>
            <a:ext cx="10515600" cy="3590187"/>
          </a:xfrm>
        </p:spPr>
        <p:txBody>
          <a:bodyPr/>
          <a:lstStyle/>
          <a:p>
            <a:pPr algn="ctr"/>
            <a:r>
              <a:rPr lang="en-US" dirty="0">
                <a:solidFill>
                  <a:schemeClr val="bg1"/>
                </a:solidFill>
              </a:rPr>
              <a:t/>
            </a:r>
            <a:br>
              <a:rPr lang="en-US" dirty="0">
                <a:solidFill>
                  <a:schemeClr val="bg1"/>
                </a:solidFill>
              </a:rPr>
            </a:br>
            <a:r>
              <a:rPr lang="en-US" dirty="0">
                <a:solidFill>
                  <a:schemeClr val="bg1"/>
                </a:solidFill>
              </a:rPr>
              <a:t>Share your ideas to minimize such perceptual barriers during Communication</a:t>
            </a:r>
          </a:p>
        </p:txBody>
      </p:sp>
    </p:spTree>
    <p:extLst>
      <p:ext uri="{BB962C8B-B14F-4D97-AF65-F5344CB8AC3E}">
        <p14:creationId xmlns:p14="http://schemas.microsoft.com/office/powerpoint/2010/main" val="22192030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0C92D-A470-4484-8CB5-CB1259F16827}"/>
              </a:ext>
            </a:extLst>
          </p:cNvPr>
          <p:cNvSpPr>
            <a:spLocks noGrp="1"/>
          </p:cNvSpPr>
          <p:nvPr>
            <p:ph type="title"/>
          </p:nvPr>
        </p:nvSpPr>
        <p:spPr>
          <a:xfrm>
            <a:off x="838200" y="365126"/>
            <a:ext cx="10515600" cy="1240390"/>
          </a:xfrm>
        </p:spPr>
        <p:txBody>
          <a:bodyPr>
            <a:normAutofit fontScale="90000"/>
          </a:bodyPr>
          <a:lstStyle/>
          <a:p>
            <a:r>
              <a:rPr lang="en-US" b="1" dirty="0"/>
              <a:t>Second Lesson-Introduction to Communication Barriers</a:t>
            </a:r>
          </a:p>
        </p:txBody>
      </p:sp>
      <p:sp>
        <p:nvSpPr>
          <p:cNvPr id="3" name="Content Placeholder 2">
            <a:extLst>
              <a:ext uri="{FF2B5EF4-FFF2-40B4-BE49-F238E27FC236}">
                <a16:creationId xmlns:a16="http://schemas.microsoft.com/office/drawing/2014/main" xmlns="" id="{B5F78331-4156-4DE7-9916-F3F6F5BA24EA}"/>
              </a:ext>
            </a:extLst>
          </p:cNvPr>
          <p:cNvSpPr>
            <a:spLocks noGrp="1"/>
          </p:cNvSpPr>
          <p:nvPr>
            <p:ph idx="1"/>
          </p:nvPr>
        </p:nvSpPr>
        <p:spPr>
          <a:xfrm>
            <a:off x="223284" y="1605517"/>
            <a:ext cx="11812772" cy="5103628"/>
          </a:xfrm>
        </p:spPr>
        <p:txBody>
          <a:bodyPr/>
          <a:lstStyle/>
          <a:p>
            <a:r>
              <a:rPr lang="en-US" sz="2800" dirty="0"/>
              <a:t>We will cover the following:</a:t>
            </a:r>
          </a:p>
          <a:p>
            <a:endParaRPr lang="en-US" sz="2800" dirty="0"/>
          </a:p>
          <a:p>
            <a:pPr marL="514350" indent="-514350">
              <a:buAutoNum type="arabicPeriod"/>
            </a:pPr>
            <a:r>
              <a:rPr lang="en-US" sz="2800" dirty="0"/>
              <a:t>Introduction to the concept of “Barriers” in communication process.</a:t>
            </a:r>
          </a:p>
          <a:p>
            <a:pPr marL="514350" indent="-514350">
              <a:buAutoNum type="arabicPeriod"/>
            </a:pPr>
            <a:endParaRPr lang="en-US" sz="2800" dirty="0"/>
          </a:p>
          <a:p>
            <a:pPr marL="514350" indent="-514350">
              <a:buAutoNum type="arabicPeriod"/>
            </a:pPr>
            <a:r>
              <a:rPr lang="en-US" sz="2800" dirty="0"/>
              <a:t>Different types of barriers.</a:t>
            </a:r>
          </a:p>
          <a:p>
            <a:pPr marL="514350" indent="-514350">
              <a:buAutoNum type="arabicPeriod"/>
            </a:pPr>
            <a:endParaRPr lang="en-US" sz="2800" dirty="0"/>
          </a:p>
          <a:p>
            <a:pPr marL="514350" indent="-514350">
              <a:buAutoNum type="arabicPeriod"/>
            </a:pPr>
            <a:r>
              <a:rPr lang="en-US" sz="2800" dirty="0"/>
              <a:t>1. Understanding first three barriers i.e. Physical, physiological and</a:t>
            </a:r>
          </a:p>
          <a:p>
            <a:pPr marL="0" indent="0">
              <a:buNone/>
            </a:pPr>
            <a:r>
              <a:rPr lang="en-US" sz="2800" dirty="0"/>
              <a:t>Psychological barriers. </a:t>
            </a:r>
          </a:p>
          <a:p>
            <a:pPr marL="0" indent="0">
              <a:buNone/>
            </a:pPr>
            <a:r>
              <a:rPr lang="en-US" sz="2800" dirty="0"/>
              <a:t>2. Ways to overcome these barriers.</a:t>
            </a:r>
          </a:p>
        </p:txBody>
      </p:sp>
    </p:spTree>
    <p:extLst>
      <p:ext uri="{BB962C8B-B14F-4D97-AF65-F5344CB8AC3E}">
        <p14:creationId xmlns:p14="http://schemas.microsoft.com/office/powerpoint/2010/main" val="8257648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8A35C-7967-47D4-AAD9-89B7E0012827}"/>
              </a:ext>
            </a:extLst>
          </p:cNvPr>
          <p:cNvSpPr>
            <a:spLocks noGrp="1"/>
          </p:cNvSpPr>
          <p:nvPr>
            <p:ph type="title"/>
          </p:nvPr>
        </p:nvSpPr>
        <p:spPr>
          <a:xfrm>
            <a:off x="202019" y="365125"/>
            <a:ext cx="11151781" cy="708763"/>
          </a:xfrm>
        </p:spPr>
        <p:txBody>
          <a:bodyPr>
            <a:normAutofit fontScale="90000"/>
          </a:bodyPr>
          <a:lstStyle/>
          <a:p>
            <a:r>
              <a:rPr lang="en-US" b="1" dirty="0"/>
              <a:t/>
            </a:r>
            <a:br>
              <a:rPr lang="en-US" b="1" dirty="0"/>
            </a:br>
            <a:r>
              <a:rPr lang="en-US" b="1" dirty="0"/>
              <a:t>Overcoming Perceptual Barriers</a:t>
            </a:r>
            <a:br>
              <a:rPr lang="en-US" b="1" dirty="0"/>
            </a:br>
            <a:endParaRPr lang="en-US" b="1" dirty="0"/>
          </a:p>
        </p:txBody>
      </p:sp>
      <p:sp>
        <p:nvSpPr>
          <p:cNvPr id="3" name="Content Placeholder 2">
            <a:extLst>
              <a:ext uri="{FF2B5EF4-FFF2-40B4-BE49-F238E27FC236}">
                <a16:creationId xmlns:a16="http://schemas.microsoft.com/office/drawing/2014/main" xmlns="" id="{F352E9D9-C68C-43A9-B03D-E68751824F45}"/>
              </a:ext>
            </a:extLst>
          </p:cNvPr>
          <p:cNvSpPr>
            <a:spLocks noGrp="1"/>
          </p:cNvSpPr>
          <p:nvPr>
            <p:ph idx="1"/>
          </p:nvPr>
        </p:nvSpPr>
        <p:spPr>
          <a:xfrm>
            <a:off x="202019" y="1222744"/>
            <a:ext cx="11844669" cy="5507665"/>
          </a:xfrm>
        </p:spPr>
        <p:txBody>
          <a:bodyPr/>
          <a:lstStyle/>
          <a:p>
            <a:r>
              <a:rPr lang="en-US" dirty="0">
                <a:solidFill>
                  <a:srgbClr val="333333"/>
                </a:solidFill>
                <a:latin typeface="Open Sans"/>
              </a:rPr>
              <a:t>To overcome perceptual barriers within the workplace, there are a few things you can do:</a:t>
            </a:r>
          </a:p>
          <a:p>
            <a:endParaRPr lang="en-US" dirty="0">
              <a:solidFill>
                <a:srgbClr val="333333"/>
              </a:solidFill>
              <a:latin typeface="Open Sans"/>
            </a:endParaRPr>
          </a:p>
          <a:p>
            <a:pPr marL="0" indent="0">
              <a:buNone/>
            </a:pPr>
            <a:endParaRPr lang="en-US" dirty="0">
              <a:solidFill>
                <a:srgbClr val="333333"/>
              </a:solidFill>
              <a:latin typeface="Open Sans"/>
            </a:endParaRPr>
          </a:p>
          <a:p>
            <a:r>
              <a:rPr lang="en-US" dirty="0">
                <a:solidFill>
                  <a:srgbClr val="333333"/>
                </a:solidFill>
                <a:latin typeface="Open Sans"/>
              </a:rPr>
              <a:t>The audience may make assumptions about you or the situation; perhaps you are new to the organization, or the situation is a challenging one. To get your message past these barriers, provide evidence to support your claims and enhance your credibility.</a:t>
            </a:r>
          </a:p>
          <a:p>
            <a:endParaRPr lang="en-US" dirty="0"/>
          </a:p>
        </p:txBody>
      </p:sp>
    </p:spTree>
    <p:extLst>
      <p:ext uri="{BB962C8B-B14F-4D97-AF65-F5344CB8AC3E}">
        <p14:creationId xmlns:p14="http://schemas.microsoft.com/office/powerpoint/2010/main" val="2286442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47AC2-0318-4C30-9453-231DC8E30032}"/>
              </a:ext>
            </a:extLst>
          </p:cNvPr>
          <p:cNvSpPr>
            <a:spLocks noGrp="1"/>
          </p:cNvSpPr>
          <p:nvPr>
            <p:ph type="title"/>
          </p:nvPr>
        </p:nvSpPr>
        <p:spPr>
          <a:xfrm>
            <a:off x="287079" y="237534"/>
            <a:ext cx="11461898" cy="857619"/>
          </a:xfrm>
        </p:spPr>
        <p:txBody>
          <a:bodyPr>
            <a:normAutofit fontScale="90000"/>
          </a:bodyPr>
          <a:lstStyle/>
          <a:p>
            <a:r>
              <a:rPr lang="en-US" b="1" dirty="0"/>
              <a:t/>
            </a:r>
            <a:br>
              <a:rPr lang="en-US" b="1" dirty="0"/>
            </a:br>
            <a:r>
              <a:rPr lang="en-US" b="1" dirty="0"/>
              <a:t>Overcoming Perceptual Barriers(Continued):</a:t>
            </a:r>
            <a:br>
              <a:rPr lang="en-US" b="1" dirty="0"/>
            </a:br>
            <a:endParaRPr lang="en-US" b="1" dirty="0"/>
          </a:p>
        </p:txBody>
      </p:sp>
      <p:sp>
        <p:nvSpPr>
          <p:cNvPr id="3" name="Content Placeholder 2">
            <a:extLst>
              <a:ext uri="{FF2B5EF4-FFF2-40B4-BE49-F238E27FC236}">
                <a16:creationId xmlns:a16="http://schemas.microsoft.com/office/drawing/2014/main" xmlns="" id="{173E3927-A11A-4B71-B0FF-6977E108B635}"/>
              </a:ext>
            </a:extLst>
          </p:cNvPr>
          <p:cNvSpPr>
            <a:spLocks noGrp="1"/>
          </p:cNvSpPr>
          <p:nvPr>
            <p:ph idx="1"/>
          </p:nvPr>
        </p:nvSpPr>
        <p:spPr>
          <a:xfrm>
            <a:off x="287079" y="1297172"/>
            <a:ext cx="11823405" cy="5433237"/>
          </a:xfrm>
        </p:spPr>
        <p:txBody>
          <a:bodyPr/>
          <a:lstStyle/>
          <a:p>
            <a:r>
              <a:rPr lang="en-US" dirty="0"/>
              <a:t>Effective communication relies on being aware of nonverbal aspects of interactions with others.</a:t>
            </a:r>
          </a:p>
          <a:p>
            <a:r>
              <a:rPr lang="en-US" dirty="0"/>
              <a:t> It is equally important to be aware of one's own nonverbal behaviors and be sensitive to how they may be perceived.</a:t>
            </a:r>
          </a:p>
          <a:p>
            <a:endParaRPr lang="en-US" dirty="0"/>
          </a:p>
          <a:p>
            <a:r>
              <a:rPr lang="en-US" dirty="0"/>
              <a:t> For instance, maintaining eye contact when communicating indicates interest. Staring out the window or around the room is often perceived as boredom or disrespect.</a:t>
            </a:r>
          </a:p>
          <a:p>
            <a:endParaRPr lang="en-US" dirty="0"/>
          </a:p>
        </p:txBody>
      </p:sp>
    </p:spTree>
    <p:extLst>
      <p:ext uri="{BB962C8B-B14F-4D97-AF65-F5344CB8AC3E}">
        <p14:creationId xmlns:p14="http://schemas.microsoft.com/office/powerpoint/2010/main" val="26056087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65249-B4F0-4B83-88AC-D3E36D012D69}"/>
              </a:ext>
            </a:extLst>
          </p:cNvPr>
          <p:cNvSpPr>
            <a:spLocks noGrp="1"/>
          </p:cNvSpPr>
          <p:nvPr>
            <p:ph type="title"/>
          </p:nvPr>
        </p:nvSpPr>
        <p:spPr>
          <a:xfrm>
            <a:off x="212651" y="365126"/>
            <a:ext cx="11141149" cy="761926"/>
          </a:xfrm>
        </p:spPr>
        <p:txBody>
          <a:bodyPr>
            <a:normAutofit fontScale="90000"/>
          </a:bodyPr>
          <a:lstStyle/>
          <a:p>
            <a:r>
              <a:rPr lang="en-US" b="1" dirty="0"/>
              <a:t>Some more ways to overcome perception Barriers:</a:t>
            </a:r>
          </a:p>
        </p:txBody>
      </p:sp>
      <p:sp>
        <p:nvSpPr>
          <p:cNvPr id="3" name="Content Placeholder 2">
            <a:extLst>
              <a:ext uri="{FF2B5EF4-FFF2-40B4-BE49-F238E27FC236}">
                <a16:creationId xmlns:a16="http://schemas.microsoft.com/office/drawing/2014/main" xmlns="" id="{48E4FAE1-581B-4C98-A8A1-A70756E4E76C}"/>
              </a:ext>
            </a:extLst>
          </p:cNvPr>
          <p:cNvSpPr>
            <a:spLocks noGrp="1"/>
          </p:cNvSpPr>
          <p:nvPr>
            <p:ph idx="1"/>
          </p:nvPr>
        </p:nvSpPr>
        <p:spPr>
          <a:xfrm>
            <a:off x="212651" y="1307805"/>
            <a:ext cx="11706447" cy="5380074"/>
          </a:xfrm>
        </p:spPr>
        <p:txBody>
          <a:bodyPr/>
          <a:lstStyle/>
          <a:p>
            <a:r>
              <a:rPr lang="en-US" b="1" dirty="0"/>
              <a:t>Examine and correct assumptions</a:t>
            </a:r>
            <a:r>
              <a:rPr lang="en-US" dirty="0"/>
              <a:t>: </a:t>
            </a:r>
          </a:p>
          <a:p>
            <a:pPr marL="0" indent="0">
              <a:buNone/>
            </a:pPr>
            <a:r>
              <a:rPr lang="en-US" dirty="0"/>
              <a:t>We must be willing to look at what we assume may happen, what we assume others expect in a situation, and/or what we may assume to be true in our communications at any place.</a:t>
            </a:r>
          </a:p>
          <a:p>
            <a:pPr marL="0" indent="0">
              <a:buNone/>
            </a:pPr>
            <a:r>
              <a:rPr lang="en-US" dirty="0"/>
              <a:t> </a:t>
            </a:r>
          </a:p>
          <a:p>
            <a:pPr marL="0" indent="0">
              <a:buNone/>
            </a:pPr>
            <a:r>
              <a:rPr lang="en-US" dirty="0"/>
              <a:t>In seeking to correct assumptions, we eliminate potential perceptual differences.</a:t>
            </a:r>
          </a:p>
          <a:p>
            <a:pPr marL="0" indent="0">
              <a:buNone/>
            </a:pPr>
            <a:endParaRPr lang="en-US" dirty="0"/>
          </a:p>
        </p:txBody>
      </p:sp>
    </p:spTree>
    <p:extLst>
      <p:ext uri="{BB962C8B-B14F-4D97-AF65-F5344CB8AC3E}">
        <p14:creationId xmlns:p14="http://schemas.microsoft.com/office/powerpoint/2010/main" val="1528564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683359-E492-4ECB-B61D-FBCF8EFE6DC7}"/>
              </a:ext>
            </a:extLst>
          </p:cNvPr>
          <p:cNvSpPr>
            <a:spLocks noGrp="1"/>
          </p:cNvSpPr>
          <p:nvPr>
            <p:ph type="title"/>
          </p:nvPr>
        </p:nvSpPr>
        <p:spPr>
          <a:xfrm>
            <a:off x="255181" y="365125"/>
            <a:ext cx="11098619" cy="634335"/>
          </a:xfrm>
        </p:spPr>
        <p:txBody>
          <a:bodyPr>
            <a:normAutofit fontScale="90000"/>
          </a:bodyPr>
          <a:lstStyle/>
          <a:p>
            <a:r>
              <a:rPr lang="en-US" b="1" dirty="0"/>
              <a:t/>
            </a:r>
            <a:br>
              <a:rPr lang="en-US" b="1" dirty="0"/>
            </a:br>
            <a:r>
              <a:rPr lang="en-US" b="1" dirty="0"/>
              <a:t>Overcoming Perceptual Barriers(Continued):</a:t>
            </a:r>
            <a:br>
              <a:rPr lang="en-US" b="1" dirty="0"/>
            </a:br>
            <a:endParaRPr lang="en-US" b="1" dirty="0"/>
          </a:p>
        </p:txBody>
      </p:sp>
      <p:sp>
        <p:nvSpPr>
          <p:cNvPr id="3" name="Content Placeholder 2">
            <a:extLst>
              <a:ext uri="{FF2B5EF4-FFF2-40B4-BE49-F238E27FC236}">
                <a16:creationId xmlns:a16="http://schemas.microsoft.com/office/drawing/2014/main" xmlns="" id="{9795A8E8-96DD-400A-9340-941CADAB1B6D}"/>
              </a:ext>
            </a:extLst>
          </p:cNvPr>
          <p:cNvSpPr>
            <a:spLocks noGrp="1"/>
          </p:cNvSpPr>
          <p:nvPr>
            <p:ph idx="1"/>
          </p:nvPr>
        </p:nvSpPr>
        <p:spPr>
          <a:xfrm>
            <a:off x="255181" y="1233378"/>
            <a:ext cx="11727712" cy="5486400"/>
          </a:xfrm>
        </p:spPr>
        <p:txBody>
          <a:bodyPr/>
          <a:lstStyle/>
          <a:p>
            <a:r>
              <a:rPr lang="en-US" b="1" dirty="0"/>
              <a:t>Seek clarity</a:t>
            </a:r>
            <a:r>
              <a:rPr lang="en-US" dirty="0"/>
              <a:t>: if we are unclear about expectations, assumptions, preferences or beliefs of another person in an interaction, confusion may arise.</a:t>
            </a:r>
          </a:p>
          <a:p>
            <a:pPr marL="0" indent="0">
              <a:buNone/>
            </a:pPr>
            <a:endParaRPr lang="en-US" dirty="0"/>
          </a:p>
          <a:p>
            <a:r>
              <a:rPr lang="en-US" dirty="0"/>
              <a:t> The key to overcoming perceptual barriers is </a:t>
            </a:r>
            <a:r>
              <a:rPr lang="en-US" i="1" u="sng" dirty="0"/>
              <a:t>asking questions </a:t>
            </a:r>
            <a:r>
              <a:rPr lang="en-US" b="1" dirty="0"/>
              <a:t>to gain a sense of clarity </a:t>
            </a:r>
            <a:r>
              <a:rPr lang="en-US" dirty="0"/>
              <a:t>and ensure that you and the other person are on the same page.</a:t>
            </a:r>
          </a:p>
          <a:p>
            <a:endParaRPr lang="en-US" dirty="0"/>
          </a:p>
          <a:p>
            <a:pPr marL="0" indent="0">
              <a:buNone/>
            </a:pPr>
            <a:endParaRPr lang="en-US" dirty="0"/>
          </a:p>
        </p:txBody>
      </p:sp>
    </p:spTree>
    <p:extLst>
      <p:ext uri="{BB962C8B-B14F-4D97-AF65-F5344CB8AC3E}">
        <p14:creationId xmlns:p14="http://schemas.microsoft.com/office/powerpoint/2010/main" val="15792868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C99B97-73DC-4349-98FA-73A5E9B459BD}"/>
              </a:ext>
            </a:extLst>
          </p:cNvPr>
          <p:cNvSpPr>
            <a:spLocks noGrp="1"/>
          </p:cNvSpPr>
          <p:nvPr>
            <p:ph type="title"/>
          </p:nvPr>
        </p:nvSpPr>
        <p:spPr>
          <a:xfrm>
            <a:off x="276447" y="365126"/>
            <a:ext cx="11077353" cy="570540"/>
          </a:xfrm>
        </p:spPr>
        <p:txBody>
          <a:bodyPr>
            <a:normAutofit fontScale="90000"/>
          </a:bodyPr>
          <a:lstStyle/>
          <a:p>
            <a:r>
              <a:rPr lang="en-US" b="1" dirty="0"/>
              <a:t/>
            </a:r>
            <a:br>
              <a:rPr lang="en-US" b="1" dirty="0"/>
            </a:br>
            <a:r>
              <a:rPr lang="en-US" b="1" dirty="0"/>
              <a:t>Overcoming Perceptual Barriers(Continued):</a:t>
            </a:r>
            <a:br>
              <a:rPr lang="en-US" b="1" dirty="0"/>
            </a:br>
            <a:endParaRPr lang="en-US" b="1" dirty="0"/>
          </a:p>
        </p:txBody>
      </p:sp>
      <p:sp>
        <p:nvSpPr>
          <p:cNvPr id="3" name="Content Placeholder 2">
            <a:extLst>
              <a:ext uri="{FF2B5EF4-FFF2-40B4-BE49-F238E27FC236}">
                <a16:creationId xmlns:a16="http://schemas.microsoft.com/office/drawing/2014/main" xmlns="" id="{12DF70C0-0345-4BAF-9505-5C3C9B702A88}"/>
              </a:ext>
            </a:extLst>
          </p:cNvPr>
          <p:cNvSpPr>
            <a:spLocks noGrp="1"/>
          </p:cNvSpPr>
          <p:nvPr>
            <p:ph idx="1"/>
          </p:nvPr>
        </p:nvSpPr>
        <p:spPr>
          <a:xfrm>
            <a:off x="180753" y="1137685"/>
            <a:ext cx="11791507" cy="5560828"/>
          </a:xfrm>
        </p:spPr>
        <p:txBody>
          <a:bodyPr/>
          <a:lstStyle/>
          <a:p>
            <a:r>
              <a:rPr lang="en-US" b="1" dirty="0"/>
              <a:t>Restate differently:</a:t>
            </a:r>
          </a:p>
          <a:p>
            <a:r>
              <a:rPr lang="en-US" dirty="0"/>
              <a:t> If your words may not provide the context necessary to clear a perceptual barrier, restate your intentions in different terms to provide more dimension to the statement. </a:t>
            </a:r>
          </a:p>
          <a:p>
            <a:endParaRPr lang="en-US" dirty="0"/>
          </a:p>
          <a:p>
            <a:r>
              <a:rPr lang="en-US" dirty="0"/>
              <a:t>You can say, “In other words,” to lead into a clarification statement, provide an example of what you mean or even use emphasis on specific words using bold, underline or italics in written communication or through specific intonation in verbal communication.</a:t>
            </a:r>
          </a:p>
        </p:txBody>
      </p:sp>
    </p:spTree>
    <p:extLst>
      <p:ext uri="{BB962C8B-B14F-4D97-AF65-F5344CB8AC3E}">
        <p14:creationId xmlns:p14="http://schemas.microsoft.com/office/powerpoint/2010/main" val="34354313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3FAFF-23DE-4A6D-8A93-8749DB302DDD}"/>
              </a:ext>
            </a:extLst>
          </p:cNvPr>
          <p:cNvSpPr>
            <a:spLocks noGrp="1"/>
          </p:cNvSpPr>
          <p:nvPr>
            <p:ph type="title"/>
          </p:nvPr>
        </p:nvSpPr>
        <p:spPr>
          <a:xfrm>
            <a:off x="350874" y="365126"/>
            <a:ext cx="11002926" cy="602438"/>
          </a:xfrm>
        </p:spPr>
        <p:txBody>
          <a:bodyPr>
            <a:normAutofit fontScale="90000"/>
          </a:bodyPr>
          <a:lstStyle/>
          <a:p>
            <a:r>
              <a:rPr lang="en-US" b="1" dirty="0"/>
              <a:t/>
            </a:r>
            <a:br>
              <a:rPr lang="en-US" b="1" dirty="0"/>
            </a:br>
            <a:r>
              <a:rPr lang="en-US" b="1" dirty="0"/>
              <a:t>Overcoming Perceptual Barriers(Continued):</a:t>
            </a:r>
            <a:br>
              <a:rPr lang="en-US" b="1" dirty="0"/>
            </a:br>
            <a:endParaRPr lang="en-US" b="1" dirty="0"/>
          </a:p>
        </p:txBody>
      </p:sp>
      <p:sp>
        <p:nvSpPr>
          <p:cNvPr id="3" name="Content Placeholder 2">
            <a:extLst>
              <a:ext uri="{FF2B5EF4-FFF2-40B4-BE49-F238E27FC236}">
                <a16:creationId xmlns:a16="http://schemas.microsoft.com/office/drawing/2014/main" xmlns="" id="{E7C7CFC3-47B9-41E8-A75E-D2E24608FA71}"/>
              </a:ext>
            </a:extLst>
          </p:cNvPr>
          <p:cNvSpPr>
            <a:spLocks noGrp="1"/>
          </p:cNvSpPr>
          <p:nvPr>
            <p:ph idx="1"/>
          </p:nvPr>
        </p:nvSpPr>
        <p:spPr>
          <a:xfrm>
            <a:off x="255181" y="1556657"/>
            <a:ext cx="11738345" cy="5163120"/>
          </a:xfrm>
        </p:spPr>
        <p:txBody>
          <a:bodyPr/>
          <a:lstStyle/>
          <a:p>
            <a:r>
              <a:rPr lang="en-US" sz="2800" b="1" dirty="0"/>
              <a:t>Examine and improve body language:</a:t>
            </a:r>
          </a:p>
          <a:p>
            <a:r>
              <a:rPr lang="en-US" sz="2800" dirty="0"/>
              <a:t> In any interpersonal interaction, it’s important to examine yours and others’ body language.</a:t>
            </a:r>
          </a:p>
          <a:p>
            <a:r>
              <a:rPr lang="en-US" sz="2800" dirty="0"/>
              <a:t> If you feel your body is not underscoring your intent in a situation, find a way to subtly shift into a different posture.</a:t>
            </a:r>
          </a:p>
          <a:p>
            <a:pPr marL="0" indent="0">
              <a:buNone/>
            </a:pPr>
            <a:r>
              <a:rPr lang="en-US" sz="2800" dirty="0"/>
              <a:t> If you are unsure of how your body language may be perceived, check in with feelings and sensations that may be tied to how you are orienting your body.</a:t>
            </a:r>
          </a:p>
          <a:p>
            <a:pPr marL="0" indent="0">
              <a:buNone/>
            </a:pPr>
            <a:r>
              <a:rPr lang="en-US" sz="2800" dirty="0"/>
              <a:t> With practice, we come to learn when our perceptions and the perceptions of others influence communication, and we learn to better handle assumptions, seek clarity, offer context and read between the lines.</a:t>
            </a:r>
          </a:p>
        </p:txBody>
      </p:sp>
    </p:spTree>
    <p:extLst>
      <p:ext uri="{BB962C8B-B14F-4D97-AF65-F5344CB8AC3E}">
        <p14:creationId xmlns:p14="http://schemas.microsoft.com/office/powerpoint/2010/main" val="35482022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63F3-4FAF-4E9C-A003-5775BB331240}"/>
              </a:ext>
            </a:extLst>
          </p:cNvPr>
          <p:cNvSpPr>
            <a:spLocks noGrp="1"/>
          </p:cNvSpPr>
          <p:nvPr>
            <p:ph type="title"/>
          </p:nvPr>
        </p:nvSpPr>
        <p:spPr>
          <a:xfrm>
            <a:off x="382772" y="365125"/>
            <a:ext cx="10971028" cy="634335"/>
          </a:xfrm>
        </p:spPr>
        <p:txBody>
          <a:bodyPr>
            <a:normAutofit fontScale="90000"/>
          </a:bodyPr>
          <a:lstStyle/>
          <a:p>
            <a:endParaRPr lang="en-US" b="1" dirty="0"/>
          </a:p>
        </p:txBody>
      </p:sp>
      <p:sp>
        <p:nvSpPr>
          <p:cNvPr id="3" name="Content Placeholder 2">
            <a:extLst>
              <a:ext uri="{FF2B5EF4-FFF2-40B4-BE49-F238E27FC236}">
                <a16:creationId xmlns:a16="http://schemas.microsoft.com/office/drawing/2014/main" xmlns="" id="{7DBBCF53-1EAB-41CC-BED7-3E518AE36421}"/>
              </a:ext>
            </a:extLst>
          </p:cNvPr>
          <p:cNvSpPr>
            <a:spLocks noGrp="1"/>
          </p:cNvSpPr>
          <p:nvPr>
            <p:ph idx="1"/>
          </p:nvPr>
        </p:nvSpPr>
        <p:spPr>
          <a:xfrm>
            <a:off x="287079" y="1545771"/>
            <a:ext cx="11780874" cy="5110210"/>
          </a:xfrm>
        </p:spPr>
        <p:txBody>
          <a:bodyPr/>
          <a:lstStyle/>
          <a:p>
            <a:r>
              <a:rPr lang="en-US" sz="2400" i="1" dirty="0"/>
              <a:t>“Imagine a situation where you are in a conversation with your father. Your father is of opinion that you should choose engineering as your career path and your interest lies in choosing business studies as  a career”. </a:t>
            </a:r>
          </a:p>
          <a:p>
            <a:r>
              <a:rPr lang="en-US" sz="2400" dirty="0"/>
              <a:t>While convincing your father for choosing business studies:</a:t>
            </a:r>
          </a:p>
          <a:p>
            <a:pPr marL="0" indent="0">
              <a:buNone/>
            </a:pPr>
            <a:r>
              <a:rPr lang="en-US" sz="2400" dirty="0"/>
              <a:t>1. What type of barriers can occur in the above mentioned situation?</a:t>
            </a:r>
          </a:p>
          <a:p>
            <a:pPr marL="0" indent="0">
              <a:buNone/>
            </a:pPr>
            <a:r>
              <a:rPr lang="en-US" sz="2400" dirty="0"/>
              <a:t>2. What steps you will take during the conversation with your father to avoid any possible barrier.</a:t>
            </a:r>
          </a:p>
          <a:p>
            <a:pPr marL="0" indent="0">
              <a:buNone/>
            </a:pPr>
            <a:r>
              <a:rPr lang="en-US" sz="2400" b="1" dirty="0"/>
              <a:t>Mode of Submission</a:t>
            </a:r>
            <a:r>
              <a:rPr lang="en-US" sz="2400" dirty="0"/>
              <a:t>: Type your answer of the task in MS Word document and upload it in assignment section of your teams/class </a:t>
            </a:r>
            <a:r>
              <a:rPr lang="en-US" sz="2400" b="1" dirty="0"/>
              <a:t>(Teacher will guide about submission further at the end of the class). </a:t>
            </a:r>
            <a:endParaRPr lang="en-US" sz="2400" dirty="0"/>
          </a:p>
          <a:p>
            <a:r>
              <a:rPr lang="en-US" sz="2400" b="1" dirty="0"/>
              <a:t>Word limit</a:t>
            </a:r>
            <a:r>
              <a:rPr lang="en-US" sz="2400" dirty="0"/>
              <a:t>: </a:t>
            </a:r>
            <a:r>
              <a:rPr lang="en-US" sz="2400" u="sng" dirty="0"/>
              <a:t>at least </a:t>
            </a:r>
            <a:r>
              <a:rPr lang="en-US" sz="2400" u="sng" dirty="0" smtClean="0"/>
              <a:t>150-200 Words.</a:t>
            </a:r>
            <a:endParaRPr lang="en-US" sz="2400" dirty="0"/>
          </a:p>
        </p:txBody>
      </p:sp>
    </p:spTree>
    <p:extLst>
      <p:ext uri="{BB962C8B-B14F-4D97-AF65-F5344CB8AC3E}">
        <p14:creationId xmlns:p14="http://schemas.microsoft.com/office/powerpoint/2010/main" val="14930246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318D13-1B8D-4AE4-9E4E-BBBDEB2A4840}"/>
              </a:ext>
            </a:extLst>
          </p:cNvPr>
          <p:cNvSpPr>
            <a:spLocks noGrp="1"/>
          </p:cNvSpPr>
          <p:nvPr>
            <p:ph type="title"/>
          </p:nvPr>
        </p:nvSpPr>
        <p:spPr>
          <a:xfrm>
            <a:off x="965791" y="2766218"/>
            <a:ext cx="10515600" cy="1325563"/>
          </a:xfrm>
        </p:spPr>
        <p:txBody>
          <a:bodyPr>
            <a:normAutofit/>
          </a:bodyPr>
          <a:lstStyle/>
          <a:p>
            <a:pPr algn="ctr"/>
            <a:r>
              <a:rPr lang="en-US" sz="4800" b="1" dirty="0"/>
              <a:t>Time for Questions and Queries!</a:t>
            </a:r>
          </a:p>
        </p:txBody>
      </p:sp>
    </p:spTree>
    <p:extLst>
      <p:ext uri="{BB962C8B-B14F-4D97-AF65-F5344CB8AC3E}">
        <p14:creationId xmlns:p14="http://schemas.microsoft.com/office/powerpoint/2010/main" val="2288537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SESSIONAL </a:t>
            </a:r>
            <a:r>
              <a:rPr lang="en-US" dirty="0" smtClean="0"/>
              <a:t>TEST</a:t>
            </a:r>
            <a:endParaRPr lang="en-US" dirty="0"/>
          </a:p>
        </p:txBody>
      </p:sp>
      <p:sp>
        <p:nvSpPr>
          <p:cNvPr id="3" name="Content Placeholder 2"/>
          <p:cNvSpPr>
            <a:spLocks noGrp="1"/>
          </p:cNvSpPr>
          <p:nvPr>
            <p:ph idx="1"/>
          </p:nvPr>
        </p:nvSpPr>
        <p:spPr/>
        <p:txBody>
          <a:bodyPr/>
          <a:lstStyle/>
          <a:p>
            <a:r>
              <a:rPr lang="en-US" dirty="0" smtClean="0"/>
              <a:t>Time Allowed: class time 			</a:t>
            </a:r>
            <a:endParaRPr lang="en-US" dirty="0"/>
          </a:p>
          <a:p>
            <a:r>
              <a:rPr lang="en-US" dirty="0" smtClean="0"/>
              <a:t>What is non-verbal communication? Discuss all the elements of non-verbal communication.</a:t>
            </a:r>
            <a:endParaRPr lang="en-US" dirty="0"/>
          </a:p>
        </p:txBody>
      </p:sp>
    </p:spTree>
    <p:extLst>
      <p:ext uri="{BB962C8B-B14F-4D97-AF65-F5344CB8AC3E}">
        <p14:creationId xmlns:p14="http://schemas.microsoft.com/office/powerpoint/2010/main" val="3634475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smtClean="0"/>
              <a:t>Share </a:t>
            </a:r>
            <a:r>
              <a:rPr lang="en-US" dirty="0" smtClean="0"/>
              <a:t>personal experience of interpretation of Non-Verbal communication.</a:t>
            </a:r>
            <a:endParaRPr lang="en-US" dirty="0"/>
          </a:p>
        </p:txBody>
      </p:sp>
    </p:spTree>
    <p:extLst>
      <p:ext uri="{BB962C8B-B14F-4D97-AF65-F5344CB8AC3E}">
        <p14:creationId xmlns:p14="http://schemas.microsoft.com/office/powerpoint/2010/main" val="156712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C0A09-608B-4537-8ED4-A584F822BE06}"/>
              </a:ext>
            </a:extLst>
          </p:cNvPr>
          <p:cNvSpPr>
            <a:spLocks noGrp="1"/>
          </p:cNvSpPr>
          <p:nvPr>
            <p:ph type="title"/>
          </p:nvPr>
        </p:nvSpPr>
        <p:spPr>
          <a:xfrm>
            <a:off x="457200" y="365126"/>
            <a:ext cx="10896600" cy="613070"/>
          </a:xfrm>
        </p:spPr>
        <p:txBody>
          <a:bodyPr>
            <a:normAutofit fontScale="90000"/>
          </a:bodyPr>
          <a:lstStyle/>
          <a:p>
            <a:r>
              <a:rPr lang="en-US" b="1" dirty="0">
                <a:latin typeface="Garamond" panose="02020404030301010803" pitchFamily="18" charset="0"/>
              </a:rPr>
              <a:t>Lecture 2 Essentials: </a:t>
            </a:r>
          </a:p>
        </p:txBody>
      </p:sp>
      <p:sp>
        <p:nvSpPr>
          <p:cNvPr id="3" name="Content Placeholder 2">
            <a:extLst>
              <a:ext uri="{FF2B5EF4-FFF2-40B4-BE49-F238E27FC236}">
                <a16:creationId xmlns:a16="http://schemas.microsoft.com/office/drawing/2014/main" xmlns="" id="{8E266294-BCFE-4E3F-9A70-F1B8069547C2}"/>
              </a:ext>
            </a:extLst>
          </p:cNvPr>
          <p:cNvSpPr>
            <a:spLocks noGrp="1"/>
          </p:cNvSpPr>
          <p:nvPr>
            <p:ph idx="1"/>
          </p:nvPr>
        </p:nvSpPr>
        <p:spPr>
          <a:xfrm>
            <a:off x="285307" y="1513114"/>
            <a:ext cx="11621386" cy="5121602"/>
          </a:xfrm>
        </p:spPr>
        <p:txBody>
          <a:bodyPr/>
          <a:lstStyle/>
          <a:p>
            <a:pPr marL="182880" lvl="0" indent="-182880">
              <a:lnSpc>
                <a:spcPct val="100000"/>
              </a:lnSpc>
              <a:spcBef>
                <a:spcPts val="900"/>
              </a:spcBef>
              <a:buClr>
                <a:srgbClr val="000000">
                  <a:lumMod val="85000"/>
                  <a:lumOff val="15000"/>
                </a:srgbClr>
              </a:buClr>
              <a:buFont typeface="Garamond" pitchFamily="18" charset="0"/>
              <a:buChar char="◦"/>
            </a:pPr>
            <a:r>
              <a:rPr lang="en-US" sz="2800" b="1" dirty="0">
                <a:latin typeface="Garamond" panose="02020404030301010803"/>
              </a:rPr>
              <a:t>Aim</a:t>
            </a:r>
            <a:r>
              <a:rPr lang="en-US" sz="2800" dirty="0">
                <a:latin typeface="Garamond" panose="02020404030301010803"/>
              </a:rPr>
              <a:t> : To introduce the basic concept of  </a:t>
            </a:r>
            <a:r>
              <a:rPr lang="en-US" sz="2800" u="sng" dirty="0">
                <a:latin typeface="Garamond" panose="02020404030301010803"/>
              </a:rPr>
              <a:t>Barriers in Communication Process  </a:t>
            </a:r>
          </a:p>
          <a:p>
            <a:pPr marL="182880" lvl="0" indent="-182880">
              <a:lnSpc>
                <a:spcPct val="100000"/>
              </a:lnSpc>
              <a:spcBef>
                <a:spcPts val="900"/>
              </a:spcBef>
              <a:buClr>
                <a:srgbClr val="000000">
                  <a:lumMod val="85000"/>
                  <a:lumOff val="15000"/>
                </a:srgbClr>
              </a:buClr>
              <a:buFont typeface="Garamond" pitchFamily="18" charset="0"/>
              <a:buChar char="◦"/>
            </a:pPr>
            <a:r>
              <a:rPr lang="en-US" sz="2800" b="1" dirty="0">
                <a:latin typeface="Garamond" panose="02020404030301010803"/>
              </a:rPr>
              <a:t>Objectives</a:t>
            </a:r>
            <a:r>
              <a:rPr lang="en-US" sz="2800" dirty="0">
                <a:latin typeface="Garamond" panose="02020404030301010803"/>
              </a:rPr>
              <a:t>: After this class students will be able to:</a:t>
            </a:r>
          </a:p>
          <a:p>
            <a:pPr marL="182880" lvl="0" indent="-182880">
              <a:lnSpc>
                <a:spcPct val="100000"/>
              </a:lnSpc>
              <a:spcBef>
                <a:spcPts val="900"/>
              </a:spcBef>
              <a:buClr>
                <a:srgbClr val="000000">
                  <a:lumMod val="85000"/>
                  <a:lumOff val="15000"/>
                </a:srgbClr>
              </a:buClr>
              <a:buFont typeface="Garamond" pitchFamily="18" charset="0"/>
              <a:buChar char="◦"/>
            </a:pPr>
            <a:r>
              <a:rPr lang="en-US" sz="2800" dirty="0">
                <a:latin typeface="Garamond" panose="02020404030301010803"/>
              </a:rPr>
              <a:t> Define what are barriers in communication process</a:t>
            </a:r>
          </a:p>
          <a:p>
            <a:pPr marL="182880" lvl="0" indent="-182880">
              <a:lnSpc>
                <a:spcPct val="100000"/>
              </a:lnSpc>
              <a:spcBef>
                <a:spcPts val="900"/>
              </a:spcBef>
              <a:buClr>
                <a:srgbClr val="000000">
                  <a:lumMod val="85000"/>
                  <a:lumOff val="15000"/>
                </a:srgbClr>
              </a:buClr>
              <a:buFont typeface="Garamond" pitchFamily="18" charset="0"/>
              <a:buChar char="◦"/>
            </a:pPr>
            <a:r>
              <a:rPr lang="en-US" sz="2800" dirty="0">
                <a:latin typeface="Garamond" panose="02020404030301010803"/>
              </a:rPr>
              <a:t> Effect of barriers on communication process</a:t>
            </a:r>
          </a:p>
          <a:p>
            <a:pPr marL="182880" lvl="0" indent="-182880">
              <a:lnSpc>
                <a:spcPct val="100000"/>
              </a:lnSpc>
              <a:spcBef>
                <a:spcPts val="900"/>
              </a:spcBef>
              <a:buClr>
                <a:srgbClr val="000000">
                  <a:lumMod val="85000"/>
                  <a:lumOff val="15000"/>
                </a:srgbClr>
              </a:buClr>
              <a:buFont typeface="Garamond" pitchFamily="18" charset="0"/>
              <a:buChar char="◦"/>
            </a:pPr>
            <a:r>
              <a:rPr lang="en-US" sz="2800" dirty="0">
                <a:latin typeface="Garamond" panose="02020404030301010803"/>
              </a:rPr>
              <a:t> Different types of communication barriers (explanation of 3 in detail)</a:t>
            </a:r>
          </a:p>
          <a:p>
            <a:pPr marL="182880" lvl="0" indent="-182880">
              <a:lnSpc>
                <a:spcPct val="100000"/>
              </a:lnSpc>
              <a:spcBef>
                <a:spcPts val="900"/>
              </a:spcBef>
              <a:buClr>
                <a:srgbClr val="000000">
                  <a:lumMod val="85000"/>
                  <a:lumOff val="15000"/>
                </a:srgbClr>
              </a:buClr>
              <a:buFont typeface="Garamond" pitchFamily="18" charset="0"/>
              <a:buChar char="◦"/>
            </a:pPr>
            <a:r>
              <a:rPr lang="en-US" sz="2800" b="1" dirty="0">
                <a:latin typeface="Garamond" panose="02020404030301010803"/>
              </a:rPr>
              <a:t>Assessment (how learning will be recognized): </a:t>
            </a:r>
            <a:r>
              <a:rPr lang="en-US" sz="2800" dirty="0">
                <a:latin typeface="Garamond" panose="02020404030301010803"/>
              </a:rPr>
              <a:t>Discussion Prompts, mini video clip incorporated between the lecture, debrief session at the end of the class and mini task assigned for home.</a:t>
            </a:r>
            <a:endParaRPr lang="en-US" sz="3200" dirty="0"/>
          </a:p>
        </p:txBody>
      </p:sp>
    </p:spTree>
    <p:extLst>
      <p:ext uri="{BB962C8B-B14F-4D97-AF65-F5344CB8AC3E}">
        <p14:creationId xmlns:p14="http://schemas.microsoft.com/office/powerpoint/2010/main" val="1024036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379391-553D-4AFE-ABDF-0018D51A794E}"/>
              </a:ext>
            </a:extLst>
          </p:cNvPr>
          <p:cNvSpPr>
            <a:spLocks noGrp="1"/>
          </p:cNvSpPr>
          <p:nvPr>
            <p:ph type="title"/>
          </p:nvPr>
        </p:nvSpPr>
        <p:spPr>
          <a:xfrm>
            <a:off x="382772" y="148855"/>
            <a:ext cx="11355572" cy="871871"/>
          </a:xfrm>
        </p:spPr>
        <p:txBody>
          <a:bodyPr>
            <a:normAutofit fontScale="90000"/>
          </a:bodyPr>
          <a:lstStyle/>
          <a:p>
            <a:r>
              <a:rPr lang="en-US" b="1" dirty="0">
                <a:latin typeface="Garamond" panose="02020404030301010803" pitchFamily="18" charset="0"/>
              </a:rPr>
              <a:t>Recap of the last lecture and discussion of the task:</a:t>
            </a:r>
          </a:p>
        </p:txBody>
      </p:sp>
      <p:sp>
        <p:nvSpPr>
          <p:cNvPr id="3" name="Content Placeholder 2">
            <a:extLst>
              <a:ext uri="{FF2B5EF4-FFF2-40B4-BE49-F238E27FC236}">
                <a16:creationId xmlns:a16="http://schemas.microsoft.com/office/drawing/2014/main" xmlns="" id="{BA86B80E-7C46-4069-B894-1FA1F6FE50B5}"/>
              </a:ext>
            </a:extLst>
          </p:cNvPr>
          <p:cNvSpPr>
            <a:spLocks noGrp="1"/>
          </p:cNvSpPr>
          <p:nvPr>
            <p:ph idx="1"/>
          </p:nvPr>
        </p:nvSpPr>
        <p:spPr>
          <a:xfrm>
            <a:off x="265814" y="1567543"/>
            <a:ext cx="11727712" cy="5141602"/>
          </a:xfrm>
        </p:spPr>
        <p:txBody>
          <a:bodyPr/>
          <a:lstStyle/>
          <a:p>
            <a:r>
              <a:rPr lang="en-US" sz="2800" dirty="0"/>
              <a:t>Share your answers of the activity given to you?</a:t>
            </a:r>
          </a:p>
          <a:p>
            <a:endParaRPr lang="en-US" sz="2800" dirty="0"/>
          </a:p>
          <a:p>
            <a:r>
              <a:rPr lang="en-US" sz="2800" dirty="0"/>
              <a:t>What did you understand from the animated video “Hu’s on first” shared in teams as a home task ?</a:t>
            </a:r>
          </a:p>
          <a:p>
            <a:endParaRPr lang="en-US" sz="2800" dirty="0"/>
          </a:p>
          <a:p>
            <a:r>
              <a:rPr lang="en-US" sz="2800" dirty="0"/>
              <a:t> Your major observations from the video?</a:t>
            </a:r>
          </a:p>
          <a:p>
            <a:endParaRPr lang="en-US" sz="2800" dirty="0"/>
          </a:p>
          <a:p>
            <a:r>
              <a:rPr lang="en-US" sz="2800" dirty="0"/>
              <a:t>Interesting aspect in the video?</a:t>
            </a:r>
          </a:p>
          <a:p>
            <a:endParaRPr lang="en-US" sz="2800" dirty="0"/>
          </a:p>
          <a:p>
            <a:r>
              <a:rPr lang="en-US" sz="2800" dirty="0"/>
              <a:t>Watching the video can you suggest a solution for such situations?</a:t>
            </a:r>
          </a:p>
          <a:p>
            <a:endParaRPr lang="en-US" sz="2800" dirty="0"/>
          </a:p>
          <a:p>
            <a:endParaRPr lang="en-US" sz="2800" dirty="0"/>
          </a:p>
        </p:txBody>
      </p:sp>
    </p:spTree>
    <p:extLst>
      <p:ext uri="{BB962C8B-B14F-4D97-AF65-F5344CB8AC3E}">
        <p14:creationId xmlns:p14="http://schemas.microsoft.com/office/powerpoint/2010/main" val="36104546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AD647-8F44-4493-A081-BDA7DED0C9FF}"/>
              </a:ext>
            </a:extLst>
          </p:cNvPr>
          <p:cNvSpPr>
            <a:spLocks noGrp="1"/>
          </p:cNvSpPr>
          <p:nvPr>
            <p:ph type="title"/>
          </p:nvPr>
        </p:nvSpPr>
        <p:spPr>
          <a:xfrm>
            <a:off x="466061" y="365125"/>
            <a:ext cx="10515600" cy="698131"/>
          </a:xfrm>
        </p:spPr>
        <p:txBody>
          <a:bodyPr>
            <a:normAutofit fontScale="90000"/>
          </a:bodyPr>
          <a:lstStyle/>
          <a:p>
            <a:r>
              <a:rPr lang="en-US" b="1" dirty="0"/>
              <a:t>Barriers-Introduction</a:t>
            </a:r>
          </a:p>
        </p:txBody>
      </p:sp>
      <p:sp>
        <p:nvSpPr>
          <p:cNvPr id="3" name="Content Placeholder 2">
            <a:extLst>
              <a:ext uri="{FF2B5EF4-FFF2-40B4-BE49-F238E27FC236}">
                <a16:creationId xmlns:a16="http://schemas.microsoft.com/office/drawing/2014/main" xmlns="" id="{710C4941-FFD6-4F53-8C55-274DAE90DEA6}"/>
              </a:ext>
            </a:extLst>
          </p:cNvPr>
          <p:cNvSpPr>
            <a:spLocks noGrp="1"/>
          </p:cNvSpPr>
          <p:nvPr>
            <p:ph idx="1"/>
          </p:nvPr>
        </p:nvSpPr>
        <p:spPr>
          <a:xfrm>
            <a:off x="233915" y="1458686"/>
            <a:ext cx="11791507" cy="5282356"/>
          </a:xfrm>
        </p:spPr>
        <p:txBody>
          <a:bodyPr/>
          <a:lstStyle/>
          <a:p>
            <a:r>
              <a:rPr lang="en-US" sz="2800" dirty="0"/>
              <a:t>Communication is fruitful if and only if the messages sent by the sender is interpreted with same meaning by the receiver. </a:t>
            </a:r>
          </a:p>
          <a:p>
            <a:endParaRPr lang="en-US" sz="2800" dirty="0"/>
          </a:p>
          <a:p>
            <a:r>
              <a:rPr lang="en-US" sz="2800" dirty="0"/>
              <a:t>If any kind of disturbance blocks process of communication, the message will be destroyed. </a:t>
            </a:r>
          </a:p>
          <a:p>
            <a:endParaRPr lang="en-US" sz="2800" dirty="0"/>
          </a:p>
          <a:p>
            <a:r>
              <a:rPr lang="en-US" sz="2800" dirty="0"/>
              <a:t>Barrier: A disturbance that stops us from completing certain tasks.</a:t>
            </a:r>
          </a:p>
          <a:p>
            <a:pPr marL="0" indent="0">
              <a:buNone/>
            </a:pPr>
            <a:endParaRPr lang="en-US" sz="2800" dirty="0"/>
          </a:p>
          <a:p>
            <a:r>
              <a:rPr lang="en-US" sz="2800" dirty="0"/>
              <a:t>Due to such disturbances, senders and receivers  face severe problems in sending and </a:t>
            </a:r>
            <a:r>
              <a:rPr lang="en-US" sz="2800" dirty="0" err="1"/>
              <a:t>receinving</a:t>
            </a:r>
            <a:r>
              <a:rPr lang="en-US" sz="2800" dirty="0"/>
              <a:t> messages. </a:t>
            </a:r>
          </a:p>
        </p:txBody>
      </p:sp>
    </p:spTree>
    <p:extLst>
      <p:ext uri="{BB962C8B-B14F-4D97-AF65-F5344CB8AC3E}">
        <p14:creationId xmlns:p14="http://schemas.microsoft.com/office/powerpoint/2010/main" val="9189134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5DAC44-C6F7-4667-A45E-13632E6C68ED}"/>
              </a:ext>
            </a:extLst>
          </p:cNvPr>
          <p:cNvSpPr>
            <a:spLocks noGrp="1"/>
          </p:cNvSpPr>
          <p:nvPr>
            <p:ph type="title"/>
          </p:nvPr>
        </p:nvSpPr>
        <p:spPr>
          <a:xfrm>
            <a:off x="308343" y="148856"/>
            <a:ext cx="11045457" cy="712382"/>
          </a:xfrm>
        </p:spPr>
        <p:txBody>
          <a:bodyPr>
            <a:normAutofit fontScale="90000"/>
          </a:bodyPr>
          <a:lstStyle/>
          <a:p>
            <a:r>
              <a:rPr lang="en-US" b="1" dirty="0"/>
              <a:t>Barriers-Introduction (Continued):</a:t>
            </a:r>
          </a:p>
        </p:txBody>
      </p:sp>
      <p:sp>
        <p:nvSpPr>
          <p:cNvPr id="3" name="Content Placeholder 2">
            <a:extLst>
              <a:ext uri="{FF2B5EF4-FFF2-40B4-BE49-F238E27FC236}">
                <a16:creationId xmlns:a16="http://schemas.microsoft.com/office/drawing/2014/main" xmlns="" id="{2831BCC8-B895-40DD-A084-0A9BE18FD34E}"/>
              </a:ext>
            </a:extLst>
          </p:cNvPr>
          <p:cNvSpPr>
            <a:spLocks noGrp="1"/>
          </p:cNvSpPr>
          <p:nvPr>
            <p:ph idx="1"/>
          </p:nvPr>
        </p:nvSpPr>
        <p:spPr>
          <a:xfrm>
            <a:off x="308343" y="1687286"/>
            <a:ext cx="11717079" cy="5021858"/>
          </a:xfrm>
        </p:spPr>
        <p:txBody>
          <a:bodyPr/>
          <a:lstStyle/>
          <a:p>
            <a:r>
              <a:rPr lang="en-US" sz="2800" dirty="0"/>
              <a:t>There are several barriers that affects the flow of communication between individuals in different situations (Work place, home, </a:t>
            </a:r>
            <a:r>
              <a:rPr lang="en-US" sz="2800" dirty="0" err="1"/>
              <a:t>etc</a:t>
            </a:r>
            <a:r>
              <a:rPr lang="en-US" sz="2800" dirty="0"/>
              <a:t>)</a:t>
            </a:r>
          </a:p>
          <a:p>
            <a:r>
              <a:rPr lang="en-US" sz="2800" dirty="0"/>
              <a:t>These barriers interrupt the flow of communication from the sender to the receiver, thus making communication ineffective. </a:t>
            </a:r>
          </a:p>
          <a:p>
            <a:r>
              <a:rPr lang="en-US" sz="2800" dirty="0"/>
              <a:t>Thus communication barrier : </a:t>
            </a:r>
          </a:p>
          <a:p>
            <a:pPr marL="0" indent="0" algn="ctr">
              <a:buNone/>
            </a:pPr>
            <a:r>
              <a:rPr lang="en-US" sz="3200" i="1" dirty="0"/>
              <a:t>“Communication Barriers can be defined as the aspects or conditions that interfere with effective exchange of ideas or thoughts”. </a:t>
            </a:r>
          </a:p>
          <a:p>
            <a:pPr marL="0" indent="0" algn="ctr">
              <a:buNone/>
            </a:pPr>
            <a:endParaRPr lang="en-US" sz="3200" dirty="0"/>
          </a:p>
          <a:p>
            <a:endParaRPr lang="en-US" sz="2800" dirty="0"/>
          </a:p>
          <a:p>
            <a:endParaRPr lang="en-US" sz="2800" dirty="0"/>
          </a:p>
        </p:txBody>
      </p:sp>
    </p:spTree>
    <p:extLst>
      <p:ext uri="{BB962C8B-B14F-4D97-AF65-F5344CB8AC3E}">
        <p14:creationId xmlns:p14="http://schemas.microsoft.com/office/powerpoint/2010/main" val="3685067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9AEC4-3EC8-4061-B49E-ED6A87B60232}"/>
              </a:ext>
            </a:extLst>
          </p:cNvPr>
          <p:cNvSpPr>
            <a:spLocks noGrp="1"/>
          </p:cNvSpPr>
          <p:nvPr>
            <p:ph type="title"/>
          </p:nvPr>
        </p:nvSpPr>
        <p:spPr>
          <a:xfrm>
            <a:off x="646814" y="67303"/>
            <a:ext cx="10515600" cy="762038"/>
          </a:xfrm>
        </p:spPr>
        <p:txBody>
          <a:bodyPr>
            <a:normAutofit fontScale="90000"/>
          </a:bodyPr>
          <a:lstStyle/>
          <a:p>
            <a:r>
              <a:rPr lang="en-US" b="1" dirty="0"/>
              <a:t>Communication Barriers:</a:t>
            </a:r>
          </a:p>
        </p:txBody>
      </p:sp>
      <p:sp>
        <p:nvSpPr>
          <p:cNvPr id="3" name="Content Placeholder 2">
            <a:extLst>
              <a:ext uri="{FF2B5EF4-FFF2-40B4-BE49-F238E27FC236}">
                <a16:creationId xmlns:a16="http://schemas.microsoft.com/office/drawing/2014/main" xmlns="" id="{3A21206F-753D-4CE7-A6D8-7193AF63267E}"/>
              </a:ext>
            </a:extLst>
          </p:cNvPr>
          <p:cNvSpPr>
            <a:spLocks noGrp="1"/>
          </p:cNvSpPr>
          <p:nvPr>
            <p:ph idx="1"/>
          </p:nvPr>
        </p:nvSpPr>
        <p:spPr>
          <a:xfrm>
            <a:off x="276447" y="1621971"/>
            <a:ext cx="11706446" cy="5097806"/>
          </a:xfrm>
        </p:spPr>
        <p:txBody>
          <a:bodyPr>
            <a:normAutofit/>
          </a:bodyPr>
          <a:lstStyle/>
          <a:p>
            <a:r>
              <a:rPr lang="en-US" sz="2400" b="1" dirty="0"/>
              <a:t>What barriers do to communication process</a:t>
            </a:r>
            <a:r>
              <a:rPr lang="en-US" sz="2400" dirty="0"/>
              <a:t>: Barriers make the message </a:t>
            </a:r>
            <a:r>
              <a:rPr lang="en-US" sz="2400" u="sng" dirty="0"/>
              <a:t>doubtfu</a:t>
            </a:r>
            <a:r>
              <a:rPr lang="en-US" sz="2400" dirty="0"/>
              <a:t>l and </a:t>
            </a:r>
            <a:r>
              <a:rPr lang="en-US" sz="2400" u="sng" dirty="0"/>
              <a:t>unclear to understand</a:t>
            </a:r>
            <a:r>
              <a:rPr lang="en-US" sz="2400" dirty="0"/>
              <a:t>. </a:t>
            </a:r>
            <a:r>
              <a:rPr lang="en-US" sz="2400" u="sng" dirty="0"/>
              <a:t>Sender</a:t>
            </a:r>
            <a:r>
              <a:rPr lang="en-US" sz="2400" dirty="0"/>
              <a:t> gets </a:t>
            </a:r>
            <a:r>
              <a:rPr lang="en-US" sz="2400" u="sng" dirty="0"/>
              <a:t>confused</a:t>
            </a:r>
            <a:r>
              <a:rPr lang="en-US" sz="2400" dirty="0"/>
              <a:t> and it becomes </a:t>
            </a:r>
            <a:r>
              <a:rPr lang="en-US" sz="2400" u="sng" dirty="0"/>
              <a:t>unable for him/her to interpret the correct meaning</a:t>
            </a:r>
            <a:r>
              <a:rPr lang="en-US" sz="2400" dirty="0"/>
              <a:t> of the message. </a:t>
            </a:r>
          </a:p>
          <a:p>
            <a:pPr marL="0" indent="0">
              <a:buNone/>
            </a:pPr>
            <a:r>
              <a:rPr lang="en-US" sz="2400" dirty="0"/>
              <a:t>Following are few common barriers faced by individuals:</a:t>
            </a:r>
          </a:p>
          <a:p>
            <a:pPr marL="514350" indent="-514350">
              <a:buAutoNum type="arabicPeriod"/>
            </a:pPr>
            <a:r>
              <a:rPr lang="en-US" sz="2400" dirty="0"/>
              <a:t>Physical Barriers/Environment </a:t>
            </a:r>
          </a:p>
          <a:p>
            <a:pPr marL="514350" indent="-514350">
              <a:buAutoNum type="arabicPeriod"/>
            </a:pPr>
            <a:r>
              <a:rPr lang="en-US" sz="2400" dirty="0"/>
              <a:t>Physiological Barriers</a:t>
            </a:r>
          </a:p>
          <a:p>
            <a:pPr marL="0" indent="0">
              <a:buNone/>
            </a:pPr>
            <a:r>
              <a:rPr lang="en-US" sz="2400" dirty="0"/>
              <a:t>3. Psychological/Perceptual Barriers</a:t>
            </a:r>
          </a:p>
          <a:p>
            <a:pPr marL="0" indent="0">
              <a:buNone/>
            </a:pPr>
            <a:r>
              <a:rPr lang="en-US" sz="2400" dirty="0"/>
              <a:t>4. Cultural Barriers</a:t>
            </a:r>
          </a:p>
          <a:p>
            <a:pPr marL="0" indent="0">
              <a:buNone/>
            </a:pPr>
            <a:r>
              <a:rPr lang="en-US" sz="2400" dirty="0"/>
              <a:t>5.  Linguistic Barriers</a:t>
            </a:r>
          </a:p>
          <a:p>
            <a:pPr marL="0" indent="0">
              <a:buNone/>
            </a:pPr>
            <a:r>
              <a:rPr lang="en-US" sz="2400" dirty="0"/>
              <a:t>6.  Emotional Barriers</a:t>
            </a:r>
          </a:p>
          <a:p>
            <a:pPr marL="0" indent="0">
              <a:buNone/>
            </a:pPr>
            <a:r>
              <a:rPr lang="en-US" sz="2400" dirty="0"/>
              <a:t>7. Gender Barriers </a:t>
            </a:r>
          </a:p>
          <a:p>
            <a:endParaRPr lang="en-US" sz="2400" dirty="0"/>
          </a:p>
        </p:txBody>
      </p:sp>
    </p:spTree>
    <p:extLst>
      <p:ext uri="{BB962C8B-B14F-4D97-AF65-F5344CB8AC3E}">
        <p14:creationId xmlns:p14="http://schemas.microsoft.com/office/powerpoint/2010/main" val="3158091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182B5-66F0-428C-81A0-2C0ACAFB29A7}"/>
              </a:ext>
            </a:extLst>
          </p:cNvPr>
          <p:cNvSpPr>
            <a:spLocks noGrp="1"/>
          </p:cNvSpPr>
          <p:nvPr>
            <p:ph type="title"/>
          </p:nvPr>
        </p:nvSpPr>
        <p:spPr>
          <a:xfrm>
            <a:off x="318977" y="365126"/>
            <a:ext cx="11034823" cy="676866"/>
          </a:xfrm>
        </p:spPr>
        <p:txBody>
          <a:bodyPr>
            <a:normAutofit fontScale="90000"/>
          </a:bodyPr>
          <a:lstStyle/>
          <a:p>
            <a:r>
              <a:rPr lang="en-US" b="1" dirty="0"/>
              <a:t>Physical Barriers : </a:t>
            </a:r>
          </a:p>
        </p:txBody>
      </p:sp>
      <p:sp>
        <p:nvSpPr>
          <p:cNvPr id="3" name="Content Placeholder 2">
            <a:extLst>
              <a:ext uri="{FF2B5EF4-FFF2-40B4-BE49-F238E27FC236}">
                <a16:creationId xmlns:a16="http://schemas.microsoft.com/office/drawing/2014/main" xmlns="" id="{94E18A41-8B56-4F6C-95B7-48BF7D006DFE}"/>
              </a:ext>
            </a:extLst>
          </p:cNvPr>
          <p:cNvSpPr>
            <a:spLocks noGrp="1"/>
          </p:cNvSpPr>
          <p:nvPr>
            <p:ph idx="1"/>
          </p:nvPr>
        </p:nvSpPr>
        <p:spPr>
          <a:xfrm>
            <a:off x="318977" y="1534886"/>
            <a:ext cx="11653283" cy="5184891"/>
          </a:xfrm>
        </p:spPr>
        <p:txBody>
          <a:bodyPr>
            <a:normAutofit lnSpcReduction="10000"/>
          </a:bodyPr>
          <a:lstStyle/>
          <a:p>
            <a:r>
              <a:rPr lang="en-US" sz="2800" dirty="0"/>
              <a:t>Physical barriers occur due to unfavorable environment and surroundings.</a:t>
            </a:r>
          </a:p>
          <a:p>
            <a:r>
              <a:rPr lang="en-US" sz="2800" dirty="0"/>
              <a:t> Physical barrier is the environmental and natural condition that act as a barrier in communication in sending message from sender to receiver. Any environment or interior  design problems, technological problems and noise are the parts of physical barriers.</a:t>
            </a:r>
          </a:p>
          <a:p>
            <a:pPr marL="0" indent="0">
              <a:buNone/>
            </a:pPr>
            <a:endParaRPr lang="en-US" sz="2800" dirty="0"/>
          </a:p>
          <a:p>
            <a:r>
              <a:rPr lang="en-US" sz="2800" b="1" dirty="0"/>
              <a:t>Major physical barriers are</a:t>
            </a:r>
            <a:r>
              <a:rPr lang="en-US" sz="2800" dirty="0"/>
              <a:t>: </a:t>
            </a:r>
          </a:p>
          <a:p>
            <a:r>
              <a:rPr lang="en-US" sz="2800" dirty="0"/>
              <a:t>1. Time</a:t>
            </a:r>
          </a:p>
          <a:p>
            <a:r>
              <a:rPr lang="en-US" sz="2800" dirty="0"/>
              <a:t>2. Space </a:t>
            </a:r>
          </a:p>
          <a:p>
            <a:r>
              <a:rPr lang="en-US" sz="2800" dirty="0"/>
              <a:t>3. Noise </a:t>
            </a:r>
          </a:p>
          <a:p>
            <a:r>
              <a:rPr lang="en-US" sz="2800" dirty="0"/>
              <a:t>4. Place</a:t>
            </a:r>
          </a:p>
        </p:txBody>
      </p:sp>
    </p:spTree>
    <p:extLst>
      <p:ext uri="{BB962C8B-B14F-4D97-AF65-F5344CB8AC3E}">
        <p14:creationId xmlns:p14="http://schemas.microsoft.com/office/powerpoint/2010/main" val="21025417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F27F0899519448AEE3F3E4F5F3BFFE" ma:contentTypeVersion="10" ma:contentTypeDescription="Create a new document." ma:contentTypeScope="" ma:versionID="e6fe23dc282d9255f598b4030f9ddb03">
  <xsd:schema xmlns:xsd="http://www.w3.org/2001/XMLSchema" xmlns:xs="http://www.w3.org/2001/XMLSchema" xmlns:p="http://schemas.microsoft.com/office/2006/metadata/properties" xmlns:ns2="f0d17b15-99e6-4c97-82f1-ffbee204541d" targetNamespace="http://schemas.microsoft.com/office/2006/metadata/properties" ma:root="true" ma:fieldsID="c3a5dc4f53849ed8b5271c949592d712" ns2:_="">
    <xsd:import namespace="f0d17b15-99e6-4c97-82f1-ffbee20454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17b15-99e6-4c97-82f1-ffbee20454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EDCE3F-EA52-49DB-AF95-C313BF5EDB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17b15-99e6-4c97-82f1-ffbee2045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253260-FABB-4F59-A7EB-505D680724B3}">
  <ds:schemaRefs>
    <ds:schemaRef ds:uri="http://schemas.openxmlformats.org/package/2006/metadata/core-properties"/>
    <ds:schemaRef ds:uri="http://schemas.microsoft.com/office/2006/documentManagement/types"/>
    <ds:schemaRef ds:uri="http://schemas.microsoft.com/office/infopath/2007/PartnerControls"/>
    <ds:schemaRef ds:uri="96067b5b-3831-4d13-8c6e-d6f7a5488774"/>
    <ds:schemaRef ds:uri="http://purl.org/dc/elements/1.1/"/>
    <ds:schemaRef ds:uri="http://schemas.microsoft.com/office/2006/metadata/properties"/>
    <ds:schemaRef ds:uri="8928bcce-8007-4cb6-86a0-07d214d51f96"/>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DFC0A2B6-B743-4748-BEFF-4D664FA934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1169</TotalTime>
  <Words>2685</Words>
  <Application>Microsoft Office PowerPoint</Application>
  <PresentationFormat>Custom</PresentationFormat>
  <Paragraphs>245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Theme1</vt:lpstr>
      <vt:lpstr>Barriers of Communication </vt:lpstr>
      <vt:lpstr> Fair Use Notice </vt:lpstr>
      <vt:lpstr>Second Lesson-Introduction to Communication Barriers</vt:lpstr>
      <vt:lpstr>Lecture 2 Essentials: </vt:lpstr>
      <vt:lpstr>Recap of the last lecture and discussion of the task:</vt:lpstr>
      <vt:lpstr>Barriers-Introduction</vt:lpstr>
      <vt:lpstr>Barriers-Introduction (Continued):</vt:lpstr>
      <vt:lpstr>Communication Barriers:</vt:lpstr>
      <vt:lpstr>Physical Barriers : </vt:lpstr>
      <vt:lpstr>Time </vt:lpstr>
      <vt:lpstr>Distance:</vt:lpstr>
      <vt:lpstr>Noise:</vt:lpstr>
      <vt:lpstr>Place (Structure)</vt:lpstr>
      <vt:lpstr>Environment/Surroundings</vt:lpstr>
      <vt:lpstr>Ways to overcome physical barriers:</vt:lpstr>
      <vt:lpstr> 2. Physiological or Biological Barriers </vt:lpstr>
      <vt:lpstr>Solutions:</vt:lpstr>
      <vt:lpstr>Solutions(Continued):</vt:lpstr>
      <vt:lpstr>Solutions(Continued):</vt:lpstr>
      <vt:lpstr>Can different perceptions of people affect Communication? Share your thoughts.</vt:lpstr>
      <vt:lpstr>3. Perceptual Barriers/Psychological Barriers</vt:lpstr>
      <vt:lpstr>3. Perceptual Barriers/Psychological Barriers</vt:lpstr>
      <vt:lpstr>3. Perceptual Barriers/Psychological Barriers(Continued)</vt:lpstr>
      <vt:lpstr>Common Types of Perceptual Barriers:</vt:lpstr>
      <vt:lpstr>Common Types of Perceptual Barriers(Continued):</vt:lpstr>
      <vt:lpstr>Common Types of Perceptual Barriers(Continued):</vt:lpstr>
      <vt:lpstr>Common Types of Perceptual Barriers(Continued):</vt:lpstr>
      <vt:lpstr>Share your real life example where you had a different perception that led into a distorted communication process?</vt:lpstr>
      <vt:lpstr> Share your ideas to minimize such perceptual barriers during Communication</vt:lpstr>
      <vt:lpstr> Overcoming Perceptual Barriers </vt:lpstr>
      <vt:lpstr> Overcoming Perceptual Barriers(Continued): </vt:lpstr>
      <vt:lpstr>Some more ways to overcome perception Barriers:</vt:lpstr>
      <vt:lpstr> Overcoming Perceptual Barriers(Continued): </vt:lpstr>
      <vt:lpstr> Overcoming Perceptual Barriers(Continued): </vt:lpstr>
      <vt:lpstr> Overcoming Perceptual Barriers(Continued): </vt:lpstr>
      <vt:lpstr>PowerPoint Presentation</vt:lpstr>
      <vt:lpstr>Time for Questions and Queries!</vt:lpstr>
      <vt:lpstr>SESSIONAL TEST</vt:lpstr>
      <vt:lpstr>Activity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Barriers of Communication </dc:title>
  <dc:creator>Sania Memon</dc:creator>
  <cp:lastModifiedBy>ADMIN</cp:lastModifiedBy>
  <cp:revision>17</cp:revision>
  <dcterms:created xsi:type="dcterms:W3CDTF">2020-05-31T01:09:32Z</dcterms:created>
  <dcterms:modified xsi:type="dcterms:W3CDTF">2023-01-13T05:17:10Z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0x01010000F27F0899519448AEE3F3E4F5F3BFFE</vt:lpwstr>
  </property>
</Properties>
</file>