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57" r:id="rId6"/>
    <p:sldId id="276" r:id="rId7"/>
    <p:sldId id="274" r:id="rId8"/>
    <p:sldId id="258" r:id="rId9"/>
    <p:sldId id="278" r:id="rId10"/>
    <p:sldId id="259" r:id="rId11"/>
    <p:sldId id="260" r:id="rId12"/>
    <p:sldId id="261" r:id="rId13"/>
    <p:sldId id="262" r:id="rId14"/>
    <p:sldId id="263" r:id="rId15"/>
    <p:sldId id="264" r:id="rId16"/>
    <p:sldId id="265" r:id="rId17"/>
    <p:sldId id="266" r:id="rId18"/>
    <p:sldId id="277" r:id="rId19"/>
    <p:sldId id="267" r:id="rId20"/>
    <p:sldId id="268" r:id="rId21"/>
    <p:sldId id="269" r:id="rId22"/>
    <p:sldId id="275" r:id="rId23"/>
    <p:sldId id="270"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70" d="100"/>
          <a:sy n="70" d="100"/>
        </p:scale>
        <p:origin x="-39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835D206-B728-4E51-9E69-F66AA6CDB2B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9B836-8167-4B8C-A4E4-88BDD6CCB67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84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35D206-B728-4E51-9E69-F66AA6CDB2B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9B836-8167-4B8C-A4E4-88BDD6CCB67C}" type="slidenum">
              <a:rPr lang="en-US" smtClean="0"/>
              <a:t>‹#›</a:t>
            </a:fld>
            <a:endParaRPr lang="en-US"/>
          </a:p>
        </p:txBody>
      </p:sp>
    </p:spTree>
    <p:extLst>
      <p:ext uri="{BB962C8B-B14F-4D97-AF65-F5344CB8AC3E}">
        <p14:creationId xmlns:p14="http://schemas.microsoft.com/office/powerpoint/2010/main" val="325366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35D206-B728-4E51-9E69-F66AA6CDB2B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9B836-8167-4B8C-A4E4-88BDD6CCB67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40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35D206-B728-4E51-9E69-F66AA6CDB2B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9B836-8167-4B8C-A4E4-88BDD6CCB67C}" type="slidenum">
              <a:rPr lang="en-US" smtClean="0"/>
              <a:t>‹#›</a:t>
            </a:fld>
            <a:endParaRPr lang="en-US"/>
          </a:p>
        </p:txBody>
      </p:sp>
    </p:spTree>
    <p:extLst>
      <p:ext uri="{BB962C8B-B14F-4D97-AF65-F5344CB8AC3E}">
        <p14:creationId xmlns:p14="http://schemas.microsoft.com/office/powerpoint/2010/main" val="84860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5D206-B728-4E51-9E69-F66AA6CDB2B2}"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9B836-8167-4B8C-A4E4-88BDD6CCB67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09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35D206-B728-4E51-9E69-F66AA6CDB2B2}"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9B836-8167-4B8C-A4E4-88BDD6CCB67C}" type="slidenum">
              <a:rPr lang="en-US" smtClean="0"/>
              <a:t>‹#›</a:t>
            </a:fld>
            <a:endParaRPr lang="en-US"/>
          </a:p>
        </p:txBody>
      </p:sp>
    </p:spTree>
    <p:extLst>
      <p:ext uri="{BB962C8B-B14F-4D97-AF65-F5344CB8AC3E}">
        <p14:creationId xmlns:p14="http://schemas.microsoft.com/office/powerpoint/2010/main" val="39544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35D206-B728-4E51-9E69-F66AA6CDB2B2}"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9B836-8167-4B8C-A4E4-88BDD6CCB67C}" type="slidenum">
              <a:rPr lang="en-US" smtClean="0"/>
              <a:t>‹#›</a:t>
            </a:fld>
            <a:endParaRPr lang="en-US"/>
          </a:p>
        </p:txBody>
      </p:sp>
    </p:spTree>
    <p:extLst>
      <p:ext uri="{BB962C8B-B14F-4D97-AF65-F5344CB8AC3E}">
        <p14:creationId xmlns:p14="http://schemas.microsoft.com/office/powerpoint/2010/main" val="196304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35D206-B728-4E51-9E69-F66AA6CDB2B2}"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9B836-8167-4B8C-A4E4-88BDD6CCB67C}" type="slidenum">
              <a:rPr lang="en-US" smtClean="0"/>
              <a:t>‹#›</a:t>
            </a:fld>
            <a:endParaRPr lang="en-US"/>
          </a:p>
        </p:txBody>
      </p:sp>
    </p:spTree>
    <p:extLst>
      <p:ext uri="{BB962C8B-B14F-4D97-AF65-F5344CB8AC3E}">
        <p14:creationId xmlns:p14="http://schemas.microsoft.com/office/powerpoint/2010/main" val="32515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5D206-B728-4E51-9E69-F66AA6CDB2B2}"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9B836-8167-4B8C-A4E4-88BDD6CCB67C}" type="slidenum">
              <a:rPr lang="en-US" smtClean="0"/>
              <a:t>‹#›</a:t>
            </a:fld>
            <a:endParaRPr lang="en-US"/>
          </a:p>
        </p:txBody>
      </p:sp>
    </p:spTree>
    <p:extLst>
      <p:ext uri="{BB962C8B-B14F-4D97-AF65-F5344CB8AC3E}">
        <p14:creationId xmlns:p14="http://schemas.microsoft.com/office/powerpoint/2010/main" val="211782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5D206-B728-4E51-9E69-F66AA6CDB2B2}"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9B836-8167-4B8C-A4E4-88BDD6CCB67C}" type="slidenum">
              <a:rPr lang="en-US" smtClean="0"/>
              <a:t>‹#›</a:t>
            </a:fld>
            <a:endParaRPr lang="en-US"/>
          </a:p>
        </p:txBody>
      </p:sp>
    </p:spTree>
    <p:extLst>
      <p:ext uri="{BB962C8B-B14F-4D97-AF65-F5344CB8AC3E}">
        <p14:creationId xmlns:p14="http://schemas.microsoft.com/office/powerpoint/2010/main" val="331962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5D206-B728-4E51-9E69-F66AA6CDB2B2}"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9B836-8167-4B8C-A4E4-88BDD6CCB67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52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35D206-B728-4E51-9E69-F66AA6CDB2B2}" type="datetimeFigureOut">
              <a:rPr lang="en-US" smtClean="0"/>
              <a:t>8/10/2023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B9B836-8167-4B8C-A4E4-88BDD6CCB67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34344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andfonline.com/doi/abs/10.1080/10417949409372934?journalCode=rsjc20" TargetMode="External"/><Relationship Id="rId2" Type="http://schemas.openxmlformats.org/officeDocument/2006/relationships/hyperlink" Target="https://cmoe.com/blog/aggressive-vs-assertive-communication-for-leaders/" TargetMode="External"/><Relationship Id="rId1" Type="http://schemas.openxmlformats.org/officeDocument/2006/relationships/slideLayout" Target="../slideLayouts/slideLayout2.xml"/><Relationship Id="rId4" Type="http://schemas.openxmlformats.org/officeDocument/2006/relationships/hyperlink" Target="https://www.business2community.com/communications/identify-communication-styles-0131656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 Styles</a:t>
            </a:r>
            <a:endParaRPr lang="en-US" dirty="0"/>
          </a:p>
        </p:txBody>
      </p:sp>
      <p:sp>
        <p:nvSpPr>
          <p:cNvPr id="3" name="Subtitle 2"/>
          <p:cNvSpPr>
            <a:spLocks noGrp="1"/>
          </p:cNvSpPr>
          <p:nvPr>
            <p:ph type="subTitle" idx="1"/>
          </p:nvPr>
        </p:nvSpPr>
        <p:spPr/>
        <p:txBody>
          <a:bodyPr/>
          <a:lstStyle/>
          <a:p>
            <a:pPr algn="ctr"/>
            <a:r>
              <a:rPr lang="en-US" dirty="0" smtClean="0"/>
              <a:t>NAZIA KOONJ</a:t>
            </a:r>
          </a:p>
          <a:p>
            <a:pPr algn="ctr"/>
            <a:r>
              <a:rPr lang="en-US" dirty="0" smtClean="0"/>
              <a:t>LECTURER, MUET</a:t>
            </a:r>
            <a:endParaRPr lang="en-US" dirty="0"/>
          </a:p>
        </p:txBody>
      </p:sp>
    </p:spTree>
    <p:extLst>
      <p:ext uri="{BB962C8B-B14F-4D97-AF65-F5344CB8AC3E}">
        <p14:creationId xmlns:p14="http://schemas.microsoft.com/office/powerpoint/2010/main" val="2044731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spcBef>
                <a:spcPts val="1000"/>
              </a:spcBef>
            </a:pPr>
            <a:r>
              <a:rPr lang="en-US" sz="2200" b="1" dirty="0">
                <a:solidFill>
                  <a:prstClr val="black"/>
                </a:solidFill>
                <a:latin typeface="+mn-lt"/>
              </a:rPr>
              <a:t>Outcomes of Aggressive </a:t>
            </a:r>
            <a:r>
              <a:rPr lang="en-US" sz="2200" b="1" dirty="0" smtClean="0">
                <a:solidFill>
                  <a:prstClr val="black"/>
                </a:solidFill>
                <a:latin typeface="+mn-lt"/>
              </a:rPr>
              <a:t>Communication</a:t>
            </a:r>
            <a:endParaRPr lang="en-US" dirty="0">
              <a:latin typeface="+mn-lt"/>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Makes others feel disrespected</a:t>
            </a:r>
          </a:p>
          <a:p>
            <a:pPr>
              <a:buFont typeface="Wingdings" pitchFamily="2" charset="2"/>
              <a:buChar char="ü"/>
            </a:pPr>
            <a:r>
              <a:rPr lang="en-US" dirty="0" smtClean="0"/>
              <a:t>Triggers aggression in others</a:t>
            </a:r>
          </a:p>
          <a:p>
            <a:pPr>
              <a:buFont typeface="Wingdings" pitchFamily="2" charset="2"/>
              <a:buChar char="ü"/>
            </a:pPr>
            <a:r>
              <a:rPr lang="en-US" dirty="0" smtClean="0"/>
              <a:t>Builds walls</a:t>
            </a:r>
          </a:p>
          <a:p>
            <a:pPr>
              <a:buFont typeface="Wingdings" pitchFamily="2" charset="2"/>
              <a:buChar char="ü"/>
            </a:pPr>
            <a:r>
              <a:rPr lang="en-US" dirty="0" smtClean="0"/>
              <a:t>Escalates situations</a:t>
            </a:r>
          </a:p>
          <a:p>
            <a:pPr>
              <a:buFont typeface="Wingdings" pitchFamily="2" charset="2"/>
              <a:buChar char="ü"/>
            </a:pPr>
            <a:r>
              <a:rPr lang="en-US" dirty="0" smtClean="0"/>
              <a:t>Leads to negative interactions</a:t>
            </a:r>
          </a:p>
          <a:p>
            <a:pPr>
              <a:buFont typeface="Wingdings" pitchFamily="2" charset="2"/>
              <a:buChar char="ü"/>
            </a:pPr>
            <a:endParaRPr lang="en-US" dirty="0"/>
          </a:p>
        </p:txBody>
      </p:sp>
    </p:spTree>
    <p:extLst>
      <p:ext uri="{BB962C8B-B14F-4D97-AF65-F5344CB8AC3E}">
        <p14:creationId xmlns:p14="http://schemas.microsoft.com/office/powerpoint/2010/main" val="163819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spcBef>
                <a:spcPts val="1000"/>
              </a:spcBef>
            </a:pPr>
            <a:r>
              <a:rPr lang="en-US" sz="2400" b="1" dirty="0">
                <a:solidFill>
                  <a:prstClr val="black"/>
                </a:solidFill>
                <a:latin typeface="Calibri" panose="020F0502020204030204"/>
              </a:rPr>
              <a:t>Outcomes of Assertive </a:t>
            </a:r>
            <a:r>
              <a:rPr lang="en-US" sz="2400" b="1" dirty="0" smtClean="0">
                <a:solidFill>
                  <a:prstClr val="black"/>
                </a:solidFill>
                <a:latin typeface="Calibri" panose="020F0502020204030204"/>
              </a:rPr>
              <a:t>Communication</a:t>
            </a:r>
            <a:endParaRPr lang="en-US" dirty="0"/>
          </a:p>
        </p:txBody>
      </p:sp>
      <p:sp>
        <p:nvSpPr>
          <p:cNvPr id="3" name="Content Placeholder 2"/>
          <p:cNvSpPr>
            <a:spLocks noGrp="1"/>
          </p:cNvSpPr>
          <p:nvPr>
            <p:ph idx="1"/>
          </p:nvPr>
        </p:nvSpPr>
        <p:spPr/>
        <p:txBody>
          <a:bodyPr/>
          <a:lstStyle/>
          <a:p>
            <a:pPr lvl="0"/>
            <a:r>
              <a:rPr lang="en-US" sz="2400" dirty="0" smtClean="0">
                <a:solidFill>
                  <a:prstClr val="black"/>
                </a:solidFill>
              </a:rPr>
              <a:t>Makes </a:t>
            </a:r>
            <a:r>
              <a:rPr lang="en-US" sz="2400" dirty="0">
                <a:solidFill>
                  <a:prstClr val="black"/>
                </a:solidFill>
              </a:rPr>
              <a:t>others feel valued and respected</a:t>
            </a:r>
          </a:p>
          <a:p>
            <a:pPr lvl="0"/>
            <a:r>
              <a:rPr lang="en-US" sz="2400" dirty="0">
                <a:solidFill>
                  <a:prstClr val="black"/>
                </a:solidFill>
              </a:rPr>
              <a:t>Builds team players</a:t>
            </a:r>
          </a:p>
          <a:p>
            <a:pPr lvl="0"/>
            <a:r>
              <a:rPr lang="en-US" sz="2400" dirty="0">
                <a:solidFill>
                  <a:prstClr val="black"/>
                </a:solidFill>
              </a:rPr>
              <a:t>Opens the door to collaborative solutions</a:t>
            </a:r>
          </a:p>
          <a:p>
            <a:pPr lvl="0"/>
            <a:r>
              <a:rPr lang="en-US" sz="2400" dirty="0">
                <a:solidFill>
                  <a:prstClr val="black"/>
                </a:solidFill>
              </a:rPr>
              <a:t>Minimizes stressful situations</a:t>
            </a:r>
          </a:p>
          <a:p>
            <a:pPr lvl="0"/>
            <a:r>
              <a:rPr lang="en-US" sz="2400" dirty="0">
                <a:solidFill>
                  <a:prstClr val="black"/>
                </a:solidFill>
              </a:rPr>
              <a:t>Improves relationships</a:t>
            </a:r>
          </a:p>
          <a:p>
            <a:endParaRPr lang="en-US" dirty="0"/>
          </a:p>
        </p:txBody>
      </p:sp>
    </p:spTree>
    <p:extLst>
      <p:ext uri="{BB962C8B-B14F-4D97-AF65-F5344CB8AC3E}">
        <p14:creationId xmlns:p14="http://schemas.microsoft.com/office/powerpoint/2010/main" val="1941358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3"/>
            </a:pPr>
            <a:r>
              <a:rPr lang="en-US" dirty="0" smtClean="0"/>
              <a:t>Creative Communication</a:t>
            </a:r>
            <a:endParaRPr lang="en-US" dirty="0"/>
          </a:p>
        </p:txBody>
      </p:sp>
      <p:sp>
        <p:nvSpPr>
          <p:cNvPr id="3" name="Content Placeholder 2"/>
          <p:cNvSpPr>
            <a:spLocks noGrp="1"/>
          </p:cNvSpPr>
          <p:nvPr>
            <p:ph idx="1"/>
          </p:nvPr>
        </p:nvSpPr>
        <p:spPr/>
        <p:txBody>
          <a:bodyPr/>
          <a:lstStyle/>
          <a:p>
            <a:r>
              <a:rPr lang="en-US" dirty="0" smtClean="0"/>
              <a:t>Creative communication is communicating creatively in a way that best connects with your target audience, and can help bring clarity to your marketing through either visual aid and/ or other forms of visual interaction with the viewer.</a:t>
            </a:r>
          </a:p>
          <a:p>
            <a:r>
              <a:rPr lang="en-US" dirty="0" smtClean="0"/>
              <a:t>It involves communication through</a:t>
            </a:r>
          </a:p>
          <a:p>
            <a:pPr marL="514350" indent="-514350">
              <a:buFont typeface="+mj-lt"/>
              <a:buAutoNum type="arabicPeriod"/>
            </a:pPr>
            <a:r>
              <a:rPr lang="en-US" dirty="0" smtClean="0"/>
              <a:t>Video content</a:t>
            </a:r>
          </a:p>
          <a:p>
            <a:pPr marL="514350" indent="-514350">
              <a:buFont typeface="+mj-lt"/>
              <a:buAutoNum type="arabicPeriod"/>
            </a:pPr>
            <a:r>
              <a:rPr lang="en-US" dirty="0" smtClean="0"/>
              <a:t>Bookend meetings</a:t>
            </a:r>
          </a:p>
          <a:p>
            <a:pPr marL="514350" indent="-514350">
              <a:buFont typeface="+mj-lt"/>
              <a:buAutoNum type="arabicPeriod"/>
            </a:pPr>
            <a:r>
              <a:rPr lang="en-US" dirty="0" smtClean="0"/>
              <a:t>Digital notice boards</a:t>
            </a:r>
          </a:p>
          <a:p>
            <a:pPr marL="514350" indent="-514350">
              <a:buFont typeface="+mj-lt"/>
              <a:buAutoNum type="arabicPeriod"/>
            </a:pPr>
            <a:r>
              <a:rPr lang="en-US" dirty="0" smtClean="0"/>
              <a:t>Teaser campaigns</a:t>
            </a:r>
            <a:endParaRPr lang="en-US" dirty="0"/>
          </a:p>
        </p:txBody>
      </p:sp>
    </p:spTree>
    <p:extLst>
      <p:ext uri="{BB962C8B-B14F-4D97-AF65-F5344CB8AC3E}">
        <p14:creationId xmlns:p14="http://schemas.microsoft.com/office/powerpoint/2010/main" val="3954869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4"/>
            </a:pPr>
            <a:r>
              <a:rPr lang="en-US" dirty="0" smtClean="0"/>
              <a:t>Decisive communication</a:t>
            </a:r>
            <a:endParaRPr lang="en-US" dirty="0"/>
          </a:p>
        </p:txBody>
      </p:sp>
      <p:sp>
        <p:nvSpPr>
          <p:cNvPr id="3" name="Content Placeholder 2"/>
          <p:cNvSpPr>
            <a:spLocks noGrp="1"/>
          </p:cNvSpPr>
          <p:nvPr>
            <p:ph idx="1"/>
          </p:nvPr>
        </p:nvSpPr>
        <p:spPr/>
        <p:txBody>
          <a:bodyPr>
            <a:normAutofit/>
          </a:bodyPr>
          <a:lstStyle/>
          <a:p>
            <a:pPr algn="just"/>
            <a:r>
              <a:rPr lang="en-US" dirty="0">
                <a:solidFill>
                  <a:srgbClr val="202124"/>
                </a:solidFill>
              </a:rPr>
              <a:t>Someone who prefers directive </a:t>
            </a:r>
            <a:r>
              <a:rPr lang="en-US" b="1" dirty="0">
                <a:solidFill>
                  <a:srgbClr val="202124"/>
                </a:solidFill>
              </a:rPr>
              <a:t>communication</a:t>
            </a:r>
            <a:r>
              <a:rPr lang="en-US" dirty="0">
                <a:solidFill>
                  <a:srgbClr val="202124"/>
                </a:solidFill>
              </a:rPr>
              <a:t> is </a:t>
            </a:r>
            <a:r>
              <a:rPr lang="en-US" b="1" dirty="0">
                <a:solidFill>
                  <a:srgbClr val="202124"/>
                </a:solidFill>
              </a:rPr>
              <a:t>decisive</a:t>
            </a:r>
            <a:r>
              <a:rPr lang="en-US" dirty="0">
                <a:solidFill>
                  <a:srgbClr val="202124"/>
                </a:solidFill>
              </a:rPr>
              <a:t>, and likes to take matters into their own hands. Through the internal social network, this person will regularly post to remind people of the tasks that need to be done, and ask them about their status,.</a:t>
            </a:r>
            <a:endParaRPr lang="en-US" dirty="0" smtClean="0"/>
          </a:p>
          <a:p>
            <a:pPr algn="just"/>
            <a:r>
              <a:rPr lang="en-US" dirty="0" smtClean="0"/>
              <a:t>This </a:t>
            </a:r>
            <a:r>
              <a:rPr lang="en-US" dirty="0"/>
              <a:t>style is decisive, competitive, independent, and confident. Because the person with a Direct communication style is focused, results-oriented, ambitious, goal-oriented, and driven, others may perceive her as strong-willed or </a:t>
            </a:r>
            <a:r>
              <a:rPr lang="en-US" dirty="0" smtClean="0"/>
              <a:t>demanding.</a:t>
            </a:r>
            <a:endParaRPr lang="en-US" dirty="0"/>
          </a:p>
        </p:txBody>
      </p:sp>
    </p:spTree>
    <p:extLst>
      <p:ext uri="{BB962C8B-B14F-4D97-AF65-F5344CB8AC3E}">
        <p14:creationId xmlns:p14="http://schemas.microsoft.com/office/powerpoint/2010/main" val="3836072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5"/>
            </a:pPr>
            <a:r>
              <a:rPr lang="en-US" dirty="0" smtClean="0"/>
              <a:t>Flexible </a:t>
            </a:r>
            <a:r>
              <a:rPr lang="en-US" dirty="0"/>
              <a:t>C</a:t>
            </a:r>
            <a:r>
              <a:rPr lang="en-US" dirty="0" smtClean="0"/>
              <a:t>ommunication </a:t>
            </a:r>
            <a:r>
              <a:rPr lang="en-US" dirty="0"/>
              <a:t>S</a:t>
            </a:r>
            <a:r>
              <a:rPr lang="en-US" dirty="0" smtClean="0"/>
              <a:t>tyle</a:t>
            </a:r>
            <a:endParaRPr lang="en-US" dirty="0"/>
          </a:p>
        </p:txBody>
      </p:sp>
      <p:sp>
        <p:nvSpPr>
          <p:cNvPr id="3" name="Content Placeholder 2"/>
          <p:cNvSpPr>
            <a:spLocks noGrp="1"/>
          </p:cNvSpPr>
          <p:nvPr>
            <p:ph idx="1"/>
          </p:nvPr>
        </p:nvSpPr>
        <p:spPr/>
        <p:txBody>
          <a:bodyPr>
            <a:normAutofit/>
          </a:bodyPr>
          <a:lstStyle/>
          <a:p>
            <a:r>
              <a:rPr lang="en-US" b="1" dirty="0">
                <a:solidFill>
                  <a:srgbClr val="202124"/>
                </a:solidFill>
              </a:rPr>
              <a:t>communication flexibility</a:t>
            </a:r>
            <a:r>
              <a:rPr lang="en-US" dirty="0">
                <a:solidFill>
                  <a:srgbClr val="202124"/>
                </a:solidFill>
              </a:rPr>
              <a:t> appears to be a central aspect of </a:t>
            </a:r>
            <a:r>
              <a:rPr lang="en-US" b="1" dirty="0">
                <a:solidFill>
                  <a:srgbClr val="202124"/>
                </a:solidFill>
              </a:rPr>
              <a:t>communication</a:t>
            </a:r>
            <a:r>
              <a:rPr lang="en-US" dirty="0">
                <a:solidFill>
                  <a:srgbClr val="202124"/>
                </a:solidFill>
              </a:rPr>
              <a:t> competence. People who are </a:t>
            </a:r>
            <a:r>
              <a:rPr lang="en-US" b="1" dirty="0">
                <a:solidFill>
                  <a:srgbClr val="202124"/>
                </a:solidFill>
              </a:rPr>
              <a:t>flexible</a:t>
            </a:r>
            <a:r>
              <a:rPr lang="en-US" dirty="0">
                <a:solidFill>
                  <a:srgbClr val="202124"/>
                </a:solidFill>
              </a:rPr>
              <a:t> should be more competent— effective and appropriate—in </a:t>
            </a:r>
            <a:r>
              <a:rPr lang="en-US" b="1" dirty="0">
                <a:solidFill>
                  <a:srgbClr val="202124"/>
                </a:solidFill>
              </a:rPr>
              <a:t>communication</a:t>
            </a:r>
            <a:r>
              <a:rPr lang="en-US" dirty="0">
                <a:solidFill>
                  <a:srgbClr val="202124"/>
                </a:solidFill>
              </a:rPr>
              <a:t> situations. They should be able to adapt to the demands of the situation and adjust.</a:t>
            </a:r>
            <a:endParaRPr lang="en-US" dirty="0"/>
          </a:p>
          <a:p>
            <a:pPr marL="0" indent="0">
              <a:buNone/>
            </a:pPr>
            <a:endParaRPr lang="en-US" dirty="0" smtClean="0">
              <a:solidFill>
                <a:srgbClr val="474747"/>
              </a:solidFill>
            </a:endParaRPr>
          </a:p>
          <a:p>
            <a:r>
              <a:rPr lang="en-US" dirty="0" smtClean="0">
                <a:solidFill>
                  <a:srgbClr val="474747"/>
                </a:solidFill>
              </a:rPr>
              <a:t>Being </a:t>
            </a:r>
            <a:r>
              <a:rPr lang="en-US" dirty="0">
                <a:solidFill>
                  <a:srgbClr val="474747"/>
                </a:solidFill>
              </a:rPr>
              <a:t>flexible in your style of communication is key if you really want them to 'get it.' Doing so can increase your close rates, improve your marriage, and diminish frustration when dealing with employees.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93524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CELL Lectures\communication-styles-quadran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1892" y="468634"/>
            <a:ext cx="6307937" cy="629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950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ü"/>
            </a:pPr>
            <a:r>
              <a:rPr lang="en-US" sz="2800" dirty="0">
                <a:solidFill>
                  <a:srgbClr val="474747"/>
                </a:solidFill>
              </a:rPr>
              <a:t>The very first step is to listen and watch. </a:t>
            </a:r>
            <a:endParaRPr lang="en-US" sz="2800" dirty="0" smtClean="0">
              <a:solidFill>
                <a:srgbClr val="474747"/>
              </a:solidFill>
            </a:endParaRPr>
          </a:p>
          <a:p>
            <a:pPr>
              <a:buFont typeface="Wingdings" pitchFamily="2" charset="2"/>
              <a:buChar char="ü"/>
            </a:pPr>
            <a:r>
              <a:rPr lang="en-US" sz="2800" dirty="0" smtClean="0">
                <a:solidFill>
                  <a:srgbClr val="474747"/>
                </a:solidFill>
              </a:rPr>
              <a:t>If </a:t>
            </a:r>
            <a:r>
              <a:rPr lang="en-US" sz="2800" dirty="0">
                <a:solidFill>
                  <a:srgbClr val="474747"/>
                </a:solidFill>
              </a:rPr>
              <a:t>you are speaking with a prospect for the very first time, encourage them to do much of the talking so you can assess their personality style and communicate accordingly. </a:t>
            </a:r>
            <a:endParaRPr lang="en-US" sz="2800" dirty="0" smtClean="0">
              <a:solidFill>
                <a:srgbClr val="474747"/>
              </a:solidFill>
            </a:endParaRPr>
          </a:p>
          <a:p>
            <a:pPr>
              <a:buFont typeface="Wingdings" pitchFamily="2" charset="2"/>
              <a:buChar char="ü"/>
            </a:pPr>
            <a:r>
              <a:rPr lang="en-US" sz="2800" dirty="0" smtClean="0">
                <a:solidFill>
                  <a:srgbClr val="474747"/>
                </a:solidFill>
              </a:rPr>
              <a:t>A </a:t>
            </a:r>
            <a:r>
              <a:rPr lang="en-US" sz="2800" dirty="0">
                <a:solidFill>
                  <a:srgbClr val="474747"/>
                </a:solidFill>
              </a:rPr>
              <a:t>corporate executive, for instance, may be very directive.  A director wants to cut to the chase and will use their words </a:t>
            </a:r>
            <a:r>
              <a:rPr lang="en-US" sz="2800" dirty="0" smtClean="0">
                <a:solidFill>
                  <a:srgbClr val="474747"/>
                </a:solidFill>
              </a:rPr>
              <a:t>economically.</a:t>
            </a:r>
          </a:p>
          <a:p>
            <a:pPr>
              <a:buFont typeface="Wingdings" pitchFamily="2" charset="2"/>
              <a:buChar char="ü"/>
            </a:pPr>
            <a:r>
              <a:rPr lang="en-US" sz="2800" dirty="0" smtClean="0">
                <a:solidFill>
                  <a:srgbClr val="474747"/>
                </a:solidFill>
              </a:rPr>
              <a:t>Approaching </a:t>
            </a:r>
            <a:r>
              <a:rPr lang="en-US" sz="2800" dirty="0">
                <a:solidFill>
                  <a:srgbClr val="474747"/>
                </a:solidFill>
              </a:rPr>
              <a:t>this personality-type in a touchy-feely, creative mode will drive a wedge between you faster than you can pass a hot potato! </a:t>
            </a:r>
            <a:endParaRPr lang="en-US" sz="2800" dirty="0" smtClean="0">
              <a:solidFill>
                <a:srgbClr val="474747"/>
              </a:solidFill>
            </a:endParaRPr>
          </a:p>
          <a:p>
            <a:pPr>
              <a:buFont typeface="Wingdings" pitchFamily="2" charset="2"/>
              <a:buChar char="ü"/>
            </a:pPr>
            <a:r>
              <a:rPr lang="en-US" sz="2800" dirty="0" smtClean="0">
                <a:solidFill>
                  <a:srgbClr val="474747"/>
                </a:solidFill>
              </a:rPr>
              <a:t>In </a:t>
            </a:r>
            <a:r>
              <a:rPr lang="en-US" sz="2800" dirty="0">
                <a:solidFill>
                  <a:srgbClr val="474747"/>
                </a:solidFill>
              </a:rPr>
              <a:t>order to communicate effectively with this person you must get directly to the point, be concise, never make excuses, and align the outcome with their goals. All in about 5 minutes!</a:t>
            </a:r>
            <a:r>
              <a:rPr lang="en-US" sz="1800" dirty="0">
                <a:solidFill>
                  <a:prstClr val="black"/>
                </a:solidFill>
              </a:rPr>
              <a:t/>
            </a:r>
            <a:br>
              <a:rPr lang="en-US" sz="1800" dirty="0">
                <a:solidFill>
                  <a:prstClr val="black"/>
                </a:solidFill>
              </a:rPr>
            </a:br>
            <a:r>
              <a:rPr lang="en-US" sz="1800" dirty="0">
                <a:solidFill>
                  <a:prstClr val="black"/>
                </a:solidFill>
              </a:rPr>
              <a:t/>
            </a:r>
            <a:br>
              <a:rPr lang="en-US" sz="1800" dirty="0">
                <a:solidFill>
                  <a:prstClr val="black"/>
                </a:solidFill>
              </a:rPr>
            </a:br>
            <a:endParaRPr lang="en-US" dirty="0"/>
          </a:p>
        </p:txBody>
      </p:sp>
    </p:spTree>
    <p:extLst>
      <p:ext uri="{BB962C8B-B14F-4D97-AF65-F5344CB8AC3E}">
        <p14:creationId xmlns:p14="http://schemas.microsoft.com/office/powerpoint/2010/main" val="1074407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buFont typeface="Wingdings" pitchFamily="2" charset="2"/>
              <a:buChar char="ü"/>
            </a:pPr>
            <a:r>
              <a:rPr lang="en-US" dirty="0">
                <a:solidFill>
                  <a:srgbClr val="474747"/>
                </a:solidFill>
              </a:rPr>
              <a:t>If you are meeting with someone who seems very chatty and wants to discuss their life, including the outcome of their son's soccer game, you are in the presence of a socializer. This person wants you to be excited about things with and for them. Getting down to business without a social flair will create mistrust and send him </a:t>
            </a:r>
            <a:r>
              <a:rPr lang="en-US" dirty="0" smtClean="0">
                <a:solidFill>
                  <a:srgbClr val="474747"/>
                </a:solidFill>
              </a:rPr>
              <a:t>packing.</a:t>
            </a:r>
            <a:endParaRPr lang="en-US" dirty="0">
              <a:solidFill>
                <a:prstClr val="black"/>
              </a:solidFill>
            </a:endParaRPr>
          </a:p>
          <a:p>
            <a:pPr lvl="0">
              <a:buFont typeface="Wingdings" pitchFamily="2" charset="2"/>
              <a:buChar char="ü"/>
            </a:pPr>
            <a:r>
              <a:rPr lang="en-US" dirty="0" smtClean="0">
                <a:solidFill>
                  <a:srgbClr val="474747"/>
                </a:solidFill>
              </a:rPr>
              <a:t>Read </a:t>
            </a:r>
            <a:r>
              <a:rPr lang="en-US" dirty="0">
                <a:solidFill>
                  <a:srgbClr val="474747"/>
                </a:solidFill>
              </a:rPr>
              <a:t>the cues and follow suit; it's no different than speaking to your baby in baby talk or taking a translation book with you to a foreign country. It's just another form of communication; not a personality transplant, nor is it manipulative. You are respecting your listener's style by adapting to it and speaking their language. You will like the results and so will they.</a:t>
            </a:r>
            <a:endParaRPr lang="en-US" dirty="0">
              <a:solidFill>
                <a:prstClr val="black"/>
              </a:solidFill>
            </a:endParaRPr>
          </a:p>
          <a:p>
            <a:pPr>
              <a:buFont typeface="Wingdings" pitchFamily="2" charset="2"/>
              <a:buChar char="ü"/>
            </a:pPr>
            <a:endParaRPr lang="en-US" dirty="0"/>
          </a:p>
        </p:txBody>
      </p:sp>
    </p:spTree>
    <p:extLst>
      <p:ext uri="{BB962C8B-B14F-4D97-AF65-F5344CB8AC3E}">
        <p14:creationId xmlns:p14="http://schemas.microsoft.com/office/powerpoint/2010/main" val="1942276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flexibility in communication</a:t>
            </a:r>
            <a:endParaRPr lang="en-US" dirty="0"/>
          </a:p>
        </p:txBody>
      </p:sp>
      <p:sp>
        <p:nvSpPr>
          <p:cNvPr id="3" name="Content Placeholder 2"/>
          <p:cNvSpPr>
            <a:spLocks noGrp="1"/>
          </p:cNvSpPr>
          <p:nvPr>
            <p:ph idx="1"/>
          </p:nvPr>
        </p:nvSpPr>
        <p:spPr/>
        <p:txBody>
          <a:bodyPr/>
          <a:lstStyle/>
          <a:p>
            <a:r>
              <a:rPr lang="en-US" b="1" dirty="0"/>
              <a:t>Flexibility</a:t>
            </a:r>
            <a:r>
              <a:rPr lang="en-US" dirty="0"/>
              <a:t> and an open mind. Being </a:t>
            </a:r>
            <a:r>
              <a:rPr lang="en-US" b="1" dirty="0"/>
              <a:t>flexible</a:t>
            </a:r>
            <a:r>
              <a:rPr lang="en-US" dirty="0"/>
              <a:t> gives you the power to influence people around you. Being </a:t>
            </a:r>
            <a:r>
              <a:rPr lang="en-US" b="1" dirty="0"/>
              <a:t>flexible</a:t>
            </a:r>
            <a:r>
              <a:rPr lang="en-US" dirty="0"/>
              <a:t> is a </a:t>
            </a:r>
            <a:r>
              <a:rPr lang="en-US" b="1" dirty="0"/>
              <a:t>communication</a:t>
            </a:r>
            <a:r>
              <a:rPr lang="en-US" dirty="0"/>
              <a:t> skill and tool, and it means to think and behave accordingly to the situation.</a:t>
            </a:r>
          </a:p>
        </p:txBody>
      </p:sp>
    </p:spTree>
    <p:extLst>
      <p:ext uri="{BB962C8B-B14F-4D97-AF65-F5344CB8AC3E}">
        <p14:creationId xmlns:p14="http://schemas.microsoft.com/office/powerpoint/2010/main" val="1833222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lnSpcReduction="10000"/>
          </a:bodyPr>
          <a:lstStyle/>
          <a:p>
            <a:r>
              <a:rPr lang="en-US" dirty="0" smtClean="0"/>
              <a:t>List down the situations and communicating styles you have when you are in different contexts.</a:t>
            </a:r>
          </a:p>
          <a:p>
            <a:r>
              <a:rPr lang="en-US" dirty="0" smtClean="0"/>
              <a:t>For examples.</a:t>
            </a:r>
          </a:p>
          <a:p>
            <a:pPr marL="457200" indent="-457200">
              <a:buFont typeface="+mj-lt"/>
              <a:buAutoNum type="arabicPeriod"/>
            </a:pPr>
            <a:r>
              <a:rPr lang="en-US" dirty="0" smtClean="0"/>
              <a:t>Teacher</a:t>
            </a:r>
          </a:p>
          <a:p>
            <a:pPr marL="457200" indent="-457200">
              <a:buFont typeface="+mj-lt"/>
              <a:buAutoNum type="arabicPeriod"/>
            </a:pPr>
            <a:r>
              <a:rPr lang="en-US" dirty="0" smtClean="0"/>
              <a:t>Peers/Fellows</a:t>
            </a:r>
          </a:p>
          <a:p>
            <a:pPr marL="457200" indent="-457200">
              <a:buFont typeface="+mj-lt"/>
              <a:buAutoNum type="arabicPeriod"/>
            </a:pPr>
            <a:r>
              <a:rPr lang="en-US" dirty="0" smtClean="0"/>
              <a:t>At home being daughter/son/brother/sister</a:t>
            </a:r>
          </a:p>
          <a:p>
            <a:pPr marL="457200" indent="-457200">
              <a:buFont typeface="+mj-lt"/>
              <a:buAutoNum type="arabicPeriod"/>
            </a:pPr>
            <a:r>
              <a:rPr lang="en-US" dirty="0" smtClean="0"/>
              <a:t>At the mall while shopping</a:t>
            </a:r>
          </a:p>
          <a:p>
            <a:pPr marL="457200" indent="-457200">
              <a:buFont typeface="+mj-lt"/>
              <a:buAutoNum type="arabicPeriod"/>
            </a:pPr>
            <a:endParaRPr lang="en-US" dirty="0"/>
          </a:p>
          <a:p>
            <a:pPr marL="0" indent="0">
              <a:buNone/>
            </a:pPr>
            <a:r>
              <a:rPr lang="en-US" dirty="0" smtClean="0"/>
              <a:t>What behaviors/communication styles you chose for yourself according to situation?</a:t>
            </a:r>
            <a:endParaRPr lang="en-US" dirty="0"/>
          </a:p>
        </p:txBody>
      </p:sp>
    </p:spTree>
    <p:extLst>
      <p:ext uri="{BB962C8B-B14F-4D97-AF65-F5344CB8AC3E}">
        <p14:creationId xmlns:p14="http://schemas.microsoft.com/office/powerpoint/2010/main" val="2269149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Styles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Analytical</a:t>
            </a:r>
          </a:p>
          <a:p>
            <a:pPr marL="457200" indent="-457200">
              <a:buFont typeface="+mj-lt"/>
              <a:buAutoNum type="arabicPeriod"/>
            </a:pPr>
            <a:r>
              <a:rPr lang="en-US" dirty="0" smtClean="0"/>
              <a:t>Assertive/Aggressive</a:t>
            </a:r>
          </a:p>
          <a:p>
            <a:pPr marL="457200" indent="-457200">
              <a:buFont typeface="+mj-lt"/>
              <a:buAutoNum type="arabicPeriod"/>
            </a:pPr>
            <a:r>
              <a:rPr lang="en-US" dirty="0" smtClean="0"/>
              <a:t>Creative</a:t>
            </a:r>
          </a:p>
          <a:p>
            <a:pPr marL="457200" indent="-457200">
              <a:buFont typeface="+mj-lt"/>
              <a:buAutoNum type="arabicPeriod"/>
            </a:pPr>
            <a:r>
              <a:rPr lang="en-US" dirty="0" smtClean="0"/>
              <a:t>Decisive</a:t>
            </a:r>
          </a:p>
          <a:p>
            <a:pPr marL="457200" indent="-457200">
              <a:buFont typeface="+mj-lt"/>
              <a:buAutoNum type="arabicPeriod"/>
            </a:pPr>
            <a:r>
              <a:rPr lang="en-US" dirty="0" smtClean="0"/>
              <a:t>Flexible</a:t>
            </a:r>
          </a:p>
          <a:p>
            <a:endParaRPr lang="en-US" dirty="0" smtClean="0"/>
          </a:p>
        </p:txBody>
      </p:sp>
    </p:spTree>
    <p:extLst>
      <p:ext uri="{BB962C8B-B14F-4D97-AF65-F5344CB8AC3E}">
        <p14:creationId xmlns:p14="http://schemas.microsoft.com/office/powerpoint/2010/main" val="3689256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Steps to Identify Communication Styles</a:t>
            </a:r>
            <a:endParaRPr lang="en-US" dirty="0"/>
          </a:p>
        </p:txBody>
      </p:sp>
      <p:sp>
        <p:nvSpPr>
          <p:cNvPr id="3" name="Content Placeholder 2"/>
          <p:cNvSpPr>
            <a:spLocks noGrp="1"/>
          </p:cNvSpPr>
          <p:nvPr>
            <p:ph idx="1"/>
          </p:nvPr>
        </p:nvSpPr>
        <p:spPr/>
        <p:txBody>
          <a:bodyPr/>
          <a:lstStyle/>
          <a:p>
            <a:r>
              <a:rPr lang="en-US" dirty="0">
                <a:solidFill>
                  <a:srgbClr val="333333"/>
                </a:solidFill>
              </a:rPr>
              <a:t>When meeting someone for the first time, there are three things to do:</a:t>
            </a:r>
          </a:p>
          <a:p>
            <a:pPr>
              <a:buFont typeface="+mj-lt"/>
              <a:buAutoNum type="arabicPeriod"/>
            </a:pPr>
            <a:r>
              <a:rPr lang="en-US" b="1" dirty="0">
                <a:solidFill>
                  <a:srgbClr val="333333"/>
                </a:solidFill>
              </a:rPr>
              <a:t>Ask Questions</a:t>
            </a:r>
            <a:endParaRPr lang="en-US" dirty="0">
              <a:solidFill>
                <a:srgbClr val="333333"/>
              </a:solidFill>
            </a:endParaRPr>
          </a:p>
          <a:p>
            <a:pPr>
              <a:buFont typeface="+mj-lt"/>
              <a:buAutoNum type="arabicPeriod"/>
            </a:pPr>
            <a:r>
              <a:rPr lang="en-US" b="1" dirty="0">
                <a:solidFill>
                  <a:srgbClr val="333333"/>
                </a:solidFill>
              </a:rPr>
              <a:t>Observe Reactions</a:t>
            </a:r>
            <a:endParaRPr lang="en-US" dirty="0">
              <a:solidFill>
                <a:srgbClr val="333333"/>
              </a:solidFill>
            </a:endParaRPr>
          </a:p>
          <a:p>
            <a:pPr>
              <a:buFont typeface="+mj-lt"/>
              <a:buAutoNum type="arabicPeriod"/>
            </a:pPr>
            <a:r>
              <a:rPr lang="en-US" b="1" dirty="0">
                <a:solidFill>
                  <a:srgbClr val="333333"/>
                </a:solidFill>
              </a:rPr>
              <a:t>Listen Actively</a:t>
            </a:r>
            <a:endParaRPr lang="en-US" dirty="0">
              <a:solidFill>
                <a:srgbClr val="333333"/>
              </a:solidFill>
            </a:endParaRPr>
          </a:p>
          <a:p>
            <a:r>
              <a:rPr lang="en-US" dirty="0">
                <a:solidFill>
                  <a:srgbClr val="333333"/>
                </a:solidFill>
              </a:rPr>
              <a:t>My goal is to size someone up within five minutes. Ask a question like: “What do you do to stay current with trends in your business?” Or: “What kind of person is successful in your field?”</a:t>
            </a:r>
          </a:p>
          <a:p>
            <a:endParaRPr lang="en-US" dirty="0"/>
          </a:p>
        </p:txBody>
      </p:sp>
    </p:spTree>
    <p:extLst>
      <p:ext uri="{BB962C8B-B14F-4D97-AF65-F5344CB8AC3E}">
        <p14:creationId xmlns:p14="http://schemas.microsoft.com/office/powerpoint/2010/main" val="3461973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solidFill>
                  <a:srgbClr val="000000"/>
                </a:solidFill>
                <a:latin typeface="Segoe UI" panose="020B0502040204020203" pitchFamily="34" charset="0"/>
                <a:hlinkClick r:id="rId2"/>
              </a:rPr>
              <a:t>https://cmoe.com/blog/aggressive-vs-assertive-communication-for-leaders/</a:t>
            </a:r>
            <a:endParaRPr lang="en-US" dirty="0" smtClean="0">
              <a:solidFill>
                <a:srgbClr val="000000"/>
              </a:solidFill>
              <a:latin typeface="Segoe UI" panose="020B0502040204020203" pitchFamily="34" charset="0"/>
            </a:endParaRPr>
          </a:p>
          <a:p>
            <a:r>
              <a:rPr lang="en-US" dirty="0">
                <a:hlinkClick r:id="rId3"/>
              </a:rPr>
              <a:t>https://</a:t>
            </a:r>
            <a:r>
              <a:rPr lang="en-US" dirty="0" smtClean="0">
                <a:hlinkClick r:id="rId3"/>
              </a:rPr>
              <a:t>www.tandfonline.com/doi/abs/10.1080/10417949409372934?journalCode=rsjc20</a:t>
            </a:r>
            <a:endParaRPr lang="en-US" dirty="0" smtClean="0"/>
          </a:p>
          <a:p>
            <a:r>
              <a:rPr lang="en-US" dirty="0">
                <a:hlinkClick r:id="rId4"/>
              </a:rPr>
              <a:t>https://</a:t>
            </a:r>
            <a:r>
              <a:rPr lang="en-US" dirty="0" smtClean="0">
                <a:hlinkClick r:id="rId4"/>
              </a:rPr>
              <a:t>www.business2community.com/communications/identify-communication-styles-01316564</a:t>
            </a:r>
            <a:endParaRPr lang="en-US" dirty="0" smtClean="0"/>
          </a:p>
          <a:p>
            <a:endParaRPr lang="en-US" dirty="0"/>
          </a:p>
        </p:txBody>
      </p:sp>
    </p:spTree>
    <p:extLst>
      <p:ext uri="{BB962C8B-B14F-4D97-AF65-F5344CB8AC3E}">
        <p14:creationId xmlns:p14="http://schemas.microsoft.com/office/powerpoint/2010/main" val="1082741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CELL Lectures\communication-styles.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95435" y="631372"/>
            <a:ext cx="7660921" cy="509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47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a:pPr>
            <a:r>
              <a:rPr lang="en-US" dirty="0" smtClean="0"/>
              <a:t>Analytical Communication</a:t>
            </a:r>
            <a:endParaRPr lang="en-US" dirty="0"/>
          </a:p>
        </p:txBody>
      </p:sp>
      <p:sp>
        <p:nvSpPr>
          <p:cNvPr id="3" name="Content Placeholder 2"/>
          <p:cNvSpPr>
            <a:spLocks noGrp="1"/>
          </p:cNvSpPr>
          <p:nvPr>
            <p:ph idx="1"/>
          </p:nvPr>
        </p:nvSpPr>
        <p:spPr/>
        <p:txBody>
          <a:bodyPr/>
          <a:lstStyle/>
          <a:p>
            <a:r>
              <a:rPr lang="en-US" dirty="0" smtClean="0"/>
              <a:t>Process oriented; prefers to communicate about:</a:t>
            </a:r>
          </a:p>
          <a:p>
            <a:r>
              <a:rPr lang="en-US" dirty="0" smtClean="0"/>
              <a:t>Facts and figures</a:t>
            </a:r>
          </a:p>
          <a:p>
            <a:r>
              <a:rPr lang="en-US" dirty="0" smtClean="0"/>
              <a:t>Policies and procedures</a:t>
            </a:r>
          </a:p>
          <a:p>
            <a:r>
              <a:rPr lang="en-US" dirty="0" smtClean="0"/>
              <a:t>Systems and Organizations</a:t>
            </a:r>
          </a:p>
          <a:p>
            <a:r>
              <a:rPr lang="en-US" dirty="0" smtClean="0"/>
              <a:t>Planning and forecasting</a:t>
            </a:r>
          </a:p>
          <a:p>
            <a:r>
              <a:rPr lang="en-US" dirty="0" smtClean="0"/>
              <a:t>Analysis and control</a:t>
            </a:r>
            <a:endParaRPr lang="en-US" dirty="0"/>
          </a:p>
        </p:txBody>
      </p:sp>
    </p:spTree>
    <p:extLst>
      <p:ext uri="{BB962C8B-B14F-4D97-AF65-F5344CB8AC3E}">
        <p14:creationId xmlns:p14="http://schemas.microsoft.com/office/powerpoint/2010/main" val="1944855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communication</a:t>
            </a:r>
            <a:endParaRPr lang="en-US" dirty="0"/>
          </a:p>
        </p:txBody>
      </p:sp>
      <p:sp>
        <p:nvSpPr>
          <p:cNvPr id="3" name="Content Placeholder 2"/>
          <p:cNvSpPr>
            <a:spLocks noGrp="1"/>
          </p:cNvSpPr>
          <p:nvPr>
            <p:ph idx="1"/>
          </p:nvPr>
        </p:nvSpPr>
        <p:spPr/>
        <p:txBody>
          <a:bodyPr>
            <a:normAutofit/>
          </a:bodyPr>
          <a:lstStyle/>
          <a:p>
            <a:r>
              <a:rPr lang="en-US" b="0" dirty="0" smtClean="0">
                <a:solidFill>
                  <a:srgbClr val="000000"/>
                </a:solidFill>
                <a:effectLst/>
              </a:rPr>
              <a:t>Those that communicate with an analytical style prefer to work from data and facts and use them to support what they say. Analytical communicators are often common in upper-management types. While it may seem less personal, analytical communication is a great way to make solid arguments for initiatives that you believe in. Analytical communicators use very precise and rehearsed language to make their points.</a:t>
            </a:r>
            <a:endParaRPr lang="en-US" dirty="0" smtClean="0">
              <a:effectLst/>
            </a:endParaRPr>
          </a:p>
          <a:p>
            <a:endParaRPr lang="en-US" dirty="0"/>
          </a:p>
        </p:txBody>
      </p:sp>
    </p:spTree>
    <p:extLst>
      <p:ext uri="{BB962C8B-B14F-4D97-AF65-F5344CB8AC3E}">
        <p14:creationId xmlns:p14="http://schemas.microsoft.com/office/powerpoint/2010/main" val="97006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CELL Lectures\intuitive-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536" y="1125713"/>
            <a:ext cx="10568805" cy="4589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96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idx="1"/>
          </p:nvPr>
        </p:nvSpPr>
        <p:spPr/>
        <p:txBody>
          <a:bodyPr>
            <a:normAutofit lnSpcReduction="10000"/>
          </a:bodyPr>
          <a:lstStyle/>
          <a:p>
            <a:pPr lvl="0"/>
            <a:r>
              <a:rPr lang="en-US" sz="2000" dirty="0">
                <a:solidFill>
                  <a:srgbClr val="000000"/>
                </a:solidFill>
              </a:rPr>
              <a:t>The analytical communication style can be a very effective one in business settings. A few core concepts of the analytical style for communicating in, or with people who use the style:</a:t>
            </a:r>
            <a:endParaRPr lang="en-US" sz="2000" dirty="0">
              <a:solidFill>
                <a:prstClr val="black"/>
              </a:solidFill>
            </a:endParaRPr>
          </a:p>
          <a:p>
            <a:pPr lvl="0"/>
            <a:r>
              <a:rPr lang="en-US" sz="2000" b="1" dirty="0">
                <a:solidFill>
                  <a:srgbClr val="000000"/>
                </a:solidFill>
              </a:rPr>
              <a:t>Use numbers to back up your points. </a:t>
            </a:r>
            <a:r>
              <a:rPr lang="en-US" sz="2000" dirty="0">
                <a:solidFill>
                  <a:srgbClr val="000000"/>
                </a:solidFill>
              </a:rPr>
              <a:t>While other styles might want a more top-down view of the company’s status, analytical communicators prefer hard facts and numbers to display the point. </a:t>
            </a:r>
            <a:endParaRPr lang="en-US" sz="2000" dirty="0">
              <a:solidFill>
                <a:prstClr val="black"/>
              </a:solidFill>
            </a:endParaRPr>
          </a:p>
          <a:p>
            <a:pPr lvl="0"/>
            <a:r>
              <a:rPr lang="en-US" sz="2000" b="1" dirty="0">
                <a:solidFill>
                  <a:srgbClr val="000000"/>
                </a:solidFill>
              </a:rPr>
              <a:t>Use logic instead of emotions.</a:t>
            </a:r>
            <a:r>
              <a:rPr lang="en-US" sz="2000" dirty="0">
                <a:solidFill>
                  <a:srgbClr val="000000"/>
                </a:solidFill>
              </a:rPr>
              <a:t> Analytical communicators will always prefer to use logic instead of emotions to make their points. Major business decisions with this group must always include hard facts that help to demonstrate their point of view. </a:t>
            </a:r>
            <a:endParaRPr lang="en-US" sz="2000" dirty="0">
              <a:solidFill>
                <a:prstClr val="black"/>
              </a:solidFill>
            </a:endParaRPr>
          </a:p>
          <a:p>
            <a:pPr lvl="0"/>
            <a:r>
              <a:rPr lang="en-US" sz="2000" b="1" dirty="0">
                <a:solidFill>
                  <a:srgbClr val="000000"/>
                </a:solidFill>
              </a:rPr>
              <a:t>A lack of small-talk.</a:t>
            </a:r>
            <a:r>
              <a:rPr lang="en-US" sz="2000" dirty="0">
                <a:solidFill>
                  <a:srgbClr val="000000"/>
                </a:solidFill>
              </a:rPr>
              <a:t> Analytical communicators aren’t generally the best conversationalists on the personal level. Limit small talk to communicate effectively with analytical-style communicators. </a:t>
            </a:r>
            <a:endParaRPr lang="en-US" sz="2000" dirty="0">
              <a:solidFill>
                <a:prstClr val="black"/>
              </a:solidFill>
            </a:endParaRPr>
          </a:p>
          <a:p>
            <a:pPr lvl="0"/>
            <a:r>
              <a:rPr lang="en-US" sz="2000" dirty="0">
                <a:solidFill>
                  <a:srgbClr val="000000"/>
                </a:solidFill>
              </a:rPr>
              <a:t>The analytical communication style is a popular and effective one in business settings but can be seen as a bit impersonal to those that communicate using other styles. </a:t>
            </a:r>
            <a:endParaRPr lang="en-US" sz="2000" dirty="0">
              <a:solidFill>
                <a:prstClr val="black"/>
              </a:solidFill>
            </a:endParaRPr>
          </a:p>
          <a:p>
            <a:pPr marL="0" indent="0">
              <a:buNone/>
            </a:pPr>
            <a:endParaRPr lang="en-US" dirty="0"/>
          </a:p>
        </p:txBody>
      </p:sp>
    </p:spTree>
    <p:extLst>
      <p:ext uri="{BB962C8B-B14F-4D97-AF65-F5344CB8AC3E}">
        <p14:creationId xmlns:p14="http://schemas.microsoft.com/office/powerpoint/2010/main" val="4001769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2"/>
            </a:pPr>
            <a:r>
              <a:rPr lang="en-US" dirty="0" smtClean="0"/>
              <a:t/>
            </a:r>
            <a:br>
              <a:rPr lang="en-US" dirty="0" smtClean="0"/>
            </a:br>
            <a:r>
              <a:rPr lang="en-US" dirty="0" smtClean="0"/>
              <a:t>Aggressive/Assertive Communication</a:t>
            </a:r>
            <a:endParaRPr lang="en-US" dirty="0"/>
          </a:p>
        </p:txBody>
      </p:sp>
      <p:sp>
        <p:nvSpPr>
          <p:cNvPr id="3" name="Content Placeholder 2"/>
          <p:cNvSpPr>
            <a:spLocks noGrp="1"/>
          </p:cNvSpPr>
          <p:nvPr>
            <p:ph idx="1"/>
          </p:nvPr>
        </p:nvSpPr>
        <p:spPr/>
        <p:txBody>
          <a:bodyPr/>
          <a:lstStyle/>
          <a:p>
            <a:r>
              <a:rPr lang="en-US" dirty="0" smtClean="0"/>
              <a:t>There are many factors that play a role in leading groups to solutions (which can also be defined as achieving success), but how a leader communicates with his or her group is an especially pertinent one.</a:t>
            </a:r>
          </a:p>
          <a:p>
            <a:r>
              <a:rPr lang="en-US" dirty="0" smtClean="0"/>
              <a:t>Two common communication styles are “aggressive” and “assertive.” Although they may appear similar at first glance, the differences in both the approach and the results of these two styles are dramatic. </a:t>
            </a:r>
            <a:r>
              <a:rPr lang="en-US" smtClean="0"/>
              <a:t>Here is a closer look at these two styles and how practicing assertiveness enables one’s leadership to become more natural, positive, and effective.</a:t>
            </a:r>
          </a:p>
          <a:p>
            <a:endParaRPr lang="en-US" dirty="0"/>
          </a:p>
        </p:txBody>
      </p:sp>
    </p:spTree>
    <p:extLst>
      <p:ext uri="{BB962C8B-B14F-4D97-AF65-F5344CB8AC3E}">
        <p14:creationId xmlns:p14="http://schemas.microsoft.com/office/powerpoint/2010/main" val="2465307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6998408"/>
              </p:ext>
            </p:extLst>
          </p:nvPr>
        </p:nvGraphicFramePr>
        <p:xfrm>
          <a:off x="0" y="0"/>
          <a:ext cx="12192000" cy="7240838"/>
        </p:xfrm>
        <a:graphic>
          <a:graphicData uri="http://schemas.openxmlformats.org/drawingml/2006/table">
            <a:tbl>
              <a:tblPr firstRow="1" bandRow="1">
                <a:tableStyleId>{5C22544A-7EE6-4342-B048-85BDC9FD1C3A}</a:tableStyleId>
              </a:tblPr>
              <a:tblGrid>
                <a:gridCol w="6096000"/>
                <a:gridCol w="6096000"/>
              </a:tblGrid>
              <a:tr h="951674">
                <a:tc>
                  <a:txBody>
                    <a:bodyPr/>
                    <a:lstStyle/>
                    <a:p>
                      <a:r>
                        <a:rPr lang="en-US" sz="2400" dirty="0" smtClean="0"/>
                        <a:t>Aggressive </a:t>
                      </a:r>
                      <a:endParaRPr lang="en-US" sz="2400" dirty="0"/>
                    </a:p>
                  </a:txBody>
                  <a:tcPr/>
                </a:tc>
                <a:tc>
                  <a:txBody>
                    <a:bodyPr/>
                    <a:lstStyle/>
                    <a:p>
                      <a:r>
                        <a:rPr lang="en-US" sz="2400" dirty="0" smtClean="0"/>
                        <a:t>Assertive </a:t>
                      </a:r>
                      <a:endParaRPr lang="en-US" sz="2400" dirty="0"/>
                    </a:p>
                  </a:txBody>
                  <a:tcPr/>
                </a:tc>
              </a:tr>
              <a:tr h="951674">
                <a:tc>
                  <a:txBody>
                    <a:bodyPr/>
                    <a:lstStyle/>
                    <a:p>
                      <a:pPr>
                        <a:buFont typeface="Arial" panose="020B0604020202020204" pitchFamily="34" charset="0"/>
                        <a:buChar char="•"/>
                      </a:pPr>
                      <a:r>
                        <a:rPr lang="en-US" sz="2400" dirty="0" smtClean="0"/>
                        <a:t>Denies the rights of others</a:t>
                      </a:r>
                    </a:p>
                  </a:txBody>
                  <a:tcPr/>
                </a:tc>
                <a:tc>
                  <a:txBody>
                    <a:bodyPr/>
                    <a:lstStyle/>
                    <a:p>
                      <a:pPr>
                        <a:buFont typeface="Arial" panose="020B0604020202020204" pitchFamily="34" charset="0"/>
                        <a:buChar char="•"/>
                      </a:pPr>
                      <a:r>
                        <a:rPr lang="en-US" sz="2400" dirty="0" smtClean="0"/>
                        <a:t>Does not use inappropriate anger or emotion</a:t>
                      </a:r>
                    </a:p>
                    <a:p>
                      <a:endParaRPr lang="en-US" sz="2400" dirty="0"/>
                    </a:p>
                  </a:txBody>
                  <a:tcPr/>
                </a:tc>
              </a:tr>
              <a:tr h="1026245">
                <a:tc>
                  <a:txBody>
                    <a:bodyPr/>
                    <a:lstStyle/>
                    <a:p>
                      <a:pPr>
                        <a:buFont typeface="Arial" panose="020B0604020202020204" pitchFamily="34" charset="0"/>
                        <a:buChar char="•"/>
                      </a:pPr>
                      <a:r>
                        <a:rPr lang="en-US" sz="2400" dirty="0" smtClean="0"/>
                        <a:t>Insults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rPr>
                        <a:t>Does not try to hurt others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rPr>
                        <a:t>Is honest, fair, and direct</a:t>
                      </a:r>
                    </a:p>
                    <a:p>
                      <a:endParaRPr lang="en-US" sz="2400" dirty="0"/>
                    </a:p>
                  </a:txBody>
                  <a:tcPr/>
                </a:tc>
              </a:tr>
              <a:tr h="951674">
                <a:tc>
                  <a:txBody>
                    <a:bodyPr/>
                    <a:lstStyle/>
                    <a:p>
                      <a:pPr>
                        <a:buFont typeface="Arial" panose="020B0604020202020204" pitchFamily="34" charset="0"/>
                        <a:buChar char="•"/>
                      </a:pPr>
                      <a:r>
                        <a:rPr lang="en-US" sz="2400" dirty="0" smtClean="0"/>
                        <a:t>Wins at all costs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rPr>
                        <a:t>Allows others to save face</a:t>
                      </a:r>
                    </a:p>
                  </a:txBody>
                  <a:tcPr/>
                </a:tc>
              </a:tr>
              <a:tr h="1334119">
                <a:tc>
                  <a:txBody>
                    <a:bodyPr/>
                    <a:lstStyle/>
                    <a:p>
                      <a:pPr>
                        <a:buFont typeface="Arial" panose="020B0604020202020204" pitchFamily="34" charset="0"/>
                        <a:buChar char="•"/>
                      </a:pPr>
                      <a:r>
                        <a:rPr lang="en-US" sz="2400" dirty="0" smtClean="0"/>
                        <a:t>Is emotionally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rPr>
                        <a:t>Expresses emotion using eye contact and positive body language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smtClean="0">
                        <a:ln>
                          <a:noFill/>
                        </a:ln>
                        <a:solidFill>
                          <a:prstClr val="black"/>
                        </a:solidFill>
                        <a:effectLst/>
                        <a:uLnTx/>
                        <a:uFillTx/>
                        <a:latin typeface="+mn-lt"/>
                      </a:endParaRPr>
                    </a:p>
                    <a:p>
                      <a:endParaRPr lang="en-US" sz="2400" dirty="0"/>
                    </a:p>
                  </a:txBody>
                  <a:tcPr/>
                </a:tc>
              </a:tr>
              <a:tr h="1642616">
                <a:tc>
                  <a:txBody>
                    <a:bodyPr/>
                    <a:lstStyle/>
                    <a:p>
                      <a:pPr>
                        <a:buFont typeface="Arial" panose="020B0604020202020204" pitchFamily="34" charset="0"/>
                        <a:buChar char="•"/>
                      </a:pPr>
                      <a:r>
                        <a:rPr lang="en-US" sz="2400" dirty="0" smtClean="0"/>
                        <a:t>Lacks consideration and empathy for others</a:t>
                      </a:r>
                    </a:p>
                    <a:p>
                      <a:pPr>
                        <a:buFont typeface="Arial" panose="020B0604020202020204" pitchFamily="34" charset="0"/>
                        <a:buChar char="•"/>
                      </a:pPr>
                      <a:r>
                        <a:rPr lang="en-US" sz="2400" dirty="0" smtClean="0"/>
                        <a:t>Damages others’ self-esteem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mn-lt"/>
                        </a:rPr>
                        <a:t>Practices good listening behaviors</a:t>
                      </a:r>
                    </a:p>
                    <a:p>
                      <a:endParaRPr lang="en-US" sz="2400" dirty="0"/>
                    </a:p>
                  </a:txBody>
                  <a:tcPr/>
                </a:tc>
              </a:tr>
            </a:tbl>
          </a:graphicData>
        </a:graphic>
      </p:graphicFrame>
    </p:spTree>
    <p:extLst>
      <p:ext uri="{BB962C8B-B14F-4D97-AF65-F5344CB8AC3E}">
        <p14:creationId xmlns:p14="http://schemas.microsoft.com/office/powerpoint/2010/main" val="7011310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F27F0899519448AEE3F3E4F5F3BFFE" ma:contentTypeVersion="10" ma:contentTypeDescription="Create a new document." ma:contentTypeScope="" ma:versionID="e6fe23dc282d9255f598b4030f9ddb03">
  <xsd:schema xmlns:xsd="http://www.w3.org/2001/XMLSchema" xmlns:xs="http://www.w3.org/2001/XMLSchema" xmlns:p="http://schemas.microsoft.com/office/2006/metadata/properties" xmlns:ns2="f0d17b15-99e6-4c97-82f1-ffbee204541d" targetNamespace="http://schemas.microsoft.com/office/2006/metadata/properties" ma:root="true" ma:fieldsID="c3a5dc4f53849ed8b5271c949592d712" ns2:_="">
    <xsd:import namespace="f0d17b15-99e6-4c97-82f1-ffbee20454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17b15-99e6-4c97-82f1-ffbee20454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02B645-8974-4B7B-AB19-B4017A742C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17b15-99e6-4c97-82f1-ffbee2045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72B638-6BD9-4B86-BBE9-DB51F744DDA9}">
  <ds:schemaRefs>
    <ds:schemaRef ds:uri="http://schemas.microsoft.com/sharepoint/v3/contenttype/forms"/>
  </ds:schemaRefs>
</ds:datastoreItem>
</file>

<file path=customXml/itemProps3.xml><?xml version="1.0" encoding="utf-8"?>
<ds:datastoreItem xmlns:ds="http://schemas.openxmlformats.org/officeDocument/2006/customXml" ds:itemID="{C77B0A8F-2C29-40F4-A9C5-A75DCF369456}">
  <ds:schemaRefs>
    <ds:schemaRef ds:uri="f0d17b15-99e6-4c97-82f1-ffbee204541d"/>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228</TotalTime>
  <Words>843</Words>
  <Application>Microsoft Office PowerPoint</Application>
  <PresentationFormat>Custom</PresentationFormat>
  <Paragraphs>96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Integral</vt:lpstr>
      <vt:lpstr>Communication Styles</vt:lpstr>
      <vt:lpstr>Communication Styles </vt:lpstr>
      <vt:lpstr>PowerPoint Presentation</vt:lpstr>
      <vt:lpstr>Analytical Communication</vt:lpstr>
      <vt:lpstr>Analytical communication</vt:lpstr>
      <vt:lpstr>PowerPoint Presentation</vt:lpstr>
      <vt:lpstr>Core Concepts</vt:lpstr>
      <vt:lpstr> Aggressive/Assertive Communication</vt:lpstr>
      <vt:lpstr>[n</vt:lpstr>
      <vt:lpstr>Outcomes of Aggressive Communication</vt:lpstr>
      <vt:lpstr>Outcomes of Assertive Communication</vt:lpstr>
      <vt:lpstr>Creative Communication</vt:lpstr>
      <vt:lpstr>Decisive communication</vt:lpstr>
      <vt:lpstr>Flexible Communication Style</vt:lpstr>
      <vt:lpstr>PowerPoint Presentation</vt:lpstr>
      <vt:lpstr>PowerPoint Presentation</vt:lpstr>
      <vt:lpstr>PowerPoint Presentation</vt:lpstr>
      <vt:lpstr>Importance of flexibility in communication</vt:lpstr>
      <vt:lpstr>PRACTICE</vt:lpstr>
      <vt:lpstr>3 Steps to Identify Communication Styles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Styles</dc:title>
  <dc:creator>MUET</dc:creator>
  <cp:lastModifiedBy>NAZIA</cp:lastModifiedBy>
  <cp:revision>23</cp:revision>
  <dcterms:created xsi:type="dcterms:W3CDTF">2021-01-24T14:01:04Z</dcterms:created>
  <dcterms:modified xsi:type="dcterms:W3CDTF">2023-08-10T05:47:52Z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0x01010000F27F0899519448AEE3F3E4F5F3BFFE</vt:lpwstr>
  </property>
</Properties>
</file>