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BD81-C347-3E52-37B2-BA8904DD5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E0297-8A28-AEA6-21B0-0A46484A9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0E740-C855-4398-CF93-87711DD3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C5B2-9D10-4CF4-893C-EF73B64E9E4D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C71E1-6E6B-E172-05C6-7032F8F3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81812-3A90-87CF-B5BA-D96D031E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D958-CB6B-4A29-A025-A651F8E76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90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4E27-90D8-8520-90C5-80CF581C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0B79F-BC70-335C-B851-CE5B2AA9F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A1F47-C092-EF2E-90A7-5FAB2FFB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C5B2-9D10-4CF4-893C-EF73B64E9E4D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0E8EE-598A-3629-3AF0-9ED99DC6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9578B-D132-837B-DDBD-F6165703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D958-CB6B-4A29-A025-A651F8E76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6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05767-5E43-F330-8088-0FBB90EDB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EDBD0-279D-AE24-8533-658069E59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43384-A373-B042-A520-C64D3E69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C5B2-9D10-4CF4-893C-EF73B64E9E4D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8310A-3031-ED0F-0754-6EA1A6A6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858CC-E466-FE18-007A-22E6BA56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D958-CB6B-4A29-A025-A651F8E76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55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26249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BCF0EF8A-8E89-5941-E659-6D3EDC022C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6248" y="6262777"/>
            <a:ext cx="2977551" cy="184854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8936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87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F0CE5D4-3197-A443-4B27-A8ED4558059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76248" y="6262777"/>
            <a:ext cx="2977551" cy="184854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742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4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442312-9E63-3A81-2CB4-8F85F5C2CD49}"/>
              </a:ext>
            </a:extLst>
          </p:cNvPr>
          <p:cNvSpPr/>
          <p:nvPr userDrawn="1"/>
        </p:nvSpPr>
        <p:spPr>
          <a:xfrm>
            <a:off x="0" y="1945185"/>
            <a:ext cx="3878469" cy="491281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0176E-FDDF-30CB-EB74-A75B39D0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629587"/>
            <a:ext cx="10369550" cy="1197627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0C34D-8F75-41B3-4243-E45FBD015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13D18-EF04-D403-494B-02A03A28BC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A0E6078-78A1-619C-E7B0-63DBC649FF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017" y="2688236"/>
            <a:ext cx="2702983" cy="3668115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3E87E0F-2528-3A8B-F312-9C9235E586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06810" y="2688236"/>
            <a:ext cx="2850043" cy="366811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C7124D-DD4E-EC8C-E7C5-E61FED507E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0075" y="2238376"/>
            <a:ext cx="2708275" cy="370417"/>
          </a:xfrm>
        </p:spPr>
        <p:txBody>
          <a:bodyPr>
            <a:noAutofit/>
          </a:bodyPr>
          <a:lstStyle>
            <a:lvl1pPr>
              <a:defRPr sz="125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080B0E0-EDE6-D1DA-96BC-3A304EF166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6810" y="2238376"/>
            <a:ext cx="2850042" cy="370417"/>
          </a:xfrm>
        </p:spPr>
        <p:txBody>
          <a:bodyPr>
            <a:noAutofit/>
          </a:bodyPr>
          <a:lstStyle>
            <a:lvl1pPr>
              <a:defRPr sz="12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59FAC71-85AD-024C-725C-D69E0CED99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8525" y="2238375"/>
            <a:ext cx="2850042" cy="370417"/>
          </a:xfrm>
        </p:spPr>
        <p:txBody>
          <a:bodyPr>
            <a:noAutofit/>
          </a:bodyPr>
          <a:lstStyle>
            <a:lvl1pPr>
              <a:defRPr sz="125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E6D3C3B-EB21-AFF3-AC51-E227BB698D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18524" y="2688236"/>
            <a:ext cx="2850043" cy="3668117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8274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5B17-B4A1-EB92-A298-388D035B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7" y="619622"/>
            <a:ext cx="3323629" cy="5618756"/>
          </a:xfrm>
        </p:spPr>
        <p:txBody>
          <a:bodyPr anchor="ctr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CE9A8-062F-E52A-B822-F2C682A3C0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DBD3-C06B-F685-6F3A-17047C93B3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CDEB065-BE89-3D91-17A6-55B54A05854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05358" y="619623"/>
            <a:ext cx="2120349" cy="5618756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DCE6C6-C40C-F791-B3FF-EEAA2288C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8418" y="1002890"/>
            <a:ext cx="4360149" cy="5235488"/>
          </a:xfrm>
        </p:spPr>
        <p:txBody>
          <a:bodyPr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A83096-84C2-F21D-D5CC-31742623FC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7176" y="619125"/>
            <a:ext cx="4361391" cy="324908"/>
          </a:xfrm>
        </p:spPr>
        <p:txBody>
          <a:bodyPr anchor="b">
            <a:noAutofit/>
          </a:bodyPr>
          <a:lstStyle>
            <a:lvl1pPr>
              <a:defRPr sz="125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39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20AA-8748-D588-F13A-9F0D3D63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BA1FC-8551-E009-8782-A4794BC1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CBD00-DD01-3FA7-B714-30F925BD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C5B2-9D10-4CF4-893C-EF73B64E9E4D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198E1-28C7-DA89-98C8-E8FFB442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8F3DD-08B3-9BF5-20D0-45F876E9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D958-CB6B-4A29-A025-A651F8E76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96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03DA-D5DF-B074-97ED-9DAEC545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BC990-E2A4-D529-B82C-285A685BF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B852A-B7EE-5389-91B1-B2E25784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C5B2-9D10-4CF4-893C-EF73B64E9E4D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30097-6E59-463F-B292-F47FA09B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3AA9D-3970-D7DF-4F40-DCE2E8A5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D958-CB6B-4A29-A025-A651F8E76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73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97CC-BEB2-C210-E87F-55A3FBB1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7D45-4750-9695-4E91-C0AA508D5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361D5-4D0C-90A4-A039-C37E45CF3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A113C-477A-D6E8-6A6E-86FFF4FD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C5B2-9D10-4CF4-893C-EF73B64E9E4D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68599-7E6A-9759-F34E-D57B55D88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5343C-13D1-1C45-B4C6-7E883792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D958-CB6B-4A29-A025-A651F8E76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0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D033-DB4D-B47A-0BB1-EB7912A3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5C190-4505-E077-35A4-1A475C12F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FD9C6-0952-B511-D228-AD5E73C0E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19788-7D2F-DC98-139B-7ECBECDA4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C23CD-5E01-D884-D3EF-F3787D584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E8A6E-7BAC-79B8-7142-179C1970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C5B2-9D10-4CF4-893C-EF73B64E9E4D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33A4B-483E-B567-A7C4-0336AF94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987B6-0DC5-1CEB-2CA7-0F64F097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D958-CB6B-4A29-A025-A651F8E76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53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A789-00C0-E5A3-C2D1-2BF51BC2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CADC9-0C6A-AE8F-4082-65946AB6D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C5B2-9D10-4CF4-893C-EF73B64E9E4D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C0742-A1D0-8A8C-4A6E-7103B4A4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46CC-FDF9-61BD-3338-2863B85E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D958-CB6B-4A29-A025-A651F8E76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91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F8D25-8C1F-A77E-8E17-4B9955D36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C5B2-9D10-4CF4-893C-EF73B64E9E4D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D3746-705C-CA07-AA6A-AF63A369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ECC5C-7079-8156-8CC7-F048540F2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D958-CB6B-4A29-A025-A651F8E76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05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0C02-3A54-B96A-3ED5-D49286B0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2347-CB21-CE12-8265-C3EA9614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EA444-2C06-63B4-C989-8054630A3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E00E9-B1B0-A853-4F02-50821118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C5B2-9D10-4CF4-893C-EF73B64E9E4D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79A62-3C9B-80D6-C45B-5C816925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F5C04-8D60-7F54-2C15-AB313248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D958-CB6B-4A29-A025-A651F8E76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6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E6D6-DB52-E8CD-5EEC-AF88CA05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EC77F-976C-940B-62E4-F6550285D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D4535-033E-1B9B-7DEE-C5DF55898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2C15A-92B4-D027-20C5-3892D6DA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C5B2-9D10-4CF4-893C-EF73B64E9E4D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BB330-F8EE-5B6D-BF1F-823AB19B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6E564-1C70-3892-B806-879B354C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AD958-CB6B-4A29-A025-A651F8E76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1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280A46-CF44-FEBD-2E94-0E43A4BF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FFE02-7C56-7FAC-C9B2-C60ADD04B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E733D-209C-D025-6331-AC09F022D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6C5B2-9D10-4CF4-893C-EF73B64E9E4D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2CF5-3D08-2278-4652-DE1523605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C08AE-92CD-AF16-E071-1CFD27DD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AD958-CB6B-4A29-A025-A651F8E769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09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A6AA-D81C-6E01-58E6-D7ED9233D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ahnschrift SemiBold Condensed" panose="020B0502040204020203" pitchFamily="34" charset="0"/>
              </a:rPr>
              <a:t>Thrift Store with Interactive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B5D12-45B6-A823-90B1-7B0C230D9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836614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Name</a:t>
            </a:r>
            <a:r>
              <a:rPr lang="en-US" sz="2000" dirty="0">
                <a:latin typeface="Bahnschrift Condensed" panose="020B0502040204020203" pitchFamily="34" charset="0"/>
              </a:rPr>
              <a:t> – Asad Siddiqui	</a:t>
            </a:r>
          </a:p>
          <a:p>
            <a:r>
              <a:rPr lang="en-US" sz="2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Mentor - </a:t>
            </a:r>
            <a:r>
              <a:rPr lang="en-US" sz="2000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Ms</a:t>
            </a:r>
            <a:r>
              <a:rPr lang="en-US" sz="2000" dirty="0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 Ankita </a:t>
            </a:r>
            <a:r>
              <a:rPr lang="en-US" sz="2000" dirty="0" err="1">
                <a:effectLst/>
                <a:latin typeface="Bahnschrift Condensed" panose="020B0502040204020203" pitchFamily="34" charset="0"/>
                <a:ea typeface="Calibri" panose="020F0502020204030204" pitchFamily="34" charset="0"/>
              </a:rPr>
              <a:t>Nainwal</a:t>
            </a:r>
            <a:r>
              <a:rPr lang="en-US" sz="2000" b="1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 </a:t>
            </a:r>
            <a:endParaRPr lang="en-US" sz="2000" dirty="0">
              <a:latin typeface="Bahnschrift Condensed" panose="020B0502040204020203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A4BA2EF-7C6B-B6FB-1551-7A5EFD425CA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2" b="6912"/>
          <a:stretch/>
        </p:blipFill>
        <p:spPr/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F6DEFE-3EBC-1DB6-B1B4-6F8540B90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335" y="2928936"/>
            <a:ext cx="876693" cy="8766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CCF8BD-C6EA-AF0D-26C6-07B0F9EA8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60" y="5789969"/>
            <a:ext cx="3829443" cy="9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2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3EDF-CB22-BD18-6200-CD813612B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1233" y="619125"/>
            <a:ext cx="4204355" cy="5618756"/>
          </a:xfrm>
          <a:blipFill dpi="0" rotWithShape="0">
            <a:blip r:embed="rId2"/>
            <a:srcRect/>
            <a:stretch>
              <a:fillRect t="1000"/>
            </a:stretch>
          </a:blipFill>
        </p:spPr>
        <p:txBody>
          <a:bodyPr/>
          <a:lstStyle/>
          <a:p>
            <a:pPr algn="ctr"/>
            <a:br>
              <a:rPr lang="en-IN" sz="8800" dirty="0">
                <a:solidFill>
                  <a:schemeClr val="bg2"/>
                </a:solidFill>
                <a:effectLst>
                  <a:outerShdw dist="50800" dir="12600000" algn="ctr" rotWithShape="0">
                    <a:schemeClr val="tx1">
                      <a:alpha val="8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Juice ITC" panose="04040403040A02020202" pitchFamily="82" charset="0"/>
              </a:rPr>
            </a:br>
            <a:r>
              <a:rPr lang="en-IN" sz="8800" dirty="0">
                <a:solidFill>
                  <a:schemeClr val="bg2"/>
                </a:solidFill>
                <a:effectLst>
                  <a:outerShdw dist="50800" dir="12600000" algn="ctr" rotWithShape="0">
                    <a:schemeClr val="tx1">
                      <a:alpha val="8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Juice ITC" panose="04040403040A02020202" pitchFamily="82" charset="0"/>
              </a:rPr>
              <a:t>Thank You</a:t>
            </a:r>
            <a:br>
              <a:rPr lang="en-IN" sz="8800" dirty="0">
                <a:solidFill>
                  <a:schemeClr val="bg2"/>
                </a:solidFill>
                <a:effectLst>
                  <a:outerShdw dist="50800" dir="12600000" algn="ctr" rotWithShape="0">
                    <a:schemeClr val="tx1">
                      <a:alpha val="8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Juice ITC" panose="04040403040A02020202" pitchFamily="82" charset="0"/>
              </a:rPr>
            </a:br>
            <a:br>
              <a:rPr lang="en-IN" sz="8800" dirty="0">
                <a:solidFill>
                  <a:schemeClr val="bg2"/>
                </a:solidFill>
                <a:effectLst>
                  <a:outerShdw dist="50800" dir="12600000" algn="ctr" rotWithShape="0">
                    <a:schemeClr val="tx1">
                      <a:alpha val="8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Juice ITC" panose="04040403040A02020202" pitchFamily="82" charset="0"/>
              </a:rPr>
            </a:br>
            <a:br>
              <a:rPr lang="en-IN" sz="8800" dirty="0">
                <a:solidFill>
                  <a:schemeClr val="bg2"/>
                </a:solidFill>
                <a:effectLst>
                  <a:outerShdw dist="50800" dir="12600000" algn="ctr" rotWithShape="0">
                    <a:schemeClr val="tx1">
                      <a:alpha val="8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Juice ITC" panose="04040403040A02020202" pitchFamily="82" charset="0"/>
              </a:rPr>
            </a:br>
            <a:br>
              <a:rPr lang="en-IN" sz="8800" dirty="0">
                <a:solidFill>
                  <a:schemeClr val="bg2"/>
                </a:solidFill>
                <a:effectLst>
                  <a:outerShdw dist="50800" dir="12600000" algn="ctr" rotWithShape="0">
                    <a:schemeClr val="tx1">
                      <a:alpha val="85000"/>
                    </a:schemeClr>
                  </a:outerShdw>
                  <a:reflection blurRad="6350" stA="55000" endA="300" endPos="45500" dir="5400000" sy="-100000" algn="bl" rotWithShape="0"/>
                </a:effectLst>
                <a:latin typeface="Juice ITC" panose="04040403040A02020202" pitchFamily="82" charset="0"/>
              </a:rPr>
            </a:br>
            <a:endParaRPr lang="en-IN" sz="8800" dirty="0">
              <a:solidFill>
                <a:schemeClr val="bg2"/>
              </a:solidFill>
              <a:effectLst>
                <a:outerShdw dist="50800" dir="12600000" algn="ctr" rotWithShape="0">
                  <a:schemeClr val="tx1">
                    <a:alpha val="85000"/>
                  </a:schemeClr>
                </a:outerShdw>
                <a:reflection blurRad="6350" stA="55000" endA="300" endPos="45500" dir="5400000" sy="-100000" algn="bl" rotWithShape="0"/>
              </a:effectLst>
              <a:latin typeface="Juice ITC" panose="04040403040A02020202" pitchFamily="82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BAD3F77-8275-7ED4-F9A4-92C509B13C4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9" r="2889"/>
          <a:stretch/>
        </p:blipFill>
        <p:spPr>
          <a:xfrm>
            <a:off x="8613543" y="625508"/>
            <a:ext cx="2979442" cy="5619750"/>
          </a:xfrm>
        </p:spPr>
      </p:pic>
      <p:pic>
        <p:nvPicPr>
          <p:cNvPr id="10" name="Picture Placeholder 6">
            <a:extLst>
              <a:ext uri="{FF2B5EF4-FFF2-40B4-BE49-F238E27FC236}">
                <a16:creationId xmlns:a16="http://schemas.microsoft.com/office/drawing/2014/main" id="{5BF45B11-0268-1345-C0C7-D43E626B1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6" r="10726"/>
          <a:stretch/>
        </p:blipFill>
        <p:spPr>
          <a:xfrm>
            <a:off x="599017" y="619125"/>
            <a:ext cx="2979442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8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BA610-50A3-5B70-3CF8-94C9B496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b="1" dirty="0">
                <a:latin typeface="Bahnschrift SemiBold Condensed" panose="020B0502040204020203" pitchFamily="34" charset="0"/>
              </a:rPr>
              <a:t>Overview of Thrift Stores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0EBF3-EE9D-A1A6-D577-8569F2237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Purpose of Thrift Stores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BAF23-6E95-5AB2-26B3-4A99CA1F2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400" dirty="0">
                <a:latin typeface="Bahnschrift Light SemiCondensed" panose="020B0502040204020203" pitchFamily="34" charset="0"/>
              </a:rPr>
              <a:t>Thrift stores serve to sell second-hand items at low prices, promoting sustainable consumption and recycling.</a:t>
            </a:r>
            <a:endParaRPr lang="en-IN" sz="1400" dirty="0">
              <a:latin typeface="Bahnschrift Light SemiCondensed" panose="020B05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A6B36-E0EE-5068-4868-A39C656F5CF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Social Impact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29CE7D-D00B-808F-5BE6-FA54F55A579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sz="1400" dirty="0">
                <a:latin typeface="Bahnschrift Light SemiCondensed" panose="020B0502040204020203" pitchFamily="34" charset="0"/>
              </a:rPr>
              <a:t>They benefit communities by providing affordable goods and supporting charitable causes, redistributing wealth where needed.</a:t>
            </a:r>
            <a:endParaRPr lang="en-IN" sz="1400" dirty="0">
              <a:latin typeface="Bahnschrift Light SemiCondensed" panose="020B050204020402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201A35-11B5-B717-717D-7F48904AA6C2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IN" sz="2800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Environmental Benefits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A1EC87-5013-C30A-E090-428AEF7C3AE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sz="1400" dirty="0">
                <a:latin typeface="Bahnschrift Light SemiCondensed" panose="020B0502040204020203" pitchFamily="34" charset="0"/>
              </a:rPr>
              <a:t>Thrift stores help reduce waste by encouraging recycling and reusing items, contributing to environmental sustainability.</a:t>
            </a:r>
            <a:endParaRPr lang="en-IN" sz="1400" dirty="0">
              <a:latin typeface="Bahnschrift Light SemiCondensed" panose="020B0502040204020203" pitchFamily="34" charset="0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C6A702BF-30AA-4869-E1D8-53BDD6DC261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8" r="5708"/>
          <a:stretch/>
        </p:blipFill>
        <p:spPr>
          <a:xfrm>
            <a:off x="7931490" y="658368"/>
            <a:ext cx="3650910" cy="50932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1356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FD3615-7D2C-AD93-64C8-7558DDA08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9" t="-525" r="-1183" b="85446"/>
          <a:stretch/>
        </p:blipFill>
        <p:spPr>
          <a:xfrm>
            <a:off x="761997" y="4999922"/>
            <a:ext cx="10025853" cy="8306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A2F666-441A-3044-9CBD-0F215609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 dirty="0">
                <a:latin typeface="Bahnschrift SemiBold SemiConden" panose="020B0502040204020203" pitchFamily="34" charset="0"/>
              </a:rPr>
              <a:t>Web Interactivity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661C0-6B10-9005-DC65-631B5DDCD546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0" y="2258674"/>
            <a:ext cx="3452196" cy="830638"/>
          </a:xfrm>
        </p:spPr>
        <p:txBody>
          <a:bodyPr/>
          <a:lstStyle/>
          <a:p>
            <a:r>
              <a:rPr lang="en-IN" sz="24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Personalized Shopping Experience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B045C-4A38-BEFA-5195-FC591ED5CAD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898" y="3089312"/>
            <a:ext cx="3452194" cy="830639"/>
          </a:xfrm>
        </p:spPr>
        <p:txBody>
          <a:bodyPr/>
          <a:lstStyle/>
          <a:p>
            <a:r>
              <a:rPr lang="en-US" sz="1600" dirty="0"/>
              <a:t>Implementing dynamic filters, search bars, and recommendation systems ensures a tailored experience, making it easier for users to find items.</a:t>
            </a:r>
            <a:endParaRPr lang="en-IN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022B1-D2A3-3C83-709B-265C4A17BFC7}"/>
              </a:ext>
            </a:extLst>
          </p:cNvPr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Simplified Checkout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7FAC1B-781A-BFA1-2BE5-7386B194ECAB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r>
              <a:rPr lang="en-US" sz="1600" dirty="0"/>
              <a:t>Easy-to-use forms and progress tracking make purchasing hassle-free for customers.</a:t>
            </a:r>
            <a:endParaRPr lang="en-IN" sz="1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3D602E-672C-EEF0-2CEE-979AD78921C7}"/>
              </a:ext>
            </a:extLst>
          </p:cNvPr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r>
              <a:rPr lang="en-IN" sz="2400" b="1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Engaging User Interfaces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976751-EFF7-8188-810B-DCA2EAEBD0A8}"/>
              </a:ext>
            </a:extLst>
          </p:cNvPr>
          <p:cNvSpPr>
            <a:spLocks noGrp="1"/>
          </p:cNvSpPr>
          <p:nvPr>
            <p:ph type="body" sz="half" idx="25"/>
          </p:nvPr>
        </p:nvSpPr>
        <p:spPr/>
        <p:txBody>
          <a:bodyPr/>
          <a:lstStyle/>
          <a:p>
            <a:r>
              <a:rPr lang="en-US" sz="1600" dirty="0"/>
              <a:t>Interactive features like hover effects, animations, and dropdowns enhance user experience and drive engagement for your thrift store.</a:t>
            </a:r>
            <a:endParaRPr lang="en-IN" sz="140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0C89021-BE32-29AB-D1EF-FE78D46523A6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3"/>
          <a:srcRect l="3941" r="39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2988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D55E-8594-3D40-C5A5-37FA621B6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Methodology : </a:t>
            </a:r>
            <a:r>
              <a:rPr lang="en-IN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HTML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CE621-EBB6-E120-5B3B-71EAF9A9A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Basic 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FD12F-EEFF-C6E5-2D0D-82B96D763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/>
              <a:t>Use semantic tags for better SEO and accessibility. Ensure a clean, easy-to-follow document structure.</a:t>
            </a:r>
            <a:endParaRPr lang="en-IN" sz="18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B5CEC57-0B8A-9A27-0D6C-1605036ABBB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3" t="2358" r="13224" b="459"/>
          <a:stretch/>
        </p:blipFill>
        <p:spPr>
          <a:xfrm>
            <a:off x="7931490" y="2102944"/>
            <a:ext cx="4001430" cy="354804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AAD1F4-EAFE-62FC-CEF7-7E3B43E30253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Forms and Inputs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024DF3-24EB-AB02-A19B-B35F3B8B9E1F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sz="1800" dirty="0"/>
              <a:t>Craft forms for purchases that are user-friendly, ensuring validation for a smooth user experience.</a:t>
            </a:r>
            <a:endParaRPr lang="en-IN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CCFFA0-1C1F-6202-6F26-67B7083F0A48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Responsive Design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9D26DB-C79A-281F-9CC9-C78ECE2383A9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 sz="1800" dirty="0"/>
              <a:t>Ensures your thrift store website adapts perfectly to all devices, enhancing user experience.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1403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66B3-98D2-8FA3-0588-191F311A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Methodology - </a:t>
            </a:r>
            <a:r>
              <a:rPr lang="en-IN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A2C52-AD25-3FB5-74A4-1E75C4B221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Styling Principles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AF7C2-6EC1-091D-0D9E-D5ECF41A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/>
              <a:t>Follow principles of accessibility and usability to enhance visual hierarchy and readability across all devices.</a:t>
            </a:r>
            <a:endParaRPr lang="en-IN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FB7284-12B5-DFB1-A83C-338462432E8C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Layouts and Grids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1DD63F-88C4-2220-B8F7-ABE8B2F340C1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sz="1800" dirty="0"/>
              <a:t>Employ CSS Grid and Flexbox layouts to create responsive and adaptable design features.</a:t>
            </a:r>
            <a:endParaRPr lang="en-IN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B89BB9-7946-2F7A-975D-DA795A14AC58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Animations and Transitions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C6C5714-1030-AED6-5B04-B52A71B155A5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 sz="1800" dirty="0"/>
              <a:t>Incorporate soft animations to enhance user interaction without overwhelming the user experience.</a:t>
            </a:r>
            <a:endParaRPr lang="en-IN" sz="1800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1459E19-E209-07BE-F3C6-D6BC0BF2DF20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3" r="2393"/>
          <a:stretch/>
        </p:blipFill>
        <p:spPr>
          <a:xfrm>
            <a:off x="5721096" y="3604323"/>
            <a:ext cx="6056376" cy="274161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4941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9E24-84E8-E220-9473-BFF27A7B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Methodology - </a:t>
            </a:r>
            <a:r>
              <a:rPr lang="en-IN" dirty="0">
                <a:solidFill>
                  <a:schemeClr val="accent1"/>
                </a:solidFill>
                <a:latin typeface="Bahnschrift SemiBold Condensed" panose="020B0502040204020203" pitchFamily="34" charset="0"/>
              </a:rPr>
              <a:t>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6806C-310D-A09A-E3D5-A0E5E48D2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Dynamic Elements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F5B44-5CE0-1142-B3E8-6ED52AA05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dirty="0"/>
              <a:t>JavaScript enables dynamic elements like modals, dropdowns, and animations, making the thrift store interactive.</a:t>
            </a:r>
            <a:endParaRPr lang="en-IN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60614-C4C4-6A3E-E25B-EFE8A3EF173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Data Handling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BD54EA-9EE1-4255-8BA8-ADBB191C6FF7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sz="1800" dirty="0"/>
              <a:t>JavaScript processes and manages data, enabling real-time updates, seamless communication, and efficient user interactions.</a:t>
            </a:r>
            <a:endParaRPr lang="en-IN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08F4E5-F83F-F6BC-7126-A5B4B6C86871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User Interface Enhancements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C3E983-4DBC-ED35-4F90-171B4635FBB8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sz="1600" dirty="0"/>
              <a:t>Enhancing UI through animations, responsive design, and interactive components improves usability and customer satisfaction.</a:t>
            </a:r>
            <a:endParaRPr lang="en-IN" sz="140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143134E-A457-51C0-6EFA-FB87654912F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90" t="30085" r="1553" b="1392"/>
          <a:stretch/>
        </p:blipFill>
        <p:spPr>
          <a:xfrm>
            <a:off x="8233703" y="2095901"/>
            <a:ext cx="3958297" cy="36122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7718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684EE-5FB3-5DC3-B08D-FB9A00D23B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933576"/>
            <a:ext cx="12192000" cy="4924424"/>
          </a:xfrm>
          <a:pattFill prst="ltUp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IN" sz="1800" dirty="0"/>
              <a:t>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30220-325B-AEEA-3D7F-A54B0E9B8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 Condensed" panose="020B0502040204020203" pitchFamily="34" charset="0"/>
              </a:rPr>
              <a:t>Results And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3EA40-270F-EE34-6AE1-E92D79A4A1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7</a:t>
            </a:fld>
            <a:endParaRPr lang="en-ID"/>
          </a:p>
        </p:txBody>
      </p:sp>
      <p:sp useBgFill="1">
        <p:nvSpPr>
          <p:cNvPr id="7" name="Text Placeholder 6">
            <a:extLst>
              <a:ext uri="{FF2B5EF4-FFF2-40B4-BE49-F238E27FC236}">
                <a16:creationId xmlns:a16="http://schemas.microsoft.com/office/drawing/2014/main" id="{93591301-DE8D-B03C-1CB5-7AABBE0DAA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0075" y="2238376"/>
            <a:ext cx="2708275" cy="2284463"/>
          </a:xfrm>
        </p:spPr>
        <p:txBody>
          <a:bodyPr/>
          <a:lstStyle/>
          <a:p>
            <a:r>
              <a:rPr lang="en-IN" sz="28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Checkout Efficiency</a:t>
            </a:r>
          </a:p>
          <a:p>
            <a:r>
              <a:rPr lang="en-US" sz="1800" b="0" dirty="0">
                <a:solidFill>
                  <a:schemeClr val="tx1"/>
                </a:solidFill>
              </a:rPr>
              <a:t>Assessing the ease and effectiveness of the simplified checkout process.</a:t>
            </a:r>
            <a:endParaRPr lang="en-IN" sz="1800" b="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accent1"/>
              </a:solidFill>
              <a:latin typeface="Bahnschrift SemiBold SemiConden" panose="020B0502040204020203" pitchFamily="34" charset="0"/>
            </a:endParaRP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0A11BE-C26C-F3EC-6FB9-A2EE4AAE54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6810" y="2238376"/>
            <a:ext cx="2850042" cy="2284463"/>
          </a:xfrm>
          <a:solidFill>
            <a:schemeClr val="bg1"/>
          </a:solidFill>
        </p:spPr>
        <p:txBody>
          <a:bodyPr/>
          <a:lstStyle/>
          <a:p>
            <a:r>
              <a:rPr lang="en-IN" sz="28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Responsiveness Performance</a:t>
            </a:r>
          </a:p>
          <a:p>
            <a:r>
              <a:rPr lang="en-US" sz="1800" b="0" dirty="0"/>
              <a:t>Evaluating the website's adaptability across various devices and screen sizes.</a:t>
            </a:r>
            <a:endParaRPr lang="en-IN" sz="1800" b="0" dirty="0">
              <a:solidFill>
                <a:schemeClr val="accent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9206E0-EC8C-F106-057F-94BD37B2A1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8525" y="2238375"/>
            <a:ext cx="2850042" cy="2284463"/>
          </a:xfrm>
          <a:solidFill>
            <a:schemeClr val="bg2"/>
          </a:solidFill>
        </p:spPr>
        <p:txBody>
          <a:bodyPr/>
          <a:lstStyle/>
          <a:p>
            <a:r>
              <a:rPr lang="en-IN" sz="28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Data Handling Effectiveness</a:t>
            </a:r>
          </a:p>
          <a:p>
            <a:r>
              <a:rPr lang="en-US" sz="1800" b="0" dirty="0"/>
              <a:t>Measuring the reliability and speed of dynamic data processing and updates.</a:t>
            </a:r>
            <a:endParaRPr lang="en-IN" sz="18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08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100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40164098-E41C-3028-54D1-134AE6409979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31750" cap="sq" cmpd="thickThin">
            <a:solidFill>
              <a:schemeClr val="tx1"/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369550"/>
                      <a:gd name="connsiteY0" fmla="*/ 0 h 1197627"/>
                      <a:gd name="connsiteX1" fmla="*/ 576086 w 10369550"/>
                      <a:gd name="connsiteY1" fmla="*/ 0 h 1197627"/>
                      <a:gd name="connsiteX2" fmla="*/ 1152172 w 10369550"/>
                      <a:gd name="connsiteY2" fmla="*/ 0 h 1197627"/>
                      <a:gd name="connsiteX3" fmla="*/ 1935649 w 10369550"/>
                      <a:gd name="connsiteY3" fmla="*/ 0 h 1197627"/>
                      <a:gd name="connsiteX4" fmla="*/ 2408040 w 10369550"/>
                      <a:gd name="connsiteY4" fmla="*/ 0 h 1197627"/>
                      <a:gd name="connsiteX5" fmla="*/ 2880431 w 10369550"/>
                      <a:gd name="connsiteY5" fmla="*/ 0 h 1197627"/>
                      <a:gd name="connsiteX6" fmla="*/ 3456517 w 10369550"/>
                      <a:gd name="connsiteY6" fmla="*/ 0 h 1197627"/>
                      <a:gd name="connsiteX7" fmla="*/ 4136298 w 10369550"/>
                      <a:gd name="connsiteY7" fmla="*/ 0 h 1197627"/>
                      <a:gd name="connsiteX8" fmla="*/ 4816080 w 10369550"/>
                      <a:gd name="connsiteY8" fmla="*/ 0 h 1197627"/>
                      <a:gd name="connsiteX9" fmla="*/ 5495861 w 10369550"/>
                      <a:gd name="connsiteY9" fmla="*/ 0 h 1197627"/>
                      <a:gd name="connsiteX10" fmla="*/ 6279339 w 10369550"/>
                      <a:gd name="connsiteY10" fmla="*/ 0 h 1197627"/>
                      <a:gd name="connsiteX11" fmla="*/ 6855425 w 10369550"/>
                      <a:gd name="connsiteY11" fmla="*/ 0 h 1197627"/>
                      <a:gd name="connsiteX12" fmla="*/ 7535206 w 10369550"/>
                      <a:gd name="connsiteY12" fmla="*/ 0 h 1197627"/>
                      <a:gd name="connsiteX13" fmla="*/ 8111292 w 10369550"/>
                      <a:gd name="connsiteY13" fmla="*/ 0 h 1197627"/>
                      <a:gd name="connsiteX14" fmla="*/ 8687379 w 10369550"/>
                      <a:gd name="connsiteY14" fmla="*/ 0 h 1197627"/>
                      <a:gd name="connsiteX15" fmla="*/ 9263465 w 10369550"/>
                      <a:gd name="connsiteY15" fmla="*/ 0 h 1197627"/>
                      <a:gd name="connsiteX16" fmla="*/ 9528464 w 10369550"/>
                      <a:gd name="connsiteY16" fmla="*/ 0 h 1197627"/>
                      <a:gd name="connsiteX17" fmla="*/ 10369550 w 10369550"/>
                      <a:gd name="connsiteY17" fmla="*/ 0 h 1197627"/>
                      <a:gd name="connsiteX18" fmla="*/ 10369550 w 10369550"/>
                      <a:gd name="connsiteY18" fmla="*/ 562885 h 1197627"/>
                      <a:gd name="connsiteX19" fmla="*/ 10369550 w 10369550"/>
                      <a:gd name="connsiteY19" fmla="*/ 1197627 h 1197627"/>
                      <a:gd name="connsiteX20" fmla="*/ 9897159 w 10369550"/>
                      <a:gd name="connsiteY20" fmla="*/ 1197627 h 1197627"/>
                      <a:gd name="connsiteX21" fmla="*/ 9321073 w 10369550"/>
                      <a:gd name="connsiteY21" fmla="*/ 1197627 h 1197627"/>
                      <a:gd name="connsiteX22" fmla="*/ 9056074 w 10369550"/>
                      <a:gd name="connsiteY22" fmla="*/ 1197627 h 1197627"/>
                      <a:gd name="connsiteX23" fmla="*/ 8583683 w 10369550"/>
                      <a:gd name="connsiteY23" fmla="*/ 1197627 h 1197627"/>
                      <a:gd name="connsiteX24" fmla="*/ 7903901 w 10369550"/>
                      <a:gd name="connsiteY24" fmla="*/ 1197627 h 1197627"/>
                      <a:gd name="connsiteX25" fmla="*/ 7535206 w 10369550"/>
                      <a:gd name="connsiteY25" fmla="*/ 1197627 h 1197627"/>
                      <a:gd name="connsiteX26" fmla="*/ 6751729 w 10369550"/>
                      <a:gd name="connsiteY26" fmla="*/ 1197627 h 1197627"/>
                      <a:gd name="connsiteX27" fmla="*/ 5968252 w 10369550"/>
                      <a:gd name="connsiteY27" fmla="*/ 1197627 h 1197627"/>
                      <a:gd name="connsiteX28" fmla="*/ 5392166 w 10369550"/>
                      <a:gd name="connsiteY28" fmla="*/ 1197627 h 1197627"/>
                      <a:gd name="connsiteX29" fmla="*/ 4608689 w 10369550"/>
                      <a:gd name="connsiteY29" fmla="*/ 1197627 h 1197627"/>
                      <a:gd name="connsiteX30" fmla="*/ 4032603 w 10369550"/>
                      <a:gd name="connsiteY30" fmla="*/ 1197627 h 1197627"/>
                      <a:gd name="connsiteX31" fmla="*/ 3352821 w 10369550"/>
                      <a:gd name="connsiteY31" fmla="*/ 1197627 h 1197627"/>
                      <a:gd name="connsiteX32" fmla="*/ 3087822 w 10369550"/>
                      <a:gd name="connsiteY32" fmla="*/ 1197627 h 1197627"/>
                      <a:gd name="connsiteX33" fmla="*/ 2304344 w 10369550"/>
                      <a:gd name="connsiteY33" fmla="*/ 1197627 h 1197627"/>
                      <a:gd name="connsiteX34" fmla="*/ 1831954 w 10369550"/>
                      <a:gd name="connsiteY34" fmla="*/ 1197627 h 1197627"/>
                      <a:gd name="connsiteX35" fmla="*/ 1152172 w 10369550"/>
                      <a:gd name="connsiteY35" fmla="*/ 1197627 h 1197627"/>
                      <a:gd name="connsiteX36" fmla="*/ 887173 w 10369550"/>
                      <a:gd name="connsiteY36" fmla="*/ 1197627 h 1197627"/>
                      <a:gd name="connsiteX37" fmla="*/ 0 w 10369550"/>
                      <a:gd name="connsiteY37" fmla="*/ 1197627 h 1197627"/>
                      <a:gd name="connsiteX38" fmla="*/ 0 w 10369550"/>
                      <a:gd name="connsiteY38" fmla="*/ 610790 h 1197627"/>
                      <a:gd name="connsiteX39" fmla="*/ 0 w 10369550"/>
                      <a:gd name="connsiteY39" fmla="*/ 0 h 11976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10369550" h="1197627" fill="none" extrusionOk="0">
                        <a:moveTo>
                          <a:pt x="0" y="0"/>
                        </a:moveTo>
                        <a:cubicBezTo>
                          <a:pt x="237907" y="-57412"/>
                          <a:pt x="393478" y="65656"/>
                          <a:pt x="576086" y="0"/>
                        </a:cubicBezTo>
                        <a:cubicBezTo>
                          <a:pt x="758694" y="-65656"/>
                          <a:pt x="896966" y="23530"/>
                          <a:pt x="1152172" y="0"/>
                        </a:cubicBezTo>
                        <a:cubicBezTo>
                          <a:pt x="1407378" y="-23530"/>
                          <a:pt x="1623992" y="34697"/>
                          <a:pt x="1935649" y="0"/>
                        </a:cubicBezTo>
                        <a:cubicBezTo>
                          <a:pt x="2247306" y="-34697"/>
                          <a:pt x="2231539" y="54812"/>
                          <a:pt x="2408040" y="0"/>
                        </a:cubicBezTo>
                        <a:cubicBezTo>
                          <a:pt x="2584541" y="-54812"/>
                          <a:pt x="2644824" y="34821"/>
                          <a:pt x="2880431" y="0"/>
                        </a:cubicBezTo>
                        <a:cubicBezTo>
                          <a:pt x="3116038" y="-34821"/>
                          <a:pt x="3241827" y="1736"/>
                          <a:pt x="3456517" y="0"/>
                        </a:cubicBezTo>
                        <a:cubicBezTo>
                          <a:pt x="3671207" y="-1736"/>
                          <a:pt x="3982456" y="62049"/>
                          <a:pt x="4136298" y="0"/>
                        </a:cubicBezTo>
                        <a:cubicBezTo>
                          <a:pt x="4290140" y="-62049"/>
                          <a:pt x="4661272" y="10729"/>
                          <a:pt x="4816080" y="0"/>
                        </a:cubicBezTo>
                        <a:cubicBezTo>
                          <a:pt x="4970888" y="-10729"/>
                          <a:pt x="5289139" y="65320"/>
                          <a:pt x="5495861" y="0"/>
                        </a:cubicBezTo>
                        <a:cubicBezTo>
                          <a:pt x="5702583" y="-65320"/>
                          <a:pt x="6076538" y="51287"/>
                          <a:pt x="6279339" y="0"/>
                        </a:cubicBezTo>
                        <a:cubicBezTo>
                          <a:pt x="6482140" y="-51287"/>
                          <a:pt x="6638728" y="54082"/>
                          <a:pt x="6855425" y="0"/>
                        </a:cubicBezTo>
                        <a:cubicBezTo>
                          <a:pt x="7072122" y="-54082"/>
                          <a:pt x="7389606" y="20332"/>
                          <a:pt x="7535206" y="0"/>
                        </a:cubicBezTo>
                        <a:cubicBezTo>
                          <a:pt x="7680806" y="-20332"/>
                          <a:pt x="7877918" y="27743"/>
                          <a:pt x="8111292" y="0"/>
                        </a:cubicBezTo>
                        <a:cubicBezTo>
                          <a:pt x="8344666" y="-27743"/>
                          <a:pt x="8427751" y="9672"/>
                          <a:pt x="8687379" y="0"/>
                        </a:cubicBezTo>
                        <a:cubicBezTo>
                          <a:pt x="8947007" y="-9672"/>
                          <a:pt x="8978734" y="40617"/>
                          <a:pt x="9263465" y="0"/>
                        </a:cubicBezTo>
                        <a:cubicBezTo>
                          <a:pt x="9548196" y="-40617"/>
                          <a:pt x="9418486" y="19392"/>
                          <a:pt x="9528464" y="0"/>
                        </a:cubicBezTo>
                        <a:cubicBezTo>
                          <a:pt x="9638442" y="-19392"/>
                          <a:pt x="10095552" y="42239"/>
                          <a:pt x="10369550" y="0"/>
                        </a:cubicBezTo>
                        <a:cubicBezTo>
                          <a:pt x="10409738" y="254398"/>
                          <a:pt x="10343305" y="306503"/>
                          <a:pt x="10369550" y="562885"/>
                        </a:cubicBezTo>
                        <a:cubicBezTo>
                          <a:pt x="10395795" y="819267"/>
                          <a:pt x="10323702" y="1009003"/>
                          <a:pt x="10369550" y="1197627"/>
                        </a:cubicBezTo>
                        <a:cubicBezTo>
                          <a:pt x="10143039" y="1216712"/>
                          <a:pt x="10028950" y="1141405"/>
                          <a:pt x="9897159" y="1197627"/>
                        </a:cubicBezTo>
                        <a:cubicBezTo>
                          <a:pt x="9765368" y="1253849"/>
                          <a:pt x="9521109" y="1171933"/>
                          <a:pt x="9321073" y="1197627"/>
                        </a:cubicBezTo>
                        <a:cubicBezTo>
                          <a:pt x="9121037" y="1223321"/>
                          <a:pt x="9155482" y="1189763"/>
                          <a:pt x="9056074" y="1197627"/>
                        </a:cubicBezTo>
                        <a:cubicBezTo>
                          <a:pt x="8956666" y="1205491"/>
                          <a:pt x="8729515" y="1167206"/>
                          <a:pt x="8583683" y="1197627"/>
                        </a:cubicBezTo>
                        <a:cubicBezTo>
                          <a:pt x="8437851" y="1228048"/>
                          <a:pt x="8148999" y="1146218"/>
                          <a:pt x="7903901" y="1197627"/>
                        </a:cubicBezTo>
                        <a:cubicBezTo>
                          <a:pt x="7658803" y="1249036"/>
                          <a:pt x="7642065" y="1179294"/>
                          <a:pt x="7535206" y="1197627"/>
                        </a:cubicBezTo>
                        <a:cubicBezTo>
                          <a:pt x="7428348" y="1215960"/>
                          <a:pt x="7100696" y="1154007"/>
                          <a:pt x="6751729" y="1197627"/>
                        </a:cubicBezTo>
                        <a:cubicBezTo>
                          <a:pt x="6402762" y="1241247"/>
                          <a:pt x="6271877" y="1156341"/>
                          <a:pt x="5968252" y="1197627"/>
                        </a:cubicBezTo>
                        <a:cubicBezTo>
                          <a:pt x="5664627" y="1238913"/>
                          <a:pt x="5579672" y="1187602"/>
                          <a:pt x="5392166" y="1197627"/>
                        </a:cubicBezTo>
                        <a:cubicBezTo>
                          <a:pt x="5204660" y="1207652"/>
                          <a:pt x="4835489" y="1139680"/>
                          <a:pt x="4608689" y="1197627"/>
                        </a:cubicBezTo>
                        <a:cubicBezTo>
                          <a:pt x="4381889" y="1255574"/>
                          <a:pt x="4246227" y="1197193"/>
                          <a:pt x="4032603" y="1197627"/>
                        </a:cubicBezTo>
                        <a:cubicBezTo>
                          <a:pt x="3818979" y="1198061"/>
                          <a:pt x="3537531" y="1170476"/>
                          <a:pt x="3352821" y="1197627"/>
                        </a:cubicBezTo>
                        <a:cubicBezTo>
                          <a:pt x="3168111" y="1224778"/>
                          <a:pt x="3215597" y="1194826"/>
                          <a:pt x="3087822" y="1197627"/>
                        </a:cubicBezTo>
                        <a:cubicBezTo>
                          <a:pt x="2960047" y="1200428"/>
                          <a:pt x="2581089" y="1137548"/>
                          <a:pt x="2304344" y="1197627"/>
                        </a:cubicBezTo>
                        <a:cubicBezTo>
                          <a:pt x="2027599" y="1257706"/>
                          <a:pt x="1959894" y="1176573"/>
                          <a:pt x="1831954" y="1197627"/>
                        </a:cubicBezTo>
                        <a:cubicBezTo>
                          <a:pt x="1704014" y="1218681"/>
                          <a:pt x="1370534" y="1179508"/>
                          <a:pt x="1152172" y="1197627"/>
                        </a:cubicBezTo>
                        <a:cubicBezTo>
                          <a:pt x="933810" y="1215746"/>
                          <a:pt x="1008103" y="1193833"/>
                          <a:pt x="887173" y="1197627"/>
                        </a:cubicBezTo>
                        <a:cubicBezTo>
                          <a:pt x="766243" y="1201421"/>
                          <a:pt x="387177" y="1101079"/>
                          <a:pt x="0" y="1197627"/>
                        </a:cubicBezTo>
                        <a:cubicBezTo>
                          <a:pt x="-63355" y="1024479"/>
                          <a:pt x="56041" y="831853"/>
                          <a:pt x="0" y="610790"/>
                        </a:cubicBezTo>
                        <a:cubicBezTo>
                          <a:pt x="-56041" y="389727"/>
                          <a:pt x="22244" y="304898"/>
                          <a:pt x="0" y="0"/>
                        </a:cubicBezTo>
                        <a:close/>
                      </a:path>
                      <a:path w="10369550" h="1197627" stroke="0" extrusionOk="0">
                        <a:moveTo>
                          <a:pt x="0" y="0"/>
                        </a:moveTo>
                        <a:cubicBezTo>
                          <a:pt x="155210" y="-35869"/>
                          <a:pt x="300940" y="37356"/>
                          <a:pt x="472391" y="0"/>
                        </a:cubicBezTo>
                        <a:cubicBezTo>
                          <a:pt x="643842" y="-37356"/>
                          <a:pt x="611250" y="1215"/>
                          <a:pt x="737390" y="0"/>
                        </a:cubicBezTo>
                        <a:cubicBezTo>
                          <a:pt x="863530" y="-1215"/>
                          <a:pt x="1237349" y="91902"/>
                          <a:pt x="1520867" y="0"/>
                        </a:cubicBezTo>
                        <a:cubicBezTo>
                          <a:pt x="1804385" y="-91902"/>
                          <a:pt x="1833685" y="32672"/>
                          <a:pt x="1993258" y="0"/>
                        </a:cubicBezTo>
                        <a:cubicBezTo>
                          <a:pt x="2152831" y="-32672"/>
                          <a:pt x="2243185" y="46796"/>
                          <a:pt x="2465649" y="0"/>
                        </a:cubicBezTo>
                        <a:cubicBezTo>
                          <a:pt x="2688113" y="-46796"/>
                          <a:pt x="2866283" y="46372"/>
                          <a:pt x="3249126" y="0"/>
                        </a:cubicBezTo>
                        <a:cubicBezTo>
                          <a:pt x="3631969" y="-46372"/>
                          <a:pt x="3438539" y="39018"/>
                          <a:pt x="3617821" y="0"/>
                        </a:cubicBezTo>
                        <a:cubicBezTo>
                          <a:pt x="3797104" y="-39018"/>
                          <a:pt x="4223371" y="47404"/>
                          <a:pt x="4401298" y="0"/>
                        </a:cubicBezTo>
                        <a:cubicBezTo>
                          <a:pt x="4579225" y="-47404"/>
                          <a:pt x="4796754" y="9242"/>
                          <a:pt x="5184775" y="0"/>
                        </a:cubicBezTo>
                        <a:cubicBezTo>
                          <a:pt x="5572796" y="-9242"/>
                          <a:pt x="5634038" y="62892"/>
                          <a:pt x="5760861" y="0"/>
                        </a:cubicBezTo>
                        <a:cubicBezTo>
                          <a:pt x="5887684" y="-62892"/>
                          <a:pt x="6193522" y="41352"/>
                          <a:pt x="6544338" y="0"/>
                        </a:cubicBezTo>
                        <a:cubicBezTo>
                          <a:pt x="6895154" y="-41352"/>
                          <a:pt x="6823197" y="42908"/>
                          <a:pt x="7016729" y="0"/>
                        </a:cubicBezTo>
                        <a:cubicBezTo>
                          <a:pt x="7210261" y="-42908"/>
                          <a:pt x="7378822" y="12602"/>
                          <a:pt x="7489119" y="0"/>
                        </a:cubicBezTo>
                        <a:cubicBezTo>
                          <a:pt x="7599416" y="-12602"/>
                          <a:pt x="7847478" y="45975"/>
                          <a:pt x="8168901" y="0"/>
                        </a:cubicBezTo>
                        <a:cubicBezTo>
                          <a:pt x="8490324" y="-45975"/>
                          <a:pt x="8444356" y="46994"/>
                          <a:pt x="8641292" y="0"/>
                        </a:cubicBezTo>
                        <a:cubicBezTo>
                          <a:pt x="8838228" y="-46994"/>
                          <a:pt x="9106195" y="56843"/>
                          <a:pt x="9424769" y="0"/>
                        </a:cubicBezTo>
                        <a:cubicBezTo>
                          <a:pt x="9743343" y="-56843"/>
                          <a:pt x="10081449" y="60364"/>
                          <a:pt x="10369550" y="0"/>
                        </a:cubicBezTo>
                        <a:cubicBezTo>
                          <a:pt x="10421803" y="224544"/>
                          <a:pt x="10338970" y="320969"/>
                          <a:pt x="10369550" y="598814"/>
                        </a:cubicBezTo>
                        <a:cubicBezTo>
                          <a:pt x="10400130" y="876659"/>
                          <a:pt x="10323649" y="911733"/>
                          <a:pt x="10369550" y="1197627"/>
                        </a:cubicBezTo>
                        <a:cubicBezTo>
                          <a:pt x="10253295" y="1205834"/>
                          <a:pt x="10189588" y="1169444"/>
                          <a:pt x="10104550" y="1197627"/>
                        </a:cubicBezTo>
                        <a:cubicBezTo>
                          <a:pt x="10019512" y="1225810"/>
                          <a:pt x="9503459" y="1146629"/>
                          <a:pt x="9321073" y="1197627"/>
                        </a:cubicBezTo>
                        <a:cubicBezTo>
                          <a:pt x="9138687" y="1248625"/>
                          <a:pt x="9017086" y="1193889"/>
                          <a:pt x="8744987" y="1197627"/>
                        </a:cubicBezTo>
                        <a:cubicBezTo>
                          <a:pt x="8472888" y="1201365"/>
                          <a:pt x="8553840" y="1174958"/>
                          <a:pt x="8376292" y="1197627"/>
                        </a:cubicBezTo>
                        <a:cubicBezTo>
                          <a:pt x="8198744" y="1220296"/>
                          <a:pt x="8007462" y="1165908"/>
                          <a:pt x="7800206" y="1197627"/>
                        </a:cubicBezTo>
                        <a:cubicBezTo>
                          <a:pt x="7592950" y="1229346"/>
                          <a:pt x="7650781" y="1180443"/>
                          <a:pt x="7535206" y="1197627"/>
                        </a:cubicBezTo>
                        <a:cubicBezTo>
                          <a:pt x="7419631" y="1214811"/>
                          <a:pt x="7338018" y="1167349"/>
                          <a:pt x="7270207" y="1197627"/>
                        </a:cubicBezTo>
                        <a:cubicBezTo>
                          <a:pt x="7202396" y="1227905"/>
                          <a:pt x="6873819" y="1141153"/>
                          <a:pt x="6694121" y="1197627"/>
                        </a:cubicBezTo>
                        <a:cubicBezTo>
                          <a:pt x="6514423" y="1254101"/>
                          <a:pt x="6474407" y="1176012"/>
                          <a:pt x="6325426" y="1197627"/>
                        </a:cubicBezTo>
                        <a:cubicBezTo>
                          <a:pt x="6176446" y="1219242"/>
                          <a:pt x="5848589" y="1180971"/>
                          <a:pt x="5645644" y="1197627"/>
                        </a:cubicBezTo>
                        <a:cubicBezTo>
                          <a:pt x="5442699" y="1214283"/>
                          <a:pt x="5352090" y="1172248"/>
                          <a:pt x="5276949" y="1197627"/>
                        </a:cubicBezTo>
                        <a:cubicBezTo>
                          <a:pt x="5201809" y="1223006"/>
                          <a:pt x="4908652" y="1192177"/>
                          <a:pt x="4597167" y="1197627"/>
                        </a:cubicBezTo>
                        <a:cubicBezTo>
                          <a:pt x="4285682" y="1203077"/>
                          <a:pt x="4389785" y="1185164"/>
                          <a:pt x="4332168" y="1197627"/>
                        </a:cubicBezTo>
                        <a:cubicBezTo>
                          <a:pt x="4274551" y="1210090"/>
                          <a:pt x="3979813" y="1122183"/>
                          <a:pt x="3652386" y="1197627"/>
                        </a:cubicBezTo>
                        <a:cubicBezTo>
                          <a:pt x="3324959" y="1273071"/>
                          <a:pt x="3385650" y="1175028"/>
                          <a:pt x="3283691" y="1197627"/>
                        </a:cubicBezTo>
                        <a:cubicBezTo>
                          <a:pt x="3181733" y="1220226"/>
                          <a:pt x="3119046" y="1171882"/>
                          <a:pt x="3018691" y="1197627"/>
                        </a:cubicBezTo>
                        <a:cubicBezTo>
                          <a:pt x="2918336" y="1223372"/>
                          <a:pt x="2833470" y="1164875"/>
                          <a:pt x="2649996" y="1197627"/>
                        </a:cubicBezTo>
                        <a:cubicBezTo>
                          <a:pt x="2466522" y="1230379"/>
                          <a:pt x="2201471" y="1131445"/>
                          <a:pt x="1970214" y="1197627"/>
                        </a:cubicBezTo>
                        <a:cubicBezTo>
                          <a:pt x="1738957" y="1263809"/>
                          <a:pt x="1686602" y="1195258"/>
                          <a:pt x="1601519" y="1197627"/>
                        </a:cubicBezTo>
                        <a:cubicBezTo>
                          <a:pt x="1516436" y="1199996"/>
                          <a:pt x="1447964" y="1173877"/>
                          <a:pt x="1336520" y="1197627"/>
                        </a:cubicBezTo>
                        <a:cubicBezTo>
                          <a:pt x="1225076" y="1221377"/>
                          <a:pt x="1073160" y="1180909"/>
                          <a:pt x="967825" y="1197627"/>
                        </a:cubicBezTo>
                        <a:cubicBezTo>
                          <a:pt x="862490" y="1214345"/>
                          <a:pt x="612169" y="1159373"/>
                          <a:pt x="495434" y="1197627"/>
                        </a:cubicBezTo>
                        <a:cubicBezTo>
                          <a:pt x="378699" y="1235881"/>
                          <a:pt x="122279" y="1175268"/>
                          <a:pt x="0" y="1197627"/>
                        </a:cubicBezTo>
                        <a:cubicBezTo>
                          <a:pt x="-41792" y="1006647"/>
                          <a:pt x="25770" y="882650"/>
                          <a:pt x="0" y="622766"/>
                        </a:cubicBezTo>
                        <a:cubicBezTo>
                          <a:pt x="-25770" y="362882"/>
                          <a:pt x="49463" y="2888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/>
          <a:p>
            <a:r>
              <a:rPr lang="en-IN" sz="4800" dirty="0">
                <a:latin typeface="Bahnschrift SemiBold Condensed" panose="020B0502040204020203" pitchFamily="34" charset="0"/>
              </a:rPr>
              <a:t>Results And Discussion</a:t>
            </a:r>
            <a:endParaRPr lang="en-IN" sz="48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31511FE-8052-B87D-2A36-F61D68EA73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9017" y="2467011"/>
            <a:ext cx="2708275" cy="3019424"/>
          </a:xfrm>
          <a:solidFill>
            <a:schemeClr val="bg1"/>
          </a:solidFill>
        </p:spPr>
        <p:txBody>
          <a:bodyPr/>
          <a:lstStyle/>
          <a:p>
            <a:r>
              <a:rPr lang="en-IN" sz="2800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Collecting User Feedback</a:t>
            </a:r>
          </a:p>
          <a:p>
            <a:r>
              <a:rPr lang="en-US" sz="1800" b="0" dirty="0">
                <a:solidFill>
                  <a:schemeClr val="tx1"/>
                </a:solidFill>
              </a:rPr>
              <a:t>Revealed key insights to improve interactivity, user experience, and overall website functionality.</a:t>
            </a:r>
            <a:endParaRPr lang="en-IN" sz="1800" b="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accent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7940D6A-8ACA-3DA0-5A4E-1414568F9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49" y="2353890"/>
            <a:ext cx="8805093" cy="375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8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0CB1-5CA7-6FA8-5006-DB52654B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dirty="0">
                <a:latin typeface="Bahnschrift SemiBold Condensed" panose="020B0502040204020203" pitchFamily="34" charset="0"/>
              </a:rPr>
              <a:t>Conclusion And Future Work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B9094-D221-04BF-FE15-0BA53CFFC4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 dirty="0">
                <a:latin typeface="Arial Black" panose="020B0A04020102020204" pitchFamily="34" charset="0"/>
              </a:rPr>
              <a:t>YEEZUS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99B6C-4C9A-8E1E-B885-13A143D491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9</a:t>
            </a:fld>
            <a:endParaRPr lang="en-ID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A3F6F1D-74D3-F491-6CF9-ABDAA9D00F0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42" r="14070"/>
          <a:stretch/>
        </p:blipFill>
        <p:spPr>
          <a:xfrm>
            <a:off x="4205358" y="619623"/>
            <a:ext cx="2120349" cy="561875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E4DAA-83A8-C9D1-D162-289A83687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7176" y="619622"/>
            <a:ext cx="4360149" cy="6093779"/>
          </a:xfrm>
        </p:spPr>
        <p:txBody>
          <a:bodyPr/>
          <a:lstStyle/>
          <a:p>
            <a:endParaRPr lang="en-US" dirty="0">
              <a:solidFill>
                <a:schemeClr val="accent1"/>
              </a:solidFill>
              <a:latin typeface="Bahnschrift SemiBold SemiConden" panose="020B0502040204020203" pitchFamily="34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Conclusion :</a:t>
            </a:r>
            <a:br>
              <a:rPr lang="en-US" sz="1800" dirty="0"/>
            </a:br>
            <a:r>
              <a:rPr lang="en-US" sz="1800" dirty="0"/>
              <a:t>The interactive thrift store website enhanced user engagement, simplified navigation, and streamlined shopping.</a:t>
            </a:r>
          </a:p>
          <a:p>
            <a:endParaRPr lang="en-US" sz="1800" dirty="0">
              <a:solidFill>
                <a:schemeClr val="accent1"/>
              </a:solidFill>
              <a:latin typeface="Bahnschrift SemiBold SemiConden" panose="020B0502040204020203" pitchFamily="34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Bahnschrift SemiBold SemiConden" panose="020B0502040204020203" pitchFamily="34" charset="0"/>
              </a:rPr>
              <a:t>Future Work :</a:t>
            </a:r>
            <a:r>
              <a:rPr lang="en-US" sz="1200" dirty="0"/>
              <a:t> </a:t>
            </a:r>
            <a:r>
              <a:rPr lang="en-US" sz="1000" dirty="0"/>
              <a:t>                                         </a:t>
            </a:r>
            <a:r>
              <a:rPr lang="en-US" sz="1800" dirty="0"/>
              <a:t>Improving inventory management, adding personalized recommendations, and enhancing user interface for better shopping.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8145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438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Arial Black</vt:lpstr>
      <vt:lpstr>Bahnschrift Condensed</vt:lpstr>
      <vt:lpstr>Bahnschrift Light SemiCondensed</vt:lpstr>
      <vt:lpstr>Bahnschrift SemiBold Condensed</vt:lpstr>
      <vt:lpstr>Bahnschrift SemiBold SemiConden</vt:lpstr>
      <vt:lpstr>Calibri</vt:lpstr>
      <vt:lpstr>Calibri Light</vt:lpstr>
      <vt:lpstr>Juice ITC</vt:lpstr>
      <vt:lpstr>Office Theme</vt:lpstr>
      <vt:lpstr>Thrift Store with Interactive Web Application</vt:lpstr>
      <vt:lpstr>Overview of Thrift Stores</vt:lpstr>
      <vt:lpstr>Web Interactivity</vt:lpstr>
      <vt:lpstr>Methodology : HTML</vt:lpstr>
      <vt:lpstr>Methodology - CSS</vt:lpstr>
      <vt:lpstr>Methodology - JAVASCRIPT</vt:lpstr>
      <vt:lpstr>Results And Discussion</vt:lpstr>
      <vt:lpstr>Results And Discussion</vt:lpstr>
      <vt:lpstr>Conclusion And Future Work</vt:lpstr>
      <vt:lpstr> Thank You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Ayan Siddiqui</dc:creator>
  <cp:lastModifiedBy>Ayan Siddiqui</cp:lastModifiedBy>
  <cp:revision>10</cp:revision>
  <dcterms:created xsi:type="dcterms:W3CDTF">2025-01-08T15:28:50Z</dcterms:created>
  <dcterms:modified xsi:type="dcterms:W3CDTF">2025-01-08T21:34:03Z</dcterms:modified>
</cp:coreProperties>
</file>