
<file path=[Content_Types].xml><?xml version="1.0" encoding="utf-8"?>
<Types xmlns="http://schemas.openxmlformats.org/package/2006/content-types">
  <Default Extension="avi" ContentType="video/x-msvideo"/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1"/>
  </p:notesMasterIdLst>
  <p:handoutMasterIdLst>
    <p:handoutMasterId r:id="rId12"/>
  </p:handoutMasterIdLst>
  <p:sldIdLst>
    <p:sldId id="379" r:id="rId2"/>
    <p:sldId id="312" r:id="rId3"/>
    <p:sldId id="385" r:id="rId4"/>
    <p:sldId id="382" r:id="rId5"/>
    <p:sldId id="381" r:id="rId6"/>
    <p:sldId id="380" r:id="rId7"/>
    <p:sldId id="383" r:id="rId8"/>
    <p:sldId id="367" r:id="rId9"/>
    <p:sldId id="384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ir Moshe" initials="YM" lastIdx="4" clrIdx="0">
    <p:extLst>
      <p:ext uri="{19B8F6BF-5375-455C-9EA6-DF929625EA0E}">
        <p15:presenceInfo xmlns:p15="http://schemas.microsoft.com/office/powerpoint/2012/main" userId="Yair Moshe" providerId="None"/>
      </p:ext>
    </p:extLst>
  </p:cmAuthor>
  <p:cmAuthor id="2" name="kobi" initials="k" lastIdx="9" clrIdx="1">
    <p:extLst>
      <p:ext uri="{19B8F6BF-5375-455C-9EA6-DF929625EA0E}">
        <p15:presenceInfo xmlns:p15="http://schemas.microsoft.com/office/powerpoint/2012/main" userId="kobi" providerId="None"/>
      </p:ext>
    </p:extLst>
  </p:cmAuthor>
  <p:cmAuthor id="3" name="Nadav Shalev" initials="NS" lastIdx="19" clrIdx="2">
    <p:extLst>
      <p:ext uri="{19B8F6BF-5375-455C-9EA6-DF929625EA0E}">
        <p15:presenceInfo xmlns:p15="http://schemas.microsoft.com/office/powerpoint/2012/main" userId="S::nadav.shalev@campus.technion.ac.il::2191f5c7-a166-41ee-b90f-18db3ceca851" providerId="AD"/>
      </p:ext>
    </p:extLst>
  </p:cmAuthor>
  <p:cmAuthor id="4" name="Asaf Gendler" initials="AG" lastIdx="7" clrIdx="3">
    <p:extLst>
      <p:ext uri="{19B8F6BF-5375-455C-9EA6-DF929625EA0E}">
        <p15:presenceInfo xmlns:p15="http://schemas.microsoft.com/office/powerpoint/2012/main" userId="Asaf Gen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496"/>
    <a:srgbClr val="5A8DC6"/>
    <a:srgbClr val="9E5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34" autoAdjust="0"/>
  </p:normalViewPr>
  <p:slideViewPr>
    <p:cSldViewPr snapToGrid="0"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9B6F397-9295-4C9F-B4B0-31BF9D08FE68}" type="datetimeFigureOut">
              <a:rPr lang="he-IL" smtClean="0"/>
              <a:pPr/>
              <a:t>י"ג/שבט/תשפ"א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E2A6A1-1652-41B2-B665-7F46B35F79A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24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43B7BDA-9DDC-4E4C-973D-E4A3E66645CD}" type="datetimeFigureOut">
              <a:rPr lang="he-IL" smtClean="0"/>
              <a:pPr/>
              <a:t>י"ג/שבט/תשפ"א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C92D0D-AF30-4211-86C4-A3B87597F34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79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24600"/>
            <a:ext cx="2133600" cy="365125"/>
          </a:xfrm>
        </p:spPr>
        <p:txBody>
          <a:bodyPr/>
          <a:lstStyle/>
          <a:p>
            <a:r>
              <a:rPr lang="en-US"/>
              <a:t>#</a:t>
            </a:r>
          </a:p>
        </p:txBody>
      </p:sp>
      <p:pic>
        <p:nvPicPr>
          <p:cNvPr id="8" name="Picture 8" descr="http://pard.technion.ac.il/archives/Logo/Technion%20logo-1b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3561"/>
            <a:ext cx="1796142" cy="67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IPL animated logo, low resolution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400" y="76200"/>
            <a:ext cx="1194816" cy="81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1" y="137674"/>
            <a:ext cx="1008000" cy="49323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3491298" y="114048"/>
            <a:ext cx="2535429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600" b="0">
                <a:solidFill>
                  <a:srgbClr val="002060"/>
                </a:solidFill>
                <a:latin typeface="+mj-lt"/>
              </a:rPr>
              <a:t>Andrew and Erna Viterbi Faculty of Electrical Engineering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3161" y="660400"/>
            <a:ext cx="1447800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1600" b="0">
                <a:solidFill>
                  <a:srgbClr val="AD13A9"/>
                </a:solidFill>
                <a:latin typeface="+mj-lt"/>
              </a:rPr>
              <a:t>Signal and Image Processing Lab.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5" r="15670"/>
          <a:stretch/>
        </p:blipFill>
        <p:spPr>
          <a:xfrm>
            <a:off x="3545508" y="510689"/>
            <a:ext cx="1800000" cy="5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0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0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1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C0B7-AB0D-4AF9-9C80-529313F012B2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008000" cy="4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82F35-29BF-4127-A4F3-CE8B20D358F7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8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C54B4546-B110-49BF-A188-46D1708E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1"/>
            <a:ext cx="1403422" cy="844593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87E0748-F0F4-4C63-B7A7-0F1FED7B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06BED33-90DA-4EB3-9F48-E71D591BAF7A}"/>
              </a:ext>
            </a:extLst>
          </p:cNvPr>
          <p:cNvSpPr txBox="1">
            <a:spLocks/>
          </p:cNvSpPr>
          <p:nvPr/>
        </p:nvSpPr>
        <p:spPr>
          <a:xfrm>
            <a:off x="185737" y="1542210"/>
            <a:ext cx="8772525" cy="21082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/>
              <a:t>Causal Inference in Genetic Trio Studies – Digital Twin Test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69DF4D-5598-4E25-9C55-FD0452328171}"/>
              </a:ext>
            </a:extLst>
          </p:cNvPr>
          <p:cNvSpPr txBox="1">
            <a:spLocks/>
          </p:cNvSpPr>
          <p:nvPr/>
        </p:nvSpPr>
        <p:spPr>
          <a:xfrm>
            <a:off x="403136" y="4649084"/>
            <a:ext cx="7385228" cy="350520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>
                <a:solidFill>
                  <a:srgbClr val="002060"/>
                </a:solidFill>
              </a:rPr>
              <a:t>Students:</a:t>
            </a:r>
            <a:r>
              <a:rPr lang="en-US" sz="2400" dirty="0">
                <a:solidFill>
                  <a:srgbClr val="002060"/>
                </a:solidFill>
              </a:rPr>
              <a:t> Asaf Gendler and Shalev Shaer	</a:t>
            </a:r>
            <a:endParaRPr lang="he-IL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he-IL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Based on Causal Inference in Genetic Trio Studies by Stephen Bates at all. February 25, 2020</a:t>
            </a:r>
          </a:p>
          <a:p>
            <a:pPr marL="0" indent="0">
              <a:buNone/>
            </a:pPr>
            <a:r>
              <a:rPr lang="en-US" sz="1800" dirty="0"/>
              <a:t>https://arxiv.org/abs/2002.09644</a:t>
            </a:r>
            <a:endParaRPr lang="he-IL" sz="1800" dirty="0"/>
          </a:p>
          <a:p>
            <a:endParaRPr lang="he-IL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131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26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73" y="1295088"/>
            <a:ext cx="8416282" cy="4888896"/>
          </a:xfrm>
        </p:spPr>
        <p:txBody>
          <a:bodyPr vert="horz" lIns="91440" tIns="45720" rIns="91440" bIns="45720" rtl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</a:rPr>
              <a:t>Genome-wide association studies (GWAS) have established the association of thousands of genetic markers with phenotypes of interest.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</a:rPr>
              <a:t>These studies have the potential to shed light on essential scientific questions and to enable personalized medical care.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8717C4B7-3351-4AFB-AF29-476E265CF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1"/>
            <a:ext cx="1403422" cy="8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1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26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 Trio Data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8717C4B7-3351-4AFB-AF29-476E265CF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1"/>
            <a:ext cx="1403422" cy="844593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9B04F9D1-8866-469F-9068-0D6CB11FE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2" y="1210624"/>
            <a:ext cx="6515096" cy="1989776"/>
          </a:xfrm>
          <a:prstGeom prst="rect">
            <a:avLst/>
          </a:prstGeom>
        </p:spPr>
      </p:pic>
      <p:pic>
        <p:nvPicPr>
          <p:cNvPr id="13" name="תמונה 5">
            <a:extLst>
              <a:ext uri="{FF2B5EF4-FFF2-40B4-BE49-F238E27FC236}">
                <a16:creationId xmlns:a16="http://schemas.microsoft.com/office/drawing/2014/main" id="{D56CBC86-502E-4F5C-AA5B-22F02B193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96955"/>
            <a:ext cx="9144000" cy="1381760"/>
          </a:xfrm>
          <a:prstGeom prst="rect">
            <a:avLst/>
          </a:prstGeom>
        </p:spPr>
      </p:pic>
      <p:graphicFrame>
        <p:nvGraphicFramePr>
          <p:cNvPr id="14" name="אובייקט 8">
            <a:extLst>
              <a:ext uri="{FF2B5EF4-FFF2-40B4-BE49-F238E27FC236}">
                <a16:creationId xmlns:a16="http://schemas.microsoft.com/office/drawing/2014/main" id="{0E8A33FD-00D6-4ADC-9666-6320FFFC9F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512086"/>
              </p:ext>
            </p:extLst>
          </p:nvPr>
        </p:nvGraphicFramePr>
        <p:xfrm>
          <a:off x="2902548" y="5155660"/>
          <a:ext cx="2894624" cy="584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84200" imgH="279360" progId="Equation.DSMT4">
                  <p:embed/>
                </p:oleObj>
              </mc:Choice>
              <mc:Fallback>
                <p:oleObj name="Equation" r:id="rId5" imgW="1384200" imgH="279360" progId="Equation.DSMT4">
                  <p:embed/>
                  <p:pic>
                    <p:nvPicPr>
                      <p:cNvPr id="9" name="אובייקט 8">
                        <a:extLst>
                          <a:ext uri="{FF2B5EF4-FFF2-40B4-BE49-F238E27FC236}">
                            <a16:creationId xmlns:a16="http://schemas.microsoft.com/office/drawing/2014/main" id="{625D6612-C393-4045-A2C2-3A20CB908A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02548" y="5155660"/>
                        <a:ext cx="2894624" cy="584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45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26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 Trio Design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73" y="1295088"/>
            <a:ext cx="8416282" cy="4888896"/>
          </a:xfrm>
        </p:spPr>
        <p:txBody>
          <a:bodyPr vert="horz" lIns="91440" tIns="45720" rIns="91440" bIns="45720" rtlCol="1" anchor="t">
            <a:no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Consider the case where the haplotypes of n subjects and their biological parents at p sites are known, denoted as follows: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Denote the matrix of offspring genotypes as	          , and the set of all ancestral haplotypes as                       .</a:t>
            </a:r>
          </a:p>
          <a:p>
            <a:r>
              <a:rPr lang="en-US" sz="2800" dirty="0">
                <a:solidFill>
                  <a:srgbClr val="002060"/>
                </a:solidFill>
              </a:rPr>
              <a:t>Illustration of the recombination process: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8717C4B7-3351-4AFB-AF29-476E265CF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1"/>
            <a:ext cx="1403422" cy="844593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05CF3C96-C95B-4C44-ABC5-07F5C3CA3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31" y="2635828"/>
            <a:ext cx="7563966" cy="1142999"/>
          </a:xfrm>
          <a:prstGeom prst="rect">
            <a:avLst/>
          </a:prstGeom>
        </p:spPr>
      </p:pic>
      <p:graphicFrame>
        <p:nvGraphicFramePr>
          <p:cNvPr id="8" name="אובייקט 7">
            <a:extLst>
              <a:ext uri="{FF2B5EF4-FFF2-40B4-BE49-F238E27FC236}">
                <a16:creationId xmlns:a16="http://schemas.microsoft.com/office/drawing/2014/main" id="{12BD6FFB-E408-46F5-A9B1-E7C5016664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089935"/>
              </p:ext>
            </p:extLst>
          </p:nvPr>
        </p:nvGraphicFramePr>
        <p:xfrm>
          <a:off x="7209300" y="3766491"/>
          <a:ext cx="1522871" cy="331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240" imgH="190440" progId="Equation.DSMT4">
                  <p:embed/>
                </p:oleObj>
              </mc:Choice>
              <mc:Fallback>
                <p:oleObj name="Equation" r:id="rId4" imgW="8762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09300" y="3766491"/>
                        <a:ext cx="1522871" cy="331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אובייקט 8">
            <a:extLst>
              <a:ext uri="{FF2B5EF4-FFF2-40B4-BE49-F238E27FC236}">
                <a16:creationId xmlns:a16="http://schemas.microsoft.com/office/drawing/2014/main" id="{625D6612-C393-4045-A2C2-3A20CB908A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486129"/>
              </p:ext>
            </p:extLst>
          </p:nvPr>
        </p:nvGraphicFramePr>
        <p:xfrm>
          <a:off x="6725518" y="4213874"/>
          <a:ext cx="1840513" cy="371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84200" imgH="279360" progId="Equation.DSMT4">
                  <p:embed/>
                </p:oleObj>
              </mc:Choice>
              <mc:Fallback>
                <p:oleObj name="Equation" r:id="rId6" imgW="1384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25518" y="4213874"/>
                        <a:ext cx="1840513" cy="371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תמונה 9">
            <a:extLst>
              <a:ext uri="{FF2B5EF4-FFF2-40B4-BE49-F238E27FC236}">
                <a16:creationId xmlns:a16="http://schemas.microsoft.com/office/drawing/2014/main" id="{9B04F9D1-8866-469F-9068-0D6CB11FE3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7753" y="5062376"/>
            <a:ext cx="4622051" cy="141162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483AA1AE-5B07-4375-A6B2-3AE33B66BC06}"/>
              </a:ext>
            </a:extLst>
          </p:cNvPr>
          <p:cNvSpPr txBox="1"/>
          <p:nvPr/>
        </p:nvSpPr>
        <p:spPr>
          <a:xfrm>
            <a:off x="3094015" y="6183984"/>
            <a:ext cx="31400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It picks from F and M randomly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8947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26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73" y="1295088"/>
            <a:ext cx="8416282" cy="4888896"/>
          </a:xfrm>
        </p:spPr>
        <p:txBody>
          <a:bodyPr vert="horz" lIns="91440" tIns="45720" rIns="91440" bIns="45720" rtl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</a:rPr>
              <a:t>Establishing causality in the Trio design, in a rigorous statistical sense.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</a:rPr>
              <a:t>Mathematically, we want to test the null hypothesis: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</a:rPr>
              <a:t>			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endParaRPr lang="he-IL" sz="28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8717C4B7-3351-4AFB-AF29-476E265CF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1"/>
            <a:ext cx="1403422" cy="844593"/>
          </a:xfrm>
          <a:prstGeom prst="rect">
            <a:avLst/>
          </a:prstGeom>
        </p:spPr>
      </p:pic>
      <p:graphicFrame>
        <p:nvGraphicFramePr>
          <p:cNvPr id="9" name="אובייקט 8">
            <a:extLst>
              <a:ext uri="{FF2B5EF4-FFF2-40B4-BE49-F238E27FC236}">
                <a16:creationId xmlns:a16="http://schemas.microsoft.com/office/drawing/2014/main" id="{3DB0B82D-C18D-4EA5-90EF-B2B6E8E0E0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416568"/>
              </p:ext>
            </p:extLst>
          </p:nvPr>
        </p:nvGraphicFramePr>
        <p:xfrm>
          <a:off x="3671686" y="4163550"/>
          <a:ext cx="16113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74360" imgH="241200" progId="Equation.DSMT4">
                  <p:embed/>
                </p:oleObj>
              </mc:Choice>
              <mc:Fallback>
                <p:oleObj name="Equation" r:id="rId3" imgW="774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1686" y="4163550"/>
                        <a:ext cx="1611312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283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26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 problem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73" y="1295088"/>
            <a:ext cx="8416282" cy="4888896"/>
          </a:xfrm>
        </p:spPr>
        <p:txBody>
          <a:bodyPr vert="horz" lIns="91440" tIns="45720" rIns="91440" bIns="45720" rtl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</a:rPr>
              <a:t>Any statistical association between a genetic variant and phenotype is detectable, including many irrelevant associations.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8717C4B7-3351-4AFB-AF29-476E265CF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1"/>
            <a:ext cx="1403422" cy="844593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877D776D-3D80-4742-B88D-A2B7A862F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813" y="3569223"/>
            <a:ext cx="2705153" cy="27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6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113" y="319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 solution – main theorem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73" y="1295088"/>
            <a:ext cx="8416282" cy="4888896"/>
          </a:xfrm>
        </p:spPr>
        <p:txBody>
          <a:bodyPr vert="horz" lIns="91440" tIns="45720" rIns="91440" bIns="45720" rtl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</a:rPr>
              <a:t>Any valid test of the null hypothesis</a:t>
            </a:r>
            <a:endParaRPr lang="he-IL" sz="2800" dirty="0">
              <a:solidFill>
                <a:srgbClr val="00206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he-IL" sz="28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</a:rPr>
              <a:t> is also a valid test of the stronger null hypothesis 			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endParaRPr lang="en-US" sz="2800" dirty="0">
              <a:solidFill>
                <a:srgbClr val="002060"/>
              </a:solidFill>
            </a:endParaRPr>
          </a:p>
          <a:p>
            <a:endParaRPr lang="he-IL" sz="28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8717C4B7-3351-4AFB-AF29-476E265CF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1"/>
            <a:ext cx="1403422" cy="844593"/>
          </a:xfrm>
          <a:prstGeom prst="rect">
            <a:avLst/>
          </a:prstGeom>
        </p:spPr>
      </p:pic>
      <p:graphicFrame>
        <p:nvGraphicFramePr>
          <p:cNvPr id="8" name="אובייקט 7">
            <a:extLst>
              <a:ext uri="{FF2B5EF4-FFF2-40B4-BE49-F238E27FC236}">
                <a16:creationId xmlns:a16="http://schemas.microsoft.com/office/drawing/2014/main" id="{55245A6B-B40C-4F73-9039-86B79A079D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622981"/>
              </p:ext>
            </p:extLst>
          </p:nvPr>
        </p:nvGraphicFramePr>
        <p:xfrm>
          <a:off x="3659917" y="2207603"/>
          <a:ext cx="1843873" cy="460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65160" imgH="241200" progId="Equation.DSMT4">
                  <p:embed/>
                </p:oleObj>
              </mc:Choice>
              <mc:Fallback>
                <p:oleObj name="Equation" r:id="rId3" imgW="965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9917" y="2207603"/>
                        <a:ext cx="1843873" cy="460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אובייקט 9">
            <a:extLst>
              <a:ext uri="{FF2B5EF4-FFF2-40B4-BE49-F238E27FC236}">
                <a16:creationId xmlns:a16="http://schemas.microsoft.com/office/drawing/2014/main" id="{7E9063E2-4B62-44D3-8F22-C1EBB51443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7835"/>
              </p:ext>
            </p:extLst>
          </p:nvPr>
        </p:nvGraphicFramePr>
        <p:xfrm>
          <a:off x="3659917" y="3396550"/>
          <a:ext cx="2149993" cy="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44520" imgH="253800" progId="Equation.DSMT4">
                  <p:embed/>
                </p:oleObj>
              </mc:Choice>
              <mc:Fallback>
                <p:oleObj name="Equation" r:id="rId5" imgW="1244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9917" y="3396550"/>
                        <a:ext cx="2149993" cy="43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תמונה 3">
            <a:extLst>
              <a:ext uri="{FF2B5EF4-FFF2-40B4-BE49-F238E27FC236}">
                <a16:creationId xmlns:a16="http://schemas.microsoft.com/office/drawing/2014/main" id="{F6F31885-1115-4697-9EF9-A5BB580BBE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2637" y="4225487"/>
            <a:ext cx="1871153" cy="231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7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The Way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sz="3600" dirty="0">
                <a:solidFill>
                  <a:srgbClr val="002060"/>
                </a:solidFill>
              </a:rPr>
              <a:t>Digital Twin Test (DTT)</a:t>
            </a:r>
            <a:endParaRPr lang="he-IL" sz="36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9F0E8185-CF5D-44D5-9CBC-75C2C97E1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15026"/>
            <a:ext cx="8556402" cy="4526981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C996091F-0EED-4BF8-B825-83F5E8AF3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51"/>
            <a:ext cx="1403422" cy="8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6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26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Our proposal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59" y="1067860"/>
            <a:ext cx="8416282" cy="4888896"/>
          </a:xfrm>
        </p:spPr>
        <p:txBody>
          <a:bodyPr vert="horz" lIns="91440" tIns="45720" rIns="91440" bIns="45720" rtl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</a:rPr>
              <a:t>We want to examine the option of combining the “twin” samples in the </a:t>
            </a:r>
            <a:r>
              <a:rPr lang="en-US" sz="2800" b="1" dirty="0">
                <a:solidFill>
                  <a:srgbClr val="002060"/>
                </a:solidFill>
              </a:rPr>
              <a:t>learning</a:t>
            </a:r>
            <a:r>
              <a:rPr lang="en-US" sz="2800" dirty="0">
                <a:solidFill>
                  <a:srgbClr val="002060"/>
                </a:solidFill>
              </a:rPr>
              <a:t> process.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</a:rPr>
              <a:t>In order to do so, we will create a new dataset (for a specific j) as follow: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2060"/>
                </a:solidFill>
              </a:rPr>
              <a:t>The Real data            	  will get the label “Real” (1).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2060"/>
                </a:solidFill>
              </a:rPr>
              <a:t>The Twin (fake) data	           will get the label “Fake” (0).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2060"/>
                </a:solidFill>
              </a:rPr>
              <a:t>Consider build the data in a “2d+1” method.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2060"/>
                </a:solidFill>
              </a:rPr>
              <a:t>Build a classifier that will classify Real / Fake.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2060"/>
                </a:solidFill>
              </a:rPr>
              <a:t>Set the T statistic for the  as DTT  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8717C4B7-3351-4AFB-AF29-476E265CF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1"/>
            <a:ext cx="1403422" cy="844593"/>
          </a:xfrm>
          <a:prstGeom prst="rect">
            <a:avLst/>
          </a:prstGeom>
        </p:spPr>
      </p:pic>
      <p:graphicFrame>
        <p:nvGraphicFramePr>
          <p:cNvPr id="4" name="אובייקט 3">
            <a:extLst>
              <a:ext uri="{FF2B5EF4-FFF2-40B4-BE49-F238E27FC236}">
                <a16:creationId xmlns:a16="http://schemas.microsoft.com/office/drawing/2014/main" id="{6B748CB7-DDC0-482D-AA58-FB6BC2225F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565116"/>
              </p:ext>
            </p:extLst>
          </p:nvPr>
        </p:nvGraphicFramePr>
        <p:xfrm>
          <a:off x="2983250" y="3761828"/>
          <a:ext cx="1225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7320" imgH="279360" progId="Equation.DSMT4">
                  <p:embed/>
                </p:oleObj>
              </mc:Choice>
              <mc:Fallback>
                <p:oleObj name="Equation" r:id="rId3" imgW="7873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3250" y="3761828"/>
                        <a:ext cx="122555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אובייקט 5">
            <a:extLst>
              <a:ext uri="{FF2B5EF4-FFF2-40B4-BE49-F238E27FC236}">
                <a16:creationId xmlns:a16="http://schemas.microsoft.com/office/drawing/2014/main" id="{7D19847E-187E-4C4E-A2F7-33CECE215B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194904"/>
              </p:ext>
            </p:extLst>
          </p:nvPr>
        </p:nvGraphicFramePr>
        <p:xfrm>
          <a:off x="3684328" y="4372444"/>
          <a:ext cx="1048944" cy="406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87320" imgH="304560" progId="Equation.DSMT4">
                  <p:embed/>
                </p:oleObj>
              </mc:Choice>
              <mc:Fallback>
                <p:oleObj name="Equation" r:id="rId5" imgW="7873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4328" y="4372444"/>
                        <a:ext cx="1048944" cy="406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אובייקט 7">
            <a:extLst>
              <a:ext uri="{FF2B5EF4-FFF2-40B4-BE49-F238E27FC236}">
                <a16:creationId xmlns:a16="http://schemas.microsoft.com/office/drawing/2014/main" id="{90A8AEF4-8C20-4BF4-8BE9-01196FCB34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123190"/>
              </p:ext>
            </p:extLst>
          </p:nvPr>
        </p:nvGraphicFramePr>
        <p:xfrm>
          <a:off x="5416789" y="5956756"/>
          <a:ext cx="2914002" cy="516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30320" imgH="342720" progId="Equation.DSMT4">
                  <p:embed/>
                </p:oleObj>
              </mc:Choice>
              <mc:Fallback>
                <p:oleObj name="Equation" r:id="rId7" imgW="19303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16789" y="5956756"/>
                        <a:ext cx="2914002" cy="516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813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3097</TotalTime>
  <Words>342</Words>
  <Application>Microsoft Office PowerPoint</Application>
  <PresentationFormat>On-screen Show (4:3)</PresentationFormat>
  <Paragraphs>51</Paragraphs>
  <Slides>9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Office Theme</vt:lpstr>
      <vt:lpstr>Equation</vt:lpstr>
      <vt:lpstr>PowerPoint Presentation</vt:lpstr>
      <vt:lpstr>Background</vt:lpstr>
      <vt:lpstr>The Trio Data</vt:lpstr>
      <vt:lpstr>The Trio Design</vt:lpstr>
      <vt:lpstr>The Goal</vt:lpstr>
      <vt:lpstr>The problem</vt:lpstr>
      <vt:lpstr>The solution – main theorem</vt:lpstr>
      <vt:lpstr>The Way Digital Twin Test (DTT)</vt:lpstr>
      <vt:lpstr>Our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פיתוח אלגורית'ם לזיהוי אנשים בתמונות</dc:title>
  <dc:creator>Idan Burstein</dc:creator>
  <cp:lastModifiedBy>Asaf Gendler</cp:lastModifiedBy>
  <cp:revision>80</cp:revision>
  <cp:lastPrinted>2014-09-21T12:04:19Z</cp:lastPrinted>
  <dcterms:created xsi:type="dcterms:W3CDTF">2012-05-28T18:42:10Z</dcterms:created>
  <dcterms:modified xsi:type="dcterms:W3CDTF">2021-01-26T14:38:39Z</dcterms:modified>
</cp:coreProperties>
</file>