
<file path=[Content_Types].xml><?xml version="1.0" encoding="utf-8"?>
<Types xmlns="http://schemas.openxmlformats.org/package/2006/content-types">
  <Default Extension="avi" ContentType="video/x-msvideo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379" r:id="rId2"/>
    <p:sldId id="312" r:id="rId3"/>
    <p:sldId id="382" r:id="rId4"/>
    <p:sldId id="381" r:id="rId5"/>
    <p:sldId id="380" r:id="rId6"/>
    <p:sldId id="383" r:id="rId7"/>
    <p:sldId id="367" r:id="rId8"/>
    <p:sldId id="38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  <p:cmAuthor id="2" name="kobi" initials="k" lastIdx="9" clrIdx="1">
    <p:extLst>
      <p:ext uri="{19B8F6BF-5375-455C-9EA6-DF929625EA0E}">
        <p15:presenceInfo xmlns:p15="http://schemas.microsoft.com/office/powerpoint/2012/main" userId="kobi" providerId="None"/>
      </p:ext>
    </p:extLst>
  </p:cmAuthor>
  <p:cmAuthor id="3" name="Nadav Shalev" initials="NS" lastIdx="19" clrIdx="2">
    <p:extLst>
      <p:ext uri="{19B8F6BF-5375-455C-9EA6-DF929625EA0E}">
        <p15:presenceInfo xmlns:p15="http://schemas.microsoft.com/office/powerpoint/2012/main" userId="S::nadav.shalev@campus.technion.ac.il::2191f5c7-a166-41ee-b90f-18db3ceca851" providerId="AD"/>
      </p:ext>
    </p:extLst>
  </p:cmAuthor>
  <p:cmAuthor id="4" name="Asaf Gendler" initials="AG" lastIdx="7" clrIdx="3">
    <p:extLst>
      <p:ext uri="{19B8F6BF-5375-455C-9EA6-DF929625EA0E}">
        <p15:presenceInfo xmlns:p15="http://schemas.microsoft.com/office/powerpoint/2012/main" userId="Asaf Gen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5A8DC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4" autoAdjust="0"/>
  </p:normalViewPr>
  <p:slideViewPr>
    <p:cSldViewPr snapToGrid="0"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י"א/שבט/תשפ"א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י"א/שבט/תשפ"א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54B4546-B110-49BF-A188-46D1708E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7E0748-F0F4-4C63-B7A7-0F1FED7B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6BED33-90DA-4EB3-9F48-E71D591BAF7A}"/>
              </a:ext>
            </a:extLst>
          </p:cNvPr>
          <p:cNvSpPr txBox="1">
            <a:spLocks/>
          </p:cNvSpPr>
          <p:nvPr/>
        </p:nvSpPr>
        <p:spPr>
          <a:xfrm>
            <a:off x="185737" y="1542210"/>
            <a:ext cx="8772525" cy="21082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Causal Inference in Genetic Trio Studies – Digital Twin Test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69DF4D-5598-4E25-9C55-FD0452328171}"/>
              </a:ext>
            </a:extLst>
          </p:cNvPr>
          <p:cNvSpPr txBox="1">
            <a:spLocks/>
          </p:cNvSpPr>
          <p:nvPr/>
        </p:nvSpPr>
        <p:spPr>
          <a:xfrm>
            <a:off x="403136" y="4649084"/>
            <a:ext cx="7385228" cy="35052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Asaf Gendler and Shalev Shaer	</a:t>
            </a:r>
          </a:p>
          <a:p>
            <a:pPr marL="0" indent="0">
              <a:buNone/>
            </a:pPr>
            <a:endParaRPr lang="he-IL" sz="1800" dirty="0"/>
          </a:p>
          <a:p>
            <a:endParaRPr lang="he-I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3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Genome-wide association studies (GWAS) have established the association of thousands of genetic markers with phenotypes of interest.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These studies have the potential to shed light on essential scientific questions and to enable personalized medical care.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Trio Design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Consider the case where the haplotypes of n subjects and their biological parents at p sites are known, denoted as follows: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Denote the matrix of offspring genotypes as	          , and the set of all ancestral haplotypes as                       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Illustration of the recombination process: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5CF3C96-C95B-4C44-ABC5-07F5C3CA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1" y="2635828"/>
            <a:ext cx="7563966" cy="1142999"/>
          </a:xfrm>
          <a:prstGeom prst="rect">
            <a:avLst/>
          </a:prstGeom>
        </p:spPr>
      </p:pic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12BD6FFB-E408-46F5-A9B1-E7C501666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89935"/>
              </p:ext>
            </p:extLst>
          </p:nvPr>
        </p:nvGraphicFramePr>
        <p:xfrm>
          <a:off x="7209300" y="3766491"/>
          <a:ext cx="1522871" cy="33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190440" progId="Equation.DSMT4">
                  <p:embed/>
                </p:oleObj>
              </mc:Choice>
              <mc:Fallback>
                <p:oleObj name="Equation" r:id="rId4" imgW="876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9300" y="3766491"/>
                        <a:ext cx="1522871" cy="33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>
            <a:extLst>
              <a:ext uri="{FF2B5EF4-FFF2-40B4-BE49-F238E27FC236}">
                <a16:creationId xmlns:a16="http://schemas.microsoft.com/office/drawing/2014/main" id="{625D6612-C393-4045-A2C2-3A20CB908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6129"/>
              </p:ext>
            </p:extLst>
          </p:nvPr>
        </p:nvGraphicFramePr>
        <p:xfrm>
          <a:off x="6725518" y="4213874"/>
          <a:ext cx="1840513" cy="37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5518" y="4213874"/>
                        <a:ext cx="1840513" cy="37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תמונה 9">
            <a:extLst>
              <a:ext uri="{FF2B5EF4-FFF2-40B4-BE49-F238E27FC236}">
                <a16:creationId xmlns:a16="http://schemas.microsoft.com/office/drawing/2014/main" id="{9B04F9D1-8866-469F-9068-0D6CB11FE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753" y="5062376"/>
            <a:ext cx="4622051" cy="14116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83AA1AE-5B07-4375-A6B2-3AE33B66BC06}"/>
              </a:ext>
            </a:extLst>
          </p:cNvPr>
          <p:cNvSpPr txBox="1"/>
          <p:nvPr/>
        </p:nvSpPr>
        <p:spPr>
          <a:xfrm>
            <a:off x="3094015" y="6183984"/>
            <a:ext cx="3140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picks from F and M randomly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947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Establishing causality in the Trio design, in a rigorous statistical sense.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Mathematically, we want to test the null hypothesis: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		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9" name="אובייקט 8">
            <a:extLst>
              <a:ext uri="{FF2B5EF4-FFF2-40B4-BE49-F238E27FC236}">
                <a16:creationId xmlns:a16="http://schemas.microsoft.com/office/drawing/2014/main" id="{3DB0B82D-C18D-4EA5-90EF-B2B6E8E0E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729490"/>
              </p:ext>
            </p:extLst>
          </p:nvPr>
        </p:nvGraphicFramePr>
        <p:xfrm>
          <a:off x="3681413" y="3900903"/>
          <a:ext cx="1611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241200" progId="Equation.DSMT4">
                  <p:embed/>
                </p:oleObj>
              </mc:Choice>
              <mc:Fallback>
                <p:oleObj name="Equation" r:id="rId3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1413" y="3900903"/>
                        <a:ext cx="16113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8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problem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Any statistical association between a genetic variant and phenotype is detectable, including many irrelevant associations arising from non-genetic factors such as differing environmental conditions.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77D776D-3D80-4742-B88D-A2B7A862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89" y="3429000"/>
            <a:ext cx="2213486" cy="22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Way – main theorem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Let Z be an external (hidden) confounder. Then, any valid test of the null hypothesis 		, is also a valid test of the stronger null hypothesis 			.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Intuitively, it holds because of the randomness of the recombination process, given the parents information A.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55245A6B-B40C-4F73-9039-86B79A079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14901"/>
              </p:ext>
            </p:extLst>
          </p:nvPr>
        </p:nvGraphicFramePr>
        <p:xfrm>
          <a:off x="4344406" y="1825613"/>
          <a:ext cx="1461172" cy="3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4406" y="1825613"/>
                        <a:ext cx="1461172" cy="365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>
            <a:extLst>
              <a:ext uri="{FF2B5EF4-FFF2-40B4-BE49-F238E27FC236}">
                <a16:creationId xmlns:a16="http://schemas.microsoft.com/office/drawing/2014/main" id="{7E9063E2-4B62-44D3-8F22-C1EBB5144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88032"/>
              </p:ext>
            </p:extLst>
          </p:nvPr>
        </p:nvGraphicFramePr>
        <p:xfrm>
          <a:off x="4936487" y="2250742"/>
          <a:ext cx="1843873" cy="37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253800" progId="Equation.DSMT4">
                  <p:embed/>
                </p:oleObj>
              </mc:Choice>
              <mc:Fallback>
                <p:oleObj name="Equation" r:id="rId5" imgW="1244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6487" y="2250742"/>
                        <a:ext cx="1843873" cy="37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F6F31885-1115-4697-9EF9-A5BB580BB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555" y="4267445"/>
            <a:ext cx="1474327" cy="1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Way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Digital Twin Test (DTT)</a:t>
            </a:r>
            <a:endParaRPr lang="he-IL" sz="36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0E8185-CF5D-44D5-9CBC-75C2C97E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5026"/>
            <a:ext cx="8556402" cy="45269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996091F-0EED-4BF8-B825-83F5E8AF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Our proposal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We want to examine the option of combining the “twin” samples in the </a:t>
            </a:r>
            <a:r>
              <a:rPr lang="en-US" sz="2800" b="1" dirty="0">
                <a:solidFill>
                  <a:srgbClr val="002060"/>
                </a:solidFill>
              </a:rPr>
              <a:t>learning</a:t>
            </a:r>
            <a:r>
              <a:rPr lang="en-US" sz="2800" dirty="0">
                <a:solidFill>
                  <a:srgbClr val="002060"/>
                </a:solidFill>
              </a:rPr>
              <a:t> process.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In order to do so, we will create a new dataset (for a specific j) as follow: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The Real data            	  will get the label “Real” (1).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The Twin (fake) data	           will get the label “Fake” (0).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Consider build the data in a “2d+1” method.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Build a classifier that will classify Real / Fake.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Set the T statistic for the  as DTT  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4" name="אובייקט 3">
            <a:extLst>
              <a:ext uri="{FF2B5EF4-FFF2-40B4-BE49-F238E27FC236}">
                <a16:creationId xmlns:a16="http://schemas.microsoft.com/office/drawing/2014/main" id="{6B748CB7-DDC0-482D-AA58-FB6BC222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8767"/>
              </p:ext>
            </p:extLst>
          </p:nvPr>
        </p:nvGraphicFramePr>
        <p:xfrm>
          <a:off x="2915156" y="3178175"/>
          <a:ext cx="1225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79360" progId="Equation.DSMT4">
                  <p:embed/>
                </p:oleObj>
              </mc:Choice>
              <mc:Fallback>
                <p:oleObj name="Equation" r:id="rId3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156" y="3178175"/>
                        <a:ext cx="12255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>
            <a:extLst>
              <a:ext uri="{FF2B5EF4-FFF2-40B4-BE49-F238E27FC236}">
                <a16:creationId xmlns:a16="http://schemas.microsoft.com/office/drawing/2014/main" id="{7D19847E-187E-4C4E-A2F7-33CECE215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47182"/>
              </p:ext>
            </p:extLst>
          </p:nvPr>
        </p:nvGraphicFramePr>
        <p:xfrm>
          <a:off x="3747311" y="3609976"/>
          <a:ext cx="1048944" cy="40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304560" progId="Equation.DSMT4">
                  <p:embed/>
                </p:oleObj>
              </mc:Choice>
              <mc:Fallback>
                <p:oleObj name="Equation" r:id="rId5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7311" y="3609976"/>
                        <a:ext cx="1048944" cy="406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90A8AEF4-8C20-4BF4-8BE9-01196FCB3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77239"/>
              </p:ext>
            </p:extLst>
          </p:nvPr>
        </p:nvGraphicFramePr>
        <p:xfrm>
          <a:off x="5300057" y="4925683"/>
          <a:ext cx="2914002" cy="51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342720" progId="Equation.DSMT4">
                  <p:embed/>
                </p:oleObj>
              </mc:Choice>
              <mc:Fallback>
                <p:oleObj name="Equation" r:id="rId7" imgW="1930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0057" y="4925683"/>
                        <a:ext cx="2914002" cy="51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1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354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Equation</vt:lpstr>
      <vt:lpstr>PowerPoint Presentation</vt:lpstr>
      <vt:lpstr>Background</vt:lpstr>
      <vt:lpstr>The Trio Design</vt:lpstr>
      <vt:lpstr>The Goal</vt:lpstr>
      <vt:lpstr>The problem</vt:lpstr>
      <vt:lpstr>The Way – main theorem</vt:lpstr>
      <vt:lpstr>The Way Digital Twin Test (DTT)</vt:lpstr>
      <vt:lpstr>Our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Asaf Gendler</cp:lastModifiedBy>
  <cp:revision>75</cp:revision>
  <cp:lastPrinted>2014-09-21T12:04:19Z</cp:lastPrinted>
  <dcterms:created xsi:type="dcterms:W3CDTF">2012-05-28T18:42:10Z</dcterms:created>
  <dcterms:modified xsi:type="dcterms:W3CDTF">2021-01-24T22:24:27Z</dcterms:modified>
</cp:coreProperties>
</file>