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50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EC768-176D-47CB-3576-23A58457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1E11A7-1A9B-09DF-E6F4-71BE6D81C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5EF39A-B35A-32E3-9CE0-3C62EA60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E00C8A-0CFF-1618-8CFC-9449DBAF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C06581-5D16-9AFD-8505-898FDBDC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45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EEABA-9618-BE19-CDFF-21CCF169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DAF1DF-F861-0D9F-521E-9A3FD809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F50B0D-C69A-C7B7-6AC7-C38A1A8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CD18E3-7296-3131-DEDF-382B5AD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77E1F8-22AF-843D-04A2-3A906445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24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FB6841-1F82-D4FF-E314-C874604E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9FC9C6-89CE-943E-6476-7A01E827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77AFC3-A7A7-CAC8-FF14-82A69E8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6D1DB6-7741-DCB3-3445-068DEEAD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C4DB48-B5A4-AE72-5756-0AAAEC64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4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EC3B3-6121-E38D-E7C6-999571DA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67CE5-6A83-A51F-8E17-F92474A0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C987-EBBB-0976-4E21-62401232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A7778-BA38-D6FB-4751-41D98ECA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C7EB51-063F-E0DE-BE80-D336D433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2AE11-9610-A8E5-05CA-FC37D11A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919C8B-E870-EE31-D4EF-B7167710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54B0CA-57F8-46CD-CBBB-89787DDE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F7770-F497-DF66-2A89-8A22E0CF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2F8CC9-4649-8250-6EE4-8FE7FE54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6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0B8DB6-67CF-6590-DE05-38252640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B3BF0-EE83-7F82-BEEC-459EE247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7E8D41-AE3A-A9FF-790D-D70D3D89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4285DD-501D-6C49-B81A-88688AE6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678352-B60A-860E-FBC5-BB36DEEE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2342DC-5D1C-DD39-B0FE-129CDE96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5A69E-D331-5E33-3F85-9DD9A57D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34E25-09BB-4F1B-C67F-DCC47AE8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10EEEF-51EA-B5D1-D5B8-03775E60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EE7A27-6D58-8B64-B56A-42F3CC214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0DDB07-93E1-BAE0-3168-1405C9B49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F640E4B-E6B0-5EA8-9478-BC417BAA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06C247-5230-FFF8-871B-909D8F18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4A9B25-75B5-95AD-6BC8-D43E1984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86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F16A4-05E8-2230-57A3-226EB8A2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66D341-A8E8-DE62-631B-C916F5A2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FD5217-A3D7-1C09-2607-31F0BFC3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03296-A951-5B04-FC30-2B9C8346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6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4E67584-923B-E0BD-9831-09A72FE3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714740-67AD-A89B-7D82-08719436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D031E8-1729-42DF-04FF-14B5D021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06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0B6F8-3012-6C46-EEF6-E5129A40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061633-9C29-3644-2544-22205FF4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DF0135-E0D7-33C6-449E-0001C6EB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CD6BEB-E3BB-15E8-9243-E1B0AC2C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8DEA3E-03E3-4375-DA80-0AECBE04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B88D38-E537-BBF4-39D3-09CD87E1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8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17F5B-F296-11FC-29A7-0D4633EF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FBDEBE4-2A68-76D3-2962-C0DFA7EE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AA8542-9876-D23F-B2E3-6EBAEE44D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95342B-E7E3-7017-964A-AFBC1C0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2E0607-8CF5-7F8C-F0DD-F5818704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D7499B-9C4D-6871-823A-ED7F03FA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87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C14835-17A5-55AA-5021-A183C0B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261E22-E104-4E11-F944-5A012D98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FE1E1-E91F-6965-5A4D-881DB940F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A038-8E37-46CB-B984-449F7F42D765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8048E-58F2-DC01-9DCE-C1E57FF75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B382B4-18B5-66E8-CEAC-AEDD7CAC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32A1-3D24-4F17-81D9-76C08C61CE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6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fCohen9898/Analisi-dei-dati-di-AlmaLaurea/blob/main/analisi_dati.ipynb" TargetMode="External"/><Relationship Id="rId2" Type="http://schemas.openxmlformats.org/officeDocument/2006/relationships/hyperlink" Target="https://www2.almalaurea.it/cgi-php/universita/statistiche/tendine.php?anno=2021&amp;LANG=it&amp;config=profil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C286-612A-4B98-B52B-B50CE07CE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250" y="2785255"/>
            <a:ext cx="9749500" cy="955384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Analisi dei dati di </a:t>
            </a:r>
            <a:r>
              <a:rPr lang="it-IT" b="1" dirty="0" err="1">
                <a:solidFill>
                  <a:schemeClr val="bg1"/>
                </a:solidFill>
                <a:latin typeface="+mn-lt"/>
              </a:rPr>
              <a:t>AlmaLaurea</a:t>
            </a:r>
            <a:endParaRPr lang="it-IT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F36427-6C44-8435-80FC-0948D3444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170" y="5803978"/>
            <a:ext cx="9144000" cy="165576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Progetto per il corso di Visualizzazione Scientifica A.A. 2021-22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5B0923-361F-2859-BC83-3A5A333AC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54" y="326496"/>
            <a:ext cx="3263003" cy="118415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85C3C6-AD0A-A290-D72B-860835FAFE5E}"/>
              </a:ext>
            </a:extLst>
          </p:cNvPr>
          <p:cNvSpPr txBox="1"/>
          <p:nvPr/>
        </p:nvSpPr>
        <p:spPr>
          <a:xfrm>
            <a:off x="601053" y="762611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settembre 2022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10D2D2-1DC5-3C78-7C18-ABEB9DD2790E}"/>
              </a:ext>
            </a:extLst>
          </p:cNvPr>
          <p:cNvSpPr txBox="1"/>
          <p:nvPr/>
        </p:nvSpPr>
        <p:spPr>
          <a:xfrm>
            <a:off x="643770" y="5803978"/>
            <a:ext cx="259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Asaf Cohen, </a:t>
            </a:r>
            <a:r>
              <a:rPr lang="it-IT" dirty="0" err="1">
                <a:solidFill>
                  <a:schemeClr val="bg1"/>
                </a:solidFill>
              </a:rPr>
              <a:t>matr</a:t>
            </a:r>
            <a:r>
              <a:rPr lang="it-IT" dirty="0">
                <a:solidFill>
                  <a:schemeClr val="bg1"/>
                </a:solidFill>
              </a:rPr>
              <a:t>. 975599</a:t>
            </a:r>
          </a:p>
        </p:txBody>
      </p:sp>
    </p:spTree>
    <p:extLst>
      <p:ext uri="{BB962C8B-B14F-4D97-AF65-F5344CB8AC3E}">
        <p14:creationId xmlns:p14="http://schemas.microsoft.com/office/powerpoint/2010/main" val="199449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DFC25-AFA2-34FA-A07F-4C501427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698"/>
            <a:ext cx="10515600" cy="1325563"/>
          </a:xfrm>
        </p:spPr>
        <p:txBody>
          <a:bodyPr/>
          <a:lstStyle/>
          <a:p>
            <a:r>
              <a:rPr lang="it-IT" dirty="0"/>
              <a:t>Anni fuori corso: ritardo medio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97F2B4-C7FA-3CEC-5C43-02242BF08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177"/>
            <a:ext cx="9794189" cy="5296125"/>
          </a:xfrm>
        </p:spPr>
      </p:pic>
    </p:spTree>
    <p:extLst>
      <p:ext uri="{BB962C8B-B14F-4D97-AF65-F5344CB8AC3E}">
        <p14:creationId xmlns:p14="http://schemas.microsoft.com/office/powerpoint/2010/main" val="372883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C286-612A-4B98-B52B-B50CE07CE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4602"/>
            <a:ext cx="9144000" cy="100879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0273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E3A3BF-A017-DE69-8927-6E9E83D0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9976" cy="5677087"/>
          </a:xfrm>
        </p:spPr>
        <p:txBody>
          <a:bodyPr/>
          <a:lstStyle/>
          <a:p>
            <a:pPr algn="ctr"/>
            <a:r>
              <a:rPr lang="it-IT"/>
              <a:t>AlmaLaurea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772C0A-8EA7-8CCC-0B5D-D65E705B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31" y="1974477"/>
            <a:ext cx="5686295" cy="29090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err="1">
                <a:solidFill>
                  <a:srgbClr val="0070C0"/>
                </a:solidFill>
              </a:rPr>
              <a:t>AlmaLaurea</a:t>
            </a:r>
            <a:r>
              <a:rPr lang="it-IT" dirty="0"/>
              <a:t> è un consorzio fondato nel 1994 da un gruppo di ricercatori universitari a cui aderiscono 75 atenei italiani e il Ministero dell'Istruzione, con l'obiettivo di realizzare </a:t>
            </a:r>
            <a:r>
              <a:rPr lang="it-IT" dirty="0">
                <a:solidFill>
                  <a:srgbClr val="0070C0"/>
                </a:solidFill>
              </a:rPr>
              <a:t>indagini statistiche</a:t>
            </a:r>
            <a:r>
              <a:rPr lang="it-IT" dirty="0"/>
              <a:t> inerenti al mondo universitario italiano.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D7DED7D-D36A-FE49-1A37-1BDC63BAB518}"/>
              </a:ext>
            </a:extLst>
          </p:cNvPr>
          <p:cNvCxnSpPr>
            <a:cxnSpLocks/>
          </p:cNvCxnSpPr>
          <p:nvPr/>
        </p:nvCxnSpPr>
        <p:spPr>
          <a:xfrm>
            <a:off x="4926106" y="766483"/>
            <a:ext cx="0" cy="5230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C286-612A-4B98-B52B-B50CE07CE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4690"/>
            <a:ext cx="9144000" cy="100879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Il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7F2E2-B0E8-FE5E-619F-52614D558DDB}"/>
              </a:ext>
            </a:extLst>
          </p:cNvPr>
          <p:cNvSpPr txBox="1"/>
          <p:nvPr/>
        </p:nvSpPr>
        <p:spPr>
          <a:xfrm>
            <a:off x="692977" y="2107630"/>
            <a:ext cx="466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 dati sono stati prelevati dal seguente </a:t>
            </a:r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it-IT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 </a:t>
            </a:r>
            <a:r>
              <a:rPr lang="it-IT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AlmaLaurea</a:t>
            </a:r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sono stati analizzati un totale di 15 CSV (uno per gruppo disciplinare) in modo da poter avere termini di confronto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CE26AB-9EC4-31D7-FF6E-2316E33201BC}"/>
              </a:ext>
            </a:extLst>
          </p:cNvPr>
          <p:cNvSpPr txBox="1"/>
          <p:nvPr/>
        </p:nvSpPr>
        <p:spPr>
          <a:xfrm>
            <a:off x="692976" y="4086060"/>
            <a:ext cx="455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Tutto il </a:t>
            </a:r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codice</a:t>
            </a:r>
            <a:r>
              <a:rPr lang="it-IT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utilizzato per generare i grafici di questa presentazione è liberamente accessibile nel mio account GitHub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97574D7-59C2-EE50-0A72-21307C7D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187" y="2259383"/>
            <a:ext cx="6607190" cy="27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63BAB-67E5-6AA0-3EBB-D23859F5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sono le facoltà più frequentate?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A7C043-12BB-B695-22CB-A68707193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7" y="1329858"/>
            <a:ext cx="10103505" cy="5220423"/>
          </a:xfrm>
        </p:spPr>
      </p:pic>
    </p:spTree>
    <p:extLst>
      <p:ext uri="{BB962C8B-B14F-4D97-AF65-F5344CB8AC3E}">
        <p14:creationId xmlns:p14="http://schemas.microsoft.com/office/powerpoint/2010/main" val="963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254CD-EF86-1A1E-5D9C-381FFD2A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336"/>
            <a:ext cx="10515600" cy="1325563"/>
          </a:xfrm>
        </p:spPr>
        <p:txBody>
          <a:bodyPr/>
          <a:lstStyle/>
          <a:p>
            <a:r>
              <a:rPr lang="it-IT" dirty="0"/>
              <a:t>Disparità di genere nelle facoltà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F33240B-9FC4-D819-10D9-EC50090E5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8" y="917118"/>
            <a:ext cx="10833043" cy="5777623"/>
          </a:xfrm>
        </p:spPr>
      </p:pic>
    </p:spTree>
    <p:extLst>
      <p:ext uri="{BB962C8B-B14F-4D97-AF65-F5344CB8AC3E}">
        <p14:creationId xmlns:p14="http://schemas.microsoft.com/office/powerpoint/2010/main" val="379668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0DEC9-F5DF-3835-8C1B-D7FED589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scuola superiore hai frequentato prima di iscriverti in università?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7A2B29E-8778-3DF9-EE8A-D1CDD4F37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79" y="1690688"/>
            <a:ext cx="8689642" cy="5050449"/>
          </a:xfrm>
        </p:spPr>
      </p:pic>
    </p:spTree>
    <p:extLst>
      <p:ext uri="{BB962C8B-B14F-4D97-AF65-F5344CB8AC3E}">
        <p14:creationId xmlns:p14="http://schemas.microsoft.com/office/powerpoint/2010/main" val="197304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01B8-B99E-1D64-B751-910095FC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Ma… gli esami?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0E99CC1-BE00-52B7-7339-BC779868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1108"/>
            <a:ext cx="10484563" cy="5591767"/>
          </a:xfrm>
        </p:spPr>
      </p:pic>
    </p:spTree>
    <p:extLst>
      <p:ext uri="{BB962C8B-B14F-4D97-AF65-F5344CB8AC3E}">
        <p14:creationId xmlns:p14="http://schemas.microsoft.com/office/powerpoint/2010/main" val="348930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514625-05BE-22B3-FFF0-0DF6A5A8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507"/>
            <a:ext cx="10515600" cy="1325563"/>
          </a:xfrm>
        </p:spPr>
        <p:txBody>
          <a:bodyPr/>
          <a:lstStyle/>
          <a:p>
            <a:r>
              <a:rPr lang="it-IT" dirty="0"/>
              <a:t>A che età si consegue, in media, la laurea?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44DB7A-4792-0A93-9F2F-877954818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96" y="1448070"/>
            <a:ext cx="9494607" cy="5365249"/>
          </a:xfrm>
        </p:spPr>
      </p:pic>
    </p:spTree>
    <p:extLst>
      <p:ext uri="{BB962C8B-B14F-4D97-AF65-F5344CB8AC3E}">
        <p14:creationId xmlns:p14="http://schemas.microsoft.com/office/powerpoint/2010/main" val="340314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53CF0-FEEB-71E0-826F-0BA76813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Lavoro durante gli studi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E80193A-0913-306C-0E12-3875586CC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35" y="2063509"/>
            <a:ext cx="11431129" cy="3472096"/>
          </a:xfrm>
        </p:spPr>
      </p:pic>
    </p:spTree>
    <p:extLst>
      <p:ext uri="{BB962C8B-B14F-4D97-AF65-F5344CB8AC3E}">
        <p14:creationId xmlns:p14="http://schemas.microsoft.com/office/powerpoint/2010/main" val="982722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Analisi dei dati di AlmaLaurea</vt:lpstr>
      <vt:lpstr>AlmaLaurea?</vt:lpstr>
      <vt:lpstr>Il dataset</vt:lpstr>
      <vt:lpstr>Quali sono le facoltà più frequentate?</vt:lpstr>
      <vt:lpstr>Disparità di genere nelle facoltà</vt:lpstr>
      <vt:lpstr>Che scuola superiore hai frequentato prima di iscriverti in università?</vt:lpstr>
      <vt:lpstr>Ma… gli esami?</vt:lpstr>
      <vt:lpstr>A che età si consegue, in media, la laurea?</vt:lpstr>
      <vt:lpstr>Lavoro durante gli studi</vt:lpstr>
      <vt:lpstr>Anni fuori corso: ritardo medio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dati di AlmaLaurea</dc:title>
  <dc:creator>Asaf Cohen</dc:creator>
  <cp:lastModifiedBy>Asaf Cohen</cp:lastModifiedBy>
  <cp:revision>7</cp:revision>
  <dcterms:created xsi:type="dcterms:W3CDTF">2022-08-30T10:14:28Z</dcterms:created>
  <dcterms:modified xsi:type="dcterms:W3CDTF">2022-08-30T13:51:45Z</dcterms:modified>
</cp:coreProperties>
</file>