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6" r:id="rId1"/>
  </p:sldMasterIdLst>
  <p:sldIdLst>
    <p:sldId id="256" r:id="rId2"/>
    <p:sldId id="257" r:id="rId3"/>
    <p:sldId id="271" r:id="rId4"/>
    <p:sldId id="265" r:id="rId5"/>
    <p:sldId id="264" r:id="rId6"/>
    <p:sldId id="270" r:id="rId7"/>
    <p:sldId id="272" r:id="rId8"/>
    <p:sldId id="273" r:id="rId9"/>
    <p:sldId id="262" r:id="rId10"/>
    <p:sldId id="275" r:id="rId11"/>
    <p:sldId id="274" r:id="rId12"/>
    <p:sldId id="276" r:id="rId13"/>
    <p:sldId id="277" r:id="rId14"/>
    <p:sldId id="278" r:id="rId15"/>
    <p:sldId id="258" r:id="rId16"/>
    <p:sldId id="259" r:id="rId17"/>
    <p:sldId id="260" r:id="rId18"/>
    <p:sldId id="261" r:id="rId19"/>
    <p:sldId id="269" r:id="rId20"/>
    <p:sldId id="279" r:id="rId2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00" autoAdjust="0"/>
    <p:restoredTop sz="99094" autoAdjust="0"/>
  </p:normalViewPr>
  <p:slideViewPr>
    <p:cSldViewPr>
      <p:cViewPr varScale="1">
        <p:scale>
          <a:sx n="78" d="100"/>
          <a:sy n="78" d="100"/>
        </p:scale>
        <p:origin x="-230" y="-13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270616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403743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45275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4122434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43460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1996345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260057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38128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1217373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306715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234179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260340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165788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197350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3302758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729A95-B906-4097-A559-AD75412410DD}" type="datetimeFigureOut">
              <a:rPr lang="he-IL" smtClean="0"/>
              <a:pPr/>
              <a:t>כ"א/אלול/תשע"ט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153989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729A95-B906-4097-A559-AD75412410DD}" type="datetimeFigureOut">
              <a:rPr lang="he-IL" smtClean="0"/>
              <a:pPr/>
              <a:t>כ"א/אלול/תשע"ט</a:t>
            </a:fld>
            <a:endParaRPr lang="he-IL"/>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2887708-BA52-40AC-8335-094130F38816}" type="slidenum">
              <a:rPr lang="he-IL" smtClean="0"/>
              <a:pPr/>
              <a:t>‹#›</a:t>
            </a:fld>
            <a:endParaRPr lang="he-IL"/>
          </a:p>
        </p:txBody>
      </p:sp>
    </p:spTree>
    <p:extLst>
      <p:ext uri="{BB962C8B-B14F-4D97-AF65-F5344CB8AC3E}">
        <p14:creationId xmlns:p14="http://schemas.microsoft.com/office/powerpoint/2010/main" xmlns="" val="8747991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tiff"/><Relationship Id="rId3" Type="http://schemas.openxmlformats.org/officeDocument/2006/relationships/image" Target="../media/image19.png"/><Relationship Id="rId7" Type="http://schemas.openxmlformats.org/officeDocument/2006/relationships/image" Target="../media/image23.tif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tiff"/><Relationship Id="rId5" Type="http://schemas.openxmlformats.org/officeDocument/2006/relationships/image" Target="../media/image21.jpeg"/><Relationship Id="rId4" Type="http://schemas.openxmlformats.org/officeDocument/2006/relationships/image" Target="../media/image20.tiff"/></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467544" y="1844824"/>
            <a:ext cx="7772400" cy="1181993"/>
          </a:xfrm>
        </p:spPr>
        <p:txBody>
          <a:bodyPr>
            <a:normAutofit/>
          </a:bodyPr>
          <a:lstStyle/>
          <a:p>
            <a:pPr algn="l"/>
            <a:r>
              <a:rPr lang="en-US" sz="2800" b="1" dirty="0"/>
              <a:t>A New Algorithm Based Entropic Threshold for Edge Detection in Images </a:t>
            </a:r>
            <a:endParaRPr lang="he-IL" sz="2800" b="1" dirty="0"/>
          </a:p>
        </p:txBody>
      </p:sp>
      <p:sp>
        <p:nvSpPr>
          <p:cNvPr id="3" name="כותרת משנה 2"/>
          <p:cNvSpPr>
            <a:spLocks noGrp="1"/>
          </p:cNvSpPr>
          <p:nvPr>
            <p:ph type="subTitle" idx="1"/>
          </p:nvPr>
        </p:nvSpPr>
        <p:spPr>
          <a:xfrm>
            <a:off x="2123728" y="3068960"/>
            <a:ext cx="4392488" cy="1752600"/>
          </a:xfrm>
        </p:spPr>
        <p:txBody>
          <a:bodyPr>
            <a:noAutofit/>
          </a:bodyPr>
          <a:lstStyle/>
          <a:p>
            <a:pPr algn="just" rtl="0"/>
            <a:r>
              <a:rPr lang="en-US" sz="1400" dirty="0"/>
              <a:t>Mohamed A. El-</a:t>
            </a:r>
            <a:r>
              <a:rPr lang="en-US" sz="1400" dirty="0" err="1"/>
              <a:t>Sayed</a:t>
            </a:r>
            <a:r>
              <a:rPr lang="en-US" sz="1400" dirty="0"/>
              <a:t> CS dept, Faculty of Computers and Information Systems , </a:t>
            </a:r>
            <a:r>
              <a:rPr lang="en-US" sz="1400" dirty="0" err="1"/>
              <a:t>Taif</a:t>
            </a:r>
            <a:r>
              <a:rPr lang="en-US" sz="1400" dirty="0"/>
              <a:t> University, 21974 </a:t>
            </a:r>
            <a:r>
              <a:rPr lang="en-US" sz="1400" dirty="0" err="1"/>
              <a:t>Taif</a:t>
            </a:r>
            <a:r>
              <a:rPr lang="en-US" sz="1400" dirty="0"/>
              <a:t>, KSA Mathematics department, Faculty of Science, </a:t>
            </a:r>
            <a:r>
              <a:rPr lang="en-US" sz="1400" dirty="0" err="1"/>
              <a:t>Fayoum</a:t>
            </a:r>
            <a:r>
              <a:rPr lang="en-US" sz="1400" dirty="0"/>
              <a:t> University, 63514 </a:t>
            </a:r>
            <a:r>
              <a:rPr lang="en-US" sz="1400" dirty="0" err="1"/>
              <a:t>Fayoum</a:t>
            </a:r>
            <a:r>
              <a:rPr lang="en-US" sz="1400" dirty="0"/>
              <a:t>, Egypt</a:t>
            </a:r>
            <a:endParaRPr lang="he-IL" sz="1400" dirty="0"/>
          </a:p>
        </p:txBody>
      </p:sp>
      <p:sp>
        <p:nvSpPr>
          <p:cNvPr id="12290" name="AutoShape 2" descr="×ª××¦××ª ×ª××× × ×¢×××¨ âªHIT LOGOâ¬â"/>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he-IL"/>
          </a:p>
        </p:txBody>
      </p:sp>
      <p:pic>
        <p:nvPicPr>
          <p:cNvPr id="12291" name="Picture 3" descr="C:\ImageProcessing\632094c33a2ae84fcaf269f4969753c2-hit.png"/>
          <p:cNvPicPr>
            <a:picLocks noChangeAspect="1" noChangeArrowheads="1"/>
          </p:cNvPicPr>
          <p:nvPr/>
        </p:nvPicPr>
        <p:blipFill>
          <a:blip r:embed="rId2" cstate="print"/>
          <a:srcRect/>
          <a:stretch>
            <a:fillRect/>
          </a:stretch>
        </p:blipFill>
        <p:spPr bwMode="auto">
          <a:xfrm>
            <a:off x="2411760" y="980728"/>
            <a:ext cx="3312368" cy="939788"/>
          </a:xfrm>
          <a:prstGeom prst="rect">
            <a:avLst/>
          </a:prstGeom>
          <a:noFill/>
        </p:spPr>
      </p:pic>
      <p:sp>
        <p:nvSpPr>
          <p:cNvPr id="6" name="כותרת משנה 2"/>
          <p:cNvSpPr txBox="1">
            <a:spLocks/>
          </p:cNvSpPr>
          <p:nvPr/>
        </p:nvSpPr>
        <p:spPr>
          <a:xfrm>
            <a:off x="755576" y="188640"/>
            <a:ext cx="6444208" cy="548680"/>
          </a:xfrm>
          <a:prstGeom prst="rect">
            <a:avLst/>
          </a:prstGeom>
        </p:spPr>
        <p:txBody>
          <a:bodyPr vert="horz" lIns="91440" tIns="45720" rIns="91440" bIns="45720" rtlCol="1">
            <a:noAutofit/>
          </a:bodyPr>
          <a:lstStyle/>
          <a:p>
            <a:pPr lvl="0" algn="ctr">
              <a:spcBef>
                <a:spcPct val="20000"/>
              </a:spcBef>
            </a:pPr>
            <a:r>
              <a:rPr lang="he-IL" dirty="0"/>
              <a:t>קורס תורת המידע </a:t>
            </a:r>
            <a:r>
              <a:rPr lang="en-US" dirty="0"/>
              <a:t>Information Theory)</a:t>
            </a:r>
            <a:r>
              <a:rPr lang="he-IL" dirty="0"/>
              <a:t>) ,מספר קורס 55024 , מרצה: פרופסור יוסף בן-עזרא</a:t>
            </a:r>
          </a:p>
        </p:txBody>
      </p:sp>
      <p:grpSp>
        <p:nvGrpSpPr>
          <p:cNvPr id="9" name="קבוצה 8"/>
          <p:cNvGrpSpPr/>
          <p:nvPr/>
        </p:nvGrpSpPr>
        <p:grpSpPr>
          <a:xfrm>
            <a:off x="2195736" y="4437112"/>
            <a:ext cx="3981425" cy="1451050"/>
            <a:chOff x="2843808" y="4920620"/>
            <a:chExt cx="3981425" cy="1451050"/>
          </a:xfrm>
        </p:grpSpPr>
        <p:pic>
          <p:nvPicPr>
            <p:cNvPr id="12292" name="Picture 4"/>
            <p:cNvPicPr>
              <a:picLocks noChangeAspect="1" noChangeArrowheads="1"/>
            </p:cNvPicPr>
            <p:nvPr/>
          </p:nvPicPr>
          <p:blipFill>
            <a:blip r:embed="rId3" cstate="print"/>
            <a:srcRect r="53549" b="67221"/>
            <a:stretch>
              <a:fillRect/>
            </a:stretch>
          </p:blipFill>
          <p:spPr bwMode="auto">
            <a:xfrm>
              <a:off x="2843808" y="4941168"/>
              <a:ext cx="1884809" cy="1370657"/>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l="53343" t="65298"/>
            <a:stretch>
              <a:fillRect/>
            </a:stretch>
          </p:blipFill>
          <p:spPr bwMode="auto">
            <a:xfrm>
              <a:off x="4932040" y="4920620"/>
              <a:ext cx="1893193" cy="1451050"/>
            </a:xfrm>
            <a:prstGeom prst="rect">
              <a:avLst/>
            </a:prstGeom>
            <a:noFill/>
            <a:ln w="9525">
              <a:noFill/>
              <a:miter lim="800000"/>
              <a:headEnd/>
              <a:tailEnd/>
            </a:ln>
          </p:spPr>
        </p:pic>
      </p:grpSp>
      <p:sp>
        <p:nvSpPr>
          <p:cNvPr id="10" name="כותרת משנה 2"/>
          <p:cNvSpPr txBox="1">
            <a:spLocks/>
          </p:cNvSpPr>
          <p:nvPr/>
        </p:nvSpPr>
        <p:spPr>
          <a:xfrm>
            <a:off x="539552" y="764704"/>
            <a:ext cx="6876256" cy="576064"/>
          </a:xfrm>
          <a:prstGeom prst="rect">
            <a:avLst/>
          </a:prstGeom>
        </p:spPr>
        <p:txBody>
          <a:bodyPr vert="horz" lIns="91440" tIns="45720" rIns="91440" bIns="45720" rtlCol="1">
            <a:noAutofit/>
          </a:bodyPr>
          <a:lstStyle/>
          <a:p>
            <a:pPr lvl="0" algn="ctr">
              <a:spcBef>
                <a:spcPct val="20000"/>
              </a:spcBef>
            </a:pPr>
            <a:r>
              <a:rPr lang="he-IL" dirty="0"/>
              <a:t>מגישים: טימור ליידרמן ואסף קסלסי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B045D-834A-409F-9849-A397F33F30E4}"/>
              </a:ext>
            </a:extLst>
          </p:cNvPr>
          <p:cNvSpPr>
            <a:spLocks noGrp="1"/>
          </p:cNvSpPr>
          <p:nvPr>
            <p:ph type="title"/>
          </p:nvPr>
        </p:nvSpPr>
        <p:spPr>
          <a:xfrm>
            <a:off x="609599" y="609600"/>
            <a:ext cx="6347713" cy="659160"/>
          </a:xfrm>
        </p:spPr>
        <p:txBody>
          <a:bodyPr/>
          <a:lstStyle/>
          <a:p>
            <a:r>
              <a:rPr lang="en-US" dirty="0"/>
              <a:t>Algo Flow</a:t>
            </a:r>
            <a:endParaRPr lang="x-none" dirty="0"/>
          </a:p>
        </p:txBody>
      </p:sp>
      <p:pic>
        <p:nvPicPr>
          <p:cNvPr id="4" name="Content Placeholder 3">
            <a:extLst>
              <a:ext uri="{FF2B5EF4-FFF2-40B4-BE49-F238E27FC236}">
                <a16:creationId xmlns:a16="http://schemas.microsoft.com/office/drawing/2014/main" xmlns="" id="{91B98F76-ADE5-4135-9FE5-CDE4E2336FB0}"/>
              </a:ext>
            </a:extLst>
          </p:cNvPr>
          <p:cNvPicPr>
            <a:picLocks noGrp="1" noChangeAspect="1"/>
          </p:cNvPicPr>
          <p:nvPr>
            <p:ph idx="1"/>
          </p:nvPr>
        </p:nvPicPr>
        <p:blipFill>
          <a:blip r:embed="rId2" cstate="print"/>
          <a:stretch>
            <a:fillRect/>
          </a:stretch>
        </p:blipFill>
        <p:spPr>
          <a:xfrm>
            <a:off x="1475656" y="1412776"/>
            <a:ext cx="5400600" cy="4557241"/>
          </a:xfrm>
          <a:prstGeom prst="rect">
            <a:avLst/>
          </a:prstGeom>
        </p:spPr>
      </p:pic>
      <p:pic>
        <p:nvPicPr>
          <p:cNvPr id="1027" name="Picture 3"/>
          <p:cNvPicPr>
            <a:picLocks noChangeAspect="1" noChangeArrowheads="1"/>
          </p:cNvPicPr>
          <p:nvPr/>
        </p:nvPicPr>
        <p:blipFill>
          <a:blip r:embed="rId3" cstate="print"/>
          <a:srcRect/>
          <a:stretch>
            <a:fillRect/>
          </a:stretch>
        </p:blipFill>
        <p:spPr bwMode="auto">
          <a:xfrm>
            <a:off x="3707904" y="0"/>
            <a:ext cx="1512168" cy="1300909"/>
          </a:xfrm>
          <a:prstGeom prst="rect">
            <a:avLst/>
          </a:prstGeom>
          <a:noFill/>
          <a:ln w="9525">
            <a:noFill/>
            <a:miter lim="800000"/>
            <a:headEnd/>
            <a:tailEnd/>
          </a:ln>
        </p:spPr>
      </p:pic>
      <p:pic>
        <p:nvPicPr>
          <p:cNvPr id="9" name="Picture 8">
            <a:extLst>
              <a:ext uri="{FF2B5EF4-FFF2-40B4-BE49-F238E27FC236}">
                <a16:creationId xmlns:a16="http://schemas.microsoft.com/office/drawing/2014/main" xmlns="" id="{6E716DFA-410C-4494-8ED8-4B24DC0D30C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512272" y="1195630"/>
            <a:ext cx="1311504" cy="1311504"/>
          </a:xfrm>
          <a:prstGeom prst="rect">
            <a:avLst/>
          </a:prstGeom>
        </p:spPr>
      </p:pic>
      <p:pic>
        <p:nvPicPr>
          <p:cNvPr id="11" name="Picture 10">
            <a:extLst>
              <a:ext uri="{FF2B5EF4-FFF2-40B4-BE49-F238E27FC236}">
                <a16:creationId xmlns:a16="http://schemas.microsoft.com/office/drawing/2014/main" xmlns="" id="{BC519CB9-1DE0-4F34-AF97-134CC3837F54}"/>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87967" y="1357890"/>
            <a:ext cx="1162968" cy="1162968"/>
          </a:xfrm>
          <a:prstGeom prst="rect">
            <a:avLst/>
          </a:prstGeom>
        </p:spPr>
      </p:pic>
      <p:pic>
        <p:nvPicPr>
          <p:cNvPr id="13" name="Picture 12">
            <a:extLst>
              <a:ext uri="{FF2B5EF4-FFF2-40B4-BE49-F238E27FC236}">
                <a16:creationId xmlns:a16="http://schemas.microsoft.com/office/drawing/2014/main" xmlns="" id="{DF0FF818-02E5-490C-A582-CCBFDA6FE8C9}"/>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611560" y="2996952"/>
            <a:ext cx="1311504" cy="1311504"/>
          </a:xfrm>
          <a:prstGeom prst="rect">
            <a:avLst/>
          </a:prstGeom>
        </p:spPr>
      </p:pic>
      <p:pic>
        <p:nvPicPr>
          <p:cNvPr id="15" name="Picture 14">
            <a:extLst>
              <a:ext uri="{FF2B5EF4-FFF2-40B4-BE49-F238E27FC236}">
                <a16:creationId xmlns:a16="http://schemas.microsoft.com/office/drawing/2014/main" xmlns="" id="{572BD9C5-2755-475F-9CB0-96901AED60A4}"/>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891616" y="3183433"/>
            <a:ext cx="1311504" cy="1311504"/>
          </a:xfrm>
          <a:prstGeom prst="rect">
            <a:avLst/>
          </a:prstGeom>
        </p:spPr>
      </p:pic>
      <p:pic>
        <p:nvPicPr>
          <p:cNvPr id="19" name="Picture 18">
            <a:extLst>
              <a:ext uri="{FF2B5EF4-FFF2-40B4-BE49-F238E27FC236}">
                <a16:creationId xmlns:a16="http://schemas.microsoft.com/office/drawing/2014/main" xmlns="" id="{796C05BC-61BE-4ECC-A07D-BC59B9980799}"/>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220072" y="5013176"/>
            <a:ext cx="1671544" cy="1671544"/>
          </a:xfrm>
          <a:prstGeom prst="rect">
            <a:avLst/>
          </a:prstGeom>
        </p:spPr>
      </p:pic>
    </p:spTree>
    <p:extLst>
      <p:ext uri="{BB962C8B-B14F-4D97-AF65-F5344CB8AC3E}">
        <p14:creationId xmlns:p14="http://schemas.microsoft.com/office/powerpoint/2010/main" xmlns="" val="3798769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91680" y="332656"/>
            <a:ext cx="4419600" cy="6229350"/>
          </a:xfrm>
          <a:prstGeom prst="rect">
            <a:avLst/>
          </a:prstGeom>
          <a:noFill/>
          <a:ln w="9525">
            <a:noFill/>
            <a:miter lim="800000"/>
            <a:headEnd/>
            <a:tailEnd/>
          </a:ln>
        </p:spPr>
      </p:pic>
    </p:spTree>
    <p:extLst>
      <p:ext uri="{BB962C8B-B14F-4D97-AF65-F5344CB8AC3E}">
        <p14:creationId xmlns:p14="http://schemas.microsoft.com/office/powerpoint/2010/main" xmlns="" val="3374308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691680" y="332656"/>
            <a:ext cx="4324350" cy="6067425"/>
          </a:xfrm>
          <a:prstGeom prst="rect">
            <a:avLst/>
          </a:prstGeom>
          <a:noFill/>
          <a:ln w="9525">
            <a:noFill/>
            <a:miter lim="800000"/>
            <a:headEnd/>
            <a:tailEnd/>
          </a:ln>
        </p:spPr>
      </p:pic>
    </p:spTree>
    <p:extLst>
      <p:ext uri="{BB962C8B-B14F-4D97-AF65-F5344CB8AC3E}">
        <p14:creationId xmlns:p14="http://schemas.microsoft.com/office/powerpoint/2010/main" xmlns="" val="3374308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47664" y="548680"/>
            <a:ext cx="4524375" cy="5562600"/>
          </a:xfrm>
          <a:prstGeom prst="rect">
            <a:avLst/>
          </a:prstGeom>
          <a:noFill/>
          <a:ln w="9525">
            <a:noFill/>
            <a:miter lim="800000"/>
            <a:headEnd/>
            <a:tailEnd/>
          </a:ln>
        </p:spPr>
      </p:pic>
    </p:spTree>
    <p:extLst>
      <p:ext uri="{BB962C8B-B14F-4D97-AF65-F5344CB8AC3E}">
        <p14:creationId xmlns:p14="http://schemas.microsoft.com/office/powerpoint/2010/main" xmlns="" val="3374308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59632" y="980728"/>
            <a:ext cx="5219700" cy="4591050"/>
          </a:xfrm>
          <a:prstGeom prst="rect">
            <a:avLst/>
          </a:prstGeom>
          <a:noFill/>
          <a:ln w="9525">
            <a:noFill/>
            <a:miter lim="800000"/>
            <a:headEnd/>
            <a:tailEnd/>
          </a:ln>
        </p:spPr>
      </p:pic>
    </p:spTree>
    <p:extLst>
      <p:ext uri="{BB962C8B-B14F-4D97-AF65-F5344CB8AC3E}">
        <p14:creationId xmlns:p14="http://schemas.microsoft.com/office/powerpoint/2010/main" xmlns="" val="3374308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755576" y="980728"/>
            <a:ext cx="5471298" cy="5544616"/>
          </a:xfrm>
          <a:prstGeom prst="rect">
            <a:avLst/>
          </a:prstGeom>
          <a:noFill/>
          <a:ln w="9525">
            <a:noFill/>
            <a:miter lim="800000"/>
            <a:headEnd/>
            <a:tailEnd/>
          </a:ln>
        </p:spPr>
      </p:pic>
      <p:sp>
        <p:nvSpPr>
          <p:cNvPr id="5" name="TextBox 4"/>
          <p:cNvSpPr txBox="1"/>
          <p:nvPr/>
        </p:nvSpPr>
        <p:spPr>
          <a:xfrm>
            <a:off x="683568" y="404664"/>
            <a:ext cx="2103012" cy="369332"/>
          </a:xfrm>
          <a:prstGeom prst="rect">
            <a:avLst/>
          </a:prstGeom>
          <a:noFill/>
        </p:spPr>
        <p:txBody>
          <a:bodyPr wrap="none" rtlCol="1">
            <a:spAutoFit/>
          </a:bodyPr>
          <a:lstStyle/>
          <a:p>
            <a:r>
              <a:rPr lang="en-US" dirty="0" err="1"/>
              <a:t>MainProgram.m</a:t>
            </a:r>
            <a:r>
              <a:rPr lang="en-US" dirty="0"/>
              <a:t> file </a:t>
            </a:r>
            <a:endParaRPr lang="he-IL"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קבוצה 4"/>
          <p:cNvGrpSpPr/>
          <p:nvPr/>
        </p:nvGrpSpPr>
        <p:grpSpPr>
          <a:xfrm>
            <a:off x="827584" y="1268760"/>
            <a:ext cx="6048672" cy="3456384"/>
            <a:chOff x="251520" y="764704"/>
            <a:chExt cx="5751660" cy="3240360"/>
          </a:xfrm>
        </p:grpSpPr>
        <p:pic>
          <p:nvPicPr>
            <p:cNvPr id="16386" name="Picture 2"/>
            <p:cNvPicPr>
              <a:picLocks noChangeAspect="1" noChangeArrowheads="1"/>
            </p:cNvPicPr>
            <p:nvPr/>
          </p:nvPicPr>
          <p:blipFill>
            <a:blip r:embed="rId2" cstate="print"/>
            <a:srcRect/>
            <a:stretch>
              <a:fillRect/>
            </a:stretch>
          </p:blipFill>
          <p:spPr bwMode="auto">
            <a:xfrm>
              <a:off x="323528" y="764704"/>
              <a:ext cx="5679652" cy="2580754"/>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251520" y="3212976"/>
              <a:ext cx="5745210" cy="792088"/>
            </a:xfrm>
            <a:prstGeom prst="rect">
              <a:avLst/>
            </a:prstGeom>
            <a:noFill/>
            <a:ln w="9525">
              <a:noFill/>
              <a:miter lim="800000"/>
              <a:headEnd/>
              <a:tailEnd/>
            </a:ln>
          </p:spPr>
        </p:pic>
      </p:grpSp>
      <p:sp>
        <p:nvSpPr>
          <p:cNvPr id="6" name="TextBox 5"/>
          <p:cNvSpPr txBox="1"/>
          <p:nvPr/>
        </p:nvSpPr>
        <p:spPr>
          <a:xfrm>
            <a:off x="755576" y="548680"/>
            <a:ext cx="1649811" cy="369332"/>
          </a:xfrm>
          <a:prstGeom prst="rect">
            <a:avLst/>
          </a:prstGeom>
          <a:noFill/>
        </p:spPr>
        <p:txBody>
          <a:bodyPr wrap="none" rtlCol="1">
            <a:spAutoFit/>
          </a:bodyPr>
          <a:lstStyle/>
          <a:p>
            <a:r>
              <a:rPr lang="en-US" dirty="0" err="1"/>
              <a:t>Shannon.m</a:t>
            </a:r>
            <a:r>
              <a:rPr lang="en-US" dirty="0"/>
              <a:t> file </a:t>
            </a:r>
            <a:endParaRPr lang="he-IL"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755576" y="1124744"/>
            <a:ext cx="6534186" cy="3168351"/>
          </a:xfrm>
          <a:prstGeom prst="rect">
            <a:avLst/>
          </a:prstGeom>
          <a:noFill/>
          <a:ln w="9525">
            <a:noFill/>
            <a:miter lim="800000"/>
            <a:headEnd/>
            <a:tailEnd/>
          </a:ln>
        </p:spPr>
      </p:pic>
      <p:sp>
        <p:nvSpPr>
          <p:cNvPr id="6" name="TextBox 5"/>
          <p:cNvSpPr txBox="1"/>
          <p:nvPr/>
        </p:nvSpPr>
        <p:spPr>
          <a:xfrm>
            <a:off x="827584" y="548680"/>
            <a:ext cx="1868204" cy="369332"/>
          </a:xfrm>
          <a:prstGeom prst="rect">
            <a:avLst/>
          </a:prstGeom>
          <a:noFill/>
        </p:spPr>
        <p:txBody>
          <a:bodyPr wrap="none" rtlCol="1">
            <a:spAutoFit/>
          </a:bodyPr>
          <a:lstStyle/>
          <a:p>
            <a:r>
              <a:rPr lang="en-US" dirty="0" err="1"/>
              <a:t>Tsallis_Sqrt.m</a:t>
            </a:r>
            <a:r>
              <a:rPr lang="en-US" dirty="0"/>
              <a:t> file </a:t>
            </a:r>
            <a:endParaRPr lang="he-IL"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cstate="print"/>
          <a:srcRect/>
          <a:stretch>
            <a:fillRect/>
          </a:stretch>
        </p:blipFill>
        <p:spPr bwMode="auto">
          <a:xfrm>
            <a:off x="827584" y="980728"/>
            <a:ext cx="4896544" cy="4383816"/>
          </a:xfrm>
          <a:prstGeom prst="rect">
            <a:avLst/>
          </a:prstGeom>
          <a:noFill/>
          <a:ln w="9525">
            <a:noFill/>
            <a:miter lim="800000"/>
            <a:headEnd/>
            <a:tailEnd/>
          </a:ln>
        </p:spPr>
      </p:pic>
      <p:sp>
        <p:nvSpPr>
          <p:cNvPr id="4" name="TextBox 3"/>
          <p:cNvSpPr txBox="1"/>
          <p:nvPr/>
        </p:nvSpPr>
        <p:spPr>
          <a:xfrm>
            <a:off x="903053" y="332656"/>
            <a:ext cx="2103012" cy="369332"/>
          </a:xfrm>
          <a:prstGeom prst="rect">
            <a:avLst/>
          </a:prstGeom>
          <a:noFill/>
        </p:spPr>
        <p:txBody>
          <a:bodyPr wrap="none" rtlCol="1">
            <a:spAutoFit/>
          </a:bodyPr>
          <a:lstStyle/>
          <a:p>
            <a:r>
              <a:rPr lang="en-US" dirty="0" err="1"/>
              <a:t>EdgeDetector.m</a:t>
            </a:r>
            <a:r>
              <a:rPr lang="en-US" dirty="0"/>
              <a:t> file </a:t>
            </a:r>
            <a:endParaRPr lang="he-IL"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7AAA0-C00B-46AF-A397-ADD95D71A640}"/>
              </a:ext>
            </a:extLst>
          </p:cNvPr>
          <p:cNvSpPr>
            <a:spLocks noGrp="1"/>
          </p:cNvSpPr>
          <p:nvPr>
            <p:ph type="title"/>
          </p:nvPr>
        </p:nvSpPr>
        <p:spPr/>
        <p:txBody>
          <a:bodyPr/>
          <a:lstStyle/>
          <a:p>
            <a:r>
              <a:rPr lang="en-US" dirty="0"/>
              <a:t>Results</a:t>
            </a:r>
            <a:endParaRPr lang="x-none" dirty="0"/>
          </a:p>
        </p:txBody>
      </p:sp>
      <p:sp>
        <p:nvSpPr>
          <p:cNvPr id="3" name="Content Placeholder 2">
            <a:extLst>
              <a:ext uri="{FF2B5EF4-FFF2-40B4-BE49-F238E27FC236}">
                <a16:creationId xmlns:a16="http://schemas.microsoft.com/office/drawing/2014/main" xmlns="" id="{26C46A5A-3F43-4DB9-B559-BBC7C1219F44}"/>
              </a:ext>
            </a:extLst>
          </p:cNvPr>
          <p:cNvSpPr>
            <a:spLocks noGrp="1"/>
          </p:cNvSpPr>
          <p:nvPr>
            <p:ph idx="1"/>
          </p:nvPr>
        </p:nvSpPr>
        <p:spPr/>
        <p:txBody>
          <a:bodyPr/>
          <a:lstStyle/>
          <a:p>
            <a:r>
              <a:rPr lang="en-US" dirty="0">
                <a:solidFill>
                  <a:schemeClr val="tx1"/>
                </a:solidFill>
              </a:rPr>
              <a:t>Experimental results demonstrate that the proposed method achieves better result than some classic methods and the quality of the edge detector of the output images is robust and decrease the computation time</a:t>
            </a:r>
            <a:endParaRPr lang="x-none" dirty="0"/>
          </a:p>
        </p:txBody>
      </p:sp>
    </p:spTree>
    <p:extLst>
      <p:ext uri="{BB962C8B-B14F-4D97-AF65-F5344CB8AC3E}">
        <p14:creationId xmlns:p14="http://schemas.microsoft.com/office/powerpoint/2010/main" xmlns="" val="3715933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755576" y="764704"/>
            <a:ext cx="6552728" cy="4824536"/>
          </a:xfrm>
        </p:spPr>
        <p:txBody>
          <a:bodyPr>
            <a:noAutofit/>
          </a:bodyPr>
          <a:lstStyle/>
          <a:p>
            <a:pPr algn="ctr" rtl="0"/>
            <a:r>
              <a:rPr lang="en-US" sz="2800" b="1" i="1" u="sng" dirty="0">
                <a:solidFill>
                  <a:schemeClr val="tx1"/>
                </a:solidFill>
              </a:rPr>
              <a:t>Abstract</a:t>
            </a:r>
            <a:br>
              <a:rPr lang="en-US" sz="2800" b="1" i="1" u="sng" dirty="0">
                <a:solidFill>
                  <a:schemeClr val="tx1"/>
                </a:solidFill>
              </a:rPr>
            </a:br>
            <a:r>
              <a:rPr lang="en-US" sz="2400" dirty="0">
                <a:solidFill>
                  <a:schemeClr val="tx1"/>
                </a:solidFill>
              </a:rPr>
              <a:t/>
            </a:r>
            <a:br>
              <a:rPr lang="en-US" sz="2400" dirty="0">
                <a:solidFill>
                  <a:schemeClr val="tx1"/>
                </a:solidFill>
              </a:rPr>
            </a:br>
            <a:r>
              <a:rPr lang="en-US" sz="2400" dirty="0">
                <a:solidFill>
                  <a:schemeClr val="tx1"/>
                </a:solidFill>
              </a:rPr>
              <a:t>Edge detection is one of the most critical tasks in automatic image analysis. There exists no universal edge detection method which works well under all conditions. This paper shows the new approach based on the one of the most efficient techniques for edge detection, which is entropy-based </a:t>
            </a:r>
            <a:r>
              <a:rPr lang="en-US" sz="2400" dirty="0" err="1">
                <a:solidFill>
                  <a:schemeClr val="tx1"/>
                </a:solidFill>
              </a:rPr>
              <a:t>thresholding</a:t>
            </a:r>
            <a:r>
              <a:rPr lang="en-US" sz="2400" dirty="0">
                <a:solidFill>
                  <a:schemeClr val="tx1"/>
                </a:solidFill>
              </a:rPr>
              <a:t>. The main advantages of the proposed method are its robustness and its flexibility. </a:t>
            </a:r>
            <a:endParaRPr lang="he-IL" sz="24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7AAA0-C00B-46AF-A397-ADD95D71A640}"/>
              </a:ext>
            </a:extLst>
          </p:cNvPr>
          <p:cNvSpPr>
            <a:spLocks noGrp="1"/>
          </p:cNvSpPr>
          <p:nvPr>
            <p:ph type="title"/>
          </p:nvPr>
        </p:nvSpPr>
        <p:spPr>
          <a:xfrm>
            <a:off x="1691680" y="2420888"/>
            <a:ext cx="4464495" cy="1320800"/>
          </a:xfrm>
        </p:spPr>
        <p:txBody>
          <a:bodyPr>
            <a:noAutofit/>
          </a:bodyPr>
          <a:lstStyle/>
          <a:p>
            <a:r>
              <a:rPr lang="en-US" sz="7200" dirty="0" smtClean="0"/>
              <a:t>Thank you</a:t>
            </a:r>
            <a:endParaRPr lang="x-none" sz="7200" dirty="0"/>
          </a:p>
        </p:txBody>
      </p:sp>
    </p:spTree>
    <p:extLst>
      <p:ext uri="{BB962C8B-B14F-4D97-AF65-F5344CB8AC3E}">
        <p14:creationId xmlns:p14="http://schemas.microsoft.com/office/powerpoint/2010/main" xmlns="" val="3715933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985EF4-573D-4E5A-A1A8-C8BE58D2F61C}"/>
              </a:ext>
            </a:extLst>
          </p:cNvPr>
          <p:cNvSpPr>
            <a:spLocks noGrp="1"/>
          </p:cNvSpPr>
          <p:nvPr>
            <p:ph idx="1"/>
          </p:nvPr>
        </p:nvSpPr>
        <p:spPr>
          <a:xfrm>
            <a:off x="676519" y="356331"/>
            <a:ext cx="6347714" cy="1803887"/>
          </a:xfrm>
        </p:spPr>
        <p:txBody>
          <a:bodyPr/>
          <a:lstStyle/>
          <a:p>
            <a:pPr marL="0" indent="0">
              <a:buNone/>
            </a:pPr>
            <a:r>
              <a:rPr lang="en-US" dirty="0"/>
              <a:t>Edges are mostly detected using either the first derivatives, called gradient or the second derivatives, called </a:t>
            </a:r>
            <a:r>
              <a:rPr lang="en-US" dirty="0" err="1"/>
              <a:t>Laplacien</a:t>
            </a:r>
            <a:endParaRPr lang="en-US" dirty="0"/>
          </a:p>
          <a:p>
            <a:endParaRPr lang="x-none" dirty="0"/>
          </a:p>
          <a:p>
            <a:endParaRPr lang="x-none" dirty="0"/>
          </a:p>
        </p:txBody>
      </p:sp>
      <p:pic>
        <p:nvPicPr>
          <p:cNvPr id="4" name="Picture 2" descr="The kernel for the laplacian operator">
            <a:extLst>
              <a:ext uri="{FF2B5EF4-FFF2-40B4-BE49-F238E27FC236}">
                <a16:creationId xmlns:a16="http://schemas.microsoft.com/office/drawing/2014/main" xmlns="" id="{0BB911EE-D8CE-42DF-8294-5E03D330A60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49857" y="1293565"/>
            <a:ext cx="2856542" cy="1464588"/>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descr="Kernels used in the Sobel edge detection">
            <a:extLst>
              <a:ext uri="{FF2B5EF4-FFF2-40B4-BE49-F238E27FC236}">
                <a16:creationId xmlns:a16="http://schemas.microsoft.com/office/drawing/2014/main" xmlns="" id="{DCCF4B56-B06B-4A8A-A5DC-665D4B6573A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4597" y="1433754"/>
            <a:ext cx="2286000" cy="115252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7D9238A7-8BA8-4C02-9FCB-E50EF0ED5AC2}"/>
              </a:ext>
            </a:extLst>
          </p:cNvPr>
          <p:cNvSpPr/>
          <p:nvPr/>
        </p:nvSpPr>
        <p:spPr>
          <a:xfrm>
            <a:off x="525454" y="2750730"/>
            <a:ext cx="2588129" cy="261610"/>
          </a:xfrm>
          <a:prstGeom prst="rect">
            <a:avLst/>
          </a:prstGeom>
        </p:spPr>
        <p:txBody>
          <a:bodyPr wrap="square">
            <a:spAutoFit/>
          </a:bodyPr>
          <a:lstStyle/>
          <a:p>
            <a:r>
              <a:rPr lang="en-US" sz="1100" dirty="0">
                <a:solidFill>
                  <a:srgbClr val="666666"/>
                </a:solidFill>
                <a:latin typeface="Ubuntu"/>
              </a:rPr>
              <a:t>Kernels used in the Sobel edge detection</a:t>
            </a:r>
            <a:endParaRPr lang="x-none" sz="1100" dirty="0"/>
          </a:p>
        </p:txBody>
      </p:sp>
      <p:pic>
        <p:nvPicPr>
          <p:cNvPr id="6" name="Picture 5">
            <a:extLst>
              <a:ext uri="{FF2B5EF4-FFF2-40B4-BE49-F238E27FC236}">
                <a16:creationId xmlns:a16="http://schemas.microsoft.com/office/drawing/2014/main" xmlns="" id="{934781CC-9C69-4E3F-BA9D-381C7A267EDE}"/>
              </a:ext>
            </a:extLst>
          </p:cNvPr>
          <p:cNvPicPr>
            <a:picLocks noChangeAspect="1"/>
          </p:cNvPicPr>
          <p:nvPr/>
        </p:nvPicPr>
        <p:blipFill>
          <a:blip r:embed="rId4" cstate="print"/>
          <a:stretch>
            <a:fillRect/>
          </a:stretch>
        </p:blipFill>
        <p:spPr>
          <a:xfrm>
            <a:off x="5178128" y="2803804"/>
            <a:ext cx="3965872" cy="4054196"/>
          </a:xfrm>
          <a:prstGeom prst="rect">
            <a:avLst/>
          </a:prstGeom>
        </p:spPr>
      </p:pic>
      <p:pic>
        <p:nvPicPr>
          <p:cNvPr id="7" name="Picture 6">
            <a:extLst>
              <a:ext uri="{FF2B5EF4-FFF2-40B4-BE49-F238E27FC236}">
                <a16:creationId xmlns:a16="http://schemas.microsoft.com/office/drawing/2014/main" xmlns="" id="{54191421-08FE-474E-8442-12792B4D7551}"/>
              </a:ext>
            </a:extLst>
          </p:cNvPr>
          <p:cNvPicPr>
            <a:picLocks noChangeAspect="1"/>
          </p:cNvPicPr>
          <p:nvPr/>
        </p:nvPicPr>
        <p:blipFill>
          <a:blip r:embed="rId5" cstate="print"/>
          <a:stretch>
            <a:fillRect/>
          </a:stretch>
        </p:blipFill>
        <p:spPr>
          <a:xfrm>
            <a:off x="179512" y="3170141"/>
            <a:ext cx="4998616" cy="1803888"/>
          </a:xfrm>
          <a:prstGeom prst="rect">
            <a:avLst/>
          </a:prstGeom>
        </p:spPr>
      </p:pic>
      <p:pic>
        <p:nvPicPr>
          <p:cNvPr id="8" name="Picture 5"/>
          <p:cNvPicPr>
            <a:picLocks noChangeAspect="1"/>
          </p:cNvPicPr>
          <p:nvPr/>
        </p:nvPicPr>
        <p:blipFill>
          <a:blip r:embed="rId6" cstate="print">
            <a:grayscl/>
          </a:blip>
          <a:stretch>
            <a:fillRect/>
          </a:stretch>
        </p:blipFill>
        <p:spPr>
          <a:xfrm>
            <a:off x="1403648" y="5301208"/>
            <a:ext cx="2376264" cy="1346952"/>
          </a:xfrm>
          <a:prstGeom prst="rect">
            <a:avLst/>
          </a:prstGeom>
        </p:spPr>
      </p:pic>
    </p:spTree>
    <p:extLst>
      <p:ext uri="{BB962C8B-B14F-4D97-AF65-F5344CB8AC3E}">
        <p14:creationId xmlns:p14="http://schemas.microsoft.com/office/powerpoint/2010/main" xmlns="" val="3611835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11560" y="404664"/>
            <a:ext cx="6624736" cy="5976665"/>
          </a:xfrm>
        </p:spPr>
        <p:txBody>
          <a:bodyPr>
            <a:noAutofit/>
          </a:bodyPr>
          <a:lstStyle/>
          <a:p>
            <a:pPr algn="l" rtl="0"/>
            <a:r>
              <a:rPr lang="en-US" sz="1600" dirty="0">
                <a:solidFill>
                  <a:schemeClr val="tx1"/>
                </a:solidFill>
              </a:rPr>
              <a:t>To illustrate why edge detection is not a trivial task, consider the problem of detecting edges in the following one-dimensional signal. Here, we may intuitively say that there should be an edge between the 4th and 5th pixels.</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If the intensity difference were smaller between the 4th and the 5th pixels and if the intensity differences between the adjacent neighboring pixels were higher, it would not be as easy to say that there should be an edge in the corresponding region. Moreover, one could argue that this case is one in which there are several edges.</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r>
              <a:rPr lang="en-US" sz="1600" dirty="0">
                <a:solidFill>
                  <a:schemeClr val="tx1"/>
                </a:solidFill>
              </a:rPr>
              <a:t/>
            </a:r>
            <a:br>
              <a:rPr lang="en-US" sz="1600" dirty="0">
                <a:solidFill>
                  <a:schemeClr val="tx1"/>
                </a:solidFill>
              </a:rPr>
            </a:br>
            <a:endParaRPr lang="he-IL" sz="1600" dirty="0">
              <a:solidFill>
                <a:schemeClr val="tx1"/>
              </a:solidFill>
            </a:endParaRPr>
          </a:p>
        </p:txBody>
      </p:sp>
      <p:pic>
        <p:nvPicPr>
          <p:cNvPr id="3" name="Picture 2"/>
          <p:cNvPicPr>
            <a:picLocks noChangeAspect="1"/>
          </p:cNvPicPr>
          <p:nvPr/>
        </p:nvPicPr>
        <p:blipFill>
          <a:blip r:embed="rId2" cstate="print"/>
          <a:stretch>
            <a:fillRect/>
          </a:stretch>
        </p:blipFill>
        <p:spPr>
          <a:xfrm>
            <a:off x="1475656" y="2060848"/>
            <a:ext cx="4760578" cy="1415683"/>
          </a:xfrm>
          <a:prstGeom prst="rect">
            <a:avLst/>
          </a:prstGeom>
        </p:spPr>
      </p:pic>
      <p:pic>
        <p:nvPicPr>
          <p:cNvPr id="4" name="Picture 3"/>
          <p:cNvPicPr>
            <a:picLocks noChangeAspect="1"/>
          </p:cNvPicPr>
          <p:nvPr/>
        </p:nvPicPr>
        <p:blipFill>
          <a:blip r:embed="rId3" cstate="print"/>
          <a:stretch>
            <a:fillRect/>
          </a:stretch>
        </p:blipFill>
        <p:spPr>
          <a:xfrm>
            <a:off x="1547664" y="4869160"/>
            <a:ext cx="4572000" cy="1360301"/>
          </a:xfrm>
          <a:prstGeom prst="rect">
            <a:avLst/>
          </a:prstGeom>
        </p:spPr>
      </p:pic>
    </p:spTree>
    <p:extLst>
      <p:ext uri="{BB962C8B-B14F-4D97-AF65-F5344CB8AC3E}">
        <p14:creationId xmlns:p14="http://schemas.microsoft.com/office/powerpoint/2010/main" xmlns="" val="3031048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755576" y="836712"/>
            <a:ext cx="6408712" cy="1728192"/>
          </a:xfrm>
        </p:spPr>
        <p:txBody>
          <a:bodyPr>
            <a:noAutofit/>
          </a:bodyPr>
          <a:lstStyle/>
          <a:p>
            <a:pPr algn="just"/>
            <a:r>
              <a:rPr lang="en-US" sz="2800" b="1" i="1" u="sng" dirty="0">
                <a:solidFill>
                  <a:schemeClr val="tx1"/>
                </a:solidFill>
              </a:rPr>
              <a:t>histogram </a:t>
            </a:r>
            <a:r>
              <a:rPr lang="en-US" sz="1600" dirty="0">
                <a:solidFill>
                  <a:schemeClr val="tx1"/>
                </a:solidFill>
              </a:rPr>
              <a:t/>
            </a:r>
            <a:br>
              <a:rPr lang="en-US" sz="1600" dirty="0">
                <a:solidFill>
                  <a:schemeClr val="tx1"/>
                </a:solidFill>
              </a:rPr>
            </a:br>
            <a:r>
              <a:rPr lang="en-US" sz="1600" dirty="0">
                <a:solidFill>
                  <a:schemeClr val="tx1"/>
                </a:solidFill>
              </a:rPr>
              <a:t>An image histogram is a type of histogram that acts as a graphical representation of the tonal distribution in a digital image. It plots the number of pixels for each tonal value. By looking at the histogram for a specific image a viewer will be able to judge the entire tonal distribution at a glance</a:t>
            </a:r>
            <a:endParaRPr lang="he-IL" sz="1600" dirty="0">
              <a:solidFill>
                <a:schemeClr val="tx1"/>
              </a:solidFill>
            </a:endParaRPr>
          </a:p>
        </p:txBody>
      </p:sp>
      <p:pic>
        <p:nvPicPr>
          <p:cNvPr id="5" name="Picture 4"/>
          <p:cNvPicPr>
            <a:picLocks noChangeAspect="1"/>
          </p:cNvPicPr>
          <p:nvPr/>
        </p:nvPicPr>
        <p:blipFill>
          <a:blip r:embed="rId2" cstate="print"/>
          <a:stretch>
            <a:fillRect/>
          </a:stretch>
        </p:blipFill>
        <p:spPr>
          <a:xfrm>
            <a:off x="539552" y="2609850"/>
            <a:ext cx="6162675" cy="4248150"/>
          </a:xfrm>
          <a:prstGeom prst="rect">
            <a:avLst/>
          </a:prstGeom>
        </p:spPr>
      </p:pic>
    </p:spTree>
    <p:extLst>
      <p:ext uri="{BB962C8B-B14F-4D97-AF65-F5344CB8AC3E}">
        <p14:creationId xmlns:p14="http://schemas.microsoft.com/office/powerpoint/2010/main" xmlns="" val="878783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EB5DB-7BB8-408D-AA87-9805D0893499}"/>
              </a:ext>
            </a:extLst>
          </p:cNvPr>
          <p:cNvSpPr>
            <a:spLocks noGrp="1"/>
          </p:cNvSpPr>
          <p:nvPr>
            <p:ph type="title"/>
          </p:nvPr>
        </p:nvSpPr>
        <p:spPr/>
        <p:txBody>
          <a:bodyPr>
            <a:normAutofit fontScale="90000"/>
          </a:bodyPr>
          <a:lstStyle/>
          <a:p>
            <a:r>
              <a:rPr lang="en-US" b="1" dirty="0"/>
              <a:t>Image thresholding based on Shannon and </a:t>
            </a:r>
            <a:r>
              <a:rPr lang="en-US" b="1" dirty="0" err="1"/>
              <a:t>Tsallis</a:t>
            </a:r>
            <a:r>
              <a:rPr lang="en-US" b="1" dirty="0"/>
              <a:t> entropies</a:t>
            </a:r>
            <a:r>
              <a:rPr lang="x-none" dirty="0"/>
              <a:t/>
            </a:r>
            <a:br>
              <a:rPr lang="x-none" dirty="0"/>
            </a:br>
            <a:endParaRPr lang="x-none"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6EF037F1-0E89-4E5A-AF17-40C93247827E}"/>
                  </a:ext>
                </a:extLst>
              </p:cNvPr>
              <p:cNvSpPr>
                <a:spLocks noGrp="1"/>
              </p:cNvSpPr>
              <p:nvPr>
                <p:ph idx="1"/>
              </p:nvPr>
            </p:nvSpPr>
            <p:spPr/>
            <p:txBody>
              <a:bodyPr>
                <a:normAutofit fontScale="85000" lnSpcReduction="10000"/>
              </a:bodyPr>
              <a:lstStyle/>
              <a:p>
                <a:r>
                  <a:rPr lang="en-US" dirty="0"/>
                  <a:t>Random event E that occurs with probability P(E)</a:t>
                </a:r>
                <a:endParaRPr lang="en-IL" dirty="0"/>
              </a:p>
              <a:p>
                <a:r>
                  <a:rPr lang="en-US" dirty="0"/>
                  <a:t>information content of </a:t>
                </a:r>
                <a:r>
                  <a:rPr lang="en-US" i="1" dirty="0"/>
                  <a:t>E:</a:t>
                </a:r>
              </a:p>
              <a:p>
                <a:pPr marL="0" indent="0">
                  <a:buNone/>
                </a:pPr>
                <a14:m>
                  <m:oMathPara xmlns:m="http://schemas.openxmlformats.org/officeDocument/2006/math">
                    <m:oMathParaPr>
                      <m:jc m:val="centerGroup"/>
                    </m:oMathParaPr>
                    <m:oMath xmlns:m="http://schemas.openxmlformats.org/officeDocument/2006/math">
                      <m:r>
                        <m:rPr>
                          <m:sty m:val="p"/>
                        </m:rPr>
                        <a:rPr lang="en-US" sz="1500">
                          <a:latin typeface="Cambria Math" panose="02040503050406030204" pitchFamily="18" charset="0"/>
                        </a:rPr>
                        <m:t>I</m:t>
                      </m:r>
                      <m:d>
                        <m:dPr>
                          <m:ctrlPr>
                            <a:rPr lang="en-IL" sz="1500" i="1">
                              <a:latin typeface="Cambria Math" panose="02040503050406030204" pitchFamily="18" charset="0"/>
                            </a:rPr>
                          </m:ctrlPr>
                        </m:dPr>
                        <m:e>
                          <m:r>
                            <m:rPr>
                              <m:sty m:val="p"/>
                            </m:rPr>
                            <a:rPr lang="en-US" sz="1500">
                              <a:latin typeface="Cambria Math" panose="02040503050406030204" pitchFamily="18" charset="0"/>
                            </a:rPr>
                            <m:t>E</m:t>
                          </m:r>
                        </m:e>
                      </m:d>
                      <m:r>
                        <a:rPr lang="en-US" sz="1500">
                          <a:latin typeface="Cambria Math" panose="02040503050406030204" pitchFamily="18" charset="0"/>
                        </a:rPr>
                        <m:t>=</m:t>
                      </m:r>
                      <m:r>
                        <m:rPr>
                          <m:sty m:val="p"/>
                        </m:rPr>
                        <a:rPr lang="en-US" sz="1500">
                          <a:latin typeface="Cambria Math" panose="02040503050406030204" pitchFamily="18" charset="0"/>
                        </a:rPr>
                        <m:t>log</m:t>
                      </m:r>
                      <m:d>
                        <m:dPr>
                          <m:ctrlPr>
                            <a:rPr lang="en-IL" sz="1500" i="1">
                              <a:latin typeface="Cambria Math" panose="02040503050406030204" pitchFamily="18" charset="0"/>
                            </a:rPr>
                          </m:ctrlPr>
                        </m:dPr>
                        <m:e>
                          <m:f>
                            <m:fPr>
                              <m:ctrlPr>
                                <a:rPr lang="en-IL" sz="1500" i="1">
                                  <a:latin typeface="Cambria Math" panose="02040503050406030204" pitchFamily="18" charset="0"/>
                                </a:rPr>
                              </m:ctrlPr>
                            </m:fPr>
                            <m:num>
                              <m:r>
                                <a:rPr lang="en-US" sz="1500">
                                  <a:latin typeface="Cambria Math" panose="02040503050406030204" pitchFamily="18" charset="0"/>
                                </a:rPr>
                                <m:t>1</m:t>
                              </m:r>
                            </m:num>
                            <m:den>
                              <m:r>
                                <m:rPr>
                                  <m:sty m:val="p"/>
                                </m:rPr>
                                <a:rPr lang="en-US" sz="1500">
                                  <a:latin typeface="Cambria Math" panose="02040503050406030204" pitchFamily="18" charset="0"/>
                                </a:rPr>
                                <m:t>P</m:t>
                              </m:r>
                              <m:r>
                                <a:rPr lang="en-US" sz="1500">
                                  <a:latin typeface="Cambria Math" panose="02040503050406030204" pitchFamily="18" charset="0"/>
                                </a:rPr>
                                <m:t>(</m:t>
                              </m:r>
                              <m:r>
                                <m:rPr>
                                  <m:sty m:val="p"/>
                                </m:rPr>
                                <a:rPr lang="en-US" sz="1500">
                                  <a:latin typeface="Cambria Math" panose="02040503050406030204" pitchFamily="18" charset="0"/>
                                </a:rPr>
                                <m:t>E</m:t>
                              </m:r>
                              <m:r>
                                <a:rPr lang="en-US" sz="1500">
                                  <a:latin typeface="Cambria Math" panose="02040503050406030204" pitchFamily="18" charset="0"/>
                                </a:rPr>
                                <m:t>)</m:t>
                              </m:r>
                            </m:den>
                          </m:f>
                        </m:e>
                      </m:d>
                      <m:r>
                        <a:rPr lang="en-US" sz="1500">
                          <a:latin typeface="Cambria Math" panose="02040503050406030204" pitchFamily="18" charset="0"/>
                        </a:rPr>
                        <m:t>=</m:t>
                      </m:r>
                      <m:r>
                        <a:rPr lang="en-US" sz="1500" i="1">
                          <a:latin typeface="Cambria Math" panose="02040503050406030204" pitchFamily="18" charset="0"/>
                        </a:rPr>
                        <m:t>−</m:t>
                      </m:r>
                      <m:r>
                        <m:rPr>
                          <m:sty m:val="p"/>
                        </m:rPr>
                        <a:rPr lang="en-US" sz="1500">
                          <a:latin typeface="Cambria Math" panose="02040503050406030204" pitchFamily="18" charset="0"/>
                        </a:rPr>
                        <m:t>log</m:t>
                      </m:r>
                      <m:d>
                        <m:dPr>
                          <m:ctrlPr>
                            <a:rPr lang="en-US" sz="1500" i="1">
                              <a:latin typeface="Cambria Math" panose="02040503050406030204" pitchFamily="18" charset="0"/>
                            </a:rPr>
                          </m:ctrlPr>
                        </m:dPr>
                        <m:e>
                          <m:r>
                            <m:rPr>
                              <m:sty m:val="p"/>
                            </m:rPr>
                            <a:rPr lang="en-US" sz="1500">
                              <a:latin typeface="Cambria Math" panose="02040503050406030204" pitchFamily="18" charset="0"/>
                            </a:rPr>
                            <m:t>P</m:t>
                          </m:r>
                          <m:d>
                            <m:dPr>
                              <m:ctrlPr>
                                <a:rPr lang="en-IL" sz="1500" i="1">
                                  <a:latin typeface="Cambria Math" panose="02040503050406030204" pitchFamily="18" charset="0"/>
                                </a:rPr>
                              </m:ctrlPr>
                            </m:dPr>
                            <m:e>
                              <m:r>
                                <m:rPr>
                                  <m:sty m:val="p"/>
                                </m:rPr>
                                <a:rPr lang="en-US" sz="1500">
                                  <a:latin typeface="Cambria Math" panose="02040503050406030204" pitchFamily="18" charset="0"/>
                                </a:rPr>
                                <m:t>E</m:t>
                              </m:r>
                            </m:e>
                          </m:d>
                        </m:e>
                      </m:d>
                    </m:oMath>
                  </m:oMathPara>
                </a14:m>
                <a:endParaRPr lang="en-US" sz="1500" dirty="0"/>
              </a:p>
              <a:p>
                <a:r>
                  <a:rPr lang="en-US" dirty="0"/>
                  <a:t>Let Alphabet </a:t>
                </a:r>
                <a14:m>
                  <m:oMath xmlns:m="http://schemas.openxmlformats.org/officeDocument/2006/math">
                    <m:r>
                      <a:rPr lang="en-US" i="1">
                        <a:latin typeface="Cambria Math" panose="02040503050406030204" pitchFamily="18" charset="0"/>
                      </a:rPr>
                      <m:t>𝑍</m:t>
                    </m:r>
                    <m:r>
                      <a:rPr lang="en-US" i="1">
                        <a:latin typeface="Cambria Math" panose="02040503050406030204" pitchFamily="18" charset="0"/>
                      </a:rPr>
                      <m:t>= </m:t>
                    </m:r>
                    <m:d>
                      <m:dPr>
                        <m:begChr m:val="{"/>
                        <m:endChr m:val="}"/>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e>
                    </m:d>
                  </m:oMath>
                </a14:m>
                <a:endParaRPr lang="en-IL" dirty="0"/>
              </a:p>
              <a:p>
                <a:r>
                  <a:rPr lang="en-US" dirty="0"/>
                  <a:t>Source symbol probability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 </m:t>
                    </m:r>
                    <m:d>
                      <m:dPr>
                        <m:begChr m:val="{"/>
                        <m:endChr m:val="}"/>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e>
                    </m:d>
                  </m:oMath>
                </a14:m>
                <a:endParaRPr lang="en-IL" dirty="0"/>
              </a:p>
              <a:p>
                <a:r>
                  <a:rPr lang="en-US" dirty="0"/>
                  <a:t>This set of probabilities must satisfy the condition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nary>
                  </m:oMath>
                </a14:m>
                <a:endParaRPr lang="en-IL" dirty="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S</m:t>
                      </m:r>
                      <m:d>
                        <m:dPr>
                          <m:ctrlPr>
                            <a:rPr lang="en-IL" i="1">
                              <a:latin typeface="Cambria Math" panose="02040503050406030204" pitchFamily="18" charset="0"/>
                            </a:rPr>
                          </m:ctrlPr>
                        </m:dPr>
                        <m:e>
                          <m:r>
                            <m:rPr>
                              <m:sty m:val="p"/>
                            </m:rPr>
                            <a:rPr lang="en-US">
                              <a:latin typeface="Cambria Math" panose="02040503050406030204" pitchFamily="18" charset="0"/>
                            </a:rPr>
                            <m:t>Z</m:t>
                          </m:r>
                        </m:e>
                      </m:d>
                      <m:r>
                        <a:rPr lang="en-US">
                          <a:latin typeface="Cambria Math" panose="02040503050406030204" pitchFamily="18" charset="0"/>
                        </a:rPr>
                        <m:t>=</m:t>
                      </m:r>
                      <m:nary>
                        <m:naryPr>
                          <m:chr m:val="∑"/>
                          <m:limLoc m:val="undOvr"/>
                          <m:ctrlPr>
                            <a:rPr lang="en-IL" i="1">
                              <a:latin typeface="Cambria Math" panose="02040503050406030204" pitchFamily="18" charset="0"/>
                            </a:rPr>
                          </m:ctrlPr>
                        </m:naryPr>
                        <m:sub>
                          <m:r>
                            <m:rPr>
                              <m:sty m:val="p"/>
                            </m:rPr>
                            <a:rPr lang="en-US">
                              <a:latin typeface="Cambria Math" panose="02040503050406030204" pitchFamily="18" charset="0"/>
                            </a:rPr>
                            <m:t>i</m:t>
                          </m:r>
                          <m:r>
                            <a:rPr lang="en-US">
                              <a:latin typeface="Cambria Math" panose="02040503050406030204" pitchFamily="18" charset="0"/>
                            </a:rPr>
                            <m:t>=1</m:t>
                          </m:r>
                        </m:sub>
                        <m:sup>
                          <m:r>
                            <m:rPr>
                              <m:sty m:val="p"/>
                            </m:rPr>
                            <a:rPr lang="en-US">
                              <a:latin typeface="Cambria Math" panose="02040503050406030204" pitchFamily="18" charset="0"/>
                            </a:rPr>
                            <m:t>k</m:t>
                          </m:r>
                        </m:sup>
                        <m:e>
                          <m:sSub>
                            <m:sSubPr>
                              <m:ctrlPr>
                                <a:rPr lang="en-IL" i="1">
                                  <a:latin typeface="Cambria Math" panose="02040503050406030204" pitchFamily="18" charset="0"/>
                                </a:rPr>
                              </m:ctrlPr>
                            </m:sSubPr>
                            <m:e>
                              <m:r>
                                <m:rPr>
                                  <m:sty m:val="p"/>
                                </m:rPr>
                                <a:rPr lang="en-US">
                                  <a:latin typeface="Cambria Math" panose="02040503050406030204" pitchFamily="18" charset="0"/>
                                </a:rPr>
                                <m:t>p</m:t>
                              </m:r>
                            </m:e>
                            <m:sub>
                              <m:r>
                                <m:rPr>
                                  <m:sty m:val="p"/>
                                </m:rPr>
                                <a:rPr lang="en-US">
                                  <a:latin typeface="Cambria Math" panose="02040503050406030204" pitchFamily="18" charset="0"/>
                                </a:rPr>
                                <m:t>i</m:t>
                              </m:r>
                            </m:sub>
                          </m:sSub>
                          <m:r>
                            <m:rPr>
                              <m:sty m:val="p"/>
                            </m:rPr>
                            <a:rPr lang="en-US">
                              <a:latin typeface="Cambria Math" panose="02040503050406030204" pitchFamily="18" charset="0"/>
                            </a:rPr>
                            <m:t>log</m:t>
                          </m:r>
                          <m:r>
                            <a:rPr lang="en-US">
                              <a:latin typeface="Cambria Math" panose="02040503050406030204" pitchFamily="18" charset="0"/>
                            </a:rPr>
                            <m:t>(</m:t>
                          </m:r>
                        </m:e>
                      </m:nary>
                      <m:sSub>
                        <m:sSubPr>
                          <m:ctrlPr>
                            <a:rPr lang="en-IL" i="1">
                              <a:latin typeface="Cambria Math" panose="02040503050406030204" pitchFamily="18" charset="0"/>
                            </a:rPr>
                          </m:ctrlPr>
                        </m:sSubPr>
                        <m:e>
                          <m:r>
                            <m:rPr>
                              <m:sty m:val="p"/>
                            </m:rPr>
                            <a:rPr lang="en-US">
                              <a:latin typeface="Cambria Math" panose="02040503050406030204" pitchFamily="18" charset="0"/>
                            </a:rPr>
                            <m:t>p</m:t>
                          </m:r>
                        </m:e>
                        <m:sub>
                          <m:r>
                            <m:rPr>
                              <m:sty m:val="p"/>
                            </m:rPr>
                            <a:rPr lang="en-US">
                              <a:latin typeface="Cambria Math" panose="02040503050406030204" pitchFamily="18" charset="0"/>
                            </a:rPr>
                            <m:t>i</m:t>
                          </m:r>
                        </m:sub>
                      </m:sSub>
                      <m:r>
                        <a:rPr lang="en-US">
                          <a:latin typeface="Cambria Math" panose="02040503050406030204" pitchFamily="18" charset="0"/>
                        </a:rPr>
                        <m:t>)</m:t>
                      </m:r>
                    </m:oMath>
                  </m:oMathPara>
                </a14:m>
                <a:endParaRPr lang="en-IL" dirty="0"/>
              </a:p>
              <a:p>
                <a:r>
                  <a:rPr lang="en-US" dirty="0"/>
                  <a:t>If we consider that a system can be decomposed in two statistical independent subsystems </a:t>
                </a:r>
                <a:r>
                  <a:rPr lang="en-US" i="1" dirty="0"/>
                  <a:t>A </a:t>
                </a:r>
                <a:r>
                  <a:rPr lang="en-US" dirty="0"/>
                  <a:t>and </a:t>
                </a:r>
                <a:r>
                  <a:rPr lang="en-US" i="1" dirty="0"/>
                  <a:t>B</a:t>
                </a:r>
                <a:endParaRPr lang="en-IL" dirty="0"/>
              </a:p>
              <a:p>
                <a:r>
                  <a:rPr lang="en-US" dirty="0"/>
                  <a:t>the Shannon entropy has the extensive property (additivity):</a:t>
                </a:r>
                <a:endParaRPr lang="en-IL"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d>
                        <m:dPr>
                          <m:ctrlPr>
                            <a:rPr lang="en-IL"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𝑆</m:t>
                      </m:r>
                      <m:d>
                        <m:dPr>
                          <m:ctrlPr>
                            <a:rPr lang="en-IL"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oMath>
                  </m:oMathPara>
                </a14:m>
                <a:endParaRPr lang="en-IL" dirty="0"/>
              </a:p>
              <a:p>
                <a:pPr marL="0" indent="0">
                  <a:buNone/>
                </a:pPr>
                <a:endParaRPr lang="en-US" sz="1400" dirty="0"/>
              </a:p>
            </p:txBody>
          </p:sp>
        </mc:Choice>
        <mc:Fallback>
          <p:sp>
            <p:nvSpPr>
              <p:cNvPr id="3" name="Content Placeholder 2">
                <a:extLst>
                  <a:ext uri="{FF2B5EF4-FFF2-40B4-BE49-F238E27FC236}">
                    <a16:creationId xmlns:a16="http://schemas.microsoft.com/office/drawing/2014/main" xmlns="" id="{6EF037F1-0E89-4E5A-AF17-40C93247827E}"/>
                  </a:ext>
                </a:extLst>
              </p:cNvPr>
              <p:cNvSpPr>
                <a:spLocks noGrp="1" noRot="1" noChangeAspect="1" noMove="1" noResize="1" noEditPoints="1" noAdjustHandles="1" noChangeArrowheads="1" noChangeShapeType="1" noTextEdit="1"/>
              </p:cNvSpPr>
              <p:nvPr>
                <p:ph idx="1"/>
              </p:nvPr>
            </p:nvSpPr>
            <p:spPr>
              <a:blipFill>
                <a:blip r:embed="rId2" cstate="print"/>
                <a:stretch>
                  <a:fillRect t="-785" b="-157"/>
                </a:stretch>
              </a:blipFill>
            </p:spPr>
            <p:txBody>
              <a:bodyPr/>
              <a:lstStyle/>
              <a:p>
                <a:r>
                  <a:rPr lang="x-none">
                    <a:noFill/>
                  </a:rPr>
                  <a:t> </a:t>
                </a:r>
              </a:p>
            </p:txBody>
          </p:sp>
        </mc:Fallback>
      </mc:AlternateContent>
    </p:spTree>
    <p:extLst>
      <p:ext uri="{BB962C8B-B14F-4D97-AF65-F5344CB8AC3E}">
        <p14:creationId xmlns:p14="http://schemas.microsoft.com/office/powerpoint/2010/main" xmlns="" val="965513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0E01B341-8441-480E-9AC0-7540D091604E}"/>
                  </a:ext>
                </a:extLst>
              </p:cNvPr>
              <p:cNvSpPr>
                <a:spLocks noGrp="1"/>
              </p:cNvSpPr>
              <p:nvPr>
                <p:ph idx="1"/>
              </p:nvPr>
            </p:nvSpPr>
            <p:spPr>
              <a:xfrm>
                <a:off x="609599" y="1628800"/>
                <a:ext cx="6347714" cy="4412563"/>
              </a:xfrm>
            </p:spPr>
            <p:txBody>
              <a:bodyPr>
                <a:normAutofit fontScale="77500" lnSpcReduction="20000"/>
              </a:bodyPr>
              <a:lstStyle/>
              <a:p>
                <a:pPr>
                  <a:lnSpc>
                    <a:spcPct val="120000"/>
                  </a:lnSpc>
                </a:pPr>
                <a:r>
                  <a:rPr lang="en-US" dirty="0"/>
                  <a:t>However, for non-extensive systems </a:t>
                </a:r>
                <a:r>
                  <a:rPr lang="en-US" dirty="0" err="1"/>
                  <a:t>Tsallis</a:t>
                </a:r>
                <a:r>
                  <a:rPr lang="en-US" dirty="0"/>
                  <a:t> has proposed a generalization of the (BGS) Boltzmann-Gibbs-Shannon statistics which is useful for describing the thermo statistical properties of non-extensive systems. It is based on a generalized entropic form</a:t>
                </a:r>
                <a:endParaRPr lang="en-IL"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IL" sz="1700" i="1">
                              <a:latin typeface="Cambria Math" panose="02040503050406030204" pitchFamily="18" charset="0"/>
                            </a:rPr>
                          </m:ctrlPr>
                        </m:sSubPr>
                        <m:e>
                          <m:r>
                            <a:rPr lang="en-US" sz="1700" i="1">
                              <a:latin typeface="Cambria Math" panose="02040503050406030204" pitchFamily="18" charset="0"/>
                            </a:rPr>
                            <m:t>𝑆</m:t>
                          </m:r>
                        </m:e>
                        <m:sub>
                          <m:r>
                            <a:rPr lang="en-US" sz="1700" i="1">
                              <a:latin typeface="Cambria Math" panose="02040503050406030204" pitchFamily="18" charset="0"/>
                            </a:rPr>
                            <m:t>𝑞</m:t>
                          </m:r>
                        </m:sub>
                      </m:sSub>
                      <m:r>
                        <a:rPr lang="en-US" sz="1700" i="1">
                          <a:latin typeface="Cambria Math" panose="02040503050406030204" pitchFamily="18" charset="0"/>
                        </a:rPr>
                        <m:t>= </m:t>
                      </m:r>
                      <m:f>
                        <m:fPr>
                          <m:ctrlPr>
                            <a:rPr lang="en-IL" sz="1700" i="1">
                              <a:latin typeface="Cambria Math" panose="02040503050406030204" pitchFamily="18" charset="0"/>
                            </a:rPr>
                          </m:ctrlPr>
                        </m:fPr>
                        <m:num>
                          <m:r>
                            <a:rPr lang="en-US" sz="1700" i="1">
                              <a:latin typeface="Cambria Math" panose="02040503050406030204" pitchFamily="18" charset="0"/>
                            </a:rPr>
                            <m:t>1</m:t>
                          </m:r>
                        </m:num>
                        <m:den>
                          <m:r>
                            <a:rPr lang="en-US" sz="1700" i="1">
                              <a:latin typeface="Cambria Math" panose="02040503050406030204" pitchFamily="18" charset="0"/>
                            </a:rPr>
                            <m:t>𝑞</m:t>
                          </m:r>
                          <m:r>
                            <a:rPr lang="en-US" sz="1700" i="1">
                              <a:latin typeface="Cambria Math" panose="02040503050406030204" pitchFamily="18" charset="0"/>
                            </a:rPr>
                            <m:t>−1</m:t>
                          </m:r>
                        </m:den>
                      </m:f>
                      <m:d>
                        <m:dPr>
                          <m:ctrlPr>
                            <a:rPr lang="en-IL" sz="1700" i="1">
                              <a:latin typeface="Cambria Math" panose="02040503050406030204" pitchFamily="18" charset="0"/>
                            </a:rPr>
                          </m:ctrlPr>
                        </m:dPr>
                        <m:e>
                          <m:r>
                            <a:rPr lang="en-US" sz="1700" i="1">
                              <a:latin typeface="Cambria Math" panose="02040503050406030204" pitchFamily="18" charset="0"/>
                            </a:rPr>
                            <m:t>1−</m:t>
                          </m:r>
                          <m:nary>
                            <m:naryPr>
                              <m:chr m:val="∑"/>
                              <m:limLoc m:val="undOvr"/>
                              <m:ctrlPr>
                                <a:rPr lang="en-IL" sz="1700" i="1">
                                  <a:latin typeface="Cambria Math" panose="02040503050406030204" pitchFamily="18" charset="0"/>
                                </a:rPr>
                              </m:ctrlPr>
                            </m:naryPr>
                            <m:sub>
                              <m:r>
                                <a:rPr lang="en-US" sz="1700" i="1">
                                  <a:latin typeface="Cambria Math" panose="02040503050406030204" pitchFamily="18" charset="0"/>
                                </a:rPr>
                                <m:t>𝑖</m:t>
                              </m:r>
                              <m:r>
                                <a:rPr lang="en-US" sz="1700" i="1">
                                  <a:latin typeface="Cambria Math" panose="02040503050406030204" pitchFamily="18" charset="0"/>
                                </a:rPr>
                                <m:t>=1</m:t>
                              </m:r>
                            </m:sub>
                            <m:sup>
                              <m:r>
                                <a:rPr lang="en-US" sz="1700" i="1">
                                  <a:latin typeface="Cambria Math" panose="02040503050406030204" pitchFamily="18" charset="0"/>
                                </a:rPr>
                                <m:t>𝑘</m:t>
                              </m:r>
                            </m:sup>
                            <m:e>
                              <m:sSubSup>
                                <m:sSubSupPr>
                                  <m:ctrlPr>
                                    <a:rPr lang="en-IL" sz="1700" i="1">
                                      <a:latin typeface="Cambria Math" panose="02040503050406030204" pitchFamily="18" charset="0"/>
                                    </a:rPr>
                                  </m:ctrlPr>
                                </m:sSubSupPr>
                                <m:e>
                                  <m:r>
                                    <a:rPr lang="en-US" sz="1700" i="1">
                                      <a:latin typeface="Cambria Math" panose="02040503050406030204" pitchFamily="18" charset="0"/>
                                    </a:rPr>
                                    <m:t>𝑝</m:t>
                                  </m:r>
                                </m:e>
                                <m:sub>
                                  <m:r>
                                    <a:rPr lang="en-US" sz="1700" i="1">
                                      <a:latin typeface="Cambria Math" panose="02040503050406030204" pitchFamily="18" charset="0"/>
                                    </a:rPr>
                                    <m:t>𝑖</m:t>
                                  </m:r>
                                </m:sub>
                                <m:sup>
                                  <m:r>
                                    <a:rPr lang="en-US" sz="1700" i="1">
                                      <a:latin typeface="Cambria Math" panose="02040503050406030204" pitchFamily="18" charset="0"/>
                                    </a:rPr>
                                    <m:t>𝑞</m:t>
                                  </m:r>
                                </m:sup>
                              </m:sSubSup>
                            </m:e>
                          </m:nary>
                        </m:e>
                      </m:d>
                    </m:oMath>
                  </m:oMathPara>
                </a14:m>
                <a:endParaRPr lang="en-IL" dirty="0"/>
              </a:p>
              <a:p>
                <a:pPr>
                  <a:lnSpc>
                    <a:spcPct val="120000"/>
                  </a:lnSpc>
                </a:pPr>
                <a:r>
                  <a:rPr lang="en-US" dirty="0"/>
                  <a:t>where the real number </a:t>
                </a:r>
                <a:r>
                  <a:rPr lang="en-US" i="1" dirty="0"/>
                  <a:t>q </a:t>
                </a:r>
                <a:r>
                  <a:rPr lang="en-US" dirty="0"/>
                  <a:t>is a entropic index that characterizes the degree of non-extensivity</a:t>
                </a:r>
                <a:endParaRPr lang="en-IL" dirty="0"/>
              </a:p>
              <a:p>
                <a:pPr>
                  <a:lnSpc>
                    <a:spcPct val="120000"/>
                  </a:lnSpc>
                </a:pPr>
                <a:r>
                  <a:rPr lang="en-US" dirty="0"/>
                  <a:t>This expression recovers to BGS entropy in the limit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→1</m:t>
                    </m:r>
                  </m:oMath>
                </a14:m>
                <a:endParaRPr lang="en-IL" dirty="0"/>
              </a:p>
              <a:p>
                <a:pPr>
                  <a:lnSpc>
                    <a:spcPct val="120000"/>
                  </a:lnSpc>
                </a:pPr>
                <a:r>
                  <a:rPr lang="en-US" dirty="0" err="1"/>
                  <a:t>Tsallis</a:t>
                </a:r>
                <a:r>
                  <a:rPr lang="en-US" dirty="0"/>
                  <a:t> entropy has a non-extensive property for statistical independent systems, defined by the following rule</a:t>
                </a:r>
                <a:endParaRPr lang="en-IL"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𝑞</m:t>
                          </m:r>
                        </m:sub>
                      </m:sSub>
                      <m:d>
                        <m:dPr>
                          <m:ctrlPr>
                            <a:rPr lang="en-IL"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𝑞</m:t>
                          </m:r>
                        </m:sub>
                      </m:sSub>
                      <m:d>
                        <m:dPr>
                          <m:ctrlPr>
                            <a:rPr lang="en-IL"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𝑞</m:t>
                          </m:r>
                        </m:sub>
                      </m:sSub>
                      <m:d>
                        <m:dPr>
                          <m:ctrlPr>
                            <a:rPr lang="en-IL" b="1" i="1">
                              <a:latin typeface="Cambria Math" panose="02040503050406030204" pitchFamily="18" charset="0"/>
                            </a:rPr>
                          </m:ctrlPr>
                        </m:dPr>
                        <m:e>
                          <m:r>
                            <a:rPr lang="en-US" i="1">
                              <a:latin typeface="Cambria Math" panose="02040503050406030204" pitchFamily="18" charset="0"/>
                            </a:rPr>
                            <m:t>𝐵</m:t>
                          </m:r>
                        </m:e>
                      </m:d>
                      <m:r>
                        <a:rPr lang="en-US" i="1">
                          <a:latin typeface="Cambria Math" panose="02040503050406030204" pitchFamily="18" charset="0"/>
                        </a:rPr>
                        <m:t>+(1−</m:t>
                      </m:r>
                      <m:r>
                        <a:rPr lang="en-US" i="1">
                          <a:latin typeface="Cambria Math" panose="02040503050406030204" pitchFamily="18" charset="0"/>
                        </a:rPr>
                        <m:t>𝑞</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𝑞</m:t>
                          </m:r>
                        </m:sub>
                      </m:sSub>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𝑆</m:t>
                          </m:r>
                        </m:e>
                        <m:sub>
                          <m:r>
                            <a:rPr lang="en-US" i="1">
                              <a:latin typeface="Cambria Math" panose="02040503050406030204" pitchFamily="18" charset="0"/>
                            </a:rPr>
                            <m:t>𝑞</m:t>
                          </m:r>
                        </m:sub>
                      </m:sSub>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oMath>
                  </m:oMathPara>
                </a14:m>
                <a:endParaRPr lang="en-IL" dirty="0"/>
              </a:p>
              <a:p>
                <a:pPr>
                  <a:lnSpc>
                    <a:spcPct val="120000"/>
                  </a:lnSpc>
                </a:pPr>
                <a:r>
                  <a:rPr lang="en-US" dirty="0"/>
                  <a:t>This generalization can be extended to image processing areas, specifically for the image segmentation, applying </a:t>
                </a:r>
                <a:r>
                  <a:rPr lang="en-US" dirty="0" err="1"/>
                  <a:t>Tsallis</a:t>
                </a:r>
                <a:r>
                  <a:rPr lang="en-US" dirty="0"/>
                  <a:t> entropy to threshold images, which have non-additive information content</a:t>
                </a:r>
                <a:endParaRPr lang="en-IL" dirty="0"/>
              </a:p>
              <a:p>
                <a:pPr>
                  <a:lnSpc>
                    <a:spcPct val="120000"/>
                  </a:lnSpc>
                </a:pPr>
                <a:endParaRPr lang="en-IL" dirty="0"/>
              </a:p>
            </p:txBody>
          </p:sp>
        </mc:Choice>
        <mc:Fallback>
          <p:sp>
            <p:nvSpPr>
              <p:cNvPr id="3" name="Content Placeholder 2">
                <a:extLst>
                  <a:ext uri="{FF2B5EF4-FFF2-40B4-BE49-F238E27FC236}">
                    <a16:creationId xmlns:a16="http://schemas.microsoft.com/office/drawing/2014/main" xmlns="" xmlns:a14="http://schemas.microsoft.com/office/drawing/2010/main" id="{0E01B341-8441-480E-9AC0-7540D091604E}"/>
                  </a:ext>
                </a:extLst>
              </p:cNvPr>
              <p:cNvSpPr>
                <a:spLocks noGrp="1" noRot="1" noChangeAspect="1" noMove="1" noResize="1" noEditPoints="1" noAdjustHandles="1" noChangeArrowheads="1" noChangeShapeType="1" noTextEdit="1"/>
              </p:cNvSpPr>
              <p:nvPr>
                <p:ph idx="1"/>
              </p:nvPr>
            </p:nvSpPr>
            <p:spPr>
              <a:xfrm>
                <a:off x="609599" y="1628800"/>
                <a:ext cx="6347714" cy="4412563"/>
              </a:xfrm>
              <a:blipFill>
                <a:blip r:embed="rId2" cstate="print"/>
                <a:stretch>
                  <a:fillRect t="-414" r="-961"/>
                </a:stretch>
              </a:blipFill>
            </p:spPr>
            <p:txBody>
              <a:bodyPr/>
              <a:lstStyle/>
              <a:p>
                <a:r>
                  <a:rPr lang="x-none">
                    <a:noFill/>
                  </a:rPr>
                  <a:t> </a:t>
                </a:r>
              </a:p>
            </p:txBody>
          </p:sp>
        </mc:Fallback>
      </mc:AlternateContent>
    </p:spTree>
    <p:extLst>
      <p:ext uri="{BB962C8B-B14F-4D97-AF65-F5344CB8AC3E}">
        <p14:creationId xmlns:p14="http://schemas.microsoft.com/office/powerpoint/2010/main" xmlns="" val="1802502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C8428F2F-DCB4-4DF3-AB65-AC4E33DD91E0}"/>
                  </a:ext>
                </a:extLst>
              </p:cNvPr>
              <p:cNvSpPr>
                <a:spLocks noGrp="1"/>
              </p:cNvSpPr>
              <p:nvPr>
                <p:ph idx="1"/>
              </p:nvPr>
            </p:nvSpPr>
            <p:spPr>
              <a:xfrm>
                <a:off x="609599" y="1412776"/>
                <a:ext cx="6347714" cy="4628587"/>
              </a:xfrm>
            </p:spPr>
            <p:txBody>
              <a:bodyPr>
                <a:normAutofit fontScale="70000" lnSpcReduction="20000"/>
              </a:bodyPr>
              <a:lstStyle/>
              <a:p>
                <a:r>
                  <a:rPr lang="en-US" dirty="0"/>
                  <a:t>Let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oMath>
                </a14:m>
                <a:r>
                  <a:rPr lang="en-US" dirty="0"/>
                  <a:t> be the probability distribution for an image with k gray-levels.</a:t>
                </a:r>
                <a:endParaRPr lang="en-IL" dirty="0"/>
              </a:p>
              <a:p>
                <a:r>
                  <a:rPr lang="en-US" dirty="0"/>
                  <a:t>We derive two probability distributions</a:t>
                </a:r>
              </a:p>
              <a:p>
                <a:r>
                  <a:rPr lang="en-US" dirty="0"/>
                  <a:t>(A – the object) , (B – the background)</a:t>
                </a:r>
                <a:endParaRPr lang="en-IL" dirty="0"/>
              </a:p>
              <a:p>
                <a:r>
                  <a:rPr lang="en-US" dirty="0"/>
                  <a:t>Given by: </a:t>
                </a:r>
                <a14:m>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𝐴</m:t>
                        </m:r>
                      </m:sub>
                    </m:sSub>
                    <m:r>
                      <a:rPr lang="en-US" i="1">
                        <a:latin typeface="Cambria Math" panose="02040503050406030204" pitchFamily="18" charset="0"/>
                      </a:rPr>
                      <m:t>: </m:t>
                    </m:r>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num>
                      <m:den>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𝐴</m:t>
                            </m:r>
                          </m:sub>
                        </m:sSub>
                      </m:den>
                    </m:f>
                    <m:r>
                      <a:rPr lang="en-US" i="1">
                        <a:latin typeface="Cambria Math" panose="02040503050406030204" pitchFamily="18" charset="0"/>
                      </a:rPr>
                      <m:t>,</m:t>
                    </m:r>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num>
                      <m:den>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𝐴</m:t>
                            </m:r>
                          </m:sub>
                        </m:sSub>
                      </m:den>
                    </m:f>
                    <m:r>
                      <a:rPr lang="en-US" i="1">
                        <a:latin typeface="Cambria Math" panose="02040503050406030204" pitchFamily="18" charset="0"/>
                      </a:rPr>
                      <m:t>,…,</m:t>
                    </m:r>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num>
                      <m:den>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𝐴</m:t>
                            </m:r>
                          </m:sub>
                        </m:sSub>
                      </m:den>
                    </m:f>
                    <m:r>
                      <a:rPr lang="en-US" i="1">
                        <a:latin typeface="Cambria Math" panose="02040503050406030204" pitchFamily="18" charset="0"/>
                      </a:rPr>
                      <m:t>     ,     </m:t>
                    </m:r>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r>
                              <a:rPr lang="en-US" i="1">
                                <a:latin typeface="Cambria Math" panose="02040503050406030204" pitchFamily="18" charset="0"/>
                              </a:rPr>
                              <m:t>+1</m:t>
                            </m:r>
                          </m:sub>
                        </m:sSub>
                      </m:num>
                      <m:den>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𝐵</m:t>
                            </m:r>
                          </m:sub>
                        </m:sSub>
                      </m:den>
                    </m:f>
                    <m:r>
                      <a:rPr lang="en-US" i="1">
                        <a:latin typeface="Cambria Math" panose="02040503050406030204" pitchFamily="18" charset="0"/>
                      </a:rPr>
                      <m:t>,</m:t>
                    </m:r>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r>
                              <a:rPr lang="en-US" i="1">
                                <a:latin typeface="Cambria Math" panose="02040503050406030204" pitchFamily="18" charset="0"/>
                              </a:rPr>
                              <m:t>+2</m:t>
                            </m:r>
                          </m:sub>
                        </m:sSub>
                      </m:num>
                      <m:den>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𝐵</m:t>
                            </m:r>
                          </m:sub>
                        </m:sSub>
                      </m:den>
                    </m:f>
                    <m:r>
                      <a:rPr lang="en-US" i="1">
                        <a:latin typeface="Cambria Math" panose="02040503050406030204" pitchFamily="18" charset="0"/>
                      </a:rPr>
                      <m:t>,…,</m:t>
                    </m:r>
                    <m:f>
                      <m:fPr>
                        <m:ctrlPr>
                          <a:rPr lang="en-IL" i="1">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num>
                      <m:den>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𝐵</m:t>
                            </m:r>
                          </m:sub>
                        </m:sSub>
                      </m:den>
                    </m:f>
                  </m:oMath>
                </a14:m>
                <a:r>
                  <a:rPr lang="en-US" dirty="0"/>
                  <a:t> And where</a:t>
                </a:r>
                <a:endParaRPr lang="en-IL" dirty="0"/>
              </a:p>
              <a:p>
                <a:pPr marL="0" indent="0">
                  <a:buNone/>
                </a:pPr>
                <a14:m>
                  <m:oMathPara xmlns:m="http://schemas.openxmlformats.org/officeDocument/2006/math">
                    <m:oMathParaPr>
                      <m:jc m:val="centerGroup"/>
                    </m:oMathParaPr>
                    <m:oMath xmlns:m="http://schemas.openxmlformats.org/officeDocument/2006/math">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𝐴</m:t>
                          </m:r>
                        </m:sub>
                      </m:sSub>
                      <m:r>
                        <a:rPr lang="en-US" i="1">
                          <a:latin typeface="Cambria Math" panose="02040503050406030204" pitchFamily="18" charset="0"/>
                        </a:rPr>
                        <m:t>=</m:t>
                      </m:r>
                      <m:nary>
                        <m:naryPr>
                          <m:chr m:val="∑"/>
                          <m:limLoc m:val="undOvr"/>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𝑡</m:t>
                          </m:r>
                        </m:sup>
                        <m:e>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r>
                        <a:rPr lang="en-US" i="1">
                          <a:latin typeface="Cambria Math" panose="02040503050406030204" pitchFamily="18" charset="0"/>
                        </a:rPr>
                        <m:t>  , </m:t>
                      </m:r>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𝑏</m:t>
                          </m:r>
                        </m:sub>
                      </m:sSub>
                      <m:r>
                        <a:rPr lang="en-US" i="1">
                          <a:latin typeface="Cambria Math" panose="02040503050406030204" pitchFamily="18" charset="0"/>
                        </a:rPr>
                        <m:t>=</m:t>
                      </m:r>
                      <m:nary>
                        <m:naryPr>
                          <m:chr m:val="∑"/>
                          <m:limLoc m:val="undOvr"/>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IL"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oMath>
                  </m:oMathPara>
                </a14:m>
                <a:endParaRPr lang="en-IL" dirty="0"/>
              </a:p>
              <a:p>
                <a:r>
                  <a:rPr lang="en-US" dirty="0"/>
                  <a:t>The </a:t>
                </a:r>
                <a:r>
                  <a:rPr lang="en-US" dirty="0" err="1"/>
                  <a:t>Tsallis</a:t>
                </a:r>
                <a:r>
                  <a:rPr lang="en-US" dirty="0"/>
                  <a:t> entropy of order q for each distribution is defined as:</a:t>
                </a:r>
                <a:endParaRPr lang="en-IL" dirty="0"/>
              </a:p>
              <a:p>
                <a:pPr marL="0" indent="0">
                  <a:buNone/>
                </a:pPr>
                <a14:m>
                  <m:oMathPara xmlns:m="http://schemas.openxmlformats.org/officeDocument/2006/math">
                    <m:oMathParaPr>
                      <m:jc m:val="centerGroup"/>
                    </m:oMathParaPr>
                    <m:oMath xmlns:m="http://schemas.openxmlformats.org/officeDocument/2006/math">
                      <m:sSubSup>
                        <m:sSubSupPr>
                          <m:ctrlPr>
                            <a:rPr lang="en-IL"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𝑞</m:t>
                          </m:r>
                        </m:sub>
                        <m:sup>
                          <m:r>
                            <a:rPr lang="en-US" i="1">
                              <a:latin typeface="Cambria Math" panose="02040503050406030204" pitchFamily="18" charset="0"/>
                            </a:rPr>
                            <m:t>𝐴</m:t>
                          </m:r>
                        </m:sup>
                      </m:sSubSup>
                      <m:d>
                        <m:dPr>
                          <m:ctrlPr>
                            <a:rPr lang="en-IL"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IL"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𝑞</m:t>
                          </m:r>
                          <m:r>
                            <a:rPr lang="en-US" i="1">
                              <a:latin typeface="Cambria Math" panose="02040503050406030204" pitchFamily="18" charset="0"/>
                            </a:rPr>
                            <m:t>−1</m:t>
                          </m:r>
                        </m:den>
                      </m:f>
                      <m:d>
                        <m:dPr>
                          <m:ctrlPr>
                            <a:rPr lang="en-IL" i="1">
                              <a:latin typeface="Cambria Math" panose="02040503050406030204" pitchFamily="18" charset="0"/>
                            </a:rPr>
                          </m:ctrlPr>
                        </m:dPr>
                        <m:e>
                          <m:r>
                            <a:rPr lang="en-US" i="1">
                              <a:latin typeface="Cambria Math" panose="02040503050406030204" pitchFamily="18" charset="0"/>
                            </a:rPr>
                            <m:t>1−</m:t>
                          </m:r>
                          <m:nary>
                            <m:naryPr>
                              <m:chr m:val="∑"/>
                              <m:limLoc m:val="subSup"/>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𝑡</m:t>
                              </m:r>
                            </m:sup>
                            <m:e>
                              <m:sSubSup>
                                <m:sSubSupPr>
                                  <m:ctrlPr>
                                    <a:rPr lang="en-IL"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𝐴</m:t>
                                  </m:r>
                                </m:sub>
                                <m:sup>
                                  <m:r>
                                    <a:rPr lang="en-US" i="1">
                                      <a:latin typeface="Cambria Math" panose="02040503050406030204" pitchFamily="18" charset="0"/>
                                    </a:rPr>
                                    <m:t>𝑞</m:t>
                                  </m:r>
                                </m:sup>
                              </m:sSubSup>
                            </m:e>
                          </m:nary>
                        </m:e>
                      </m:d>
                    </m:oMath>
                  </m:oMathPara>
                </a14:m>
                <a:endParaRPr lang="en-IL" dirty="0"/>
              </a:p>
              <a:p>
                <a:pPr marL="0" indent="0">
                  <a:buNone/>
                </a:pPr>
                <a14:m>
                  <m:oMathPara xmlns:m="http://schemas.openxmlformats.org/officeDocument/2006/math">
                    <m:oMathParaPr>
                      <m:jc m:val="centerGroup"/>
                    </m:oMathParaPr>
                    <m:oMath xmlns:m="http://schemas.openxmlformats.org/officeDocument/2006/math">
                      <m:sSubSup>
                        <m:sSubSupPr>
                          <m:ctrlPr>
                            <a:rPr lang="en-IL"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𝑞</m:t>
                          </m:r>
                        </m:sub>
                        <m:sup>
                          <m:r>
                            <a:rPr lang="en-US" i="1">
                              <a:latin typeface="Cambria Math" panose="02040503050406030204" pitchFamily="18" charset="0"/>
                            </a:rPr>
                            <m:t>𝐵</m:t>
                          </m:r>
                        </m:sup>
                      </m:sSubSup>
                      <m:d>
                        <m:dPr>
                          <m:ctrlPr>
                            <a:rPr lang="en-IL"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f>
                        <m:fPr>
                          <m:ctrlPr>
                            <a:rPr lang="en-IL"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𝑞</m:t>
                          </m:r>
                          <m:r>
                            <a:rPr lang="en-US" i="1">
                              <a:latin typeface="Cambria Math" panose="02040503050406030204" pitchFamily="18" charset="0"/>
                            </a:rPr>
                            <m:t>−1</m:t>
                          </m:r>
                        </m:den>
                      </m:f>
                      <m:d>
                        <m:dPr>
                          <m:ctrlPr>
                            <a:rPr lang="en-IL" i="1">
                              <a:latin typeface="Cambria Math" panose="02040503050406030204" pitchFamily="18" charset="0"/>
                            </a:rPr>
                          </m:ctrlPr>
                        </m:dPr>
                        <m:e>
                          <m:r>
                            <a:rPr lang="en-US" i="1">
                              <a:latin typeface="Cambria Math" panose="02040503050406030204" pitchFamily="18" charset="0"/>
                            </a:rPr>
                            <m:t>1−</m:t>
                          </m:r>
                          <m:nary>
                            <m:naryPr>
                              <m:chr m:val="∑"/>
                              <m:limLoc m:val="subSup"/>
                              <m:ctrlPr>
                                <a:rPr lang="en-IL"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up>
                              <m:r>
                                <a:rPr lang="en-US" b="0" i="1" smtClean="0">
                                  <a:latin typeface="Cambria Math" panose="02040503050406030204" pitchFamily="18" charset="0"/>
                                </a:rPr>
                                <m:t>𝑘</m:t>
                              </m:r>
                            </m:sup>
                            <m:e>
                              <m:sSubSup>
                                <m:sSubSupPr>
                                  <m:ctrlPr>
                                    <a:rPr lang="en-IL"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𝐵</m:t>
                                  </m:r>
                                </m:sub>
                                <m:sup>
                                  <m:r>
                                    <a:rPr lang="en-US" i="1">
                                      <a:latin typeface="Cambria Math" panose="02040503050406030204" pitchFamily="18" charset="0"/>
                                    </a:rPr>
                                    <m:t>𝑞</m:t>
                                  </m:r>
                                </m:sup>
                              </m:sSubSup>
                            </m:e>
                          </m:nary>
                        </m:e>
                      </m:d>
                    </m:oMath>
                  </m:oMathPara>
                </a14:m>
                <a:endParaRPr lang="en-IL" dirty="0"/>
              </a:p>
              <a:p>
                <a:r>
                  <a:rPr lang="en-IL" dirty="0"/>
                  <a:t>When </a:t>
                </a:r>
                <a:r>
                  <a:rPr lang="en-IL" i="1" dirty="0" err="1"/>
                  <a:t>Sq</a:t>
                </a:r>
                <a:r>
                  <a:rPr lang="en-IL" dirty="0"/>
                  <a:t>(</a:t>
                </a:r>
                <a:r>
                  <a:rPr lang="en-IL" i="1" dirty="0"/>
                  <a:t>t</a:t>
                </a:r>
                <a:r>
                  <a:rPr lang="en-IL" dirty="0"/>
                  <a:t>) is maximized, the luminance level </a:t>
                </a:r>
                <a:r>
                  <a:rPr lang="en-IL" i="1" dirty="0"/>
                  <a:t>t </a:t>
                </a:r>
                <a:r>
                  <a:rPr lang="en-IL" dirty="0"/>
                  <a:t>that maximizes the function is considered to be the optimum threshold value</a:t>
                </a:r>
              </a:p>
              <a:p>
                <a:pPr marL="0" indent="0">
                  <a:buNone/>
                </a:pPr>
                <a14:m>
                  <m:oMathPara xmlns:m="http://schemas.openxmlformats.org/officeDocument/2006/math">
                    <m:oMathParaPr>
                      <m:jc m:val="centerGroup"/>
                    </m:oMathParaPr>
                    <m:oMath xmlns:m="http://schemas.openxmlformats.org/officeDocument/2006/math">
                      <m:sSup>
                        <m:sSupPr>
                          <m:ctrlPr>
                            <a:rPr lang="en-IL" i="1">
                              <a:latin typeface="Cambria Math" panose="02040503050406030204" pitchFamily="18" charset="0"/>
                            </a:rPr>
                          </m:ctrlPr>
                        </m:sSupPr>
                        <m:e>
                          <m:r>
                            <a:rPr lang="en-IL" i="1">
                              <a:latin typeface="Cambria Math" panose="02040503050406030204" pitchFamily="18" charset="0"/>
                            </a:rPr>
                            <m:t>𝑡</m:t>
                          </m:r>
                        </m:e>
                        <m:sup>
                          <m:r>
                            <a:rPr lang="en-IL" i="1">
                              <a:latin typeface="Cambria Math" panose="02040503050406030204" pitchFamily="18" charset="0"/>
                            </a:rPr>
                            <m:t>∗</m:t>
                          </m:r>
                        </m:sup>
                      </m:sSup>
                      <m:d>
                        <m:dPr>
                          <m:ctrlPr>
                            <a:rPr lang="en-IL" i="1">
                              <a:latin typeface="Cambria Math" panose="02040503050406030204" pitchFamily="18" charset="0"/>
                            </a:rPr>
                          </m:ctrlPr>
                        </m:dPr>
                        <m:e>
                          <m:r>
                            <a:rPr lang="en-IL" i="1">
                              <a:latin typeface="Cambria Math" panose="02040503050406030204" pitchFamily="18" charset="0"/>
                            </a:rPr>
                            <m:t>𝑞</m:t>
                          </m:r>
                        </m:e>
                      </m:d>
                      <m:r>
                        <a:rPr lang="en-IL"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𝑎𝑟𝑔</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𝐺</m:t>
                          </m:r>
                        </m:sub>
                      </m:sSub>
                      <m:r>
                        <m:rPr>
                          <m:sty m:val="p"/>
                        </m:rPr>
                        <a:rPr lang="en-US">
                          <a:latin typeface="Cambria Math" panose="02040503050406030204" pitchFamily="18" charset="0"/>
                        </a:rPr>
                        <m:t>max</m:t>
                      </m:r>
                      <m:r>
                        <a:rPr lang="en-US">
                          <a:latin typeface="Cambria Math" panose="02040503050406030204" pitchFamily="18" charset="0"/>
                        </a:rPr>
                        <m:t>⁡</m:t>
                      </m:r>
                      <m:d>
                        <m:dPr>
                          <m:begChr m:val="["/>
                          <m:endChr m:val="]"/>
                          <m:ctrlPr>
                            <a:rPr lang="en-IL" i="1">
                              <a:latin typeface="Cambria Math" panose="02040503050406030204" pitchFamily="18" charset="0"/>
                            </a:rPr>
                          </m:ctrlPr>
                        </m:dPr>
                        <m:e>
                          <m:sSubSup>
                            <m:sSubSupPr>
                              <m:ctrlPr>
                                <a:rPr lang="en-IL"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𝑞</m:t>
                              </m:r>
                            </m:sub>
                            <m:sup>
                              <m:r>
                                <a:rPr lang="en-US" i="1">
                                  <a:latin typeface="Cambria Math" panose="02040503050406030204" pitchFamily="18" charset="0"/>
                                </a:rPr>
                                <m:t>𝐴</m:t>
                              </m:r>
                            </m:sup>
                          </m:sSubSup>
                          <m:d>
                            <m:dPr>
                              <m:ctrlPr>
                                <a:rPr lang="en-IL"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Sup>
                            <m:sSubSupPr>
                              <m:ctrlPr>
                                <a:rPr lang="en-IL"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𝑞</m:t>
                              </m:r>
                            </m:sub>
                            <m:sup>
                              <m:r>
                                <a:rPr lang="en-US" i="1">
                                  <a:latin typeface="Cambria Math" panose="02040503050406030204" pitchFamily="18" charset="0"/>
                                </a:rPr>
                                <m:t>𝐵</m:t>
                              </m:r>
                            </m:sup>
                          </m:sSubSup>
                          <m:d>
                            <m:dPr>
                              <m:ctrlPr>
                                <a:rPr lang="en-IL"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+(1−</m:t>
                          </m:r>
                          <m:r>
                            <a:rPr lang="en-US" i="1">
                              <a:latin typeface="Cambria Math" panose="02040503050406030204" pitchFamily="18" charset="0"/>
                            </a:rPr>
                            <m:t>𝑞</m:t>
                          </m:r>
                          <m:r>
                            <a:rPr lang="en-US" i="1">
                              <a:latin typeface="Cambria Math" panose="02040503050406030204" pitchFamily="18" charset="0"/>
                            </a:rPr>
                            <m:t>)∙</m:t>
                          </m:r>
                          <m:sSubSup>
                            <m:sSubSupPr>
                              <m:ctrlPr>
                                <a:rPr lang="en-IL"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𝑞</m:t>
                              </m:r>
                            </m:sub>
                            <m:sup>
                              <m:r>
                                <a:rPr lang="en-US" i="1">
                                  <a:latin typeface="Cambria Math" panose="02040503050406030204" pitchFamily="18" charset="0"/>
                                </a:rPr>
                                <m:t>𝐴</m:t>
                              </m:r>
                            </m:sup>
                          </m:sSub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bSup>
                            <m:sSubSupPr>
                              <m:ctrlPr>
                                <a:rPr lang="en-IL"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𝑞</m:t>
                              </m:r>
                            </m:sub>
                            <m:sup>
                              <m:r>
                                <a:rPr lang="en-US" i="1">
                                  <a:latin typeface="Cambria Math" panose="02040503050406030204" pitchFamily="18" charset="0"/>
                                </a:rPr>
                                <m:t>𝐵</m:t>
                              </m:r>
                            </m:sup>
                          </m:sSub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oMath>
                  </m:oMathPara>
                </a14:m>
                <a:endParaRPr lang="en-IL" dirty="0"/>
              </a:p>
              <a:p>
                <a:r>
                  <a:rPr lang="en-US" dirty="0"/>
                  <a:t>When </a:t>
                </a:r>
                <a14:m>
                  <m:oMath xmlns:m="http://schemas.openxmlformats.org/officeDocument/2006/math">
                    <m:r>
                      <a:rPr lang="en-US" i="1">
                        <a:latin typeface="Cambria Math" panose="02040503050406030204" pitchFamily="18" charset="0"/>
                      </a:rPr>
                      <m:t>𝑞</m:t>
                    </m:r>
                    <m:r>
                      <a:rPr lang="en-US" i="1">
                        <a:latin typeface="Cambria Math" panose="02040503050406030204" pitchFamily="18" charset="0"/>
                      </a:rPr>
                      <m:t>→1</m:t>
                    </m:r>
                  </m:oMath>
                </a14:m>
                <a:r>
                  <a:rPr lang="en-US" dirty="0"/>
                  <a:t> it will be equal to the same value found by </a:t>
                </a:r>
                <a:r>
                  <a:rPr lang="en-US" dirty="0" err="1"/>
                  <a:t>shannons</a:t>
                </a:r>
                <a:r>
                  <a:rPr lang="en-US" dirty="0"/>
                  <a:t> method</a:t>
                </a:r>
                <a:endParaRPr lang="en-IL" dirty="0"/>
              </a:p>
              <a:p>
                <a:pPr marL="0" indent="0">
                  <a:buNone/>
                </a:pPr>
                <a14:m>
                  <m:oMathPara xmlns:m="http://schemas.openxmlformats.org/officeDocument/2006/math">
                    <m:oMathParaPr>
                      <m:jc m:val="centerGroup"/>
                    </m:oMathParaPr>
                    <m:oMath xmlns:m="http://schemas.openxmlformats.org/officeDocument/2006/math">
                      <m:sSup>
                        <m:sSupPr>
                          <m:ctrlPr>
                            <a:rPr lang="en-IL" i="1">
                              <a:latin typeface="Cambria Math" panose="02040503050406030204" pitchFamily="18" charset="0"/>
                            </a:rPr>
                          </m:ctrlPr>
                        </m:sSupPr>
                        <m:e>
                          <m:r>
                            <a:rPr lang="en-IL" i="1">
                              <a:latin typeface="Cambria Math" panose="02040503050406030204" pitchFamily="18" charset="0"/>
                            </a:rPr>
                            <m:t>𝑡</m:t>
                          </m:r>
                        </m:e>
                        <m:sup>
                          <m:r>
                            <a:rPr lang="en-IL" i="1">
                              <a:latin typeface="Cambria Math" panose="02040503050406030204" pitchFamily="18" charset="0"/>
                            </a:rPr>
                            <m:t>∗</m:t>
                          </m:r>
                        </m:sup>
                      </m:sSup>
                      <m:d>
                        <m:dPr>
                          <m:ctrlPr>
                            <a:rPr lang="en-IL" i="1">
                              <a:latin typeface="Cambria Math" panose="02040503050406030204" pitchFamily="18" charset="0"/>
                            </a:rPr>
                          </m:ctrlPr>
                        </m:dPr>
                        <m:e>
                          <m:r>
                            <a:rPr lang="en-IL" i="1">
                              <a:latin typeface="Cambria Math" panose="02040503050406030204" pitchFamily="18" charset="0"/>
                            </a:rPr>
                            <m:t>𝑞</m:t>
                          </m:r>
                        </m:e>
                      </m:d>
                      <m:r>
                        <a:rPr lang="en-IL"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𝑎𝑟𝑔</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𝐺</m:t>
                          </m:r>
                        </m:sub>
                      </m:sSub>
                      <m:r>
                        <m:rPr>
                          <m:sty m:val="p"/>
                        </m:rPr>
                        <a:rPr lang="en-US">
                          <a:latin typeface="Cambria Math" panose="02040503050406030204" pitchFamily="18" charset="0"/>
                        </a:rPr>
                        <m:t>max</m:t>
                      </m:r>
                      <m:r>
                        <a:rPr lang="en-US">
                          <a:latin typeface="Cambria Math" panose="02040503050406030204" pitchFamily="18" charset="0"/>
                        </a:rPr>
                        <m:t>⁡</m:t>
                      </m:r>
                      <m:d>
                        <m:dPr>
                          <m:begChr m:val="["/>
                          <m:endChr m:val="]"/>
                          <m:ctrlPr>
                            <a:rPr lang="en-IL" i="1">
                              <a:latin typeface="Cambria Math" panose="02040503050406030204" pitchFamily="18" charset="0"/>
                            </a:rPr>
                          </m:ctrlPr>
                        </m:dPr>
                        <m:e>
                          <m:sSubSup>
                            <m:sSubSupPr>
                              <m:ctrlPr>
                                <a:rPr lang="en-IL"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𝑞</m:t>
                              </m:r>
                            </m:sub>
                            <m:sup>
                              <m:r>
                                <a:rPr lang="en-US" i="1">
                                  <a:latin typeface="Cambria Math" panose="02040503050406030204" pitchFamily="18" charset="0"/>
                                </a:rPr>
                                <m:t>𝐴</m:t>
                              </m:r>
                            </m:sup>
                          </m:sSubSup>
                          <m:d>
                            <m:dPr>
                              <m:ctrlPr>
                                <a:rPr lang="en-IL"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Sup>
                            <m:sSubSupPr>
                              <m:ctrlPr>
                                <a:rPr lang="en-IL"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𝑞</m:t>
                              </m:r>
                            </m:sub>
                            <m:sup>
                              <m:r>
                                <a:rPr lang="en-US" i="1">
                                  <a:latin typeface="Cambria Math" panose="02040503050406030204" pitchFamily="18" charset="0"/>
                                </a:rPr>
                                <m:t>𝐵</m:t>
                              </m:r>
                            </m:sup>
                          </m:sSubSup>
                          <m:d>
                            <m:dPr>
                              <m:ctrlPr>
                                <a:rPr lang="en-IL" i="1">
                                  <a:latin typeface="Cambria Math" panose="02040503050406030204" pitchFamily="18" charset="0"/>
                                </a:rPr>
                              </m:ctrlPr>
                            </m:dPr>
                            <m:e>
                              <m:r>
                                <a:rPr lang="en-US" i="1">
                                  <a:latin typeface="Cambria Math" panose="02040503050406030204" pitchFamily="18" charset="0"/>
                                </a:rPr>
                                <m:t>𝑡</m:t>
                              </m:r>
                            </m:e>
                          </m:d>
                        </m:e>
                      </m:d>
                    </m:oMath>
                  </m:oMathPara>
                </a14:m>
                <a:endParaRPr lang="en-IL" dirty="0"/>
              </a:p>
              <a:p>
                <a:r>
                  <a:rPr lang="en-IL" dirty="0"/>
                  <a:t>we can choose value of </a:t>
                </a:r>
                <a:r>
                  <a:rPr lang="en-IL" i="1" dirty="0"/>
                  <a:t>q </a:t>
                </a:r>
                <a:r>
                  <a:rPr lang="en-IL" dirty="0"/>
                  <a:t>lies between 0 and</a:t>
                </a:r>
                <a:r>
                  <a:rPr lang="en-US" dirty="0"/>
                  <a:t> 1</a:t>
                </a:r>
                <a:endParaRPr lang="en-IL" dirty="0"/>
              </a:p>
              <a:p>
                <a:pPr marL="0" indent="0">
                  <a:buNone/>
                </a:pPr>
                <a:endParaRPr lang="en-IL" dirty="0"/>
              </a:p>
            </p:txBody>
          </p:sp>
        </mc:Choice>
        <mc:Fallback>
          <p:sp>
            <p:nvSpPr>
              <p:cNvPr id="3" name="Content Placeholder 2">
                <a:extLst>
                  <a:ext uri="{FF2B5EF4-FFF2-40B4-BE49-F238E27FC236}">
                    <a16:creationId xmlns:a16="http://schemas.microsoft.com/office/drawing/2014/main" xmlns="" id="{C8428F2F-DCB4-4DF3-AB65-AC4E33DD91E0}"/>
                  </a:ext>
                </a:extLst>
              </p:cNvPr>
              <p:cNvSpPr>
                <a:spLocks noGrp="1" noRot="1" noChangeAspect="1" noMove="1" noResize="1" noEditPoints="1" noAdjustHandles="1" noChangeArrowheads="1" noChangeShapeType="1" noTextEdit="1"/>
              </p:cNvSpPr>
              <p:nvPr>
                <p:ph idx="1"/>
              </p:nvPr>
            </p:nvSpPr>
            <p:spPr>
              <a:xfrm>
                <a:off x="609599" y="1412776"/>
                <a:ext cx="6347714" cy="4628587"/>
              </a:xfrm>
              <a:blipFill>
                <a:blip r:embed="rId2" cstate="print"/>
                <a:stretch>
                  <a:fillRect t="-922"/>
                </a:stretch>
              </a:blipFill>
            </p:spPr>
            <p:txBody>
              <a:bodyPr/>
              <a:lstStyle/>
              <a:p>
                <a:r>
                  <a:rPr lang="x-none">
                    <a:noFill/>
                  </a:rPr>
                  <a:t> </a:t>
                </a:r>
              </a:p>
            </p:txBody>
          </p:sp>
        </mc:Fallback>
      </mc:AlternateContent>
    </p:spTree>
    <p:extLst>
      <p:ext uri="{BB962C8B-B14F-4D97-AF65-F5344CB8AC3E}">
        <p14:creationId xmlns:p14="http://schemas.microsoft.com/office/powerpoint/2010/main" xmlns="" val="2111044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l="9295"/>
          <a:stretch>
            <a:fillRect/>
          </a:stretch>
        </p:blipFill>
        <p:spPr bwMode="auto">
          <a:xfrm>
            <a:off x="323528" y="0"/>
            <a:ext cx="4562772" cy="4921636"/>
          </a:xfrm>
          <a:prstGeom prst="rect">
            <a:avLst/>
          </a:prstGeom>
          <a:noFill/>
          <a:ln w="9525">
            <a:noFill/>
            <a:miter lim="800000"/>
            <a:headEnd/>
            <a:tailEnd/>
          </a:ln>
        </p:spPr>
      </p:pic>
      <p:pic>
        <p:nvPicPr>
          <p:cNvPr id="2" name="Picture 1"/>
          <p:cNvPicPr>
            <a:picLocks noChangeAspect="1"/>
          </p:cNvPicPr>
          <p:nvPr/>
        </p:nvPicPr>
        <p:blipFill>
          <a:blip r:embed="rId3" cstate="print"/>
          <a:stretch>
            <a:fillRect/>
          </a:stretch>
        </p:blipFill>
        <p:spPr>
          <a:xfrm>
            <a:off x="4499992" y="116632"/>
            <a:ext cx="3233539" cy="1547231"/>
          </a:xfrm>
          <a:prstGeom prst="rect">
            <a:avLst/>
          </a:prstGeom>
        </p:spPr>
      </p:pic>
      <mc:AlternateContent xmlns:mc="http://schemas.openxmlformats.org/markup-compatibility/2006">
        <mc:Choice xmlns:a14="http://schemas.microsoft.com/office/drawing/2010/main" xmlns="" Requires="a14">
          <p:sp>
            <p:nvSpPr>
              <p:cNvPr id="5" name="Rectangle 4">
                <a:extLst>
                  <a:ext uri="{FF2B5EF4-FFF2-40B4-BE49-F238E27FC236}">
                    <a16:creationId xmlns:a16="http://schemas.microsoft.com/office/drawing/2014/main" id="{85EAA1D2-E461-4F88-83BD-73040347BF64}"/>
                  </a:ext>
                </a:extLst>
              </p:cNvPr>
              <p:cNvSpPr/>
              <p:nvPr/>
            </p:nvSpPr>
            <p:spPr>
              <a:xfrm>
                <a:off x="6372200" y="2852936"/>
                <a:ext cx="2535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𝐿𝑜𝑔</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IL" dirty="0"/>
              </a:p>
            </p:txBody>
          </p:sp>
        </mc:Choice>
        <mc:Fallback>
          <p:sp>
            <p:nvSpPr>
              <p:cNvPr id="5" name="Rectangle 4">
                <a:extLst>
                  <a:ext uri="{FF2B5EF4-FFF2-40B4-BE49-F238E27FC236}">
                    <a16:creationId xmlns:a16="http://schemas.microsoft.com/office/drawing/2014/main" xmlns="" xmlns:a14="http://schemas.microsoft.com/office/drawing/2010/main" id="{85EAA1D2-E461-4F88-83BD-73040347BF64}"/>
                  </a:ext>
                </a:extLst>
              </p:cNvPr>
              <p:cNvSpPr>
                <a:spLocks noRot="1" noChangeAspect="1" noMove="1" noResize="1" noEditPoints="1" noAdjustHandles="1" noChangeArrowheads="1" noChangeShapeType="1" noTextEdit="1"/>
              </p:cNvSpPr>
              <p:nvPr/>
            </p:nvSpPr>
            <p:spPr>
              <a:xfrm>
                <a:off x="6372200" y="2852936"/>
                <a:ext cx="253596" cy="369332"/>
              </a:xfrm>
              <a:prstGeom prst="rect">
                <a:avLst/>
              </a:prstGeom>
              <a:blipFill>
                <a:blip r:embed="rId4" cstate="print"/>
                <a:stretch>
                  <a:fillRect r="-635714" b="-14754"/>
                </a:stretch>
              </a:blipFill>
            </p:spPr>
            <p:txBody>
              <a:bodyPr/>
              <a:lstStyle/>
              <a:p>
                <a:r>
                  <a:rPr lang="x-none">
                    <a:noFill/>
                  </a:rPr>
                  <a:t> </a:t>
                </a:r>
              </a:p>
            </p:txBody>
          </p:sp>
        </mc:Fallback>
      </mc:AlternateContent>
      <mc:AlternateContent xmlns:mc="http://schemas.openxmlformats.org/markup-compatibility/2006">
        <mc:Choice xmlns:a14="http://schemas.microsoft.com/office/drawing/2010/main" xmlns="" Requires="a14">
          <p:graphicFrame>
            <p:nvGraphicFramePr>
              <p:cNvPr id="6" name="Table 5">
                <a:extLst>
                  <a:ext uri="{FF2B5EF4-FFF2-40B4-BE49-F238E27FC236}">
                    <a16:creationId xmlns:a16="http://schemas.microsoft.com/office/drawing/2014/main" id="{D43ABE57-EC72-44B2-A5B3-538293F21154}"/>
                  </a:ext>
                </a:extLst>
              </p:cNvPr>
              <p:cNvGraphicFramePr>
                <a:graphicFrameLocks noGrp="1"/>
              </p:cNvGraphicFramePr>
              <p:nvPr>
                <p:extLst>
                  <p:ext uri="{D42A27DB-BD31-4B8C-83A1-F6EECF244321}">
                    <p14:modId xmlns:p14="http://schemas.microsoft.com/office/powerpoint/2010/main" val="3730273831"/>
                  </p:ext>
                </p:extLst>
              </p:nvPr>
            </p:nvGraphicFramePr>
            <p:xfrm>
              <a:off x="5030316" y="3429000"/>
              <a:ext cx="4113684" cy="3405315"/>
            </p:xfrm>
            <a:graphic>
              <a:graphicData uri="http://schemas.openxmlformats.org/drawingml/2006/table">
                <a:tbl>
                  <a:tblPr firstRow="1" bandRow="1">
                    <a:tableStyleId>{5C22544A-7EE6-4342-B048-85BDC9FD1C3A}</a:tableStyleId>
                  </a:tblPr>
                  <a:tblGrid>
                    <a:gridCol w="1028421">
                      <a:extLst>
                        <a:ext uri="{9D8B030D-6E8A-4147-A177-3AD203B41FA5}">
                          <a16:colId xmlns:a16="http://schemas.microsoft.com/office/drawing/2014/main" val="1538679053"/>
                        </a:ext>
                      </a:extLst>
                    </a:gridCol>
                    <a:gridCol w="1028421">
                      <a:extLst>
                        <a:ext uri="{9D8B030D-6E8A-4147-A177-3AD203B41FA5}">
                          <a16:colId xmlns:a16="http://schemas.microsoft.com/office/drawing/2014/main" val="971118942"/>
                        </a:ext>
                      </a:extLst>
                    </a:gridCol>
                    <a:gridCol w="1028421">
                      <a:extLst>
                        <a:ext uri="{9D8B030D-6E8A-4147-A177-3AD203B41FA5}">
                          <a16:colId xmlns:a16="http://schemas.microsoft.com/office/drawing/2014/main" val="32204763"/>
                        </a:ext>
                      </a:extLst>
                    </a:gridCol>
                    <a:gridCol w="1028421">
                      <a:extLst>
                        <a:ext uri="{9D8B030D-6E8A-4147-A177-3AD203B41FA5}">
                          <a16:colId xmlns:a16="http://schemas.microsoft.com/office/drawing/2014/main" val="3190074621"/>
                        </a:ext>
                      </a:extLst>
                    </a:gridCol>
                  </a:tblGrid>
                  <a:tr h="303886">
                    <a:tc>
                      <a:txBody>
                        <a:bodyPr/>
                        <a:lstStyle/>
                        <a:p>
                          <a:r>
                            <a:rPr lang="en-US" dirty="0"/>
                            <a:t>P</a:t>
                          </a:r>
                          <a:endParaRPr lang="en-IL" dirty="0"/>
                        </a:p>
                      </a:txBody>
                      <a:tcPr/>
                    </a:tc>
                    <a:tc>
                      <a:txBody>
                        <a:bodyPr/>
                        <a:lstStyle/>
                        <a:p>
                          <a:r>
                            <a:rPr lang="en-US" dirty="0"/>
                            <a:t>S</a:t>
                          </a:r>
                          <a:endParaRPr lang="en-IL" dirty="0"/>
                        </a:p>
                      </a:txBody>
                      <a:tcPr/>
                    </a:tc>
                    <a:tc>
                      <a:txBody>
                        <a:bodyPr/>
                        <a:lstStyle/>
                        <a:p>
                          <a:r>
                            <a:rPr lang="en-US" dirty="0"/>
                            <a:t>P</a:t>
                          </a:r>
                          <a:endParaRPr lang="en-IL" dirty="0"/>
                        </a:p>
                      </a:txBody>
                      <a:tcPr/>
                    </a:tc>
                    <a:tc>
                      <a:txBody>
                        <a:bodyPr/>
                        <a:lstStyle/>
                        <a:p>
                          <a:r>
                            <a:rPr lang="en-US" dirty="0"/>
                            <a:t>S</a:t>
                          </a:r>
                          <a:endParaRPr lang="en-IL" dirty="0"/>
                        </a:p>
                      </a:txBody>
                      <a:tcPr/>
                    </a:tc>
                    <a:extLst>
                      <a:ext uri="{0D108BD9-81ED-4DB2-BD59-A6C34878D82A}">
                        <a16:rowId xmlns:a16="http://schemas.microsoft.com/office/drawing/2014/main" val="3691199228"/>
                      </a:ext>
                    </a:extLst>
                  </a:tr>
                  <a:tr h="504155">
                    <a:tc>
                      <a:txBody>
                        <a:bodyPr/>
                        <a:lstStyle/>
                        <a:p>
                          <a:pPr/>
                          <a14:m>
                            <m:oMathPara xmlns:m="http://schemas.openxmlformats.org/officeDocument/2006/math">
                              <m:oMathParaPr>
                                <m:jc m:val="centerGroup"/>
                              </m:oMathParaPr>
                              <m:oMath xmlns:m="http://schemas.openxmlformats.org/officeDocument/2006/math">
                                <m:f>
                                  <m:fPr>
                                    <m:ctrlPr>
                                      <a:rPr lang="en-IL"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𝟗</m:t>
                                    </m:r>
                                  </m:den>
                                </m:f>
                              </m:oMath>
                            </m:oMathPara>
                          </a14:m>
                          <a:endParaRPr lang="en-IL" dirty="0"/>
                        </a:p>
                      </a:txBody>
                      <a:tcPr/>
                    </a:tc>
                    <a:tc>
                      <a:txBody>
                        <a:bodyPr/>
                        <a:lstStyle/>
                        <a:p>
                          <a:r>
                            <a:rPr lang="en-IL" sz="1800" u="none" strike="noStrike" dirty="0">
                              <a:effectLst/>
                            </a:rPr>
                            <a:t>0.10602</a:t>
                          </a:r>
                          <a:endParaRPr lang="en-IL" dirty="0"/>
                        </a:p>
                      </a:txBody>
                      <a:tcPr/>
                    </a:tc>
                    <a:tc>
                      <a:txBody>
                        <a:bodyPr/>
                        <a:lstStyle/>
                        <a:p>
                          <a:pPr/>
                          <a14:m>
                            <m:oMathPara xmlns:m="http://schemas.openxmlformats.org/officeDocument/2006/math">
                              <m:oMathParaPr>
                                <m:jc m:val="centerGroup"/>
                              </m:oMathParaPr>
                              <m:oMath xmlns:m="http://schemas.openxmlformats.org/officeDocument/2006/math">
                                <m:f>
                                  <m:fPr>
                                    <m:ctrlPr>
                                      <a:rPr lang="en-IL" i="1" smtClean="0">
                                        <a:latin typeface="Cambria Math" panose="02040503050406030204" pitchFamily="18" charset="0"/>
                                      </a:rPr>
                                    </m:ctrlPr>
                                  </m:fPr>
                                  <m:num>
                                    <m:r>
                                      <a:rPr lang="en-US" b="1" i="1" smtClean="0">
                                        <a:latin typeface="Cambria Math" panose="02040503050406030204" pitchFamily="18" charset="0"/>
                                      </a:rPr>
                                      <m:t>𝟔</m:t>
                                    </m:r>
                                  </m:num>
                                  <m:den>
                                    <m:r>
                                      <a:rPr lang="en-US" b="1" i="1" smtClean="0">
                                        <a:latin typeface="Cambria Math" panose="02040503050406030204" pitchFamily="18" charset="0"/>
                                      </a:rPr>
                                      <m:t>𝟗</m:t>
                                    </m:r>
                                  </m:den>
                                </m:f>
                              </m:oMath>
                            </m:oMathPara>
                          </a14:m>
                          <a:endParaRPr lang="en-IL" dirty="0"/>
                        </a:p>
                      </a:txBody>
                      <a:tcPr/>
                    </a:tc>
                    <a:tc>
                      <a:txBody>
                        <a:bodyPr/>
                        <a:lstStyle/>
                        <a:p>
                          <a:r>
                            <a:rPr lang="en-IL" sz="1800" u="none" strike="noStrike" dirty="0">
                              <a:effectLst/>
                            </a:rPr>
                            <a:t>0.11739</a:t>
                          </a:r>
                          <a:endParaRPr lang="en-IL" dirty="0"/>
                        </a:p>
                      </a:txBody>
                      <a:tcPr/>
                    </a:tc>
                    <a:extLst>
                      <a:ext uri="{0D108BD9-81ED-4DB2-BD59-A6C34878D82A}">
                        <a16:rowId xmlns:a16="http://schemas.microsoft.com/office/drawing/2014/main" val="772589715"/>
                      </a:ext>
                    </a:extLst>
                  </a:tr>
                  <a:tr h="504155">
                    <a:tc>
                      <a:txBody>
                        <a:bodyPr/>
                        <a:lstStyle/>
                        <a:p>
                          <a:pPr/>
                          <a14:m>
                            <m:oMathPara xmlns:m="http://schemas.openxmlformats.org/officeDocument/2006/math">
                              <m:oMathParaPr>
                                <m:jc m:val="centerGroup"/>
                              </m:oMathParaPr>
                              <m:oMath xmlns:m="http://schemas.openxmlformats.org/officeDocument/2006/math">
                                <m:f>
                                  <m:fPr>
                                    <m:ctrlPr>
                                      <a:rPr lang="en-IL" i="1" smtClean="0">
                                        <a:latin typeface="Cambria Math" panose="02040503050406030204" pitchFamily="18" charset="0"/>
                                      </a:rPr>
                                    </m:ctrlPr>
                                  </m:fPr>
                                  <m:num>
                                    <m:r>
                                      <a:rPr lang="en-US" b="1" i="1" smtClean="0">
                                        <a:latin typeface="Cambria Math" panose="02040503050406030204" pitchFamily="18" charset="0"/>
                                      </a:rPr>
                                      <m:t>𝟐</m:t>
                                    </m:r>
                                  </m:num>
                                  <m:den>
                                    <m:r>
                                      <a:rPr lang="en-US" b="1" i="1" smtClean="0">
                                        <a:latin typeface="Cambria Math" panose="02040503050406030204" pitchFamily="18" charset="0"/>
                                      </a:rPr>
                                      <m:t>𝟗</m:t>
                                    </m:r>
                                  </m:den>
                                </m:f>
                              </m:oMath>
                            </m:oMathPara>
                          </a14:m>
                          <a:endParaRPr lang="en-IL" dirty="0"/>
                        </a:p>
                      </a:txBody>
                      <a:tcPr/>
                    </a:tc>
                    <a:tc>
                      <a:txBody>
                        <a:bodyPr/>
                        <a:lstStyle/>
                        <a:p>
                          <a:r>
                            <a:rPr lang="en-IL" sz="1800" u="none" strike="noStrike" dirty="0">
                              <a:effectLst/>
                            </a:rPr>
                            <a:t>0.14515</a:t>
                          </a:r>
                          <a:endParaRPr lang="en-IL" dirty="0"/>
                        </a:p>
                      </a:txBody>
                      <a:tcPr/>
                    </a:tc>
                    <a:tc>
                      <a:txBody>
                        <a:bodyPr/>
                        <a:lstStyle/>
                        <a:p>
                          <a:pPr/>
                          <a14:m>
                            <m:oMathPara xmlns:m="http://schemas.openxmlformats.org/officeDocument/2006/math">
                              <m:oMathParaPr>
                                <m:jc m:val="centerGroup"/>
                              </m:oMathParaPr>
                              <m:oMath xmlns:m="http://schemas.openxmlformats.org/officeDocument/2006/math">
                                <m:f>
                                  <m:fPr>
                                    <m:ctrlPr>
                                      <a:rPr lang="en-IL" i="1" smtClean="0">
                                        <a:latin typeface="Cambria Math" panose="02040503050406030204" pitchFamily="18" charset="0"/>
                                      </a:rPr>
                                    </m:ctrlPr>
                                  </m:fPr>
                                  <m:num>
                                    <m:r>
                                      <a:rPr lang="en-US" b="1" i="1" smtClean="0">
                                        <a:latin typeface="Cambria Math" panose="02040503050406030204" pitchFamily="18" charset="0"/>
                                      </a:rPr>
                                      <m:t>𝟕</m:t>
                                    </m:r>
                                  </m:num>
                                  <m:den>
                                    <m:r>
                                      <a:rPr lang="en-US" b="1" i="1" smtClean="0">
                                        <a:latin typeface="Cambria Math" panose="02040503050406030204" pitchFamily="18" charset="0"/>
                                      </a:rPr>
                                      <m:t>𝟗</m:t>
                                    </m:r>
                                  </m:den>
                                </m:f>
                              </m:oMath>
                            </m:oMathPara>
                          </a14:m>
                          <a:endParaRPr lang="en-IL" dirty="0"/>
                        </a:p>
                      </a:txBody>
                      <a:tcPr/>
                    </a:tc>
                    <a:tc>
                      <a:txBody>
                        <a:bodyPr/>
                        <a:lstStyle/>
                        <a:p>
                          <a:r>
                            <a:rPr lang="en-IL" sz="1800" u="none" strike="noStrike" dirty="0">
                              <a:effectLst/>
                            </a:rPr>
                            <a:t>0.08489</a:t>
                          </a:r>
                          <a:endParaRPr lang="en-IL" dirty="0"/>
                        </a:p>
                      </a:txBody>
                      <a:tcPr/>
                    </a:tc>
                    <a:extLst>
                      <a:ext uri="{0D108BD9-81ED-4DB2-BD59-A6C34878D82A}">
                        <a16:rowId xmlns:a16="http://schemas.microsoft.com/office/drawing/2014/main" val="1521020707"/>
                      </a:ext>
                    </a:extLst>
                  </a:tr>
                  <a:tr h="504155">
                    <a:tc>
                      <a:txBody>
                        <a:bodyPr/>
                        <a:lstStyle/>
                        <a:p>
                          <a:pPr/>
                          <a14:m>
                            <m:oMathPara xmlns:m="http://schemas.openxmlformats.org/officeDocument/2006/math">
                              <m:oMathParaPr>
                                <m:jc m:val="centerGroup"/>
                              </m:oMathParaPr>
                              <m:oMath xmlns:m="http://schemas.openxmlformats.org/officeDocument/2006/math">
                                <m:f>
                                  <m:fPr>
                                    <m:ctrlPr>
                                      <a:rPr lang="en-IL" i="1" smtClean="0">
                                        <a:latin typeface="Cambria Math" panose="02040503050406030204" pitchFamily="18" charset="0"/>
                                      </a:rPr>
                                    </m:ctrlPr>
                                  </m:fPr>
                                  <m:num>
                                    <m:r>
                                      <a:rPr lang="en-US" b="1" i="1" smtClean="0">
                                        <a:latin typeface="Cambria Math" panose="02040503050406030204" pitchFamily="18" charset="0"/>
                                      </a:rPr>
                                      <m:t>𝟑</m:t>
                                    </m:r>
                                  </m:num>
                                  <m:den>
                                    <m:r>
                                      <a:rPr lang="en-US" b="1" i="1" smtClean="0">
                                        <a:latin typeface="Cambria Math" panose="02040503050406030204" pitchFamily="18" charset="0"/>
                                      </a:rPr>
                                      <m:t>𝟗</m:t>
                                    </m:r>
                                  </m:den>
                                </m:f>
                              </m:oMath>
                            </m:oMathPara>
                          </a14:m>
                          <a:endParaRPr lang="en-IL" dirty="0"/>
                        </a:p>
                      </a:txBody>
                      <a:tcPr/>
                    </a:tc>
                    <a:tc>
                      <a:txBody>
                        <a:bodyPr/>
                        <a:lstStyle/>
                        <a:p>
                          <a:r>
                            <a:rPr lang="en-IL" sz="1800" u="none" strike="noStrike" dirty="0">
                              <a:effectLst/>
                            </a:rPr>
                            <a:t>0.15904</a:t>
                          </a:r>
                          <a:endParaRPr lang="en-IL" dirty="0"/>
                        </a:p>
                      </a:txBody>
                      <a:tcPr/>
                    </a:tc>
                    <a:tc>
                      <a:txBody>
                        <a:bodyPr/>
                        <a:lstStyle/>
                        <a:p>
                          <a:pPr/>
                          <a14:m>
                            <m:oMathPara xmlns:m="http://schemas.openxmlformats.org/officeDocument/2006/math">
                              <m:oMathParaPr>
                                <m:jc m:val="centerGroup"/>
                              </m:oMathParaPr>
                              <m:oMath xmlns:m="http://schemas.openxmlformats.org/officeDocument/2006/math">
                                <m:f>
                                  <m:fPr>
                                    <m:ctrlPr>
                                      <a:rPr lang="en-IL" i="1" smtClean="0">
                                        <a:latin typeface="Cambria Math" panose="02040503050406030204" pitchFamily="18" charset="0"/>
                                      </a:rPr>
                                    </m:ctrlPr>
                                  </m:fPr>
                                  <m:num>
                                    <m:r>
                                      <a:rPr lang="en-US" b="1" i="1" smtClean="0">
                                        <a:latin typeface="Cambria Math" panose="02040503050406030204" pitchFamily="18" charset="0"/>
                                      </a:rPr>
                                      <m:t>𝟖</m:t>
                                    </m:r>
                                  </m:num>
                                  <m:den>
                                    <m:r>
                                      <a:rPr lang="en-US" b="1" i="1" smtClean="0">
                                        <a:latin typeface="Cambria Math" panose="02040503050406030204" pitchFamily="18" charset="0"/>
                                      </a:rPr>
                                      <m:t>𝟗</m:t>
                                    </m:r>
                                  </m:den>
                                </m:f>
                              </m:oMath>
                            </m:oMathPara>
                          </a14:m>
                          <a:endParaRPr lang="en-IL" dirty="0"/>
                        </a:p>
                      </a:txBody>
                      <a:tcPr/>
                    </a:tc>
                    <a:tc>
                      <a:txBody>
                        <a:bodyPr/>
                        <a:lstStyle/>
                        <a:p>
                          <a:r>
                            <a:rPr lang="en-IL" sz="1800" u="none" strike="noStrike" dirty="0">
                              <a:effectLst/>
                            </a:rPr>
                            <a:t>0.04546</a:t>
                          </a:r>
                          <a:endParaRPr lang="en-IL" dirty="0"/>
                        </a:p>
                      </a:txBody>
                      <a:tcPr/>
                    </a:tc>
                    <a:extLst>
                      <a:ext uri="{0D108BD9-81ED-4DB2-BD59-A6C34878D82A}">
                        <a16:rowId xmlns:a16="http://schemas.microsoft.com/office/drawing/2014/main" val="251820299"/>
                      </a:ext>
                    </a:extLst>
                  </a:tr>
                  <a:tr h="504155">
                    <a:tc>
                      <a:txBody>
                        <a:bodyPr/>
                        <a:lstStyle/>
                        <a:p>
                          <a:pPr/>
                          <a14:m>
                            <m:oMathPara xmlns:m="http://schemas.openxmlformats.org/officeDocument/2006/math">
                              <m:oMathParaPr>
                                <m:jc m:val="centerGroup"/>
                              </m:oMathParaPr>
                              <m:oMath xmlns:m="http://schemas.openxmlformats.org/officeDocument/2006/math">
                                <m:f>
                                  <m:fPr>
                                    <m:ctrlPr>
                                      <a:rPr lang="en-IL" i="1" smtClean="0">
                                        <a:latin typeface="Cambria Math" panose="02040503050406030204" pitchFamily="18" charset="0"/>
                                      </a:rPr>
                                    </m:ctrlPr>
                                  </m:fPr>
                                  <m:num>
                                    <m:r>
                                      <a:rPr lang="en-US" b="1" i="1" smtClean="0">
                                        <a:latin typeface="Cambria Math" panose="02040503050406030204" pitchFamily="18" charset="0"/>
                                      </a:rPr>
                                      <m:t>𝟒</m:t>
                                    </m:r>
                                  </m:num>
                                  <m:den>
                                    <m:r>
                                      <a:rPr lang="en-US" b="1" i="1" smtClean="0">
                                        <a:latin typeface="Cambria Math" panose="02040503050406030204" pitchFamily="18" charset="0"/>
                                      </a:rPr>
                                      <m:t>𝟗</m:t>
                                    </m:r>
                                  </m:den>
                                </m:f>
                              </m:oMath>
                            </m:oMathPara>
                          </a14:m>
                          <a:endParaRPr lang="en-IL" dirty="0"/>
                        </a:p>
                      </a:txBody>
                      <a:tcPr/>
                    </a:tc>
                    <a:tc>
                      <a:txBody>
                        <a:bodyPr/>
                        <a:lstStyle/>
                        <a:p>
                          <a:r>
                            <a:rPr lang="en-IL" sz="1800" u="none" strike="noStrike" dirty="0">
                              <a:effectLst/>
                            </a:rPr>
                            <a:t>0.15652</a:t>
                          </a:r>
                          <a:endParaRPr lang="en-IL" dirty="0"/>
                        </a:p>
                      </a:txBody>
                      <a:tcPr/>
                    </a:tc>
                    <a:tc>
                      <a:txBody>
                        <a:bodyPr/>
                        <a:lstStyle/>
                        <a:p>
                          <a:pPr/>
                          <a14:m>
                            <m:oMathPara xmlns:m="http://schemas.openxmlformats.org/officeDocument/2006/math">
                              <m:oMathParaPr>
                                <m:jc m:val="centerGroup"/>
                              </m:oMathParaPr>
                              <m:oMath xmlns:m="http://schemas.openxmlformats.org/officeDocument/2006/math">
                                <m:f>
                                  <m:fPr>
                                    <m:ctrlPr>
                                      <a:rPr lang="en-IL" i="1" smtClean="0">
                                        <a:latin typeface="Cambria Math" panose="02040503050406030204" pitchFamily="18" charset="0"/>
                                      </a:rPr>
                                    </m:ctrlPr>
                                  </m:fPr>
                                  <m:num>
                                    <m:r>
                                      <a:rPr lang="en-US" b="1" i="1" smtClean="0">
                                        <a:latin typeface="Cambria Math" panose="02040503050406030204" pitchFamily="18" charset="0"/>
                                      </a:rPr>
                                      <m:t>𝟗</m:t>
                                    </m:r>
                                  </m:num>
                                  <m:den>
                                    <m:r>
                                      <a:rPr lang="en-US" b="1" i="1" smtClean="0">
                                        <a:latin typeface="Cambria Math" panose="02040503050406030204" pitchFamily="18" charset="0"/>
                                      </a:rPr>
                                      <m:t>𝟗</m:t>
                                    </m:r>
                                  </m:den>
                                </m:f>
                              </m:oMath>
                            </m:oMathPara>
                          </a14:m>
                          <a:endParaRPr lang="en-IL" dirty="0"/>
                        </a:p>
                      </a:txBody>
                      <a:tcPr/>
                    </a:tc>
                    <a:tc>
                      <a:txBody>
                        <a:bodyPr/>
                        <a:lstStyle/>
                        <a:p>
                          <a:r>
                            <a:rPr lang="en-IL" sz="1800" u="none" strike="noStrike" dirty="0">
                              <a:effectLst/>
                            </a:rPr>
                            <a:t>0</a:t>
                          </a:r>
                          <a:endParaRPr lang="en-IL" dirty="0"/>
                        </a:p>
                      </a:txBody>
                      <a:tcPr/>
                    </a:tc>
                    <a:extLst>
                      <a:ext uri="{0D108BD9-81ED-4DB2-BD59-A6C34878D82A}">
                        <a16:rowId xmlns:a16="http://schemas.microsoft.com/office/drawing/2014/main" val="3457520681"/>
                      </a:ext>
                    </a:extLst>
                  </a:tr>
                  <a:tr h="508745">
                    <a:tc>
                      <a:txBody>
                        <a:bodyPr/>
                        <a:lstStyle/>
                        <a:p>
                          <a:pPr/>
                          <a14:m>
                            <m:oMathPara xmlns:m="http://schemas.openxmlformats.org/officeDocument/2006/math">
                              <m:oMathParaPr>
                                <m:jc m:val="centerGroup"/>
                              </m:oMathParaPr>
                              <m:oMath xmlns:m="http://schemas.openxmlformats.org/officeDocument/2006/math">
                                <m:f>
                                  <m:fPr>
                                    <m:ctrlPr>
                                      <a:rPr lang="en-IL" i="1" smtClean="0">
                                        <a:latin typeface="Cambria Math" panose="02040503050406030204" pitchFamily="18" charset="0"/>
                                      </a:rPr>
                                    </m:ctrlPr>
                                  </m:fPr>
                                  <m:num>
                                    <m:r>
                                      <a:rPr lang="en-US" b="1" i="1" smtClean="0">
                                        <a:latin typeface="Cambria Math" panose="02040503050406030204" pitchFamily="18" charset="0"/>
                                      </a:rPr>
                                      <m:t>𝟓</m:t>
                                    </m:r>
                                  </m:num>
                                  <m:den>
                                    <m:r>
                                      <a:rPr lang="en-US" b="1" i="1" smtClean="0">
                                        <a:latin typeface="Cambria Math" panose="02040503050406030204" pitchFamily="18" charset="0"/>
                                      </a:rPr>
                                      <m:t>𝟗</m:t>
                                    </m:r>
                                  </m:den>
                                </m:f>
                              </m:oMath>
                            </m:oMathPara>
                          </a14:m>
                          <a:endParaRPr lang="en-IL" dirty="0"/>
                        </a:p>
                      </a:txBody>
                      <a:tcPr/>
                    </a:tc>
                    <a:tc>
                      <a:txBody>
                        <a:bodyPr/>
                        <a:lstStyle/>
                        <a:p>
                          <a:r>
                            <a:rPr lang="en-IL" sz="1800" u="none" strike="noStrike" dirty="0">
                              <a:effectLst/>
                            </a:rPr>
                            <a:t>0.14181</a:t>
                          </a:r>
                          <a:endParaRPr lang="en-IL" dirty="0"/>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1355107877"/>
                      </a:ext>
                    </a:extLst>
                  </a:tr>
                </a:tbl>
              </a:graphicData>
            </a:graphic>
          </p:graphicFrame>
        </mc:Choice>
        <mc:Fallback>
          <p:graphicFrame>
            <p:nvGraphicFramePr>
              <p:cNvPr id="6" name="Table 5">
                <a:extLst>
                  <a:ext uri="{FF2B5EF4-FFF2-40B4-BE49-F238E27FC236}">
                    <a16:creationId xmlns:a16="http://schemas.microsoft.com/office/drawing/2014/main" xmlns="" xmlns:a14="http://schemas.microsoft.com/office/drawing/2010/main" id="{D43ABE57-EC72-44B2-A5B3-538293F21154}"/>
                  </a:ext>
                </a:extLst>
              </p:cNvPr>
              <p:cNvGraphicFramePr>
                <a:graphicFrameLocks noGrp="1"/>
              </p:cNvGraphicFramePr>
              <p:nvPr>
                <p:extLst>
                  <p:ext uri="{D42A27DB-BD31-4B8C-83A1-F6EECF244321}">
                    <p14:modId xmlns:p14="http://schemas.microsoft.com/office/powerpoint/2010/main" xmlns="" xmlns:a14="http://schemas.microsoft.com/office/drawing/2010/main" val="3730273831"/>
                  </p:ext>
                </p:extLst>
              </p:nvPr>
            </p:nvGraphicFramePr>
            <p:xfrm>
              <a:off x="5030316" y="3429000"/>
              <a:ext cx="4113684" cy="3405315"/>
            </p:xfrm>
            <a:graphic>
              <a:graphicData uri="http://schemas.openxmlformats.org/drawingml/2006/table">
                <a:tbl>
                  <a:tblPr firstRow="1" bandRow="1">
                    <a:tableStyleId>{5C22544A-7EE6-4342-B048-85BDC9FD1C3A}</a:tableStyleId>
                  </a:tblPr>
                  <a:tblGrid>
                    <a:gridCol w="1028421">
                      <a:extLst>
                        <a:ext uri="{9D8B030D-6E8A-4147-A177-3AD203B41FA5}">
                          <a16:colId xmlns:a16="http://schemas.microsoft.com/office/drawing/2014/main" xmlns="" xmlns:a14="http://schemas.microsoft.com/office/drawing/2010/main" val="1538679053"/>
                        </a:ext>
                      </a:extLst>
                    </a:gridCol>
                    <a:gridCol w="1028421">
                      <a:extLst>
                        <a:ext uri="{9D8B030D-6E8A-4147-A177-3AD203B41FA5}">
                          <a16:colId xmlns:a16="http://schemas.microsoft.com/office/drawing/2014/main" xmlns="" xmlns:a14="http://schemas.microsoft.com/office/drawing/2010/main" val="971118942"/>
                        </a:ext>
                      </a:extLst>
                    </a:gridCol>
                    <a:gridCol w="1028421">
                      <a:extLst>
                        <a:ext uri="{9D8B030D-6E8A-4147-A177-3AD203B41FA5}">
                          <a16:colId xmlns:a16="http://schemas.microsoft.com/office/drawing/2014/main" xmlns="" xmlns:a14="http://schemas.microsoft.com/office/drawing/2010/main" val="32204763"/>
                        </a:ext>
                      </a:extLst>
                    </a:gridCol>
                    <a:gridCol w="1028421">
                      <a:extLst>
                        <a:ext uri="{9D8B030D-6E8A-4147-A177-3AD203B41FA5}">
                          <a16:colId xmlns:a16="http://schemas.microsoft.com/office/drawing/2014/main" xmlns="" xmlns:a14="http://schemas.microsoft.com/office/drawing/2010/main" val="3190074621"/>
                        </a:ext>
                      </a:extLst>
                    </a:gridCol>
                  </a:tblGrid>
                  <a:tr h="365760">
                    <a:tc>
                      <a:txBody>
                        <a:bodyPr/>
                        <a:lstStyle/>
                        <a:p>
                          <a:r>
                            <a:rPr lang="en-US" dirty="0"/>
                            <a:t>P</a:t>
                          </a:r>
                          <a:endParaRPr lang="x-none" dirty="0"/>
                        </a:p>
                      </a:txBody>
                      <a:tcPr/>
                    </a:tc>
                    <a:tc>
                      <a:txBody>
                        <a:bodyPr/>
                        <a:lstStyle/>
                        <a:p>
                          <a:r>
                            <a:rPr lang="en-US" dirty="0"/>
                            <a:t>S</a:t>
                          </a:r>
                          <a:endParaRPr lang="x-none" dirty="0"/>
                        </a:p>
                      </a:txBody>
                      <a:tcPr/>
                    </a:tc>
                    <a:tc>
                      <a:txBody>
                        <a:bodyPr/>
                        <a:lstStyle/>
                        <a:p>
                          <a:r>
                            <a:rPr lang="en-US" dirty="0"/>
                            <a:t>P</a:t>
                          </a:r>
                          <a:endParaRPr lang="x-none" dirty="0"/>
                        </a:p>
                      </a:txBody>
                      <a:tcPr/>
                    </a:tc>
                    <a:tc>
                      <a:txBody>
                        <a:bodyPr/>
                        <a:lstStyle/>
                        <a:p>
                          <a:r>
                            <a:rPr lang="en-US" dirty="0"/>
                            <a:t>S</a:t>
                          </a:r>
                          <a:endParaRPr lang="x-none" dirty="0"/>
                        </a:p>
                      </a:txBody>
                      <a:tcPr/>
                    </a:tc>
                    <a:extLst>
                      <a:ext uri="{0D108BD9-81ED-4DB2-BD59-A6C34878D82A}">
                        <a16:rowId xmlns:a16="http://schemas.microsoft.com/office/drawing/2014/main" xmlns="" xmlns:a14="http://schemas.microsoft.com/office/drawing/2010/main" val="3691199228"/>
                      </a:ext>
                    </a:extLst>
                  </a:tr>
                  <a:tr h="606806">
                    <a:tc>
                      <a:txBody>
                        <a:bodyPr/>
                        <a:lstStyle/>
                        <a:p>
                          <a:endParaRPr lang="x-none"/>
                        </a:p>
                      </a:txBody>
                      <a:tcPr>
                        <a:blipFill>
                          <a:blip r:embed="rId5"/>
                          <a:stretch>
                            <a:fillRect l="-592" t="-66000" r="-302367" b="-402000"/>
                          </a:stretch>
                        </a:blipFill>
                      </a:tcPr>
                    </a:tc>
                    <a:tc>
                      <a:txBody>
                        <a:bodyPr/>
                        <a:lstStyle/>
                        <a:p>
                          <a:r>
                            <a:rPr lang="x-none" sz="1800" u="none" strike="noStrike" dirty="0">
                              <a:effectLst/>
                            </a:rPr>
                            <a:t>0.10602</a:t>
                          </a:r>
                          <a:endParaRPr lang="x-none" dirty="0"/>
                        </a:p>
                      </a:txBody>
                      <a:tcPr/>
                    </a:tc>
                    <a:tc>
                      <a:txBody>
                        <a:bodyPr/>
                        <a:lstStyle/>
                        <a:p>
                          <a:endParaRPr lang="x-none"/>
                        </a:p>
                      </a:txBody>
                      <a:tcPr>
                        <a:blipFill>
                          <a:blip r:embed="rId5"/>
                          <a:stretch>
                            <a:fillRect l="-201786" t="-66000" r="-103571" b="-402000"/>
                          </a:stretch>
                        </a:blipFill>
                      </a:tcPr>
                    </a:tc>
                    <a:tc>
                      <a:txBody>
                        <a:bodyPr/>
                        <a:lstStyle/>
                        <a:p>
                          <a:r>
                            <a:rPr lang="x-none" sz="1800" u="none" strike="noStrike" dirty="0">
                              <a:effectLst/>
                            </a:rPr>
                            <a:t>0.11739</a:t>
                          </a:r>
                          <a:endParaRPr lang="x-none" dirty="0"/>
                        </a:p>
                      </a:txBody>
                      <a:tcPr/>
                    </a:tc>
                    <a:extLst>
                      <a:ext uri="{0D108BD9-81ED-4DB2-BD59-A6C34878D82A}">
                        <a16:rowId xmlns:a16="http://schemas.microsoft.com/office/drawing/2014/main" xmlns="" xmlns:a14="http://schemas.microsoft.com/office/drawing/2010/main" val="772589715"/>
                      </a:ext>
                    </a:extLst>
                  </a:tr>
                  <a:tr h="606806">
                    <a:tc>
                      <a:txBody>
                        <a:bodyPr/>
                        <a:lstStyle/>
                        <a:p>
                          <a:endParaRPr lang="x-none"/>
                        </a:p>
                      </a:txBody>
                      <a:tcPr>
                        <a:blipFill>
                          <a:blip r:embed="rId5"/>
                          <a:stretch>
                            <a:fillRect l="-592" t="-166000" r="-302367" b="-302000"/>
                          </a:stretch>
                        </a:blipFill>
                      </a:tcPr>
                    </a:tc>
                    <a:tc>
                      <a:txBody>
                        <a:bodyPr/>
                        <a:lstStyle/>
                        <a:p>
                          <a:r>
                            <a:rPr lang="x-none" sz="1800" u="none" strike="noStrike" dirty="0">
                              <a:effectLst/>
                            </a:rPr>
                            <a:t>0.14515</a:t>
                          </a:r>
                          <a:endParaRPr lang="x-none" dirty="0"/>
                        </a:p>
                      </a:txBody>
                      <a:tcPr/>
                    </a:tc>
                    <a:tc>
                      <a:txBody>
                        <a:bodyPr/>
                        <a:lstStyle/>
                        <a:p>
                          <a:endParaRPr lang="x-none"/>
                        </a:p>
                      </a:txBody>
                      <a:tcPr>
                        <a:blipFill>
                          <a:blip r:embed="rId5"/>
                          <a:stretch>
                            <a:fillRect l="-201786" t="-166000" r="-103571" b="-302000"/>
                          </a:stretch>
                        </a:blipFill>
                      </a:tcPr>
                    </a:tc>
                    <a:tc>
                      <a:txBody>
                        <a:bodyPr/>
                        <a:lstStyle/>
                        <a:p>
                          <a:r>
                            <a:rPr lang="x-none" sz="1800" u="none" strike="noStrike" dirty="0">
                              <a:effectLst/>
                            </a:rPr>
                            <a:t>0.08489</a:t>
                          </a:r>
                          <a:endParaRPr lang="x-none" dirty="0"/>
                        </a:p>
                      </a:txBody>
                      <a:tcPr/>
                    </a:tc>
                    <a:extLst>
                      <a:ext uri="{0D108BD9-81ED-4DB2-BD59-A6C34878D82A}">
                        <a16:rowId xmlns:a16="http://schemas.microsoft.com/office/drawing/2014/main" xmlns="" xmlns:a14="http://schemas.microsoft.com/office/drawing/2010/main" val="1521020707"/>
                      </a:ext>
                    </a:extLst>
                  </a:tr>
                  <a:tr h="606806">
                    <a:tc>
                      <a:txBody>
                        <a:bodyPr/>
                        <a:lstStyle/>
                        <a:p>
                          <a:endParaRPr lang="x-none"/>
                        </a:p>
                      </a:txBody>
                      <a:tcPr>
                        <a:blipFill>
                          <a:blip r:embed="rId5"/>
                          <a:stretch>
                            <a:fillRect l="-592" t="-266000" r="-302367" b="-202000"/>
                          </a:stretch>
                        </a:blipFill>
                      </a:tcPr>
                    </a:tc>
                    <a:tc>
                      <a:txBody>
                        <a:bodyPr/>
                        <a:lstStyle/>
                        <a:p>
                          <a:r>
                            <a:rPr lang="x-none" sz="1800" u="none" strike="noStrike" dirty="0">
                              <a:effectLst/>
                            </a:rPr>
                            <a:t>0.15904</a:t>
                          </a:r>
                          <a:endParaRPr lang="x-none" dirty="0"/>
                        </a:p>
                      </a:txBody>
                      <a:tcPr/>
                    </a:tc>
                    <a:tc>
                      <a:txBody>
                        <a:bodyPr/>
                        <a:lstStyle/>
                        <a:p>
                          <a:endParaRPr lang="x-none"/>
                        </a:p>
                      </a:txBody>
                      <a:tcPr>
                        <a:blipFill>
                          <a:blip r:embed="rId5"/>
                          <a:stretch>
                            <a:fillRect l="-201786" t="-266000" r="-103571" b="-202000"/>
                          </a:stretch>
                        </a:blipFill>
                      </a:tcPr>
                    </a:tc>
                    <a:tc>
                      <a:txBody>
                        <a:bodyPr/>
                        <a:lstStyle/>
                        <a:p>
                          <a:r>
                            <a:rPr lang="x-none" sz="1800" u="none" strike="noStrike" dirty="0">
                              <a:effectLst/>
                            </a:rPr>
                            <a:t>0.04546</a:t>
                          </a:r>
                          <a:endParaRPr lang="x-none" dirty="0"/>
                        </a:p>
                      </a:txBody>
                      <a:tcPr/>
                    </a:tc>
                    <a:extLst>
                      <a:ext uri="{0D108BD9-81ED-4DB2-BD59-A6C34878D82A}">
                        <a16:rowId xmlns:a16="http://schemas.microsoft.com/office/drawing/2014/main" xmlns="" xmlns:a14="http://schemas.microsoft.com/office/drawing/2010/main" val="251820299"/>
                      </a:ext>
                    </a:extLst>
                  </a:tr>
                  <a:tr h="606806">
                    <a:tc>
                      <a:txBody>
                        <a:bodyPr/>
                        <a:lstStyle/>
                        <a:p>
                          <a:endParaRPr lang="x-none"/>
                        </a:p>
                      </a:txBody>
                      <a:tcPr>
                        <a:blipFill>
                          <a:blip r:embed="rId5"/>
                          <a:stretch>
                            <a:fillRect l="-592" t="-369697" r="-302367" b="-104040"/>
                          </a:stretch>
                        </a:blipFill>
                      </a:tcPr>
                    </a:tc>
                    <a:tc>
                      <a:txBody>
                        <a:bodyPr/>
                        <a:lstStyle/>
                        <a:p>
                          <a:r>
                            <a:rPr lang="x-none" sz="1800" u="none" strike="noStrike" dirty="0">
                              <a:effectLst/>
                            </a:rPr>
                            <a:t>0.15652</a:t>
                          </a:r>
                          <a:endParaRPr lang="x-none" dirty="0"/>
                        </a:p>
                      </a:txBody>
                      <a:tcPr/>
                    </a:tc>
                    <a:tc>
                      <a:txBody>
                        <a:bodyPr/>
                        <a:lstStyle/>
                        <a:p>
                          <a:endParaRPr lang="x-none"/>
                        </a:p>
                      </a:txBody>
                      <a:tcPr>
                        <a:blipFill>
                          <a:blip r:embed="rId5"/>
                          <a:stretch>
                            <a:fillRect l="-201786" t="-369697" r="-103571" b="-104040"/>
                          </a:stretch>
                        </a:blipFill>
                      </a:tcPr>
                    </a:tc>
                    <a:tc>
                      <a:txBody>
                        <a:bodyPr/>
                        <a:lstStyle/>
                        <a:p>
                          <a:r>
                            <a:rPr lang="x-none" sz="1800" u="none" strike="noStrike" dirty="0">
                              <a:effectLst/>
                            </a:rPr>
                            <a:t>0</a:t>
                          </a:r>
                          <a:endParaRPr lang="x-none" dirty="0"/>
                        </a:p>
                      </a:txBody>
                      <a:tcPr/>
                    </a:tc>
                    <a:extLst>
                      <a:ext uri="{0D108BD9-81ED-4DB2-BD59-A6C34878D82A}">
                        <a16:rowId xmlns:a16="http://schemas.microsoft.com/office/drawing/2014/main" xmlns="" xmlns:a14="http://schemas.microsoft.com/office/drawing/2010/main" val="3457520681"/>
                      </a:ext>
                    </a:extLst>
                  </a:tr>
                  <a:tr h="612331">
                    <a:tc>
                      <a:txBody>
                        <a:bodyPr/>
                        <a:lstStyle/>
                        <a:p>
                          <a:endParaRPr lang="x-none"/>
                        </a:p>
                      </a:txBody>
                      <a:tcPr>
                        <a:blipFill>
                          <a:blip r:embed="rId5"/>
                          <a:stretch>
                            <a:fillRect l="-592" t="-460396" r="-302367" b="-1980"/>
                          </a:stretch>
                        </a:blipFill>
                      </a:tcPr>
                    </a:tc>
                    <a:tc>
                      <a:txBody>
                        <a:bodyPr/>
                        <a:lstStyle/>
                        <a:p>
                          <a:r>
                            <a:rPr lang="x-none" sz="1800" u="none" strike="noStrike" dirty="0">
                              <a:effectLst/>
                            </a:rPr>
                            <a:t>0.14181</a:t>
                          </a:r>
                          <a:endParaRPr lang="x-none" dirty="0"/>
                        </a:p>
                      </a:txBody>
                      <a:tcPr/>
                    </a:tc>
                    <a:tc>
                      <a:txBody>
                        <a:bodyPr/>
                        <a:lstStyle/>
                        <a:p>
                          <a:endParaRPr lang="x-none"/>
                        </a:p>
                      </a:txBody>
                      <a:tcPr/>
                    </a:tc>
                    <a:tc>
                      <a:txBody>
                        <a:bodyPr/>
                        <a:lstStyle/>
                        <a:p>
                          <a:endParaRPr lang="x-none" dirty="0"/>
                        </a:p>
                      </a:txBody>
                      <a:tcPr/>
                    </a:tc>
                    <a:extLst>
                      <a:ext uri="{0D108BD9-81ED-4DB2-BD59-A6C34878D82A}">
                        <a16:rowId xmlns:a16="http://schemas.microsoft.com/office/drawing/2014/main" xmlns="" xmlns:a14="http://schemas.microsoft.com/office/drawing/2010/main" val="1355107877"/>
                      </a:ext>
                    </a:extLst>
                  </a:tr>
                </a:tbl>
              </a:graphicData>
            </a:graphic>
          </p:graphicFrame>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246</TotalTime>
  <Words>205</Words>
  <Application>Microsoft Office PowerPoint</Application>
  <PresentationFormat>‫הצגה על המסך (4:3)</PresentationFormat>
  <Paragraphs>35</Paragraphs>
  <Slides>20</Slides>
  <Notes>0</Notes>
  <HiddenSlides>4</HiddenSlides>
  <MMClips>0</MMClips>
  <ScaleCrop>false</ScaleCrop>
  <HeadingPairs>
    <vt:vector size="4" baseType="variant">
      <vt:variant>
        <vt:lpstr>ערכת נושא</vt:lpstr>
      </vt:variant>
      <vt:variant>
        <vt:i4>1</vt:i4>
      </vt:variant>
      <vt:variant>
        <vt:lpstr>כותרות שקופיות</vt:lpstr>
      </vt:variant>
      <vt:variant>
        <vt:i4>20</vt:i4>
      </vt:variant>
    </vt:vector>
  </HeadingPairs>
  <TitlesOfParts>
    <vt:vector size="21" baseType="lpstr">
      <vt:lpstr>Facet</vt:lpstr>
      <vt:lpstr>A New Algorithm Based Entropic Threshold for Edge Detection in Images </vt:lpstr>
      <vt:lpstr>Abstract  Edge detection is one of the most critical tasks in automatic image analysis. There exists no universal edge detection method which works well under all conditions. This paper shows the new approach based on the one of the most efficient techniques for edge detection, which is entropy-based thresholding. The main advantages of the proposed method are its robustness and its flexibility. </vt:lpstr>
      <vt:lpstr>שקופית 3</vt:lpstr>
      <vt:lpstr>To illustrate why edge detection is not a trivial task, consider the problem of detecting edges in the following one-dimensional signal. Here, we may intuitively say that there should be an edge between the 4th and 5th pixels.        If the intensity difference were smaller between the 4th and the 5th pixels and if the intensity differences between the adjacent neighboring pixels were higher, it would not be as easy to say that there should be an edge in the corresponding region. Moreover, one could argue that this case is one in which there are several edges.      </vt:lpstr>
      <vt:lpstr>histogram  An image histogram is a type of histogram that acts as a graphical representation of the tonal distribution in a digital image. It plots the number of pixels for each tonal value. By looking at the histogram for a specific image a viewer will be able to judge the entire tonal distribution at a glance</vt:lpstr>
      <vt:lpstr>Image thresholding based on Shannon and Tsallis entropies </vt:lpstr>
      <vt:lpstr>שקופית 7</vt:lpstr>
      <vt:lpstr>שקופית 8</vt:lpstr>
      <vt:lpstr>שקופית 9</vt:lpstr>
      <vt:lpstr>Algo Flow</vt:lpstr>
      <vt:lpstr>שקופית 11</vt:lpstr>
      <vt:lpstr>שקופית 12</vt:lpstr>
      <vt:lpstr>שקופית 13</vt:lpstr>
      <vt:lpstr>שקופית 14</vt:lpstr>
      <vt:lpstr>שקופית 15</vt:lpstr>
      <vt:lpstr>שקופית 16</vt:lpstr>
      <vt:lpstr>שקופית 17</vt:lpstr>
      <vt:lpstr>שקופית 18</vt:lpstr>
      <vt:lpstr>Results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Assaf</dc:creator>
  <cp:keywords>CTPClassification=CTP_NT</cp:keywords>
  <cp:lastModifiedBy>Assaf</cp:lastModifiedBy>
  <cp:revision>37</cp:revision>
  <dcterms:created xsi:type="dcterms:W3CDTF">2019-08-31T15:30:00Z</dcterms:created>
  <dcterms:modified xsi:type="dcterms:W3CDTF">2019-09-21T13:01:12Z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5a58d8c4-5dbe-4831-ad78-5b67ca29a34f</vt:lpwstr>
  </property>
  <property fmtid="{D5CDD505-2E9C-101B-9397-08002B2CF9AE}" pid="3" name="CTP_TimeStamp">
    <vt:lpwstr>2019-09-16 13:39:30Z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