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312" r:id="rId3"/>
    <p:sldId id="327" r:id="rId4"/>
    <p:sldId id="328" r:id="rId5"/>
    <p:sldId id="256" r:id="rId6"/>
    <p:sldId id="259" r:id="rId7"/>
    <p:sldId id="260" r:id="rId8"/>
    <p:sldId id="261" r:id="rId9"/>
    <p:sldId id="325" r:id="rId10"/>
    <p:sldId id="316" r:id="rId11"/>
    <p:sldId id="313" r:id="rId12"/>
    <p:sldId id="314" r:id="rId13"/>
    <p:sldId id="315" r:id="rId14"/>
    <p:sldId id="262" r:id="rId15"/>
    <p:sldId id="320" r:id="rId16"/>
    <p:sldId id="326" r:id="rId17"/>
    <p:sldId id="318" r:id="rId18"/>
    <p:sldId id="319" r:id="rId19"/>
    <p:sldId id="321" r:id="rId20"/>
    <p:sldId id="322" r:id="rId21"/>
    <p:sldId id="323" r:id="rId2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8"/>
    <p:restoredTop sz="86395"/>
  </p:normalViewPr>
  <p:slideViewPr>
    <p:cSldViewPr snapToGrid="0">
      <p:cViewPr>
        <p:scale>
          <a:sx n="65" d="100"/>
          <a:sy n="65" d="100"/>
        </p:scale>
        <p:origin x="2048" y="1160"/>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16/05/2024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16/05/2024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332320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3513045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11336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13</a:t>
            </a:fld>
            <a:endParaRPr lang="en-IL"/>
          </a:p>
        </p:txBody>
      </p:sp>
    </p:spTree>
    <p:extLst>
      <p:ext uri="{BB962C8B-B14F-4D97-AF65-F5344CB8AC3E}">
        <p14:creationId xmlns:p14="http://schemas.microsoft.com/office/powerpoint/2010/main" val="301654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545830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15</a:t>
            </a:fld>
            <a:endParaRPr lang="en-IL"/>
          </a:p>
        </p:txBody>
      </p:sp>
    </p:spTree>
    <p:extLst>
      <p:ext uri="{BB962C8B-B14F-4D97-AF65-F5344CB8AC3E}">
        <p14:creationId xmlns:p14="http://schemas.microsoft.com/office/powerpoint/2010/main" val="637512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16</a:t>
            </a:fld>
            <a:endParaRPr lang="en-IL"/>
          </a:p>
        </p:txBody>
      </p:sp>
    </p:spTree>
    <p:extLst>
      <p:ext uri="{BB962C8B-B14F-4D97-AF65-F5344CB8AC3E}">
        <p14:creationId xmlns:p14="http://schemas.microsoft.com/office/powerpoint/2010/main" val="411303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34527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18</a:t>
            </a:fld>
            <a:endParaRPr lang="en-IL"/>
          </a:p>
        </p:txBody>
      </p:sp>
    </p:spTree>
    <p:extLst>
      <p:ext uri="{BB962C8B-B14F-4D97-AF65-F5344CB8AC3E}">
        <p14:creationId xmlns:p14="http://schemas.microsoft.com/office/powerpoint/2010/main" val="123934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19</a:t>
            </a:fld>
            <a:endParaRPr lang="en-IL"/>
          </a:p>
        </p:txBody>
      </p:sp>
    </p:spTree>
    <p:extLst>
      <p:ext uri="{BB962C8B-B14F-4D97-AF65-F5344CB8AC3E}">
        <p14:creationId xmlns:p14="http://schemas.microsoft.com/office/powerpoint/2010/main" val="334294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98450" algn="l" rtl="0">
              <a:lnSpc>
                <a:spcPct val="100000"/>
              </a:lnSpc>
              <a:spcBef>
                <a:spcPts val="0"/>
              </a:spcBef>
              <a:spcAft>
                <a:spcPts val="0"/>
              </a:spcAft>
              <a:buClr>
                <a:srgbClr val="000000"/>
              </a:buClr>
              <a:buSzPts val="1100"/>
              <a:buFont typeface="Arial"/>
              <a:buChar char="●"/>
            </a:pPr>
            <a:r>
              <a:rPr lang="en-IL" dirty="0"/>
              <a:t>Let’s start with a story</a:t>
            </a:r>
          </a:p>
          <a:p>
            <a:pPr marL="457200" marR="0" indent="-298450" algn="l" rtl="0">
              <a:lnSpc>
                <a:spcPct val="100000"/>
              </a:lnSpc>
              <a:spcBef>
                <a:spcPts val="0"/>
              </a:spcBef>
              <a:spcAft>
                <a:spcPts val="0"/>
              </a:spcAft>
              <a:buClr>
                <a:srgbClr val="000000"/>
              </a:buClr>
              <a:buSzPts val="1100"/>
              <a:buFont typeface="Arial"/>
              <a:buChar char="●"/>
            </a:pPr>
            <a:r>
              <a:rPr lang="en-IL" dirty="0"/>
              <a:t>Imaging you are a web developer, or someone else working on a day to day basis with their computer</a:t>
            </a:r>
          </a:p>
          <a:p>
            <a:pPr marL="457200" marR="0" indent="-298450" algn="l" rtl="0">
              <a:lnSpc>
                <a:spcPct val="100000"/>
              </a:lnSpc>
              <a:spcBef>
                <a:spcPts val="0"/>
              </a:spcBef>
              <a:spcAft>
                <a:spcPts val="0"/>
              </a:spcAft>
              <a:buClr>
                <a:srgbClr val="000000"/>
              </a:buClr>
              <a:buSzPts val="1100"/>
              <a:buFont typeface="Arial"/>
              <a:buChar char="●"/>
            </a:pPr>
            <a:r>
              <a:rPr lang="en-US" dirty="0"/>
              <a:t>And the browser is getting heavier, slower. Hard to use.</a:t>
            </a:r>
            <a:br>
              <a:rPr lang="en-US" dirty="0"/>
            </a:br>
            <a:br>
              <a:rPr lang="en-US" dirty="0"/>
            </a:br>
            <a:r>
              <a:rPr lang="en-US" dirty="0"/>
              <a:t>So you hear about an extension called the Great Suspender which shuts down unused tabs</a:t>
            </a:r>
          </a:p>
          <a:p>
            <a:pPr marL="457200" marR="0" indent="-298450" algn="l" rtl="0">
              <a:lnSpc>
                <a:spcPct val="100000"/>
              </a:lnSpc>
              <a:spcBef>
                <a:spcPts val="0"/>
              </a:spcBef>
              <a:spcAft>
                <a:spcPts val="0"/>
              </a:spcAft>
              <a:buClr>
                <a:srgbClr val="000000"/>
              </a:buClr>
              <a:buSzPts val="1100"/>
              <a:buFont typeface="Arial"/>
              <a:buChar char="●"/>
            </a:pPr>
            <a:r>
              <a:rPr lang="en-US" dirty="0"/>
              <a:t>And it works!</a:t>
            </a:r>
            <a:br>
              <a:rPr lang="en-US" dirty="0"/>
            </a:br>
            <a:br>
              <a:rPr lang="en-US" dirty="0"/>
            </a:br>
            <a:r>
              <a:rPr lang="en-US" dirty="0"/>
              <a:t>So you tell your friends, and they are installing it – all 100,000+ of them.</a:t>
            </a:r>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r>
              <a:rPr lang="en-US" dirty="0"/>
              <a:t>And one day you find that</a:t>
            </a:r>
          </a:p>
          <a:p>
            <a:pPr marL="457200" marR="0" indent="-298450" algn="l" rtl="0">
              <a:lnSpc>
                <a:spcPct val="100000"/>
              </a:lnSpc>
              <a:spcBef>
                <a:spcPts val="0"/>
              </a:spcBef>
              <a:spcAft>
                <a:spcPts val="0"/>
              </a:spcAft>
              <a:buClr>
                <a:srgbClr val="000000"/>
              </a:buClr>
              <a:buSzPts val="1100"/>
              <a:buFont typeface="Arial"/>
              <a:buChar char="●"/>
            </a:pPr>
            <a:endParaRPr lang="he-IL" dirty="0"/>
          </a:p>
          <a:p>
            <a:pPr marL="457200" marR="0" indent="-298450" algn="l" rtl="0">
              <a:lnSpc>
                <a:spcPct val="100000"/>
              </a:lnSpc>
              <a:spcBef>
                <a:spcPts val="0"/>
              </a:spcBef>
              <a:spcAft>
                <a:spcPts val="0"/>
              </a:spcAft>
              <a:buClr>
                <a:srgbClr val="000000"/>
              </a:buClr>
              <a:buSzPts val="1100"/>
              <a:buFont typeface="Arial"/>
              <a:buChar char="●"/>
            </a:pPr>
            <a:r>
              <a:rPr lang="en-IL" dirty="0"/>
              <a:t>Let’s start with a story</a:t>
            </a:r>
          </a:p>
          <a:p>
            <a:pPr marL="457200" marR="0" indent="-298450" algn="l" rtl="0">
              <a:lnSpc>
                <a:spcPct val="100000"/>
              </a:lnSpc>
              <a:spcBef>
                <a:spcPts val="0"/>
              </a:spcBef>
              <a:spcAft>
                <a:spcPts val="0"/>
              </a:spcAft>
              <a:buClr>
                <a:srgbClr val="000000"/>
              </a:buClr>
              <a:buSzPts val="1100"/>
              <a:buFont typeface="Arial"/>
              <a:buChar char="●"/>
            </a:pPr>
            <a:r>
              <a:rPr lang="en-IL" dirty="0"/>
              <a:t>Imaging you are a web developer, or someone else working on a day to day basis with their computer</a:t>
            </a:r>
          </a:p>
          <a:p>
            <a:pPr marL="457200" marR="0" indent="-298450" algn="l" rtl="0">
              <a:lnSpc>
                <a:spcPct val="100000"/>
              </a:lnSpc>
              <a:spcBef>
                <a:spcPts val="0"/>
              </a:spcBef>
              <a:spcAft>
                <a:spcPts val="0"/>
              </a:spcAft>
              <a:buClr>
                <a:srgbClr val="000000"/>
              </a:buClr>
              <a:buSzPts val="1100"/>
              <a:buFont typeface="Arial"/>
              <a:buChar char="●"/>
            </a:pPr>
            <a:r>
              <a:rPr lang="en-US" dirty="0"/>
              <a:t>And the browser is getting heavier, slower. Hard to use.</a:t>
            </a:r>
            <a:br>
              <a:rPr lang="en-US" dirty="0"/>
            </a:br>
            <a:br>
              <a:rPr lang="en-US" dirty="0"/>
            </a:br>
            <a:r>
              <a:rPr lang="en-US" dirty="0"/>
              <a:t>So you hear about an extension called the Great Suspender which shuts down unused tabs</a:t>
            </a:r>
          </a:p>
          <a:p>
            <a:pPr marL="457200" marR="0" indent="-298450" algn="l" rtl="0">
              <a:lnSpc>
                <a:spcPct val="100000"/>
              </a:lnSpc>
              <a:spcBef>
                <a:spcPts val="0"/>
              </a:spcBef>
              <a:spcAft>
                <a:spcPts val="0"/>
              </a:spcAft>
              <a:buClr>
                <a:srgbClr val="000000"/>
              </a:buClr>
              <a:buSzPts val="1100"/>
              <a:buFont typeface="Arial"/>
              <a:buChar char="●"/>
            </a:pPr>
            <a:r>
              <a:rPr lang="en-US" dirty="0"/>
              <a:t>And it works!</a:t>
            </a:r>
            <a:br>
              <a:rPr lang="en-US" dirty="0"/>
            </a:br>
            <a:br>
              <a:rPr lang="en-US" dirty="0"/>
            </a:br>
            <a:r>
              <a:rPr lang="en-US" dirty="0"/>
              <a:t>So you tell your friends, and they are installing it – all 100,000+ of them.</a:t>
            </a:r>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r>
              <a:rPr lang="en-US" dirty="0"/>
              <a:t>And one day you find that</a:t>
            </a:r>
            <a:r>
              <a:rPr lang="he-IL" dirty="0"/>
              <a:t> </a:t>
            </a:r>
            <a:r>
              <a:rPr lang="en-IL" dirty="0"/>
              <a:t>It was malware, and you are infected.</a:t>
            </a:r>
          </a:p>
          <a:p>
            <a:endParaRPr lang="he-IL" dirty="0"/>
          </a:p>
          <a:p>
            <a:r>
              <a:rPr lang="en-IL" dirty="0"/>
              <a:t>Not by Phishing or by plugging a USB drive to your laptop while you’re at the pull.</a:t>
            </a:r>
          </a:p>
          <a:p>
            <a:endParaRPr lang="en-IL" dirty="0"/>
          </a:p>
          <a:p>
            <a:r>
              <a:rPr lang="en-IL" dirty="0"/>
              <a:t>By an extensions that did something good, and you installed it.</a:t>
            </a:r>
          </a:p>
          <a:p>
            <a:endParaRPr lang="en-IL" dirty="0"/>
          </a:p>
          <a:p>
            <a:r>
              <a:rPr lang="en-IL" dirty="0"/>
              <a:t>So how does it happen?</a:t>
            </a:r>
            <a:br>
              <a:rPr lang="en-IL" dirty="0"/>
            </a:br>
            <a:endParaRPr lang="en-IL" dirty="0"/>
          </a:p>
          <a:p>
            <a:r>
              <a:rPr lang="en-IL" dirty="0"/>
              <a:t>Today… We are going to do the same thing.</a:t>
            </a:r>
          </a:p>
          <a:p>
            <a:endParaRPr lang="en-IL" dirty="0"/>
          </a:p>
          <a:p>
            <a:r>
              <a:rPr lang="en-IL" dirty="0"/>
              <a:t>First, let me introduce myself.</a:t>
            </a:r>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176523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20</a:t>
            </a:fld>
            <a:endParaRPr lang="en-IL"/>
          </a:p>
        </p:txBody>
      </p:sp>
    </p:spTree>
    <p:extLst>
      <p:ext uri="{BB962C8B-B14F-4D97-AF65-F5344CB8AC3E}">
        <p14:creationId xmlns:p14="http://schemas.microsoft.com/office/powerpoint/2010/main" val="83819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21</a:t>
            </a:fld>
            <a:endParaRPr lang="en-IL"/>
          </a:p>
        </p:txBody>
      </p:sp>
    </p:spTree>
    <p:extLst>
      <p:ext uri="{BB962C8B-B14F-4D97-AF65-F5344CB8AC3E}">
        <p14:creationId xmlns:p14="http://schemas.microsoft.com/office/powerpoint/2010/main" val="102655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166151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3045316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3016546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Take a moment and think what extensions do you have installed on your machine, now think technically what do they need to have access to in order to do that thing they do.</a:t>
            </a:r>
          </a:p>
          <a:p>
            <a:endParaRPr lang="en-IL" dirty="0"/>
          </a:p>
          <a:p>
            <a:r>
              <a:rPr lang="en-IL" dirty="0"/>
              <a:t>Adblock – need to know which elements are loaded to the page and identify them.</a:t>
            </a:r>
          </a:p>
          <a:p>
            <a:r>
              <a:rPr lang="en-IL" dirty="0"/>
              <a:t>Last pass – needs access to your passwords + form fields.</a:t>
            </a:r>
          </a:p>
          <a:p>
            <a:r>
              <a:rPr lang="en-IL" dirty="0"/>
              <a:t>VPN – needs access to all of your network requests</a:t>
            </a:r>
          </a:p>
          <a:p>
            <a:r>
              <a:rPr lang="en-IL" dirty="0"/>
              <a:t>Accessibilty tools – need access to the document to check color contrast for instance</a:t>
            </a:r>
          </a:p>
          <a:p>
            <a:r>
              <a:rPr lang="en-IL" dirty="0"/>
              <a:t>Grammarly – needs access to the content of your documents, emails, etc.</a:t>
            </a:r>
          </a:p>
          <a:p>
            <a:endParaRPr lang="en-IL" dirty="0"/>
          </a:p>
          <a:p>
            <a:r>
              <a:rPr lang="en-US" dirty="0"/>
              <a:t>P</a:t>
            </a:r>
            <a:r>
              <a:rPr lang="en-IL" dirty="0"/>
              <a:t>retty sensitive stuff.</a:t>
            </a:r>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2831366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106836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192628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2804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1637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extLst>
              <a:ext uri="{96DAC541-7B7A-43D3-8B79-37D633B846F1}">
                <asvg:svgBlip xmlns:asvg="http://schemas.microsoft.com/office/drawing/2016/SVG/main" r:embed="rId5"/>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621743"/>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safShochet/extension-that-steals-everyth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frogrammer.net/" TargetMode="Externa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linkedin.com/in/asaf-shochet/" TargetMode="External"/><Relationship Id="rId5" Type="http://schemas.openxmlformats.org/officeDocument/2006/relationships/image" Target="../media/image24.jpeg"/><Relationship Id="rId10" Type="http://schemas.openxmlformats.org/officeDocument/2006/relationships/image" Target="../media/image12.jpg"/><Relationship Id="rId4" Type="http://schemas.openxmlformats.org/officeDocument/2006/relationships/image" Target="../media/image4.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jp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linkedin.com/in/asaf-shochet/" TargetMode="External"/><Relationship Id="rId5" Type="http://schemas.openxmlformats.org/officeDocument/2006/relationships/image" Target="../media/image13.png"/><Relationship Id="rId10" Type="http://schemas.openxmlformats.org/officeDocument/2006/relationships/image" Target="../media/image15.jpeg"/><Relationship Id="rId4" Type="http://schemas.openxmlformats.org/officeDocument/2006/relationships/hyperlink" Target="https://www.frogrammer.net/" TargetMode="External"/><Relationship Id="rId9"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5693461" y="4535660"/>
            <a:ext cx="5265052" cy="553998"/>
          </a:xfrm>
          <a:prstGeom prst="rect">
            <a:avLst/>
          </a:prstGeom>
          <a:noFill/>
        </p:spPr>
        <p:txBody>
          <a:bodyPr wrap="square" tIns="0" bIns="0" anchor="ctr">
            <a:spAutoFit/>
          </a:bodyPr>
          <a:lstStyle/>
          <a:p>
            <a:pPr rtl="0"/>
            <a:r>
              <a:rPr lang="en-US" sz="3600" dirty="0">
                <a:latin typeface="Courier New" panose="02070309020205020404" pitchFamily="49" charset="0"/>
                <a:cs typeface="Courier New" panose="02070309020205020404" pitchFamily="49" charset="0"/>
              </a:rPr>
              <a:t>Asaf Shochet Avida</a:t>
            </a:r>
            <a:endParaRPr lang="he-IL" sz="3600"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600894" y="3212221"/>
            <a:ext cx="7832649"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Create an Extension That Steals Everything </a:t>
            </a: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10091634"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Available Permissions (Partial)</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836561" y="899830"/>
            <a:ext cx="10584246" cy="5201424"/>
          </a:xfrm>
          <a:prstGeom prst="rect">
            <a:avLst/>
          </a:prstGeom>
          <a:noFill/>
        </p:spPr>
        <p:txBody>
          <a:bodyPr wrap="square">
            <a:spAutoFit/>
          </a:bodyPr>
          <a:lstStyle/>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Tabs</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Downloads</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Geo Location</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Identity</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Web Navigation - Browsing history</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System Storage - Connected storage devices</a:t>
            </a:r>
          </a:p>
        </p:txBody>
      </p:sp>
      <p:sp>
        <p:nvSpPr>
          <p:cNvPr id="3" name="TextBox 2">
            <a:extLst>
              <a:ext uri="{FF2B5EF4-FFF2-40B4-BE49-F238E27FC236}">
                <a16:creationId xmlns:a16="http://schemas.microsoft.com/office/drawing/2014/main" id="{FE20B8E1-208C-27B3-8B36-4E52757ABEF3}"/>
              </a:ext>
            </a:extLst>
          </p:cNvPr>
          <p:cNvSpPr txBox="1"/>
          <p:nvPr/>
        </p:nvSpPr>
        <p:spPr>
          <a:xfrm>
            <a:off x="4469780" y="5894681"/>
            <a:ext cx="7722220" cy="369332"/>
          </a:xfrm>
          <a:prstGeom prst="rect">
            <a:avLst/>
          </a:prstGeom>
          <a:noFill/>
        </p:spPr>
        <p:txBody>
          <a:bodyPr wrap="square">
            <a:spAutoFit/>
          </a:bodyPr>
          <a:lstStyle/>
          <a:p>
            <a:r>
              <a:rPr lang="en-IL" dirty="0"/>
              <a:t>https://developer.chrome.com/docs/extensions/reference/permissions-list</a:t>
            </a:r>
          </a:p>
        </p:txBody>
      </p:sp>
    </p:spTree>
    <p:extLst>
      <p:ext uri="{BB962C8B-B14F-4D97-AF65-F5344CB8AC3E}">
        <p14:creationId xmlns:p14="http://schemas.microsoft.com/office/powerpoint/2010/main" val="3821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1CE16C51-7577-47A3-0A9D-80F3DA1E9B54}"/>
              </a:ext>
            </a:extLst>
          </p:cNvPr>
          <p:cNvSpPr txBox="1">
            <a:spLocks noGrp="1"/>
          </p:cNvSpPr>
          <p:nvPr>
            <p:ph type="title" idx="4294967295"/>
          </p:nvPr>
        </p:nvSpPr>
        <p:spPr>
          <a:xfrm>
            <a:off x="2784551" y="3391768"/>
            <a:ext cx="8640195" cy="61555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create an extension!</a:t>
            </a:r>
            <a:endParaRPr kumimoji="0" lang="he-IL"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6961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p:nvPr/>
        </p:nvSpPr>
        <p:spPr>
          <a:xfrm>
            <a:off x="836562" y="191944"/>
            <a:ext cx="4479634" cy="707886"/>
          </a:xfrm>
          <a:prstGeom prst="rect">
            <a:avLst/>
          </a:prstGeom>
          <a:noFill/>
        </p:spPr>
        <p:txBody>
          <a:bodyPr wrap="square" rtlCol="1">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r>
              <a:rPr lang="en-US" sz="4000" b="1" dirty="0">
                <a:solidFill>
                  <a:schemeClr val="tx1"/>
                </a:solidFill>
                <a:latin typeface="Courier New" panose="02070309020205020404" pitchFamily="49" charset="0"/>
                <a:cs typeface="Courier New" panose="02070309020205020404" pitchFamily="49" charset="0"/>
              </a:rPr>
              <a:t>Say hi to…   </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742459" y="5105307"/>
            <a:ext cx="10584246" cy="400110"/>
          </a:xfrm>
          <a:prstGeom prst="rect">
            <a:avLst/>
          </a:prstGeom>
          <a:noFill/>
        </p:spPr>
        <p:txBody>
          <a:bodyPr wrap="square">
            <a:spAutoFit/>
          </a:bodyPr>
          <a:lstStyle/>
          <a:p>
            <a:pPr algn="ctr" rtl="0"/>
            <a:r>
              <a:rPr lang="en-US" sz="2000" b="1" dirty="0">
                <a:latin typeface="Courier New" panose="02070309020205020404" pitchFamily="49" charset="0"/>
                <a:cs typeface="Courier New" panose="02070309020205020404" pitchFamily="49" charset="0"/>
              </a:rPr>
              <a:t>Report harmful content. Protect your freedom.</a:t>
            </a:r>
            <a:endParaRPr lang="he-IL" sz="2000" b="1"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A24568E9-62CC-C050-4F25-B19842F6E895}"/>
              </a:ext>
            </a:extLst>
          </p:cNvPr>
          <p:cNvSpPr txBox="1">
            <a:spLocks noGrp="1"/>
          </p:cNvSpPr>
          <p:nvPr>
            <p:ph type="title" idx="4294967295"/>
          </p:nvPr>
        </p:nvSpPr>
        <p:spPr>
          <a:xfrm>
            <a:off x="836562" y="-1535256"/>
            <a:ext cx="82227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Explaining what we are going to build</a:t>
            </a:r>
          </a:p>
        </p:txBody>
      </p:sp>
      <p:pic>
        <p:nvPicPr>
          <p:cNvPr id="11" name="Picture 10">
            <a:extLst>
              <a:ext uri="{FF2B5EF4-FFF2-40B4-BE49-F238E27FC236}">
                <a16:creationId xmlns:a16="http://schemas.microsoft.com/office/drawing/2014/main" id="{52C26FFA-400B-FE3C-5D0E-77B6C0534A8B}"/>
              </a:ext>
            </a:extLst>
          </p:cNvPr>
          <p:cNvPicPr>
            <a:picLocks noChangeAspect="1"/>
          </p:cNvPicPr>
          <p:nvPr/>
        </p:nvPicPr>
        <p:blipFill>
          <a:blip r:embed="rId3"/>
          <a:stretch>
            <a:fillRect/>
          </a:stretch>
        </p:blipFill>
        <p:spPr>
          <a:xfrm>
            <a:off x="4074760" y="899830"/>
            <a:ext cx="4042479" cy="4042479"/>
          </a:xfrm>
          <a:prstGeom prst="rect">
            <a:avLst/>
          </a:prstGeom>
        </p:spPr>
      </p:pic>
    </p:spTree>
    <p:extLst>
      <p:ext uri="{BB962C8B-B14F-4D97-AF65-F5344CB8AC3E}">
        <p14:creationId xmlns:p14="http://schemas.microsoft.com/office/powerpoint/2010/main" val="18962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19502"/>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37914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08788D71-4DFD-80FB-9686-62980F002313}"/>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11439296" y="1884105"/>
            <a:ext cx="45719" cy="4594754"/>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Graphic 8">
            <a:extLst>
              <a:ext uri="{FF2B5EF4-FFF2-40B4-BE49-F238E27FC236}">
                <a16:creationId xmlns:a16="http://schemas.microsoft.com/office/drawing/2014/main" id="{8EB72BBD-F385-7327-A1D5-AA86E225BD7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7" name="TextBox 6" descr="Link to project's github">
            <a:extLst>
              <a:ext uri="{FF2B5EF4-FFF2-40B4-BE49-F238E27FC236}">
                <a16:creationId xmlns:a16="http://schemas.microsoft.com/office/drawing/2014/main" id="{C1958DB4-1CEE-2541-C559-C62A1ECCDD39}"/>
              </a:ext>
            </a:extLst>
          </p:cNvPr>
          <p:cNvSpPr txBox="1"/>
          <p:nvPr/>
        </p:nvSpPr>
        <p:spPr>
          <a:xfrm>
            <a:off x="668653" y="5408562"/>
            <a:ext cx="10880187" cy="523220"/>
          </a:xfrm>
          <a:prstGeom prst="rect">
            <a:avLst/>
          </a:prstGeom>
          <a:noFill/>
        </p:spPr>
        <p:txBody>
          <a:bodyPr wrap="square">
            <a:spAutoFit/>
          </a:bodyPr>
          <a:lstStyle/>
          <a:p>
            <a:r>
              <a:rPr lang="en-IL" sz="2800" dirty="0">
                <a:hlinkClick r:id="rId3"/>
              </a:rPr>
              <a:t>https://github.com/AsafShochet/extension-that-steals-everything</a:t>
            </a:r>
            <a:endParaRPr lang="en-IL" sz="2800" dirty="0"/>
          </a:p>
        </p:txBody>
      </p:sp>
      <p:pic>
        <p:nvPicPr>
          <p:cNvPr id="9" name="Picture 8" descr="QR code leading to the application's GitHub">
            <a:extLst>
              <a:ext uri="{FF2B5EF4-FFF2-40B4-BE49-F238E27FC236}">
                <a16:creationId xmlns:a16="http://schemas.microsoft.com/office/drawing/2014/main" id="{088DA844-0918-A362-748B-D58A2F243EC6}"/>
              </a:ext>
            </a:extLst>
          </p:cNvPr>
          <p:cNvPicPr>
            <a:picLocks noChangeAspect="1"/>
          </p:cNvPicPr>
          <p:nvPr/>
        </p:nvPicPr>
        <p:blipFill>
          <a:blip r:embed="rId4"/>
          <a:stretch>
            <a:fillRect/>
          </a:stretch>
        </p:blipFill>
        <p:spPr>
          <a:xfrm>
            <a:off x="4250638" y="899830"/>
            <a:ext cx="3716215" cy="3716215"/>
          </a:xfrm>
          <a:prstGeom prst="rect">
            <a:avLst/>
          </a:prstGeom>
          <a:ln w="57150">
            <a:solidFill>
              <a:schemeClr val="tx1"/>
            </a:solidFill>
          </a:ln>
        </p:spPr>
      </p:pic>
      <p:sp>
        <p:nvSpPr>
          <p:cNvPr id="5" name="תיבת טקסט 2">
            <a:extLst>
              <a:ext uri="{FF2B5EF4-FFF2-40B4-BE49-F238E27FC236}">
                <a16:creationId xmlns:a16="http://schemas.microsoft.com/office/drawing/2014/main" id="{96C95733-CD16-5B99-0D96-4359CDBD3D86}"/>
              </a:ext>
            </a:extLst>
          </p:cNvPr>
          <p:cNvSpPr txBox="1">
            <a:spLocks noGrp="1"/>
          </p:cNvSpPr>
          <p:nvPr>
            <p:ph type="title" idx="4294967295"/>
          </p:nvPr>
        </p:nvSpPr>
        <p:spPr>
          <a:xfrm>
            <a:off x="714372" y="191944"/>
            <a:ext cx="84598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Github</a:t>
            </a: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 Link</a:t>
            </a:r>
          </a:p>
        </p:txBody>
      </p:sp>
    </p:spTree>
    <p:extLst>
      <p:ext uri="{BB962C8B-B14F-4D97-AF65-F5344CB8AC3E}">
        <p14:creationId xmlns:p14="http://schemas.microsoft.com/office/powerpoint/2010/main" val="26128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1CE16C51-7577-47A3-0A9D-80F3DA1E9B54}"/>
              </a:ext>
            </a:extLst>
          </p:cNvPr>
          <p:cNvSpPr txBox="1">
            <a:spLocks noGrp="1"/>
          </p:cNvSpPr>
          <p:nvPr>
            <p:ph type="title" idx="4294967295"/>
          </p:nvPr>
        </p:nvSpPr>
        <p:spPr>
          <a:xfrm>
            <a:off x="2784551" y="3391768"/>
            <a:ext cx="8640195" cy="61555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What can we do?</a:t>
            </a:r>
            <a:endParaRPr kumimoji="0" lang="he-IL"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25414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Mv3 To the Rescue?</a:t>
            </a:r>
          </a:p>
        </p:txBody>
      </p:sp>
      <p:sp>
        <p:nvSpPr>
          <p:cNvPr id="3" name="TextBox 2">
            <a:extLst>
              <a:ext uri="{FF2B5EF4-FFF2-40B4-BE49-F238E27FC236}">
                <a16:creationId xmlns:a16="http://schemas.microsoft.com/office/drawing/2014/main" id="{81857F25-F56D-9398-645A-87C1FA45C13D}"/>
              </a:ext>
            </a:extLst>
          </p:cNvPr>
          <p:cNvSpPr txBox="1"/>
          <p:nvPr/>
        </p:nvSpPr>
        <p:spPr>
          <a:xfrm>
            <a:off x="1253295" y="3726115"/>
            <a:ext cx="4106057"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Performance</a:t>
            </a:r>
          </a:p>
          <a:p>
            <a:pPr lvl="0" algn="ctr">
              <a:buSzPct val="100000"/>
            </a:pPr>
            <a:r>
              <a:rPr lang="en-US" sz="2800" dirty="0">
                <a:latin typeface="Courier New" panose="02070309020205020404" pitchFamily="49" charset="0"/>
                <a:cs typeface="Courier New" panose="02070309020205020404" pitchFamily="49" charset="0"/>
              </a:rPr>
              <a:t>Move Background to Service Worker</a:t>
            </a:r>
          </a:p>
        </p:txBody>
      </p:sp>
      <p:sp>
        <p:nvSpPr>
          <p:cNvPr id="7" name="TextBox 6">
            <a:extLst>
              <a:ext uri="{FF2B5EF4-FFF2-40B4-BE49-F238E27FC236}">
                <a16:creationId xmlns:a16="http://schemas.microsoft.com/office/drawing/2014/main" id="{F0B0B767-3CFE-75A0-EC2E-027E0936BAC2}"/>
              </a:ext>
            </a:extLst>
          </p:cNvPr>
          <p:cNvSpPr txBox="1"/>
          <p:nvPr/>
        </p:nvSpPr>
        <p:spPr>
          <a:xfrm>
            <a:off x="5689182" y="3657119"/>
            <a:ext cx="5834165"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Security</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No external code execution</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Improve permissions model</a:t>
            </a:r>
          </a:p>
        </p:txBody>
      </p:sp>
      <p:pic>
        <p:nvPicPr>
          <p:cNvPr id="3076" name="Picture 4">
            <a:extLst>
              <a:ext uri="{FF2B5EF4-FFF2-40B4-BE49-F238E27FC236}">
                <a16:creationId xmlns:a16="http://schemas.microsoft.com/office/drawing/2014/main" id="{A8597538-47F4-CF18-C2B0-991EC927A41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461" y="924559"/>
            <a:ext cx="2927408" cy="29274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D089D9D-3507-7AFF-EBE4-3F4FC09AEB4F}"/>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461" y="1264460"/>
            <a:ext cx="2247605" cy="224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5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wing the manifest.json file of the extension we demoed, mentioning that it runs of manifest version 3">
            <a:extLst>
              <a:ext uri="{FF2B5EF4-FFF2-40B4-BE49-F238E27FC236}">
                <a16:creationId xmlns:a16="http://schemas.microsoft.com/office/drawing/2014/main" id="{E60100DE-5847-82F2-674F-B4D95207F303}"/>
              </a:ext>
            </a:extLst>
          </p:cNvPr>
          <p:cNvPicPr>
            <a:picLocks noChangeAspect="1"/>
          </p:cNvPicPr>
          <p:nvPr/>
        </p:nvPicPr>
        <p:blipFill>
          <a:blip r:embed="rId3"/>
          <a:stretch>
            <a:fillRect/>
          </a:stretch>
        </p:blipFill>
        <p:spPr>
          <a:xfrm>
            <a:off x="3396734" y="100360"/>
            <a:ext cx="5398531" cy="6204489"/>
          </a:xfrm>
          <a:prstGeom prst="rect">
            <a:avLst/>
          </a:prstGeom>
        </p:spPr>
      </p:pic>
      <p:sp>
        <p:nvSpPr>
          <p:cNvPr id="4" name="תיבת טקסט 2">
            <a:extLst>
              <a:ext uri="{FF2B5EF4-FFF2-40B4-BE49-F238E27FC236}">
                <a16:creationId xmlns:a16="http://schemas.microsoft.com/office/drawing/2014/main" id="{1DA5BA92-E838-964D-6603-A974971CDE8E}"/>
              </a:ext>
            </a:extLst>
          </p:cNvPr>
          <p:cNvSpPr txBox="1">
            <a:spLocks noGrp="1"/>
          </p:cNvSpPr>
          <p:nvPr>
            <p:ph type="title" idx="4294967295"/>
          </p:nvPr>
        </p:nvSpPr>
        <p:spPr>
          <a:xfrm>
            <a:off x="836562" y="-1535256"/>
            <a:ext cx="11643305"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Showing the </a:t>
            </a:r>
            <a:r>
              <a:rPr kumimoji="0" lang="en-US" sz="4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manifest.json</a:t>
            </a: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 file of our application</a:t>
            </a:r>
          </a:p>
        </p:txBody>
      </p:sp>
    </p:spTree>
    <p:extLst>
      <p:ext uri="{BB962C8B-B14F-4D97-AF65-F5344CB8AC3E}">
        <p14:creationId xmlns:p14="http://schemas.microsoft.com/office/powerpoint/2010/main" val="103894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oking at our application’s manifest version, showing it is the new one (mv3)">
            <a:extLst>
              <a:ext uri="{FF2B5EF4-FFF2-40B4-BE49-F238E27FC236}">
                <a16:creationId xmlns:a16="http://schemas.microsoft.com/office/drawing/2014/main" id="{27A19ED0-C035-9283-E36B-4C95251B6B8F}"/>
              </a:ext>
            </a:extLst>
          </p:cNvPr>
          <p:cNvPicPr>
            <a:picLocks noChangeAspect="1"/>
          </p:cNvPicPr>
          <p:nvPr/>
        </p:nvPicPr>
        <p:blipFill rotWithShape="1">
          <a:blip r:embed="rId3"/>
          <a:srcRect t="60151" r="80"/>
          <a:stretch/>
        </p:blipFill>
        <p:spPr>
          <a:xfrm>
            <a:off x="2593846" y="1103970"/>
            <a:ext cx="7663673" cy="3512635"/>
          </a:xfrm>
          <a:prstGeom prst="rect">
            <a:avLst/>
          </a:prstGeom>
        </p:spPr>
      </p:pic>
      <p:sp>
        <p:nvSpPr>
          <p:cNvPr id="4" name="תיבת טקסט 2">
            <a:extLst>
              <a:ext uri="{FF2B5EF4-FFF2-40B4-BE49-F238E27FC236}">
                <a16:creationId xmlns:a16="http://schemas.microsoft.com/office/drawing/2014/main" id="{D88B5A5C-8B84-D9BA-EF29-A0E56E914AF1}"/>
              </a:ext>
            </a:extLst>
          </p:cNvPr>
          <p:cNvSpPr txBox="1">
            <a:spLocks noGrp="1"/>
          </p:cNvSpPr>
          <p:nvPr>
            <p:ph type="title" idx="4294967295"/>
          </p:nvPr>
        </p:nvSpPr>
        <p:spPr>
          <a:xfrm>
            <a:off x="836562" y="-1535256"/>
            <a:ext cx="10136238" cy="120032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L" sz="3600" b="0" i="0" u="none" strike="noStrike" kern="1200" cap="none" spc="0" normalizeH="0" baseline="0" noProof="0" dirty="0">
                <a:ln>
                  <a:noFill/>
                </a:ln>
                <a:solidFill>
                  <a:srgbClr val="F1C163"/>
                </a:solidFill>
                <a:effectLst/>
                <a:uLnTx/>
                <a:uFillTx/>
                <a:latin typeface="Segoe UI" panose="020B0502040204020203" pitchFamily="34" charset="0"/>
                <a:ea typeface="+mj-ea"/>
                <a:cs typeface="Segoe UI" panose="020B0502040204020203" pitchFamily="34" charset="0"/>
              </a:rPr>
              <a:t>Showing our application’s manifest version is the new one (mv3)</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62134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1051887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No, Really. How can we defend?</a:t>
            </a:r>
          </a:p>
        </p:txBody>
      </p:sp>
      <p:pic>
        <p:nvPicPr>
          <p:cNvPr id="1028" name="Picture 4">
            <a:extLst>
              <a:ext uri="{FF2B5EF4-FFF2-40B4-BE49-F238E27FC236}">
                <a16:creationId xmlns:a16="http://schemas.microsoft.com/office/drawing/2014/main" id="{6F087E6A-7669-A80F-7F75-430B81AC986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163" y="2147402"/>
            <a:ext cx="1733477" cy="173347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63;p48">
            <a:extLst>
              <a:ext uri="{FF2B5EF4-FFF2-40B4-BE49-F238E27FC236}">
                <a16:creationId xmlns:a16="http://schemas.microsoft.com/office/drawing/2014/main" id="{B6A8AA30-7A58-A16D-04FB-66ECE9510342}"/>
              </a:ext>
              <a:ext uri="{C183D7F6-B498-43B3-948B-1728B52AA6E4}">
                <adec:decorative xmlns:adec="http://schemas.microsoft.com/office/drawing/2017/decorative" val="1"/>
              </a:ext>
            </a:extLst>
          </p:cNvPr>
          <p:cNvSpPr/>
          <p:nvPr/>
        </p:nvSpPr>
        <p:spPr>
          <a:xfrm>
            <a:off x="8532461" y="1957322"/>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563;p48">
            <a:extLst>
              <a:ext uri="{FF2B5EF4-FFF2-40B4-BE49-F238E27FC236}">
                <a16:creationId xmlns:a16="http://schemas.microsoft.com/office/drawing/2014/main" id="{E1F8C93E-8073-ADF4-ACD6-240FE873F757}"/>
              </a:ext>
              <a:ext uri="{C183D7F6-B498-43B3-948B-1728B52AA6E4}">
                <adec:decorative xmlns:adec="http://schemas.microsoft.com/office/drawing/2017/decorative" val="1"/>
              </a:ext>
            </a:extLst>
          </p:cNvPr>
          <p:cNvSpPr/>
          <p:nvPr/>
        </p:nvSpPr>
        <p:spPr>
          <a:xfrm>
            <a:off x="4684511" y="1957322"/>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563;p48">
            <a:extLst>
              <a:ext uri="{FF2B5EF4-FFF2-40B4-BE49-F238E27FC236}">
                <a16:creationId xmlns:a16="http://schemas.microsoft.com/office/drawing/2014/main" id="{AB87DFFC-165D-3010-F475-4BDA5ED09052}"/>
              </a:ext>
              <a:ext uri="{C183D7F6-B498-43B3-948B-1728B52AA6E4}">
                <adec:decorative xmlns:adec="http://schemas.microsoft.com/office/drawing/2017/decorative" val="1"/>
              </a:ext>
            </a:extLst>
          </p:cNvPr>
          <p:cNvSpPr/>
          <p:nvPr/>
        </p:nvSpPr>
        <p:spPr>
          <a:xfrm>
            <a:off x="836561" y="1957321"/>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תיבת טקסט 3">
            <a:extLst>
              <a:ext uri="{FF2B5EF4-FFF2-40B4-BE49-F238E27FC236}">
                <a16:creationId xmlns:a16="http://schemas.microsoft.com/office/drawing/2014/main" id="{5A8F2234-AC4A-E549-0C73-3DF96033C45E}"/>
              </a:ext>
            </a:extLst>
          </p:cNvPr>
          <p:cNvSpPr txBox="1"/>
          <p:nvPr/>
        </p:nvSpPr>
        <p:spPr>
          <a:xfrm>
            <a:off x="4684560" y="3975920"/>
            <a:ext cx="3398685" cy="750205"/>
          </a:xfrm>
          <a:prstGeom prst="rect">
            <a:avLst/>
          </a:prstGeom>
          <a:noFill/>
        </p:spPr>
        <p:txBody>
          <a:bodyPr wrap="square">
            <a:spAutoFit/>
          </a:bodyPr>
          <a:lstStyle/>
          <a:p>
            <a:pPr algn="ctr" rtl="0"/>
            <a:r>
              <a:rPr lang="en-US" b="1" dirty="0">
                <a:latin typeface="Courier New" panose="02070309020205020404" pitchFamily="49" charset="0"/>
                <a:cs typeface="Courier New" panose="02070309020205020404" pitchFamily="49" charset="0"/>
              </a:rPr>
              <a:t>Allow/Block Extensions</a:t>
            </a:r>
          </a:p>
          <a:p>
            <a:pPr algn="ctr" rtl="0">
              <a:lnSpc>
                <a:spcPct val="150000"/>
              </a:lnSpc>
            </a:pPr>
            <a:r>
              <a:rPr lang="en-US" b="1" dirty="0">
                <a:latin typeface="Courier New" panose="02070309020205020404" pitchFamily="49" charset="0"/>
                <a:cs typeface="Courier New" panose="02070309020205020404" pitchFamily="49" charset="0"/>
              </a:rPr>
              <a:t>Restrict Permissions</a:t>
            </a:r>
            <a:endParaRPr lang="he-IL" b="1" dirty="0">
              <a:latin typeface="Courier New" panose="02070309020205020404" pitchFamily="49" charset="0"/>
              <a:cs typeface="Courier New" panose="02070309020205020404" pitchFamily="49" charset="0"/>
            </a:endParaRPr>
          </a:p>
        </p:txBody>
      </p:sp>
      <p:pic>
        <p:nvPicPr>
          <p:cNvPr id="1030" name="Picture 6">
            <a:extLst>
              <a:ext uri="{FF2B5EF4-FFF2-40B4-BE49-F238E27FC236}">
                <a16:creationId xmlns:a16="http://schemas.microsoft.com/office/drawing/2014/main" id="{CB6EA14E-B68D-F585-C7EE-F87EC5A87207}"/>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237" y="2200512"/>
            <a:ext cx="1680367" cy="1680367"/>
          </a:xfrm>
          <a:prstGeom prst="rect">
            <a:avLst/>
          </a:prstGeom>
          <a:noFill/>
          <a:extLst>
            <a:ext uri="{909E8E84-426E-40DD-AFC4-6F175D3DCCD1}">
              <a14:hiddenFill xmlns:a14="http://schemas.microsoft.com/office/drawing/2010/main">
                <a:solidFill>
                  <a:srgbClr val="FFFFFF"/>
                </a:solidFill>
              </a14:hiddenFill>
            </a:ext>
          </a:extLst>
        </p:spPr>
      </p:pic>
      <p:sp>
        <p:nvSpPr>
          <p:cNvPr id="11" name="תיבת טקסט 3">
            <a:extLst>
              <a:ext uri="{FF2B5EF4-FFF2-40B4-BE49-F238E27FC236}">
                <a16:creationId xmlns:a16="http://schemas.microsoft.com/office/drawing/2014/main" id="{E88B0318-E936-ADAF-ED29-8EFCE4F18C19}"/>
              </a:ext>
            </a:extLst>
          </p:cNvPr>
          <p:cNvSpPr txBox="1"/>
          <p:nvPr/>
        </p:nvSpPr>
        <p:spPr>
          <a:xfrm>
            <a:off x="8532461" y="3880879"/>
            <a:ext cx="3398685" cy="1304203"/>
          </a:xfrm>
          <a:prstGeom prst="rect">
            <a:avLst/>
          </a:prstGeom>
          <a:noFill/>
        </p:spPr>
        <p:txBody>
          <a:bodyPr wrap="square">
            <a:spAutoFit/>
          </a:bodyPr>
          <a:lstStyle/>
          <a:p>
            <a:pPr algn="ctr" rtl="0">
              <a:lnSpc>
                <a:spcPct val="150000"/>
              </a:lnSpc>
            </a:pPr>
            <a:r>
              <a:rPr lang="en-US" b="1" dirty="0">
                <a:latin typeface="Courier New" panose="02070309020205020404" pitchFamily="49" charset="0"/>
                <a:cs typeface="Courier New" panose="02070309020205020404" pitchFamily="49" charset="0"/>
              </a:rPr>
              <a:t>Prefer known vendors</a:t>
            </a:r>
          </a:p>
          <a:p>
            <a:pPr algn="ctr" rtl="0">
              <a:lnSpc>
                <a:spcPct val="150000"/>
              </a:lnSpc>
            </a:pPr>
            <a:r>
              <a:rPr lang="en-US" b="1" dirty="0">
                <a:latin typeface="Courier New" panose="02070309020205020404" pitchFamily="49" charset="0"/>
                <a:cs typeface="Courier New" panose="02070309020205020404" pitchFamily="49" charset="0"/>
              </a:rPr>
              <a:t>Disable when not needed</a:t>
            </a:r>
          </a:p>
          <a:p>
            <a:pPr algn="ctr" rtl="0">
              <a:lnSpc>
                <a:spcPct val="150000"/>
              </a:lnSpc>
            </a:pPr>
            <a:r>
              <a:rPr lang="en-US" b="1" dirty="0">
                <a:latin typeface="Courier New" panose="02070309020205020404" pitchFamily="49" charset="0"/>
                <a:cs typeface="Courier New" panose="02070309020205020404" pitchFamily="49" charset="0"/>
              </a:rPr>
              <a:t>Review permissions</a:t>
            </a:r>
            <a:endParaRPr lang="he-IL" b="1" dirty="0">
              <a:latin typeface="Courier New" panose="02070309020205020404" pitchFamily="49" charset="0"/>
              <a:cs typeface="Courier New" panose="02070309020205020404" pitchFamily="49" charset="0"/>
            </a:endParaRPr>
          </a:p>
        </p:txBody>
      </p:sp>
      <p:pic>
        <p:nvPicPr>
          <p:cNvPr id="13" name="Picture 8">
            <a:extLst>
              <a:ext uri="{FF2B5EF4-FFF2-40B4-BE49-F238E27FC236}">
                <a16:creationId xmlns:a16="http://schemas.microsoft.com/office/drawing/2014/main" id="{44CF85A0-10BF-AB97-94D4-3E29AB8D4C41}"/>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9460" y="1780287"/>
            <a:ext cx="2570735" cy="2570735"/>
          </a:xfrm>
          <a:prstGeom prst="rect">
            <a:avLst/>
          </a:prstGeom>
          <a:noFill/>
          <a:extLst>
            <a:ext uri="{909E8E84-426E-40DD-AFC4-6F175D3DCCD1}">
              <a14:hiddenFill xmlns:a14="http://schemas.microsoft.com/office/drawing/2010/main">
                <a:solidFill>
                  <a:srgbClr val="FFFFFF"/>
                </a:solidFill>
              </a14:hiddenFill>
            </a:ext>
          </a:extLst>
        </p:spPr>
      </p:pic>
      <p:sp>
        <p:nvSpPr>
          <p:cNvPr id="14" name="תיבת טקסט 3">
            <a:extLst>
              <a:ext uri="{FF2B5EF4-FFF2-40B4-BE49-F238E27FC236}">
                <a16:creationId xmlns:a16="http://schemas.microsoft.com/office/drawing/2014/main" id="{FA7E5075-4314-9391-ED15-21F960259107}"/>
              </a:ext>
            </a:extLst>
          </p:cNvPr>
          <p:cNvSpPr txBox="1"/>
          <p:nvPr/>
        </p:nvSpPr>
        <p:spPr>
          <a:xfrm>
            <a:off x="855486" y="3880879"/>
            <a:ext cx="3398685" cy="1304203"/>
          </a:xfrm>
          <a:prstGeom prst="rect">
            <a:avLst/>
          </a:prstGeom>
          <a:noFill/>
        </p:spPr>
        <p:txBody>
          <a:bodyPr wrap="square">
            <a:spAutoFit/>
          </a:bodyPr>
          <a:lstStyle/>
          <a:p>
            <a:pPr algn="ctr" rtl="0">
              <a:lnSpc>
                <a:spcPct val="150000"/>
              </a:lnSpc>
            </a:pPr>
            <a:r>
              <a:rPr lang="en-US" b="1" dirty="0">
                <a:latin typeface="Courier New" panose="02070309020205020404" pitchFamily="49" charset="0"/>
                <a:cs typeface="Courier New" panose="02070309020205020404" pitchFamily="49" charset="0"/>
              </a:rPr>
              <a:t>No way to block extensions from running on your website</a:t>
            </a:r>
            <a:endParaRPr lang="he-I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94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Story Time   </a:t>
            </a:r>
          </a:p>
        </p:txBody>
      </p:sp>
      <p:pic>
        <p:nvPicPr>
          <p:cNvPr id="13" name="Picture 12">
            <a:extLst>
              <a:ext uri="{FF2B5EF4-FFF2-40B4-BE49-F238E27FC236}">
                <a16:creationId xmlns:a16="http://schemas.microsoft.com/office/drawing/2014/main" id="{E95170B2-27B0-06DE-AEC9-5A13AF94FD5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608074" y="389796"/>
            <a:ext cx="5172064" cy="5469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 name="Group 5" descr="Showing multiple tabs opened leading to a performance issue">
            <a:extLst>
              <a:ext uri="{FF2B5EF4-FFF2-40B4-BE49-F238E27FC236}">
                <a16:creationId xmlns:a16="http://schemas.microsoft.com/office/drawing/2014/main" id="{74B526C2-1E5D-509F-691F-C597C03D485E}"/>
              </a:ext>
            </a:extLst>
          </p:cNvPr>
          <p:cNvGrpSpPr/>
          <p:nvPr/>
        </p:nvGrpSpPr>
        <p:grpSpPr>
          <a:xfrm>
            <a:off x="190033" y="1588719"/>
            <a:ext cx="5318048" cy="1513316"/>
            <a:chOff x="190033" y="1588719"/>
            <a:chExt cx="5318048" cy="1513316"/>
          </a:xfrm>
        </p:grpSpPr>
        <p:pic>
          <p:nvPicPr>
            <p:cNvPr id="3" name="Picture 2">
              <a:extLst>
                <a:ext uri="{FF2B5EF4-FFF2-40B4-BE49-F238E27FC236}">
                  <a16:creationId xmlns:a16="http://schemas.microsoft.com/office/drawing/2014/main" id="{7385CE11-AB25-7258-CE3A-F8C6CFFC34B8}"/>
                </a:ext>
              </a:extLst>
            </p:cNvPr>
            <p:cNvPicPr>
              <a:picLocks noChangeAspect="1"/>
            </p:cNvPicPr>
            <p:nvPr/>
          </p:nvPicPr>
          <p:blipFill rotWithShape="1">
            <a:blip r:embed="rId4"/>
            <a:srcRect l="30315" t="4040" r="6782" b="-4040"/>
            <a:stretch/>
          </p:blipFill>
          <p:spPr>
            <a:xfrm>
              <a:off x="190033" y="1588719"/>
              <a:ext cx="4056368" cy="478106"/>
            </a:xfrm>
            <a:prstGeom prst="rect">
              <a:avLst/>
            </a:prstGeom>
          </p:spPr>
        </p:pic>
        <p:pic>
          <p:nvPicPr>
            <p:cNvPr id="4" name="Picture 3">
              <a:extLst>
                <a:ext uri="{FF2B5EF4-FFF2-40B4-BE49-F238E27FC236}">
                  <a16:creationId xmlns:a16="http://schemas.microsoft.com/office/drawing/2014/main" id="{0D450A41-F1B5-8015-724A-D8CE3113DB79}"/>
                </a:ext>
              </a:extLst>
            </p:cNvPr>
            <p:cNvPicPr>
              <a:picLocks noChangeAspect="1"/>
            </p:cNvPicPr>
            <p:nvPr/>
          </p:nvPicPr>
          <p:blipFill rotWithShape="1">
            <a:blip r:embed="rId5"/>
            <a:srcRect l="10867" t="-100104"/>
            <a:stretch/>
          </p:blipFill>
          <p:spPr>
            <a:xfrm>
              <a:off x="624656" y="1588719"/>
              <a:ext cx="4206964" cy="995454"/>
            </a:xfrm>
            <a:prstGeom prst="rect">
              <a:avLst/>
            </a:prstGeom>
          </p:spPr>
        </p:pic>
        <p:pic>
          <p:nvPicPr>
            <p:cNvPr id="5" name="Picture 4">
              <a:extLst>
                <a:ext uri="{FF2B5EF4-FFF2-40B4-BE49-F238E27FC236}">
                  <a16:creationId xmlns:a16="http://schemas.microsoft.com/office/drawing/2014/main" id="{7995CF38-6B06-CBEA-24B9-63DC0974AAAC}"/>
                </a:ext>
              </a:extLst>
            </p:cNvPr>
            <p:cNvPicPr>
              <a:picLocks noChangeAspect="1"/>
            </p:cNvPicPr>
            <p:nvPr/>
          </p:nvPicPr>
          <p:blipFill rotWithShape="1">
            <a:blip r:embed="rId6"/>
            <a:srcRect l="19686" t="-73073" b="-1"/>
            <a:stretch/>
          </p:blipFill>
          <p:spPr>
            <a:xfrm>
              <a:off x="1101733" y="2244799"/>
              <a:ext cx="4406348" cy="857236"/>
            </a:xfrm>
            <a:prstGeom prst="rect">
              <a:avLst/>
            </a:prstGeom>
          </p:spPr>
        </p:pic>
      </p:grpSp>
    </p:spTree>
    <p:extLst>
      <p:ext uri="{BB962C8B-B14F-4D97-AF65-F5344CB8AC3E}">
        <p14:creationId xmlns:p14="http://schemas.microsoft.com/office/powerpoint/2010/main" val="20012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2923877"/>
          </a:xfrm>
          <a:prstGeom prst="rect">
            <a:avLst/>
          </a:prstGeom>
          <a:noFill/>
        </p:spPr>
        <p:txBody>
          <a:bodyPr wrap="square">
            <a:spAutoFit/>
          </a:bodyPr>
          <a:lstStyle/>
          <a:p>
            <a:pPr algn="l" rtl="0">
              <a:lnSpc>
                <a:spcPct val="200000"/>
              </a:lnSpc>
            </a:pPr>
            <a:r>
              <a:rPr lang="en-US" sz="3200" dirty="0">
                <a:latin typeface="Courier New" panose="02070309020205020404" pitchFamily="49" charset="0"/>
                <a:cs typeface="Courier New" panose="02070309020205020404" pitchFamily="49" charset="0"/>
              </a:rPr>
              <a:t>Extensions are powerful</a:t>
            </a:r>
          </a:p>
          <a:p>
            <a:pPr algn="l" rtl="0">
              <a:lnSpc>
                <a:spcPct val="200000"/>
              </a:lnSpc>
            </a:pPr>
            <a:r>
              <a:rPr lang="en-US" sz="3200" dirty="0">
                <a:latin typeface="Courier New" panose="02070309020205020404" pitchFamily="49" charset="0"/>
                <a:cs typeface="Courier New" panose="02070309020205020404" pitchFamily="49" charset="0"/>
              </a:rPr>
              <a:t>Extensions can be evil</a:t>
            </a:r>
          </a:p>
          <a:p>
            <a:pPr algn="l" rtl="0">
              <a:lnSpc>
                <a:spcPct val="200000"/>
              </a:lnSpc>
            </a:pPr>
            <a:r>
              <a:rPr lang="en-US" sz="3200" dirty="0">
                <a:latin typeface="Courier New" panose="02070309020205020404" pitchFamily="49" charset="0"/>
                <a:cs typeface="Courier New" panose="02070309020205020404" pitchFamily="49" charset="0"/>
              </a:rPr>
              <a:t>Now what?</a:t>
            </a:r>
          </a:p>
        </p:txBody>
      </p:sp>
    </p:spTree>
    <p:extLst>
      <p:ext uri="{BB962C8B-B14F-4D97-AF65-F5344CB8AC3E}">
        <p14:creationId xmlns:p14="http://schemas.microsoft.com/office/powerpoint/2010/main" val="28690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pic>
        <p:nvPicPr>
          <p:cNvPr id="13" name="Picture 12" descr="QR of the project's GitHub">
            <a:extLst>
              <a:ext uri="{FF2B5EF4-FFF2-40B4-BE49-F238E27FC236}">
                <a16:creationId xmlns:a16="http://schemas.microsoft.com/office/drawing/2014/main" id="{5892B0D3-1B36-F2EF-487A-9516861F80CE}"/>
              </a:ext>
            </a:extLst>
          </p:cNvPr>
          <p:cNvPicPr>
            <a:picLocks noChangeAspect="1"/>
          </p:cNvPicPr>
          <p:nvPr/>
        </p:nvPicPr>
        <p:blipFill>
          <a:blip r:embed="rId5"/>
          <a:stretch>
            <a:fillRect/>
          </a:stretch>
        </p:blipFill>
        <p:spPr>
          <a:xfrm>
            <a:off x="2303868" y="1416530"/>
            <a:ext cx="2820369" cy="2820369"/>
          </a:xfrm>
          <a:prstGeom prst="rect">
            <a:avLst/>
          </a:prstGeom>
          <a:ln w="57150">
            <a:solidFill>
              <a:schemeClr val="tx1"/>
            </a:solidFill>
          </a:ln>
        </p:spPr>
      </p:pic>
      <p:pic>
        <p:nvPicPr>
          <p:cNvPr id="14" name="Google Shape;204;g13447af10f0_0_2" descr="LinkedIn logo linking to my profile">
            <a:hlinkClick r:id="rId6"/>
            <a:extLst>
              <a:ext uri="{FF2B5EF4-FFF2-40B4-BE49-F238E27FC236}">
                <a16:creationId xmlns:a16="http://schemas.microsoft.com/office/drawing/2014/main" id="{F13AC8E3-56CF-B1A9-CDAC-8699E0B7E90B}"/>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grpSp>
        <p:nvGrpSpPr>
          <p:cNvPr id="3" name="Group 2">
            <a:extLst>
              <a:ext uri="{FF2B5EF4-FFF2-40B4-BE49-F238E27FC236}">
                <a16:creationId xmlns:a16="http://schemas.microsoft.com/office/drawing/2014/main" id="{3D508E4E-7401-A939-89B7-3B7C9F07C73B}"/>
              </a:ext>
              <a:ext uri="{C183D7F6-B498-43B3-948B-1728B52AA6E4}">
                <adec:decorative xmlns:adec="http://schemas.microsoft.com/office/drawing/2017/decorative" val="1"/>
              </a:ext>
            </a:extLst>
          </p:cNvPr>
          <p:cNvGrpSpPr/>
          <p:nvPr/>
        </p:nvGrpSpPr>
        <p:grpSpPr>
          <a:xfrm>
            <a:off x="2062238" y="3666084"/>
            <a:ext cx="10386945" cy="2450291"/>
            <a:chOff x="2062238" y="3666084"/>
            <a:chExt cx="10386945" cy="2450291"/>
          </a:xfrm>
        </p:grpSpPr>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Asaf Shochet Avida</a:t>
              </a:r>
              <a:endParaRPr lang="he-IL" sz="2400" dirty="0">
                <a:latin typeface="Courier New" panose="02070309020205020404" pitchFamily="49" charset="0"/>
                <a:cs typeface="Courier New" panose="02070309020205020404" pitchFamily="49" charset="0"/>
              </a:endParaRPr>
            </a:p>
          </p:txBody>
        </p:sp>
        <p:sp>
          <p:nvSpPr>
            <p:cNvPr id="15" name="Google Shape;205;g13447af10f0_0_2">
              <a:extLst>
                <a:ext uri="{FF2B5EF4-FFF2-40B4-BE49-F238E27FC236}">
                  <a16:creationId xmlns:a16="http://schemas.microsoft.com/office/drawing/2014/main" id="{139DD0EF-DFF8-9D11-DA3B-47868B852753}"/>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grpSp>
      <p:pic>
        <p:nvPicPr>
          <p:cNvPr id="16" name="Google Shape;206;g13447af10f0_0_2" descr="WWW logo linking to my personal website">
            <a:hlinkClick r:id="rId8"/>
            <a:extLst>
              <a:ext uri="{FF2B5EF4-FFF2-40B4-BE49-F238E27FC236}">
                <a16:creationId xmlns:a16="http://schemas.microsoft.com/office/drawing/2014/main" id="{DB19FF86-DB85-6EE4-E745-B3729D35E08A}"/>
              </a:ext>
            </a:extLst>
          </p:cNvPr>
          <p:cNvPicPr preferRelativeResize="0"/>
          <p:nvPr/>
        </p:nvPicPr>
        <p:blipFill rotWithShape="1">
          <a:blip r:embed="rId9">
            <a:alphaModFix/>
          </a:blip>
          <a:srcRect/>
          <a:stretch/>
        </p:blipFill>
        <p:spPr>
          <a:xfrm>
            <a:off x="5761046" y="4588865"/>
            <a:ext cx="1127107" cy="1127107"/>
          </a:xfrm>
          <a:prstGeom prst="rect">
            <a:avLst/>
          </a:prstGeom>
          <a:noFill/>
          <a:ln>
            <a:noFill/>
          </a:ln>
        </p:spPr>
      </p:pic>
      <p:pic>
        <p:nvPicPr>
          <p:cNvPr id="17" name="Google Shape;208;g13447af10f0_0_2" descr="Evinced logo">
            <a:extLst>
              <a:ext uri="{FF2B5EF4-FFF2-40B4-BE49-F238E27FC236}">
                <a16:creationId xmlns:a16="http://schemas.microsoft.com/office/drawing/2014/main" id="{B03C4623-6440-BBDF-EC6A-5A4888D17174}"/>
              </a:ext>
            </a:extLst>
          </p:cNvPr>
          <p:cNvPicPr preferRelativeResize="0"/>
          <p:nvPr/>
        </p:nvPicPr>
        <p:blipFill rotWithShape="1">
          <a:blip r:embed="rId10">
            <a:alphaModFix/>
          </a:blip>
          <a:srcRect/>
          <a:stretch/>
        </p:blipFill>
        <p:spPr>
          <a:xfrm>
            <a:off x="8525876" y="4905083"/>
            <a:ext cx="2556907" cy="461664"/>
          </a:xfrm>
          <a:prstGeom prst="rect">
            <a:avLst/>
          </a:prstGeom>
          <a:noFill/>
          <a:ln>
            <a:noFill/>
          </a:ln>
        </p:spPr>
      </p:pic>
      <p:sp>
        <p:nvSpPr>
          <p:cNvPr id="2" name="תיבת טקסט 6">
            <a:extLst>
              <a:ext uri="{FF2B5EF4-FFF2-40B4-BE49-F238E27FC236}">
                <a16:creationId xmlns:a16="http://schemas.microsoft.com/office/drawing/2014/main" id="{1504A03F-F6C5-6A94-198D-21928EA9D157}"/>
              </a:ext>
            </a:extLst>
          </p:cNvPr>
          <p:cNvSpPr txBox="1">
            <a:spLocks noGrp="1"/>
          </p:cNvSpPr>
          <p:nvPr>
            <p:ph type="title" idx="4294967295"/>
          </p:nvPr>
        </p:nvSpPr>
        <p:spPr>
          <a:xfrm>
            <a:off x="5877251" y="3189306"/>
            <a:ext cx="5705149" cy="49244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Thanks for listening!</a:t>
            </a:r>
          </a:p>
        </p:txBody>
      </p:sp>
    </p:spTree>
    <p:extLst>
      <p:ext uri="{BB962C8B-B14F-4D97-AF65-F5344CB8AC3E}">
        <p14:creationId xmlns:p14="http://schemas.microsoft.com/office/powerpoint/2010/main" val="126304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2">
            <a:extLst>
              <a:ext uri="{FF2B5EF4-FFF2-40B4-BE49-F238E27FC236}">
                <a16:creationId xmlns:a16="http://schemas.microsoft.com/office/drawing/2014/main" id="{444A5360-0AFD-9EFC-E38D-12E6F196F819}"/>
              </a:ext>
            </a:extLst>
          </p:cNvPr>
          <p:cNvSpPr txBox="1">
            <a:spLocks noGrp="1"/>
          </p:cNvSpPr>
          <p:nvPr>
            <p:ph type="title" idx="4294967295"/>
          </p:nvPr>
        </p:nvSpPr>
        <p:spPr>
          <a:xfrm>
            <a:off x="420046" y="-176308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Introducing the great suspender</a:t>
            </a:r>
          </a:p>
        </p:txBody>
      </p:sp>
      <p:pic>
        <p:nvPicPr>
          <p:cNvPr id="5" name="Picture 4" descr="Screenshot of &quot;The great suspender&quot; extension installation page">
            <a:extLst>
              <a:ext uri="{FF2B5EF4-FFF2-40B4-BE49-F238E27FC236}">
                <a16:creationId xmlns:a16="http://schemas.microsoft.com/office/drawing/2014/main" id="{205F4E4E-AC7D-A9A7-C60A-48669B113AF6}"/>
              </a:ext>
            </a:extLst>
          </p:cNvPr>
          <p:cNvPicPr>
            <a:picLocks noChangeAspect="1"/>
          </p:cNvPicPr>
          <p:nvPr/>
        </p:nvPicPr>
        <p:blipFill>
          <a:blip r:embed="rId3"/>
          <a:stretch>
            <a:fillRect/>
          </a:stretch>
        </p:blipFill>
        <p:spPr>
          <a:xfrm>
            <a:off x="2209800" y="692504"/>
            <a:ext cx="7772400" cy="491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howing the popularity of the extension, with over 100,000 downloads">
            <a:extLst>
              <a:ext uri="{FF2B5EF4-FFF2-40B4-BE49-F238E27FC236}">
                <a16:creationId xmlns:a16="http://schemas.microsoft.com/office/drawing/2014/main" id="{C1372917-28AF-EE87-45FF-F4A164B9ABB7}"/>
              </a:ext>
            </a:extLst>
          </p:cNvPr>
          <p:cNvPicPr>
            <a:picLocks noChangeAspect="1"/>
          </p:cNvPicPr>
          <p:nvPr/>
        </p:nvPicPr>
        <p:blipFill>
          <a:blip r:embed="rId4"/>
          <a:stretch>
            <a:fillRect/>
          </a:stretch>
        </p:blipFill>
        <p:spPr>
          <a:xfrm>
            <a:off x="6988602" y="4868929"/>
            <a:ext cx="4257786" cy="997395"/>
          </a:xfrm>
          <a:prstGeom prst="rect">
            <a:avLst/>
          </a:prstGeom>
          <a:solidFill>
            <a:srgbClr val="FFFFFF">
              <a:shade val="85000"/>
            </a:srgbClr>
          </a:solidFill>
          <a:ln w="88900" cap="sq">
            <a:solidFill>
              <a:srgbClr val="FF00DE"/>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001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article publishing that 'The Great Suspender' is actually malware">
            <a:extLst>
              <a:ext uri="{FF2B5EF4-FFF2-40B4-BE49-F238E27FC236}">
                <a16:creationId xmlns:a16="http://schemas.microsoft.com/office/drawing/2014/main" id="{4C984535-A8BE-28A5-F50B-2C7B6860882C}"/>
              </a:ext>
            </a:extLst>
          </p:cNvPr>
          <p:cNvPicPr>
            <a:picLocks noChangeAspect="1"/>
          </p:cNvPicPr>
          <p:nvPr/>
        </p:nvPicPr>
        <p:blipFill>
          <a:blip r:embed="rId3"/>
          <a:stretch>
            <a:fillRect/>
          </a:stretch>
        </p:blipFill>
        <p:spPr>
          <a:xfrm>
            <a:off x="2324100" y="176351"/>
            <a:ext cx="7772400" cy="61909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תיבת טקסט 2">
            <a:extLst>
              <a:ext uri="{FF2B5EF4-FFF2-40B4-BE49-F238E27FC236}">
                <a16:creationId xmlns:a16="http://schemas.microsoft.com/office/drawing/2014/main" id="{18D8FE67-131D-7D4D-20A1-A5E2C75A0DF3}"/>
              </a:ext>
            </a:extLst>
          </p:cNvPr>
          <p:cNvSpPr txBox="1">
            <a:spLocks noGrp="1"/>
          </p:cNvSpPr>
          <p:nvPr>
            <p:ph type="title" idx="4294967295"/>
          </p:nvPr>
        </p:nvSpPr>
        <p:spPr>
          <a:xfrm>
            <a:off x="684837" y="-1602989"/>
            <a:ext cx="5411163" cy="120032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L" sz="3600" b="0" i="0" u="none" strike="noStrike" kern="1200" cap="none" spc="0" normalizeH="0" baseline="0" noProof="0" dirty="0">
                <a:ln>
                  <a:noFill/>
                </a:ln>
                <a:solidFill>
                  <a:srgbClr val="F1C163"/>
                </a:solidFill>
                <a:effectLst/>
                <a:uLnTx/>
                <a:uFillTx/>
                <a:latin typeface="Segoe UI" panose="020B0502040204020203" pitchFamily="34" charset="0"/>
                <a:ea typeface="+mj-ea"/>
                <a:cs typeface="Segoe UI" panose="020B0502040204020203" pitchFamily="34" charset="0"/>
              </a:rPr>
              <a:t>Great suspender turns out to be spyware</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696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pic>
        <p:nvPicPr>
          <p:cNvPr id="9" name="Google Shape;208;g13447af10f0_0_2" descr="Evinced logo">
            <a:extLst>
              <a:ext uri="{FF2B5EF4-FFF2-40B4-BE49-F238E27FC236}">
                <a16:creationId xmlns:a16="http://schemas.microsoft.com/office/drawing/2014/main" id="{A4A2E4D4-E25B-9660-2925-8271A107A682}"/>
              </a:ext>
            </a:extLst>
          </p:cNvPr>
          <p:cNvPicPr preferRelativeResize="0"/>
          <p:nvPr/>
        </p:nvPicPr>
        <p:blipFill rotWithShape="1">
          <a:blip r:embed="rId3">
            <a:alphaModFix/>
          </a:blip>
          <a:srcRect/>
          <a:stretch/>
        </p:blipFill>
        <p:spPr>
          <a:xfrm>
            <a:off x="8525876" y="4905083"/>
            <a:ext cx="2556907" cy="461664"/>
          </a:xfrm>
          <a:prstGeom prst="rect">
            <a:avLst/>
          </a:prstGeom>
          <a:noFill/>
          <a:ln>
            <a:noFill/>
          </a:ln>
        </p:spPr>
      </p:pic>
      <p:pic>
        <p:nvPicPr>
          <p:cNvPr id="4" name="Google Shape;206;g13447af10f0_0_2" descr="WWW logo linking to my personal website">
            <a:hlinkClick r:id="rId4"/>
            <a:extLst>
              <a:ext uri="{FF2B5EF4-FFF2-40B4-BE49-F238E27FC236}">
                <a16:creationId xmlns:a16="http://schemas.microsoft.com/office/drawing/2014/main" id="{200BF4D2-83AA-1900-9DAE-0441B47CE8C7}"/>
              </a:ext>
            </a:extLst>
          </p:cNvPr>
          <p:cNvPicPr preferRelativeResize="0"/>
          <p:nvPr/>
        </p:nvPicPr>
        <p:blipFill rotWithShape="1">
          <a:blip r:embed="rId5">
            <a:alphaModFix/>
          </a:blip>
          <a:srcRect/>
          <a:stretch/>
        </p:blipFill>
        <p:spPr>
          <a:xfrm>
            <a:off x="5761046" y="4588865"/>
            <a:ext cx="1127107" cy="1127107"/>
          </a:xfrm>
          <a:prstGeom prst="rect">
            <a:avLst/>
          </a:prstGeom>
          <a:noFill/>
          <a:ln>
            <a:noFill/>
          </a:ln>
        </p:spPr>
      </p:pic>
      <p:pic>
        <p:nvPicPr>
          <p:cNvPr id="2" name="Google Shape;204;g13447af10f0_0_2" descr="LinkedIn logo linking to my profile">
            <a:hlinkClick r:id="rId6"/>
            <a:extLst>
              <a:ext uri="{FF2B5EF4-FFF2-40B4-BE49-F238E27FC236}">
                <a16:creationId xmlns:a16="http://schemas.microsoft.com/office/drawing/2014/main" id="{F8FCD18B-CDD0-1D5D-9874-8B2C0A2F5588}"/>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Frontend Tech Lead @Evinced</a:t>
            </a:r>
            <a:endParaRPr lang="he-IL" sz="2400" dirty="0">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solidFill>
                  <a:schemeClr val="tx1"/>
                </a:solidFill>
              </a:rPr>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10"/>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208509" y="-158381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Tree>
    <p:extLst>
      <p:ext uri="{BB962C8B-B14F-4D97-AF65-F5344CB8AC3E}">
        <p14:creationId xmlns:p14="http://schemas.microsoft.com/office/powerpoint/2010/main" val="158869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a browser extension</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Build a do-good extension</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Make it evil</a:t>
            </a:r>
            <a:endParaRPr lang="en-IL" sz="3200" b="1" i="0" dirty="0">
              <a:solidFill>
                <a:srgbClr val="007EE6"/>
              </a:solidFill>
              <a:effectLst/>
              <a:latin typeface="HelveticaNeue-CondensedBold" panose="02000503000000020004" pitchFamily="2" charset="0"/>
            </a:endParaRP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can we do?</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0FD0314-8E81-3834-A5AF-C4E17946196D}"/>
              </a:ext>
            </a:extLst>
          </p:cNvPr>
          <p:cNvSpPr txBox="1"/>
          <p:nvPr/>
        </p:nvSpPr>
        <p:spPr>
          <a:xfrm>
            <a:off x="4455668" y="2700918"/>
            <a:ext cx="6099048" cy="461665"/>
          </a:xfrm>
          <a:prstGeom prst="rect">
            <a:avLst/>
          </a:prstGeom>
          <a:noFill/>
        </p:spPr>
        <p:txBody>
          <a:bodyPr wrap="square">
            <a:spAutoFit/>
          </a:bodyPr>
          <a:lstStyle/>
          <a:p>
            <a:r>
              <a:rPr lang="en-IL" sz="2400" b="1" dirty="0">
                <a:solidFill>
                  <a:srgbClr val="007EE6"/>
                </a:solidFill>
                <a:latin typeface="HelveticaNeue-CondensedBold" panose="02000503000000020004" pitchFamily="2" charset="0"/>
              </a:rPr>
              <a:t>👿</a:t>
            </a:r>
            <a:endParaRPr lang="en-IL" sz="2400" dirty="0"/>
          </a:p>
        </p:txBody>
      </p:sp>
    </p:spTree>
    <p:extLst>
      <p:ext uri="{BB962C8B-B14F-4D97-AF65-F5344CB8AC3E}">
        <p14:creationId xmlns:p14="http://schemas.microsoft.com/office/powerpoint/2010/main" val="20172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7991859"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What is a web extension?   </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836561" y="1120588"/>
            <a:ext cx="10105510" cy="1384995"/>
          </a:xfrm>
          <a:prstGeom prst="rect">
            <a:avLst/>
          </a:prstGeom>
          <a:noFill/>
        </p:spPr>
        <p:txBody>
          <a:bodyPr wrap="square">
            <a:spAutoFit/>
          </a:bodyPr>
          <a:lstStyle/>
          <a:p>
            <a:pPr marL="0" lvl="0" indent="0" algn="l" rtl="0">
              <a:spcBef>
                <a:spcPts val="0"/>
              </a:spcBef>
              <a:spcAft>
                <a:spcPts val="0"/>
              </a:spcAft>
              <a:buNone/>
            </a:pPr>
            <a:r>
              <a:rPr lang="en-US" sz="2800" dirty="0">
                <a:solidFill>
                  <a:srgbClr val="202124"/>
                </a:solidFill>
                <a:highlight>
                  <a:srgbClr val="FFFFFF"/>
                </a:highlight>
                <a:latin typeface="Courier New" panose="02070309020205020404" pitchFamily="49" charset="0"/>
                <a:cs typeface="Courier New" panose="02070309020205020404" pitchFamily="49" charset="0"/>
              </a:rPr>
              <a:t>“Extensions are software programs, built on web technologies that enable users to customize their browsing experience.”</a:t>
            </a:r>
            <a:endParaRPr lang="en-IL" sz="4800" dirty="0">
              <a:latin typeface="Courier New" panose="02070309020205020404" pitchFamily="49" charset="0"/>
              <a:cs typeface="Courier New" panose="02070309020205020404" pitchFamily="49" charset="0"/>
            </a:endParaRPr>
          </a:p>
        </p:txBody>
      </p:sp>
      <p:pic>
        <p:nvPicPr>
          <p:cNvPr id="11" name="Google Shape;208;g13447af10f0_0_2" descr="Evinced Accessibility extension logo">
            <a:extLst>
              <a:ext uri="{FF2B5EF4-FFF2-40B4-BE49-F238E27FC236}">
                <a16:creationId xmlns:a16="http://schemas.microsoft.com/office/drawing/2014/main" id="{82E4201D-A4D4-3027-0901-65793BE90FA1}"/>
              </a:ext>
            </a:extLst>
          </p:cNvPr>
          <p:cNvPicPr preferRelativeResize="0"/>
          <p:nvPr/>
        </p:nvPicPr>
        <p:blipFill rotWithShape="1">
          <a:blip r:embed="rId3">
            <a:alphaModFix/>
          </a:blip>
          <a:srcRect/>
          <a:stretch/>
        </p:blipFill>
        <p:spPr>
          <a:xfrm>
            <a:off x="4616679" y="4678670"/>
            <a:ext cx="2838881" cy="512576"/>
          </a:xfrm>
          <a:prstGeom prst="rect">
            <a:avLst/>
          </a:prstGeom>
          <a:noFill/>
          <a:ln>
            <a:noFill/>
          </a:ln>
        </p:spPr>
      </p:pic>
      <p:sp>
        <p:nvSpPr>
          <p:cNvPr id="12" name="Google Shape;149;p11">
            <a:extLst>
              <a:ext uri="{FF2B5EF4-FFF2-40B4-BE49-F238E27FC236}">
                <a16:creationId xmlns:a16="http://schemas.microsoft.com/office/drawing/2014/main" id="{6899BF6F-F3AE-6C03-9BF5-E2C35BBE1FF5}"/>
              </a:ext>
            </a:extLst>
          </p:cNvPr>
          <p:cNvSpPr txBox="1">
            <a:spLocks/>
          </p:cNvSpPr>
          <p:nvPr/>
        </p:nvSpPr>
        <p:spPr>
          <a:xfrm>
            <a:off x="6096000" y="5787052"/>
            <a:ext cx="5672147" cy="5125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59080" algn="l" rtl="0">
              <a:lnSpc>
                <a:spcPct val="100000"/>
              </a:lnSpc>
              <a:spcBef>
                <a:spcPts val="0"/>
              </a:spcBef>
              <a:spcAft>
                <a:spcPts val="0"/>
              </a:spcAft>
              <a:buClr>
                <a:schemeClr val="lt1"/>
              </a:buClr>
              <a:buSzPts val="480"/>
              <a:buFont typeface="Fira Code"/>
              <a:buAutoNum type="arabicPeriod"/>
              <a:defRPr sz="1000" b="0" i="0" u="none" strike="noStrike" cap="none">
                <a:solidFill>
                  <a:srgbClr val="434343"/>
                </a:solidFill>
                <a:latin typeface="Fira Code"/>
                <a:ea typeface="Fira Code"/>
                <a:cs typeface="Fira Code"/>
                <a:sym typeface="Fira Code"/>
              </a:defRPr>
            </a:lvl1pPr>
            <a:lvl2pPr marL="914400" marR="0" lvl="1" indent="-259080"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2pPr>
            <a:lvl3pPr marL="1371600" marR="0" lvl="2" indent="-259080"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3pPr>
            <a:lvl4pPr marL="1828800" marR="0" lvl="3" indent="-259080" algn="l" rtl="0">
              <a:lnSpc>
                <a:spcPct val="115000"/>
              </a:lnSpc>
              <a:spcBef>
                <a:spcPts val="0"/>
              </a:spcBef>
              <a:spcAft>
                <a:spcPts val="0"/>
              </a:spcAft>
              <a:buClr>
                <a:schemeClr val="lt1"/>
              </a:buClr>
              <a:buSzPts val="480"/>
              <a:buFont typeface="Roboto Condensed Light"/>
              <a:buAutoNum type="arabicPeriod"/>
              <a:defRPr sz="1400" b="0" i="0" u="none" strike="noStrike" cap="none">
                <a:solidFill>
                  <a:srgbClr val="434343"/>
                </a:solidFill>
                <a:latin typeface="Fira Code"/>
                <a:ea typeface="Fira Code"/>
                <a:cs typeface="Fira Code"/>
                <a:sym typeface="Fira Code"/>
              </a:defRPr>
            </a:lvl4pPr>
            <a:lvl5pPr marL="2286000" marR="0" lvl="4" indent="-259079"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5pPr>
            <a:lvl6pPr marL="2743200" marR="0" lvl="5" indent="-259079"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6pPr>
            <a:lvl7pPr marL="3200400" marR="0" lvl="6" indent="-259079" algn="l" rtl="0">
              <a:lnSpc>
                <a:spcPct val="115000"/>
              </a:lnSpc>
              <a:spcBef>
                <a:spcPts val="0"/>
              </a:spcBef>
              <a:spcAft>
                <a:spcPts val="0"/>
              </a:spcAft>
              <a:buClr>
                <a:schemeClr val="lt1"/>
              </a:buClr>
              <a:buSzPts val="480"/>
              <a:buFont typeface="Roboto Condensed Light"/>
              <a:buAutoNum type="arabicPeriod"/>
              <a:defRPr sz="1400" b="0" i="0" u="none" strike="noStrike" cap="none">
                <a:solidFill>
                  <a:srgbClr val="434343"/>
                </a:solidFill>
                <a:latin typeface="Fira Code"/>
                <a:ea typeface="Fira Code"/>
                <a:cs typeface="Fira Code"/>
                <a:sym typeface="Fira Code"/>
              </a:defRPr>
            </a:lvl7pPr>
            <a:lvl8pPr marL="3657600" marR="0" lvl="7" indent="-259079"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8pPr>
            <a:lvl9pPr marL="4114800" marR="0" lvl="8" indent="-259079"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9pPr>
          </a:lstStyle>
          <a:p>
            <a:pPr marL="0" indent="0">
              <a:buFont typeface="Fira Code"/>
              <a:buNone/>
            </a:pPr>
            <a:r>
              <a:rPr lang="en-US" sz="1400" dirty="0">
                <a:solidFill>
                  <a:srgbClr val="202124"/>
                </a:solidFill>
                <a:highlight>
                  <a:srgbClr val="FFFFFF"/>
                </a:highlight>
              </a:rPr>
              <a:t>https://</a:t>
            </a:r>
            <a:r>
              <a:rPr lang="en-US" sz="1400" dirty="0" err="1">
                <a:solidFill>
                  <a:srgbClr val="202124"/>
                </a:solidFill>
                <a:highlight>
                  <a:srgbClr val="FFFFFF"/>
                </a:highlight>
              </a:rPr>
              <a:t>developer.chrome.com</a:t>
            </a:r>
            <a:r>
              <a:rPr lang="en-US" sz="1400" dirty="0">
                <a:solidFill>
                  <a:srgbClr val="202124"/>
                </a:solidFill>
                <a:highlight>
                  <a:srgbClr val="FFFFFF"/>
                </a:highlight>
              </a:rPr>
              <a:t>/docs/extensions/</a:t>
            </a:r>
            <a:endParaRPr lang="en-US" sz="1400" dirty="0"/>
          </a:p>
        </p:txBody>
      </p:sp>
      <p:pic>
        <p:nvPicPr>
          <p:cNvPr id="14" name="Graphic 13" descr="AdBlock extension logo">
            <a:extLst>
              <a:ext uri="{FF2B5EF4-FFF2-40B4-BE49-F238E27FC236}">
                <a16:creationId xmlns:a16="http://schemas.microsoft.com/office/drawing/2014/main" id="{58BF7BD3-1C74-4336-F12E-511308F50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6561" y="2716287"/>
            <a:ext cx="3423511" cy="2282341"/>
          </a:xfrm>
          <a:prstGeom prst="rect">
            <a:avLst/>
          </a:prstGeom>
        </p:spPr>
      </p:pic>
      <p:pic>
        <p:nvPicPr>
          <p:cNvPr id="4106" name="Picture 10" descr="LastPass extension logo">
            <a:extLst>
              <a:ext uri="{FF2B5EF4-FFF2-40B4-BE49-F238E27FC236}">
                <a16:creationId xmlns:a16="http://schemas.microsoft.com/office/drawing/2014/main" id="{F5C2200F-835C-FE90-515A-7129654122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072" y="3196348"/>
            <a:ext cx="3552096" cy="130413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NordVPN  extension logo">
            <a:extLst>
              <a:ext uri="{FF2B5EF4-FFF2-40B4-BE49-F238E27FC236}">
                <a16:creationId xmlns:a16="http://schemas.microsoft.com/office/drawing/2014/main" id="{39F5117A-B33D-4724-90D1-79D4FDE5F04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984" t="32997" r="17113" b="34742"/>
          <a:stretch/>
        </p:blipFill>
        <p:spPr bwMode="auto">
          <a:xfrm>
            <a:off x="7931930" y="3379061"/>
            <a:ext cx="3669031" cy="9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Extension Parts</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939101" y="1071175"/>
            <a:ext cx="10584246" cy="2246769"/>
          </a:xfrm>
          <a:prstGeom prst="rect">
            <a:avLst/>
          </a:prstGeom>
          <a:noFill/>
        </p:spPr>
        <p:txBody>
          <a:bodyPr wrap="square">
            <a:spAutoFit/>
          </a:bodyPr>
          <a:lstStyle/>
          <a:p>
            <a:pPr lvl="0" algn="l"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Manifest</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Metadata</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Behavior</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Permissions</a:t>
            </a:r>
          </a:p>
          <a:p>
            <a:pPr marL="285750" lvl="0" indent="-285750" algn="l" rtl="0">
              <a:spcBef>
                <a:spcPts val="0"/>
              </a:spcBef>
              <a:spcAft>
                <a:spcPts val="0"/>
              </a:spcAft>
              <a:buClrTx/>
              <a:buSzPct val="1000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5CAD0A5C-114E-6D00-75A1-BD5C147EF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231224" y="106326"/>
            <a:ext cx="5398531" cy="6204489"/>
          </a:xfrm>
          <a:prstGeom prst="rect">
            <a:avLst/>
          </a:prstGeom>
        </p:spPr>
      </p:pic>
    </p:spTree>
    <p:extLst>
      <p:ext uri="{BB962C8B-B14F-4D97-AF65-F5344CB8AC3E}">
        <p14:creationId xmlns:p14="http://schemas.microsoft.com/office/powerpoint/2010/main" val="35391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Scripts</a:t>
            </a:r>
          </a:p>
        </p:txBody>
      </p:sp>
      <p:sp>
        <p:nvSpPr>
          <p:cNvPr id="3" name="TextBox 2">
            <a:extLst>
              <a:ext uri="{FF2B5EF4-FFF2-40B4-BE49-F238E27FC236}">
                <a16:creationId xmlns:a16="http://schemas.microsoft.com/office/drawing/2014/main" id="{81857F25-F56D-9398-645A-87C1FA45C13D}"/>
              </a:ext>
            </a:extLst>
          </p:cNvPr>
          <p:cNvSpPr txBox="1"/>
          <p:nvPr/>
        </p:nvSpPr>
        <p:spPr>
          <a:xfrm>
            <a:off x="1124261" y="3719188"/>
            <a:ext cx="4073407" cy="1815882"/>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Content Script</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Runs on the page itself</a:t>
            </a:r>
          </a:p>
          <a:p>
            <a:pPr marL="285750" lvl="0" indent="-285750" algn="ctr" rtl="0">
              <a:spcBef>
                <a:spcPts val="0"/>
              </a:spcBef>
              <a:spcAft>
                <a:spcPts val="0"/>
              </a:spcAft>
              <a:buClrTx/>
              <a:buSzPct val="1000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0B0B767-3CFE-75A0-EC2E-027E0936BAC2}"/>
              </a:ext>
            </a:extLst>
          </p:cNvPr>
          <p:cNvSpPr txBox="1"/>
          <p:nvPr/>
        </p:nvSpPr>
        <p:spPr>
          <a:xfrm>
            <a:off x="5111218" y="3696622"/>
            <a:ext cx="6429284"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Background Script</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Service worker, no UI</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Responds to browser events</a:t>
            </a:r>
          </a:p>
        </p:txBody>
      </p:sp>
      <p:pic>
        <p:nvPicPr>
          <p:cNvPr id="2050" name="Picture 2">
            <a:extLst>
              <a:ext uri="{FF2B5EF4-FFF2-40B4-BE49-F238E27FC236}">
                <a16:creationId xmlns:a16="http://schemas.microsoft.com/office/drawing/2014/main" id="{635626BA-A12F-F849-8BE6-61B9E4BEBD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620" y="884192"/>
            <a:ext cx="2927409" cy="29274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AD080B9-6C8D-189C-19DD-EB89533F7A04}"/>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039" y="1084721"/>
            <a:ext cx="2679642" cy="267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20697</TotalTime>
  <Words>1067</Words>
  <Application>Microsoft Macintosh PowerPoint</Application>
  <PresentationFormat>Widescreen</PresentationFormat>
  <Paragraphs>141</Paragraphs>
  <Slides>21</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Courier New</vt:lpstr>
      <vt:lpstr>Fira Code</vt:lpstr>
      <vt:lpstr>HelveticaNeue-CondensedBold</vt:lpstr>
      <vt:lpstr>Segoe UI</vt:lpstr>
      <vt:lpstr>Office Theme</vt:lpstr>
      <vt:lpstr>Let’s Create an Extension That Steals Everything </vt:lpstr>
      <vt:lpstr>Story Time   </vt:lpstr>
      <vt:lpstr>Introducing the great suspender</vt:lpstr>
      <vt:lpstr>Great suspender turns out to be spyware</vt:lpstr>
      <vt:lpstr>Speaker introduction</vt:lpstr>
      <vt:lpstr>Agenda   </vt:lpstr>
      <vt:lpstr>What is a web extension?   </vt:lpstr>
      <vt:lpstr>Extension Parts</vt:lpstr>
      <vt:lpstr>Scripts</vt:lpstr>
      <vt:lpstr>Available Permissions (Partial)</vt:lpstr>
      <vt:lpstr>Let’s create an extension!</vt:lpstr>
      <vt:lpstr>Explaining what we are going to build</vt:lpstr>
      <vt:lpstr>And now   </vt:lpstr>
      <vt:lpstr>Github Link</vt:lpstr>
      <vt:lpstr>What can we do?</vt:lpstr>
      <vt:lpstr>Mv3 To the Rescue?</vt:lpstr>
      <vt:lpstr>Showing the manifest.json file of our application</vt:lpstr>
      <vt:lpstr>Showing our application’s manifest version is the new one (mv3)</vt:lpstr>
      <vt:lpstr>No, Really. How can we defend?</vt:lpstr>
      <vt:lpstr>Touching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21</cp:revision>
  <dcterms:created xsi:type="dcterms:W3CDTF">2024-03-27T12:49:15Z</dcterms:created>
  <dcterms:modified xsi:type="dcterms:W3CDTF">2024-05-21T15:45:47Z</dcterms:modified>
</cp:coreProperties>
</file>