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7" r:id="rId2"/>
    <p:sldId id="329" r:id="rId3"/>
    <p:sldId id="333" r:id="rId4"/>
    <p:sldId id="334" r:id="rId5"/>
    <p:sldId id="335" r:id="rId6"/>
    <p:sldId id="256" r:id="rId7"/>
    <p:sldId id="259" r:id="rId8"/>
    <p:sldId id="331" r:id="rId9"/>
    <p:sldId id="343" r:id="rId10"/>
    <p:sldId id="332" r:id="rId11"/>
    <p:sldId id="342" r:id="rId12"/>
    <p:sldId id="315" r:id="rId13"/>
    <p:sldId id="338" r:id="rId14"/>
    <p:sldId id="336" r:id="rId15"/>
    <p:sldId id="337" r:id="rId16"/>
    <p:sldId id="339" r:id="rId17"/>
    <p:sldId id="340" r:id="rId18"/>
    <p:sldId id="341" r:id="rId19"/>
    <p:sldId id="323" r:id="rId2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19"/>
    <p:restoredTop sz="86395"/>
  </p:normalViewPr>
  <p:slideViewPr>
    <p:cSldViewPr snapToGrid="0">
      <p:cViewPr>
        <p:scale>
          <a:sx n="110" d="100"/>
          <a:sy n="110" d="100"/>
        </p:scale>
        <p:origin x="496" y="168"/>
      </p:cViewPr>
      <p:guideLst/>
    </p:cSldViewPr>
  </p:slideViewPr>
  <p:outlineViewPr>
    <p:cViewPr>
      <p:scale>
        <a:sx n="33" d="100"/>
        <a:sy n="33" d="100"/>
      </p:scale>
      <p:origin x="0" y="-1008"/>
    </p:cViewPr>
  </p:outlineViewPr>
  <p:notesTextViewPr>
    <p:cViewPr>
      <p:scale>
        <a:sx n="1" d="1"/>
        <a:sy n="1" d="1"/>
      </p:scale>
      <p:origin x="0" y="0"/>
    </p:cViewPr>
  </p:notesTextViewPr>
  <p:notesViewPr>
    <p:cSldViewPr snapToGrid="0">
      <p:cViewPr varScale="1">
        <p:scale>
          <a:sx n="121" d="100"/>
          <a:sy n="121"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0CB2B-EE21-C9DE-D96B-AF55542185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EF7EE449-30EC-51CC-7C01-D01C63647A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F78A1B-F029-DA48-A824-C0A32AD9711F}" type="datetimeFigureOut">
              <a:rPr lang="en-IL" smtClean="0"/>
              <a:t>15/06/2024</a:t>
            </a:fld>
            <a:endParaRPr lang="en-IL"/>
          </a:p>
        </p:txBody>
      </p:sp>
      <p:sp>
        <p:nvSpPr>
          <p:cNvPr id="4" name="Footer Placeholder 3">
            <a:extLst>
              <a:ext uri="{FF2B5EF4-FFF2-40B4-BE49-F238E27FC236}">
                <a16:creationId xmlns:a16="http://schemas.microsoft.com/office/drawing/2014/main" id="{7D723A43-4281-0F59-D0C9-7E4213DE54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A960F11A-91AD-9FB4-FDD5-6942EBC278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8CB5EF-6B79-5B49-A7AA-A24B268C272B}" type="slidenum">
              <a:rPr lang="en-IL" smtClean="0"/>
              <a:t>‹#›</a:t>
            </a:fld>
            <a:endParaRPr lang="en-IL"/>
          </a:p>
        </p:txBody>
      </p:sp>
    </p:spTree>
    <p:extLst>
      <p:ext uri="{BB962C8B-B14F-4D97-AF65-F5344CB8AC3E}">
        <p14:creationId xmlns:p14="http://schemas.microsoft.com/office/powerpoint/2010/main" val="3697648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7E2F8-6D32-5946-A791-288EF922352C}" type="datetimeFigureOut">
              <a:rPr lang="en-IL" smtClean="0"/>
              <a:t>15/06/2024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5D362-918C-934B-B031-B2092ABF553C}" type="slidenum">
              <a:rPr lang="en-IL" smtClean="0"/>
              <a:t>‹#›</a:t>
            </a:fld>
            <a:endParaRPr lang="en-IL"/>
          </a:p>
        </p:txBody>
      </p:sp>
    </p:spTree>
    <p:extLst>
      <p:ext uri="{BB962C8B-B14F-4D97-AF65-F5344CB8AC3E}">
        <p14:creationId xmlns:p14="http://schemas.microsoft.com/office/powerpoint/2010/main" val="86798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a:t>
            </a:fld>
            <a:endParaRPr lang="en-IL"/>
          </a:p>
        </p:txBody>
      </p:sp>
    </p:spTree>
    <p:extLst>
      <p:ext uri="{BB962C8B-B14F-4D97-AF65-F5344CB8AC3E}">
        <p14:creationId xmlns:p14="http://schemas.microsoft.com/office/powerpoint/2010/main" val="265057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10</a:t>
            </a:fld>
            <a:endParaRPr lang="en-IL"/>
          </a:p>
        </p:txBody>
      </p:sp>
    </p:spTree>
    <p:extLst>
      <p:ext uri="{BB962C8B-B14F-4D97-AF65-F5344CB8AC3E}">
        <p14:creationId xmlns:p14="http://schemas.microsoft.com/office/powerpoint/2010/main" val="2836156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11</a:t>
            </a:fld>
            <a:endParaRPr lang="en-IL"/>
          </a:p>
        </p:txBody>
      </p:sp>
    </p:spTree>
    <p:extLst>
      <p:ext uri="{BB962C8B-B14F-4D97-AF65-F5344CB8AC3E}">
        <p14:creationId xmlns:p14="http://schemas.microsoft.com/office/powerpoint/2010/main" val="157352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L" dirty="0"/>
              <a:t>Add a button</a:t>
            </a:r>
          </a:p>
          <a:p>
            <a:pPr marL="171450" indent="-171450">
              <a:buFontTx/>
              <a:buChar char="-"/>
            </a:pPr>
            <a:r>
              <a:rPr lang="en-IL" dirty="0"/>
              <a:t>Show that the code is injected to the page, and send events</a:t>
            </a:r>
          </a:p>
          <a:p>
            <a:pPr marL="171450" indent="-171450">
              <a:buFontTx/>
              <a:buChar char="-"/>
            </a:pPr>
            <a:endParaRPr lang="en-IL" dirty="0"/>
          </a:p>
          <a:p>
            <a:pPr marL="171450" indent="-171450">
              <a:buFontTx/>
              <a:buChar char="-"/>
            </a:pPr>
            <a:r>
              <a:rPr lang="en-US" dirty="0"/>
              <a:t>T</a:t>
            </a:r>
            <a:r>
              <a:rPr lang="en-IL" dirty="0"/>
              <a:t>rack urls</a:t>
            </a:r>
          </a:p>
          <a:p>
            <a:pPr marL="171450" indent="-171450">
              <a:buFontTx/>
              <a:buChar char="-"/>
            </a:pPr>
            <a:r>
              <a:rPr lang="en-IL" dirty="0"/>
              <a:t>=&gt; go to a bank site</a:t>
            </a:r>
          </a:p>
          <a:p>
            <a:pPr marL="171450" indent="-171450">
              <a:buFontTx/>
              <a:buChar char="-"/>
            </a:pPr>
            <a:r>
              <a:rPr lang="en-IL" dirty="0"/>
              <a:t>Listen to keyboard</a:t>
            </a:r>
          </a:p>
          <a:p>
            <a:pPr marL="171450" indent="-171450">
              <a:buFontTx/>
              <a:buChar char="-"/>
            </a:pPr>
            <a:r>
              <a:rPr lang="en-US" dirty="0"/>
              <a:t>H</a:t>
            </a:r>
            <a:r>
              <a:rPr lang="en-IL" dirty="0"/>
              <a:t>ijack data from local storage</a:t>
            </a:r>
          </a:p>
          <a:p>
            <a:pPr marL="171450" indent="-171450">
              <a:buFontTx/>
              <a:buChar char="-"/>
            </a:pPr>
            <a:r>
              <a:rPr lang="en-US" dirty="0"/>
              <a:t>S</a:t>
            </a:r>
            <a:r>
              <a:rPr lang="en-IL" dirty="0"/>
              <a:t>creenshots</a:t>
            </a:r>
          </a:p>
          <a:p>
            <a:pPr marL="171450" indent="-171450">
              <a:buFontTx/>
              <a:buChar char="-"/>
            </a:pPr>
            <a:endParaRPr lang="en-IL" dirty="0"/>
          </a:p>
          <a:p>
            <a:pPr marL="171450" indent="-171450">
              <a:buFontTx/>
              <a:buChar char="-"/>
            </a:pPr>
            <a:endParaRPr lang="en-IL" dirty="0"/>
          </a:p>
          <a:p>
            <a:pPr marL="171450" indent="-171450">
              <a:buFontTx/>
              <a:buChar char="-"/>
            </a:pPr>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12</a:t>
            </a:fld>
            <a:endParaRPr lang="en-IL"/>
          </a:p>
        </p:txBody>
      </p:sp>
    </p:spTree>
    <p:extLst>
      <p:ext uri="{BB962C8B-B14F-4D97-AF65-F5344CB8AC3E}">
        <p14:creationId xmlns:p14="http://schemas.microsoft.com/office/powerpoint/2010/main" val="1620802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14</a:t>
            </a:fld>
            <a:endParaRPr lang="en-IL"/>
          </a:p>
        </p:txBody>
      </p:sp>
    </p:spTree>
    <p:extLst>
      <p:ext uri="{BB962C8B-B14F-4D97-AF65-F5344CB8AC3E}">
        <p14:creationId xmlns:p14="http://schemas.microsoft.com/office/powerpoint/2010/main" val="188684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16</a:t>
            </a:fld>
            <a:endParaRPr lang="en-IL"/>
          </a:p>
        </p:txBody>
      </p:sp>
    </p:spTree>
    <p:extLst>
      <p:ext uri="{BB962C8B-B14F-4D97-AF65-F5344CB8AC3E}">
        <p14:creationId xmlns:p14="http://schemas.microsoft.com/office/powerpoint/2010/main" val="3459835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17</a:t>
            </a:fld>
            <a:endParaRPr lang="en-IL"/>
          </a:p>
        </p:txBody>
      </p:sp>
    </p:spTree>
    <p:extLst>
      <p:ext uri="{BB962C8B-B14F-4D97-AF65-F5344CB8AC3E}">
        <p14:creationId xmlns:p14="http://schemas.microsoft.com/office/powerpoint/2010/main" val="1179813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18</a:t>
            </a:fld>
            <a:endParaRPr lang="en-IL"/>
          </a:p>
        </p:txBody>
      </p:sp>
    </p:spTree>
    <p:extLst>
      <p:ext uri="{BB962C8B-B14F-4D97-AF65-F5344CB8AC3E}">
        <p14:creationId xmlns:p14="http://schemas.microsoft.com/office/powerpoint/2010/main" val="270310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19</a:t>
            </a:fld>
            <a:endParaRPr lang="en-IL"/>
          </a:p>
        </p:txBody>
      </p:sp>
    </p:spTree>
    <p:extLst>
      <p:ext uri="{BB962C8B-B14F-4D97-AF65-F5344CB8AC3E}">
        <p14:creationId xmlns:p14="http://schemas.microsoft.com/office/powerpoint/2010/main" val="102655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2</a:t>
            </a:fld>
            <a:endParaRPr lang="en-IL"/>
          </a:p>
        </p:txBody>
      </p:sp>
    </p:spTree>
    <p:extLst>
      <p:ext uri="{BB962C8B-B14F-4D97-AF65-F5344CB8AC3E}">
        <p14:creationId xmlns:p14="http://schemas.microsoft.com/office/powerpoint/2010/main" val="311376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3</a:t>
            </a:fld>
            <a:endParaRPr lang="en-IL"/>
          </a:p>
        </p:txBody>
      </p:sp>
    </p:spTree>
    <p:extLst>
      <p:ext uri="{BB962C8B-B14F-4D97-AF65-F5344CB8AC3E}">
        <p14:creationId xmlns:p14="http://schemas.microsoft.com/office/powerpoint/2010/main" val="165685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4</a:t>
            </a:fld>
            <a:endParaRPr lang="en-IL"/>
          </a:p>
        </p:txBody>
      </p:sp>
    </p:spTree>
    <p:extLst>
      <p:ext uri="{BB962C8B-B14F-4D97-AF65-F5344CB8AC3E}">
        <p14:creationId xmlns:p14="http://schemas.microsoft.com/office/powerpoint/2010/main" val="487585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5</a:t>
            </a:fld>
            <a:endParaRPr lang="en-IL"/>
          </a:p>
        </p:txBody>
      </p:sp>
    </p:spTree>
    <p:extLst>
      <p:ext uri="{BB962C8B-B14F-4D97-AF65-F5344CB8AC3E}">
        <p14:creationId xmlns:p14="http://schemas.microsoft.com/office/powerpoint/2010/main" val="2534054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I’m the father of Eitan, Sahar and Aviv,</a:t>
            </a:r>
            <a:br>
              <a:rPr lang="en-IL" dirty="0"/>
            </a:br>
            <a:r>
              <a:rPr lang="en-IL" dirty="0"/>
              <a:t>Married to Neta</a:t>
            </a:r>
          </a:p>
          <a:p>
            <a:endParaRPr lang="en-IL" dirty="0"/>
          </a:p>
          <a:p>
            <a:r>
              <a:rPr lang="en-IL" dirty="0"/>
              <a:t>I’m the frontend tech lead at Evinced, an amazing startup the help large organizations make their apps and web apps accessible using technologies like AI, Computer vision to detect accessibility issues, accessibility web crawlers, and… web extensions, where I got familiar with this subject.</a:t>
            </a:r>
          </a:p>
          <a:p>
            <a:endParaRPr lang="en-IL" dirty="0"/>
          </a:p>
          <a:p>
            <a:r>
              <a:rPr lang="en-IL" dirty="0"/>
              <a:t>While working on our own chrome extensions, based on my interest in security, I started exploring the differ</a:t>
            </a:r>
            <a:r>
              <a:rPr lang="en-US" dirty="0"/>
              <a:t>e</a:t>
            </a:r>
            <a:r>
              <a:rPr lang="en-IL" dirty="0"/>
              <a:t>nt capabilities chrome extensions ha</a:t>
            </a:r>
            <a:r>
              <a:rPr lang="en-US" dirty="0" err="1"/>
              <a:t>ve</a:t>
            </a:r>
            <a:r>
              <a:rPr lang="en-IL" dirty="0"/>
              <a:t> but from an attacker’s perspective, and that got me thinking.</a:t>
            </a:r>
          </a:p>
        </p:txBody>
      </p:sp>
      <p:sp>
        <p:nvSpPr>
          <p:cNvPr id="4" name="Slide Number Placeholder 3"/>
          <p:cNvSpPr>
            <a:spLocks noGrp="1"/>
          </p:cNvSpPr>
          <p:nvPr>
            <p:ph type="sldNum" sz="quarter" idx="5"/>
          </p:nvPr>
        </p:nvSpPr>
        <p:spPr/>
        <p:txBody>
          <a:bodyPr/>
          <a:lstStyle/>
          <a:p>
            <a:fld id="{BB95D362-918C-934B-B031-B2092ABF553C}" type="slidenum">
              <a:rPr lang="en-IL" smtClean="0"/>
              <a:t>6</a:t>
            </a:fld>
            <a:endParaRPr lang="en-IL"/>
          </a:p>
        </p:txBody>
      </p:sp>
    </p:spTree>
    <p:extLst>
      <p:ext uri="{BB962C8B-B14F-4D97-AF65-F5344CB8AC3E}">
        <p14:creationId xmlns:p14="http://schemas.microsoft.com/office/powerpoint/2010/main" val="2527130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7</a:t>
            </a:fld>
            <a:endParaRPr lang="en-IL"/>
          </a:p>
        </p:txBody>
      </p:sp>
    </p:spTree>
    <p:extLst>
      <p:ext uri="{BB962C8B-B14F-4D97-AF65-F5344CB8AC3E}">
        <p14:creationId xmlns:p14="http://schemas.microsoft.com/office/powerpoint/2010/main" val="3688421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8</a:t>
            </a:fld>
            <a:endParaRPr lang="en-IL"/>
          </a:p>
        </p:txBody>
      </p:sp>
    </p:spTree>
    <p:extLst>
      <p:ext uri="{BB962C8B-B14F-4D97-AF65-F5344CB8AC3E}">
        <p14:creationId xmlns:p14="http://schemas.microsoft.com/office/powerpoint/2010/main" val="2272303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9</a:t>
            </a:fld>
            <a:endParaRPr lang="en-IL"/>
          </a:p>
        </p:txBody>
      </p:sp>
    </p:spTree>
    <p:extLst>
      <p:ext uri="{BB962C8B-B14F-4D97-AF65-F5344CB8AC3E}">
        <p14:creationId xmlns:p14="http://schemas.microsoft.com/office/powerpoint/2010/main" val="1390442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2804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1637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extLst>
              <a:ext uri="{96DAC541-7B7A-43D3-8B79-37D633B846F1}">
                <asvg:svgBlip xmlns:asvg="http://schemas.microsoft.com/office/drawing/2016/SVG/main" r:embed="rId5"/>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8621743"/>
      </p:ext>
    </p:extLst>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hyperlink" Target="https://www.frogrammer.net/"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www.linkedin.com/in/asaf-shochet/" TargetMode="External"/><Relationship Id="rId4" Type="http://schemas.openxmlformats.org/officeDocument/2006/relationships/image" Target="../media/image4.svg"/><Relationship Id="rId9"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jp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linkedin.com/in/asaf-shochet/" TargetMode="External"/><Relationship Id="rId5" Type="http://schemas.openxmlformats.org/officeDocument/2006/relationships/image" Target="../media/image11.png"/><Relationship Id="rId10" Type="http://schemas.openxmlformats.org/officeDocument/2006/relationships/image" Target="../media/image13.jpeg"/><Relationship Id="rId4" Type="http://schemas.openxmlformats.org/officeDocument/2006/relationships/hyperlink" Target="https://www.frogrammer.net/" TargetMode="External"/><Relationship Id="rId9" Type="http://schemas.openxmlformats.org/officeDocument/2006/relationships/image" Target="../media/image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sp>
        <p:nvSpPr>
          <p:cNvPr id="9" name="תיבת טקסט 1">
            <a:extLst>
              <a:ext uri="{FF2B5EF4-FFF2-40B4-BE49-F238E27FC236}">
                <a16:creationId xmlns:a16="http://schemas.microsoft.com/office/drawing/2014/main" id="{3AF52524-BB4D-686B-DAD7-AC177088DA5E}"/>
              </a:ext>
            </a:extLst>
          </p:cNvPr>
          <p:cNvSpPr txBox="1"/>
          <p:nvPr/>
        </p:nvSpPr>
        <p:spPr>
          <a:xfrm>
            <a:off x="6625774" y="4527768"/>
            <a:ext cx="5265052" cy="430887"/>
          </a:xfrm>
          <a:prstGeom prst="rect">
            <a:avLst/>
          </a:prstGeom>
          <a:noFill/>
        </p:spPr>
        <p:txBody>
          <a:bodyPr wrap="square" tIns="0" bIns="0" anchor="ctr">
            <a:spAutoFit/>
          </a:bodyPr>
          <a:lstStyle/>
          <a:p>
            <a:pPr rtl="0"/>
            <a:r>
              <a:rPr lang="en-US" sz="2800" dirty="0">
                <a:latin typeface="Courier New" panose="02070309020205020404" pitchFamily="49" charset="0"/>
                <a:cs typeface="Courier New" panose="02070309020205020404" pitchFamily="49" charset="0"/>
              </a:rPr>
              <a:t>Asaf Shochet Avida</a:t>
            </a:r>
            <a:endParaRPr lang="he-IL" sz="2800" dirty="0">
              <a:latin typeface="Courier New" panose="02070309020205020404" pitchFamily="49" charset="0"/>
              <a:cs typeface="Courier New" panose="02070309020205020404" pitchFamily="49" charset="0"/>
            </a:endParaRPr>
          </a:p>
        </p:txBody>
      </p:sp>
      <p:sp>
        <p:nvSpPr>
          <p:cNvPr id="2" name="תיבת טקסט 2">
            <a:extLst>
              <a:ext uri="{FF2B5EF4-FFF2-40B4-BE49-F238E27FC236}">
                <a16:creationId xmlns:a16="http://schemas.microsoft.com/office/drawing/2014/main" id="{D7F5E17B-DB42-A5FF-3192-DD1861DA4E28}"/>
              </a:ext>
            </a:extLst>
          </p:cNvPr>
          <p:cNvSpPr txBox="1">
            <a:spLocks noGrp="1"/>
          </p:cNvSpPr>
          <p:nvPr>
            <p:ph type="title" idx="4294967295"/>
          </p:nvPr>
        </p:nvSpPr>
        <p:spPr>
          <a:xfrm>
            <a:off x="3027095" y="3207101"/>
            <a:ext cx="9164905" cy="1077218"/>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i="0" dirty="0">
                <a:solidFill>
                  <a:srgbClr val="000000"/>
                </a:solidFill>
                <a:effectLst/>
                <a:highlight>
                  <a:srgbClr val="FFFFFF"/>
                </a:highlight>
                <a:latin typeface="Courier New" panose="02070309020205020404" pitchFamily="49" charset="0"/>
                <a:cs typeface="Courier New" panose="02070309020205020404" pitchFamily="49" charset="0"/>
              </a:rPr>
              <a:t>Shaking Things Up: Mastering React Component Library Optimization</a:t>
            </a:r>
            <a:endParaRPr kumimoji="0" lang="en-US" sz="72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24867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73930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3" name="תיבת טקסט 3">
            <a:extLst>
              <a:ext uri="{FF2B5EF4-FFF2-40B4-BE49-F238E27FC236}">
                <a16:creationId xmlns:a16="http://schemas.microsoft.com/office/drawing/2014/main" id="{21827BD0-BD7F-407D-AE4A-94C17E7DAFC1}"/>
              </a:ext>
            </a:extLst>
          </p:cNvPr>
          <p:cNvSpPr txBox="1"/>
          <p:nvPr/>
        </p:nvSpPr>
        <p:spPr>
          <a:xfrm>
            <a:off x="836562" y="899830"/>
            <a:ext cx="8242080" cy="2985433"/>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Bundle size</a:t>
            </a:r>
          </a:p>
          <a:p>
            <a:pPr algn="l" rtl="0">
              <a:lnSpc>
                <a:spcPct val="150000"/>
              </a:lnSpc>
            </a:pPr>
            <a:r>
              <a:rPr lang="en-US" sz="3200" dirty="0">
                <a:latin typeface="Courier New" panose="02070309020205020404" pitchFamily="49" charset="0"/>
                <a:cs typeface="Courier New" panose="02070309020205020404" pitchFamily="49" charset="0"/>
              </a:rPr>
              <a:t>CPU (less to process)</a:t>
            </a:r>
          </a:p>
          <a:p>
            <a:pPr algn="l" rtl="0">
              <a:lnSpc>
                <a:spcPct val="150000"/>
              </a:lnSpc>
            </a:pPr>
            <a:r>
              <a:rPr lang="en-US" sz="3200" dirty="0">
                <a:latin typeface="Courier New" panose="02070309020205020404" pitchFamily="49" charset="0"/>
                <a:cs typeface="Courier New" panose="02070309020205020404" pitchFamily="49" charset="0"/>
              </a:rPr>
              <a:t>Security</a:t>
            </a:r>
          </a:p>
          <a:p>
            <a:pPr algn="l" rtl="0">
              <a:lnSpc>
                <a:spcPct val="150000"/>
              </a:lnSpc>
            </a:pPr>
            <a:r>
              <a:rPr lang="en-US" sz="3200" dirty="0">
                <a:latin typeface="Courier New" panose="02070309020205020404" pitchFamily="49" charset="0"/>
                <a:cs typeface="Courier New" panose="02070309020205020404" pitchFamily="49" charset="0"/>
              </a:rPr>
              <a:t>Unexpected bugs</a:t>
            </a: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641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7538304" y="843883"/>
            <a:ext cx="6183847" cy="977191"/>
          </a:xfrm>
          <a:prstGeom prst="rect">
            <a:avLst/>
          </a:prstGeom>
          <a:noFill/>
        </p:spPr>
        <p:txBody>
          <a:bodyPr wrap="square">
            <a:spAutoFit/>
          </a:bodyPr>
          <a:lstStyle/>
          <a:p>
            <a:pPr algn="l" rtl="0">
              <a:lnSpc>
                <a:spcPct val="150000"/>
              </a:lnSpc>
            </a:pPr>
            <a:r>
              <a:rPr lang="en-US" sz="2000" dirty="0" err="1">
                <a:latin typeface="Courier New" panose="02070309020205020404" pitchFamily="49" charset="0"/>
                <a:cs typeface="Courier New" panose="02070309020205020404" pitchFamily="49" charset="0"/>
              </a:rPr>
              <a:t>Ecma</a:t>
            </a:r>
            <a:r>
              <a:rPr lang="en-US" sz="2000" dirty="0">
                <a:latin typeface="Courier New" panose="02070309020205020404" pitchFamily="49" charset="0"/>
                <a:cs typeface="Courier New" panose="02070309020205020404" pitchFamily="49" charset="0"/>
              </a:rPr>
              <a:t> Script Module (ESM)</a:t>
            </a:r>
          </a:p>
          <a:p>
            <a:pPr algn="l" rtl="0">
              <a:lnSpc>
                <a:spcPct val="150000"/>
              </a:lnSpc>
            </a:pPr>
            <a:r>
              <a:rPr lang="en-US" sz="2000" dirty="0">
                <a:latin typeface="Courier New" panose="02070309020205020404" pitchFamily="49" charset="0"/>
                <a:cs typeface="Courier New" panose="02070309020205020404" pitchFamily="49" charset="0"/>
              </a:rPr>
              <a:t>import foo from ”Foo”;</a:t>
            </a:r>
            <a:endParaRPr lang="he-IL" sz="2000" dirty="0">
              <a:latin typeface="Courier New" panose="02070309020205020404" pitchFamily="49" charset="0"/>
              <a:cs typeface="Courier New" panose="02070309020205020404" pitchFamily="49" charset="0"/>
            </a:endParaRPr>
          </a:p>
        </p:txBody>
      </p:sp>
      <p:sp>
        <p:nvSpPr>
          <p:cNvPr id="6" name="תיבת טקסט 2">
            <a:extLst>
              <a:ext uri="{FF2B5EF4-FFF2-40B4-BE49-F238E27FC236}">
                <a16:creationId xmlns:a16="http://schemas.microsoft.com/office/drawing/2014/main" id="{2DA896C6-7055-9E88-2AA4-7CDF3A3F7946}"/>
              </a:ext>
            </a:extLst>
          </p:cNvPr>
          <p:cNvSpPr txBox="1">
            <a:spLocks/>
          </p:cNvSpPr>
          <p:nvPr/>
        </p:nvSpPr>
        <p:spPr>
          <a:xfrm>
            <a:off x="836562" y="191944"/>
            <a:ext cx="792547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dirty="0" err="1">
                <a:solidFill>
                  <a:schemeClr val="tx1"/>
                </a:solidFill>
                <a:latin typeface="Courier New" panose="02070309020205020404" pitchFamily="49" charset="0"/>
                <a:ea typeface="+mn-ea"/>
                <a:cs typeface="Courier New" panose="02070309020205020404" pitchFamily="49" charset="0"/>
              </a:rPr>
              <a:t>Javascript</a:t>
            </a:r>
            <a:r>
              <a:rPr lang="en-US" sz="4000" b="1" dirty="0">
                <a:solidFill>
                  <a:schemeClr val="tx1"/>
                </a:solidFill>
                <a:latin typeface="Courier New" panose="02070309020205020404" pitchFamily="49" charset="0"/>
                <a:ea typeface="+mn-ea"/>
                <a:cs typeface="Courier New" panose="02070309020205020404" pitchFamily="49" charset="0"/>
              </a:rPr>
              <a:t> module systems</a:t>
            </a:r>
          </a:p>
        </p:txBody>
      </p:sp>
      <p:pic>
        <p:nvPicPr>
          <p:cNvPr id="8" name="Picture 7">
            <a:extLst>
              <a:ext uri="{FF2B5EF4-FFF2-40B4-BE49-F238E27FC236}">
                <a16:creationId xmlns:a16="http://schemas.microsoft.com/office/drawing/2014/main" id="{9B1CBF23-633E-053F-52E0-522572CC480A}"/>
              </a:ext>
            </a:extLst>
          </p:cNvPr>
          <p:cNvPicPr>
            <a:picLocks noChangeAspect="1"/>
          </p:cNvPicPr>
          <p:nvPr/>
        </p:nvPicPr>
        <p:blipFill>
          <a:blip r:embed="rId3"/>
          <a:stretch>
            <a:fillRect/>
          </a:stretch>
        </p:blipFill>
        <p:spPr>
          <a:xfrm>
            <a:off x="7858744" y="2118928"/>
            <a:ext cx="2305050" cy="2508250"/>
          </a:xfrm>
          <a:prstGeom prst="rect">
            <a:avLst/>
          </a:prstGeom>
        </p:spPr>
      </p:pic>
      <p:pic>
        <p:nvPicPr>
          <p:cNvPr id="14" name="Picture 13">
            <a:extLst>
              <a:ext uri="{FF2B5EF4-FFF2-40B4-BE49-F238E27FC236}">
                <a16:creationId xmlns:a16="http://schemas.microsoft.com/office/drawing/2014/main" id="{2736E0F4-AE31-3A94-7BFB-BFD3E6FC5C35}"/>
              </a:ext>
            </a:extLst>
          </p:cNvPr>
          <p:cNvPicPr>
            <a:picLocks noChangeAspect="1"/>
          </p:cNvPicPr>
          <p:nvPr/>
        </p:nvPicPr>
        <p:blipFill rotWithShape="1">
          <a:blip r:embed="rId4"/>
          <a:srcRect l="49477"/>
          <a:stretch/>
        </p:blipFill>
        <p:spPr>
          <a:xfrm>
            <a:off x="9453896" y="3751175"/>
            <a:ext cx="2126718" cy="2384109"/>
          </a:xfrm>
          <a:prstGeom prst="rect">
            <a:avLst/>
          </a:prstGeom>
        </p:spPr>
      </p:pic>
      <p:pic>
        <p:nvPicPr>
          <p:cNvPr id="15" name="Picture 14">
            <a:extLst>
              <a:ext uri="{FF2B5EF4-FFF2-40B4-BE49-F238E27FC236}">
                <a16:creationId xmlns:a16="http://schemas.microsoft.com/office/drawing/2014/main" id="{D6C7C514-2072-B19C-CB4B-00E94FBF5965}"/>
              </a:ext>
            </a:extLst>
          </p:cNvPr>
          <p:cNvPicPr>
            <a:picLocks noChangeAspect="1"/>
          </p:cNvPicPr>
          <p:nvPr/>
        </p:nvPicPr>
        <p:blipFill>
          <a:blip r:embed="rId5"/>
          <a:stretch>
            <a:fillRect/>
          </a:stretch>
        </p:blipFill>
        <p:spPr>
          <a:xfrm>
            <a:off x="10163794" y="2403490"/>
            <a:ext cx="1795120" cy="1436991"/>
          </a:xfrm>
          <a:prstGeom prst="rect">
            <a:avLst/>
          </a:prstGeom>
        </p:spPr>
      </p:pic>
      <p:pic>
        <p:nvPicPr>
          <p:cNvPr id="16" name="Picture 15">
            <a:extLst>
              <a:ext uri="{FF2B5EF4-FFF2-40B4-BE49-F238E27FC236}">
                <a16:creationId xmlns:a16="http://schemas.microsoft.com/office/drawing/2014/main" id="{67149AC4-0DEF-32D1-C1FA-176894A06079}"/>
              </a:ext>
            </a:extLst>
          </p:cNvPr>
          <p:cNvPicPr>
            <a:picLocks noChangeAspect="1"/>
          </p:cNvPicPr>
          <p:nvPr/>
        </p:nvPicPr>
        <p:blipFill>
          <a:blip r:embed="rId6"/>
          <a:stretch>
            <a:fillRect/>
          </a:stretch>
        </p:blipFill>
        <p:spPr>
          <a:xfrm>
            <a:off x="7949868" y="4627178"/>
            <a:ext cx="1473181" cy="1508106"/>
          </a:xfrm>
          <a:prstGeom prst="rect">
            <a:avLst/>
          </a:prstGeom>
        </p:spPr>
      </p:pic>
      <p:pic>
        <p:nvPicPr>
          <p:cNvPr id="1026" name="Picture 2" descr="Ikea Large Shopping Bag (Blue) image-1">
            <a:extLst>
              <a:ext uri="{FF2B5EF4-FFF2-40B4-BE49-F238E27FC236}">
                <a16:creationId xmlns:a16="http://schemas.microsoft.com/office/drawing/2014/main" id="{A2401D97-8D53-2880-99F1-E1AF983F13F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7622331" y="2403490"/>
            <a:ext cx="1004392" cy="707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kea Large Shopping Bag (Blue) image-1">
            <a:extLst>
              <a:ext uri="{FF2B5EF4-FFF2-40B4-BE49-F238E27FC236}">
                <a16:creationId xmlns:a16="http://schemas.microsoft.com/office/drawing/2014/main" id="{610B333D-9848-C3EC-75BB-EE9E60F829E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7370398" y="5348081"/>
            <a:ext cx="1004392" cy="707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kea Large Shopping Bag (Blue) image-1">
            <a:extLst>
              <a:ext uri="{FF2B5EF4-FFF2-40B4-BE49-F238E27FC236}">
                <a16:creationId xmlns:a16="http://schemas.microsoft.com/office/drawing/2014/main" id="{B46CCE47-2A12-7E7D-7A37-8CC6AC01340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9500323" y="5381231"/>
            <a:ext cx="1004392" cy="707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kea Large Shopping Bag (Blue) image-1">
            <a:extLst>
              <a:ext uri="{FF2B5EF4-FFF2-40B4-BE49-F238E27FC236}">
                <a16:creationId xmlns:a16="http://schemas.microsoft.com/office/drawing/2014/main" id="{B38DF318-CAF1-5332-ECF3-D79D18A2902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9620102" y="2976136"/>
            <a:ext cx="1004392" cy="7078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47D1922F-F518-2BB0-1B50-51C3C45FB4DA}"/>
              </a:ext>
            </a:extLst>
          </p:cNvPr>
          <p:cNvPicPr>
            <a:picLocks noChangeAspect="1"/>
          </p:cNvPicPr>
          <p:nvPr/>
        </p:nvPicPr>
        <p:blipFill>
          <a:blip r:embed="rId3"/>
          <a:stretch>
            <a:fillRect/>
          </a:stretch>
        </p:blipFill>
        <p:spPr>
          <a:xfrm>
            <a:off x="769653" y="1957127"/>
            <a:ext cx="2305050" cy="2508250"/>
          </a:xfrm>
          <a:prstGeom prst="rect">
            <a:avLst/>
          </a:prstGeom>
        </p:spPr>
      </p:pic>
      <p:pic>
        <p:nvPicPr>
          <p:cNvPr id="33" name="Picture 32">
            <a:extLst>
              <a:ext uri="{FF2B5EF4-FFF2-40B4-BE49-F238E27FC236}">
                <a16:creationId xmlns:a16="http://schemas.microsoft.com/office/drawing/2014/main" id="{992F84CB-43EE-AFD3-6085-075EEF4D8295}"/>
              </a:ext>
            </a:extLst>
          </p:cNvPr>
          <p:cNvPicPr>
            <a:picLocks noChangeAspect="1"/>
          </p:cNvPicPr>
          <p:nvPr/>
        </p:nvPicPr>
        <p:blipFill rotWithShape="1">
          <a:blip r:embed="rId4"/>
          <a:srcRect l="49477"/>
          <a:stretch/>
        </p:blipFill>
        <p:spPr>
          <a:xfrm>
            <a:off x="2325620" y="3671858"/>
            <a:ext cx="2126718" cy="2384109"/>
          </a:xfrm>
          <a:prstGeom prst="rect">
            <a:avLst/>
          </a:prstGeom>
        </p:spPr>
      </p:pic>
      <p:pic>
        <p:nvPicPr>
          <p:cNvPr id="34" name="Picture 33">
            <a:extLst>
              <a:ext uri="{FF2B5EF4-FFF2-40B4-BE49-F238E27FC236}">
                <a16:creationId xmlns:a16="http://schemas.microsoft.com/office/drawing/2014/main" id="{5D2C934D-0F68-806F-4E08-6CE8B2A4750C}"/>
              </a:ext>
            </a:extLst>
          </p:cNvPr>
          <p:cNvPicPr>
            <a:picLocks noChangeAspect="1"/>
          </p:cNvPicPr>
          <p:nvPr/>
        </p:nvPicPr>
        <p:blipFill>
          <a:blip r:embed="rId5"/>
          <a:stretch>
            <a:fillRect/>
          </a:stretch>
        </p:blipFill>
        <p:spPr>
          <a:xfrm>
            <a:off x="2786320" y="2255478"/>
            <a:ext cx="1795120" cy="1436991"/>
          </a:xfrm>
          <a:prstGeom prst="rect">
            <a:avLst/>
          </a:prstGeom>
        </p:spPr>
      </p:pic>
      <p:pic>
        <p:nvPicPr>
          <p:cNvPr id="35" name="Picture 34">
            <a:extLst>
              <a:ext uri="{FF2B5EF4-FFF2-40B4-BE49-F238E27FC236}">
                <a16:creationId xmlns:a16="http://schemas.microsoft.com/office/drawing/2014/main" id="{3C003106-D5D7-D6DF-BF12-EE37284596CC}"/>
              </a:ext>
            </a:extLst>
          </p:cNvPr>
          <p:cNvPicPr>
            <a:picLocks noChangeAspect="1"/>
          </p:cNvPicPr>
          <p:nvPr/>
        </p:nvPicPr>
        <p:blipFill>
          <a:blip r:embed="rId6"/>
          <a:stretch>
            <a:fillRect/>
          </a:stretch>
        </p:blipFill>
        <p:spPr>
          <a:xfrm>
            <a:off x="798534" y="4646280"/>
            <a:ext cx="1473181" cy="1508106"/>
          </a:xfrm>
          <a:prstGeom prst="rect">
            <a:avLst/>
          </a:prstGeom>
        </p:spPr>
      </p:pic>
      <p:sp>
        <p:nvSpPr>
          <p:cNvPr id="36" name="תיבת טקסט 3">
            <a:extLst>
              <a:ext uri="{FF2B5EF4-FFF2-40B4-BE49-F238E27FC236}">
                <a16:creationId xmlns:a16="http://schemas.microsoft.com/office/drawing/2014/main" id="{77785D92-4457-787F-0B66-EBAD514E18EB}"/>
              </a:ext>
            </a:extLst>
          </p:cNvPr>
          <p:cNvSpPr txBox="1"/>
          <p:nvPr/>
        </p:nvSpPr>
        <p:spPr>
          <a:xfrm>
            <a:off x="1108171" y="822760"/>
            <a:ext cx="6183847" cy="977191"/>
          </a:xfrm>
          <a:prstGeom prst="rect">
            <a:avLst/>
          </a:prstGeom>
          <a:noFill/>
        </p:spPr>
        <p:txBody>
          <a:bodyPr wrap="square">
            <a:spAutoFit/>
          </a:bodyPr>
          <a:lstStyle/>
          <a:p>
            <a:pPr algn="l" rtl="0">
              <a:lnSpc>
                <a:spcPct val="150000"/>
              </a:lnSpc>
            </a:pPr>
            <a:r>
              <a:rPr lang="en-US" sz="2000" dirty="0">
                <a:latin typeface="Courier New" panose="02070309020205020404" pitchFamily="49" charset="0"/>
                <a:cs typeface="Courier New" panose="02070309020205020404" pitchFamily="49" charset="0"/>
              </a:rPr>
              <a:t>Common JS (CJS)</a:t>
            </a:r>
          </a:p>
          <a:p>
            <a:pPr algn="l" rtl="0">
              <a:lnSpc>
                <a:spcPct val="150000"/>
              </a:lnSpc>
            </a:pPr>
            <a:r>
              <a:rPr lang="en-US" sz="2000" dirty="0">
                <a:latin typeface="Courier New" panose="02070309020205020404" pitchFamily="49" charset="0"/>
                <a:cs typeface="Courier New" panose="02070309020205020404" pitchFamily="49" charset="0"/>
              </a:rPr>
              <a:t>const foo = require(‘foo’);</a:t>
            </a:r>
            <a:endParaRPr lang="he-IL" sz="2000" dirty="0">
              <a:latin typeface="Courier New" panose="02070309020205020404" pitchFamily="49" charset="0"/>
              <a:cs typeface="Courier New" panose="02070309020205020404" pitchFamily="49" charset="0"/>
            </a:endParaRPr>
          </a:p>
        </p:txBody>
      </p:sp>
      <p:pic>
        <p:nvPicPr>
          <p:cNvPr id="37" name="Picture 2" descr="Ikea Large Shopping Bag (Blue) image-1">
            <a:extLst>
              <a:ext uri="{FF2B5EF4-FFF2-40B4-BE49-F238E27FC236}">
                <a16:creationId xmlns:a16="http://schemas.microsoft.com/office/drawing/2014/main" id="{613AF10F-7277-C030-C1EB-B2FF48D68C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93" t="21889" r="8768" b="20573"/>
          <a:stretch/>
        </p:blipFill>
        <p:spPr bwMode="auto">
          <a:xfrm>
            <a:off x="5361138" y="3405850"/>
            <a:ext cx="1633464" cy="1151250"/>
          </a:xfrm>
          <a:prstGeom prst="rect">
            <a:avLst/>
          </a:prstGeom>
          <a:noFill/>
          <a:extLst>
            <a:ext uri="{909E8E84-426E-40DD-AFC4-6F175D3DCCD1}">
              <a14:hiddenFill xmlns:a14="http://schemas.microsoft.com/office/drawing/2010/main">
                <a:solidFill>
                  <a:srgbClr val="FFFFFF"/>
                </a:solidFill>
              </a14:hiddenFill>
            </a:ext>
          </a:extLst>
        </p:spPr>
      </p:pic>
      <p:sp>
        <p:nvSpPr>
          <p:cNvPr id="38" name="Left Brace 37">
            <a:extLst>
              <a:ext uri="{FF2B5EF4-FFF2-40B4-BE49-F238E27FC236}">
                <a16:creationId xmlns:a16="http://schemas.microsoft.com/office/drawing/2014/main" id="{9E8E59DF-4B31-F837-CFFC-7170D749D2E1}"/>
              </a:ext>
            </a:extLst>
          </p:cNvPr>
          <p:cNvSpPr/>
          <p:nvPr/>
        </p:nvSpPr>
        <p:spPr>
          <a:xfrm rot="10800000">
            <a:off x="4308253" y="2070315"/>
            <a:ext cx="1041722" cy="3728945"/>
          </a:xfrm>
          <a:prstGeom prst="leftBrace">
            <a:avLst>
              <a:gd name="adj1" fmla="val 8333"/>
              <a:gd name="adj2" fmla="val 506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Tree>
    <p:extLst>
      <p:ext uri="{BB962C8B-B14F-4D97-AF65-F5344CB8AC3E}">
        <p14:creationId xmlns:p14="http://schemas.microsoft.com/office/powerpoint/2010/main" val="313053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And now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2" y="899830"/>
            <a:ext cx="8242080" cy="5755422"/>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endParaRPr lang="he-IL" sz="1600" dirty="0">
              <a:latin typeface="Courier New" panose="02070309020205020404" pitchFamily="49" charset="0"/>
              <a:cs typeface="Courier New" panose="02070309020205020404" pitchFamily="49" charset="0"/>
            </a:endParaRPr>
          </a:p>
          <a:p>
            <a:pPr algn="l" rtl="0"/>
            <a:endParaRPr lang="he-IL"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BD16C4D-2EFE-C8B6-D06F-56B734B726FC}"/>
              </a:ext>
            </a:extLst>
          </p:cNvPr>
          <p:cNvSpPr txBox="1"/>
          <p:nvPr/>
        </p:nvSpPr>
        <p:spPr>
          <a:xfrm>
            <a:off x="836562" y="6019502"/>
            <a:ext cx="6099716" cy="369332"/>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Code.</a:t>
            </a:r>
            <a:endParaRPr lang="he-IL" sz="1800" dirty="0">
              <a:latin typeface="Courier New" panose="02070309020205020404" pitchFamily="49" charset="0"/>
              <a:cs typeface="Courier New" panose="02070309020205020404" pitchFamily="49" charset="0"/>
            </a:endParaRPr>
          </a:p>
        </p:txBody>
      </p:sp>
      <p:sp>
        <p:nvSpPr>
          <p:cNvPr id="5" name="תיבת טקסט 2">
            <a:extLst>
              <a:ext uri="{FF2B5EF4-FFF2-40B4-BE49-F238E27FC236}">
                <a16:creationId xmlns:a16="http://schemas.microsoft.com/office/drawing/2014/main" id="{4332F10D-8E0D-B174-9BC5-8725C2D449A4}"/>
              </a:ext>
            </a:extLst>
          </p:cNvPr>
          <p:cNvSpPr txBox="1">
            <a:spLocks/>
          </p:cNvSpPr>
          <p:nvPr/>
        </p:nvSpPr>
        <p:spPr>
          <a:xfrm>
            <a:off x="836562" y="-1535256"/>
            <a:ext cx="11067571"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Let’s start coding! (Moving to code editor after this slide)</a:t>
            </a:r>
          </a:p>
        </p:txBody>
      </p:sp>
    </p:spTree>
    <p:extLst>
      <p:ext uri="{BB962C8B-B14F-4D97-AF65-F5344CB8AC3E}">
        <p14:creationId xmlns:p14="http://schemas.microsoft.com/office/powerpoint/2010/main" val="207970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B66336-617F-197C-DC9D-1F02E42422BA}"/>
              </a:ext>
            </a:extLst>
          </p:cNvPr>
          <p:cNvSpPr txBox="1"/>
          <p:nvPr/>
        </p:nvSpPr>
        <p:spPr>
          <a:xfrm>
            <a:off x="627927" y="2749515"/>
            <a:ext cx="6094070" cy="369332"/>
          </a:xfrm>
          <a:prstGeom prst="rect">
            <a:avLst/>
          </a:prstGeom>
          <a:noFill/>
        </p:spPr>
        <p:txBody>
          <a:bodyPr wrap="square">
            <a:spAutoFit/>
          </a:bodyPr>
          <a:lstStyle/>
          <a:p>
            <a:r>
              <a:rPr lang="en-US" b="0" dirty="0">
                <a:solidFill>
                  <a:srgbClr val="9CDCFE"/>
                </a:solidFill>
                <a:effectLst/>
                <a:highlight>
                  <a:srgbClr val="1E1E1E"/>
                </a:highlight>
                <a:latin typeface="Menlo" panose="020B0609030804020204" pitchFamily="49" charset="0"/>
              </a:rPr>
              <a:t>"module"</a:t>
            </a:r>
            <a:r>
              <a:rPr lang="en-US" b="0" dirty="0">
                <a:solidFill>
                  <a:srgbClr val="D4D4D4"/>
                </a:solidFill>
                <a:effectLst/>
                <a:highlight>
                  <a:srgbClr val="1E1E1E"/>
                </a:highlight>
                <a:latin typeface="Menlo" panose="020B0609030804020204" pitchFamily="49" charset="0"/>
              </a:rPr>
              <a:t>: </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dist</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src</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index.js</a:t>
            </a:r>
            <a:r>
              <a:rPr lang="en-US" b="0" dirty="0">
                <a:solidFill>
                  <a:srgbClr val="CE9178"/>
                </a:solidFill>
                <a:effectLst/>
                <a:highlight>
                  <a:srgbClr val="1E1E1E"/>
                </a:highlight>
                <a:latin typeface="Menlo" panose="020B0609030804020204" pitchFamily="49" charset="0"/>
              </a:rPr>
              <a:t>"</a:t>
            </a:r>
            <a:r>
              <a:rPr lang="en-US" b="0" dirty="0">
                <a:solidFill>
                  <a:srgbClr val="D4D4D4"/>
                </a:solidFill>
                <a:effectLst/>
                <a:highlight>
                  <a:srgbClr val="1E1E1E"/>
                </a:highlight>
                <a:latin typeface="Menlo" panose="020B0609030804020204" pitchFamily="49" charset="0"/>
              </a:rPr>
              <a:t>,</a:t>
            </a:r>
          </a:p>
        </p:txBody>
      </p:sp>
      <p:sp>
        <p:nvSpPr>
          <p:cNvPr id="4" name="TextBox 3">
            <a:extLst>
              <a:ext uri="{FF2B5EF4-FFF2-40B4-BE49-F238E27FC236}">
                <a16:creationId xmlns:a16="http://schemas.microsoft.com/office/drawing/2014/main" id="{075FA386-1F6F-A7FC-07D7-48B28D5FBEB5}"/>
              </a:ext>
            </a:extLst>
          </p:cNvPr>
          <p:cNvSpPr txBox="1"/>
          <p:nvPr/>
        </p:nvSpPr>
        <p:spPr>
          <a:xfrm>
            <a:off x="627927" y="2230583"/>
            <a:ext cx="6094070" cy="369332"/>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Output as module</a:t>
            </a:r>
            <a:endParaRPr lang="en-US" b="0" dirty="0">
              <a:solidFill>
                <a:srgbClr val="D4D4D4"/>
              </a:solidFill>
              <a:effectLst/>
              <a:highlight>
                <a:srgbClr val="1E1E1E"/>
              </a:highlight>
              <a:latin typeface="Menlo" panose="020B0609030804020204" pitchFamily="49" charset="0"/>
            </a:endParaRPr>
          </a:p>
        </p:txBody>
      </p:sp>
      <p:sp>
        <p:nvSpPr>
          <p:cNvPr id="7" name="TextBox 6">
            <a:extLst>
              <a:ext uri="{FF2B5EF4-FFF2-40B4-BE49-F238E27FC236}">
                <a16:creationId xmlns:a16="http://schemas.microsoft.com/office/drawing/2014/main" id="{0BEDC241-D207-B318-2C91-95EE4D26FB40}"/>
              </a:ext>
            </a:extLst>
          </p:cNvPr>
          <p:cNvSpPr txBox="1"/>
          <p:nvPr/>
        </p:nvSpPr>
        <p:spPr>
          <a:xfrm>
            <a:off x="838201" y="4441347"/>
            <a:ext cx="6094070" cy="369332"/>
          </a:xfrm>
          <a:prstGeom prst="rect">
            <a:avLst/>
          </a:prstGeom>
          <a:noFill/>
        </p:spPr>
        <p:txBody>
          <a:bodyPr wrap="square">
            <a:spAutoFit/>
          </a:bodyPr>
          <a:lstStyle/>
          <a:p>
            <a:r>
              <a:rPr lang="en-US" b="0" dirty="0" err="1">
                <a:solidFill>
                  <a:srgbClr val="9CDCFE"/>
                </a:solidFill>
                <a:effectLst/>
                <a:highlight>
                  <a:srgbClr val="1E1E1E"/>
                </a:highlight>
                <a:latin typeface="Menlo" panose="020B0609030804020204" pitchFamily="49" charset="0"/>
              </a:rPr>
              <a:t>Index.tsx</a:t>
            </a:r>
            <a:r>
              <a:rPr lang="en-US" b="0" dirty="0">
                <a:solidFill>
                  <a:srgbClr val="9CDCFE"/>
                </a:solidFill>
                <a:effectLst/>
                <a:highlight>
                  <a:srgbClr val="1E1E1E"/>
                </a:highlight>
                <a:latin typeface="Menlo" panose="020B0609030804020204" pitchFamily="49" charset="0"/>
              </a:rPr>
              <a:t> + </a:t>
            </a:r>
            <a:r>
              <a:rPr lang="en-US" b="0" dirty="0" err="1">
                <a:solidFill>
                  <a:srgbClr val="9CDCFE"/>
                </a:solidFill>
                <a:effectLst/>
                <a:highlight>
                  <a:srgbClr val="1E1E1E"/>
                </a:highlight>
                <a:latin typeface="Menlo" panose="020B0609030804020204" pitchFamily="49" charset="0"/>
              </a:rPr>
              <a:t>inde</a:t>
            </a:r>
            <a:r>
              <a:rPr lang="en-US" dirty="0" err="1">
                <a:solidFill>
                  <a:srgbClr val="9CDCFE"/>
                </a:solidFill>
                <a:highlight>
                  <a:srgbClr val="1E1E1E"/>
                </a:highlight>
                <a:latin typeface="Menlo" panose="020B0609030804020204" pitchFamily="49" charset="0"/>
              </a:rPr>
              <a:t>x.ts</a:t>
            </a:r>
            <a:endParaRPr lang="en-US" b="0" dirty="0">
              <a:solidFill>
                <a:srgbClr val="D4D4D4"/>
              </a:solidFill>
              <a:effectLst/>
              <a:highlight>
                <a:srgbClr val="1E1E1E"/>
              </a:highlight>
              <a:latin typeface="Menlo" panose="020B0609030804020204" pitchFamily="49" charset="0"/>
            </a:endParaRPr>
          </a:p>
        </p:txBody>
      </p:sp>
      <p:sp>
        <p:nvSpPr>
          <p:cNvPr id="8" name="TextBox 7">
            <a:extLst>
              <a:ext uri="{FF2B5EF4-FFF2-40B4-BE49-F238E27FC236}">
                <a16:creationId xmlns:a16="http://schemas.microsoft.com/office/drawing/2014/main" id="{4D800DF5-1576-9383-A52B-59B54762497F}"/>
              </a:ext>
            </a:extLst>
          </p:cNvPr>
          <p:cNvSpPr txBox="1"/>
          <p:nvPr/>
        </p:nvSpPr>
        <p:spPr>
          <a:xfrm>
            <a:off x="838201" y="3922415"/>
            <a:ext cx="6094070" cy="369332"/>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Change to named exports</a:t>
            </a:r>
            <a:endParaRPr lang="en-US" b="0" dirty="0">
              <a:solidFill>
                <a:srgbClr val="D4D4D4"/>
              </a:solidFill>
              <a:effectLst/>
              <a:highlight>
                <a:srgbClr val="1E1E1E"/>
              </a:highlight>
              <a:latin typeface="Menlo" panose="020B0609030804020204" pitchFamily="49" charset="0"/>
            </a:endParaRPr>
          </a:p>
        </p:txBody>
      </p:sp>
      <p:sp>
        <p:nvSpPr>
          <p:cNvPr id="10" name="TextBox 9">
            <a:extLst>
              <a:ext uri="{FF2B5EF4-FFF2-40B4-BE49-F238E27FC236}">
                <a16:creationId xmlns:a16="http://schemas.microsoft.com/office/drawing/2014/main" id="{271F66B4-738C-2A1E-0E64-717B6D6729A3}"/>
              </a:ext>
            </a:extLst>
          </p:cNvPr>
          <p:cNvSpPr txBox="1"/>
          <p:nvPr/>
        </p:nvSpPr>
        <p:spPr>
          <a:xfrm>
            <a:off x="627927" y="290422"/>
            <a:ext cx="6094070" cy="1754326"/>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1. Base</a:t>
            </a:r>
          </a:p>
          <a:p>
            <a:pPr marL="0" defTabSz="914400" rtl="1" eaLnBrk="1" latinLnBrk="0" hangingPunct="1"/>
            <a:r>
              <a:rPr lang="en-US" b="0" dirty="0">
                <a:solidFill>
                  <a:srgbClr val="D4D4D4"/>
                </a:solidFill>
                <a:effectLst/>
                <a:highlight>
                  <a:srgbClr val="1E1E1E"/>
                </a:highlight>
                <a:latin typeface="Menlo" panose="020B0609030804020204" pitchFamily="49" charset="0"/>
              </a:rPr>
              <a:t>2. Output as module (</a:t>
            </a:r>
            <a:r>
              <a:rPr lang="en-US" b="0" dirty="0" err="1">
                <a:solidFill>
                  <a:srgbClr val="D4D4D4"/>
                </a:solidFill>
                <a:effectLst/>
                <a:highlight>
                  <a:srgbClr val="1E1E1E"/>
                </a:highlight>
                <a:latin typeface="Menlo" panose="020B0609030804020204" pitchFamily="49" charset="0"/>
              </a:rPr>
              <a:t>package</a:t>
            </a:r>
            <a:r>
              <a:rPr lang="en-US" dirty="0" err="1">
                <a:solidFill>
                  <a:srgbClr val="D4D4D4"/>
                </a:solidFill>
                <a:highlight>
                  <a:srgbClr val="1E1E1E"/>
                </a:highlight>
                <a:latin typeface="Menlo" panose="020B0609030804020204" pitchFamily="49" charset="0"/>
              </a:rPr>
              <a:t>.json</a:t>
            </a:r>
            <a:r>
              <a:rPr lang="en-US" dirty="0">
                <a:solidFill>
                  <a:srgbClr val="D4D4D4"/>
                </a:solidFill>
                <a:highlight>
                  <a:srgbClr val="1E1E1E"/>
                </a:highlight>
                <a:latin typeface="Menlo" panose="020B0609030804020204" pitchFamily="49" charset="0"/>
              </a:rPr>
              <a:t>) + rollup</a:t>
            </a:r>
          </a:p>
          <a:p>
            <a:pPr marL="0" defTabSz="914400" rtl="1" eaLnBrk="1" latinLnBrk="0" hangingPunct="1"/>
            <a:r>
              <a:rPr lang="en-US" dirty="0">
                <a:solidFill>
                  <a:srgbClr val="D4D4D4"/>
                </a:solidFill>
                <a:highlight>
                  <a:srgbClr val="1E1E1E"/>
                </a:highlight>
                <a:latin typeface="Menlo" panose="020B0609030804020204" pitchFamily="49" charset="0"/>
              </a:rPr>
              <a:t>3. Named exports</a:t>
            </a:r>
          </a:p>
          <a:p>
            <a:pPr marL="0" defTabSz="914400" rtl="1" eaLnBrk="1" latinLnBrk="0" hangingPunct="1"/>
            <a:r>
              <a:rPr lang="en-US" b="0" dirty="0">
                <a:solidFill>
                  <a:srgbClr val="D4D4D4"/>
                </a:solidFill>
                <a:effectLst/>
                <a:highlight>
                  <a:srgbClr val="1E1E1E"/>
                </a:highlight>
                <a:latin typeface="Menlo" panose="020B0609030804020204" pitchFamily="49" charset="0"/>
              </a:rPr>
              <a:t>4. Side Effects</a:t>
            </a:r>
          </a:p>
          <a:p>
            <a:pPr marL="0" defTabSz="914400" rtl="1" eaLnBrk="1" latinLnBrk="0" hangingPunct="1"/>
            <a:r>
              <a:rPr lang="en-US" dirty="0">
                <a:solidFill>
                  <a:srgbClr val="D4D4D4"/>
                </a:solidFill>
                <a:highlight>
                  <a:srgbClr val="1E1E1E"/>
                </a:highlight>
                <a:latin typeface="Menlo" panose="020B0609030804020204" pitchFamily="49" charset="0"/>
              </a:rPr>
              <a:t>5. </a:t>
            </a:r>
            <a:r>
              <a:rPr lang="en-US" dirty="0" err="1">
                <a:solidFill>
                  <a:srgbClr val="D4D4D4"/>
                </a:solidFill>
                <a:highlight>
                  <a:srgbClr val="1E1E1E"/>
                </a:highlight>
                <a:latin typeface="Menlo" panose="020B0609030804020204" pitchFamily="49" charset="0"/>
              </a:rPr>
              <a:t>lodash</a:t>
            </a:r>
            <a:r>
              <a:rPr lang="en-US" b="0" dirty="0">
                <a:solidFill>
                  <a:srgbClr val="D4D4D4"/>
                </a:solidFill>
                <a:effectLst/>
                <a:highlight>
                  <a:srgbClr val="1E1E1E"/>
                </a:highlight>
                <a:latin typeface="Menlo" panose="020B0609030804020204" pitchFamily="49" charset="0"/>
              </a:rPr>
              <a:t> </a:t>
            </a:r>
            <a:endParaRPr lang="he-IL" b="0" dirty="0">
              <a:solidFill>
                <a:srgbClr val="D4D4D4"/>
              </a:solidFill>
              <a:effectLst/>
              <a:highlight>
                <a:srgbClr val="1E1E1E"/>
              </a:highlight>
              <a:latin typeface="Menlo" panose="020B0609030804020204" pitchFamily="49" charset="0"/>
            </a:endParaRPr>
          </a:p>
        </p:txBody>
      </p:sp>
    </p:spTree>
    <p:extLst>
      <p:ext uri="{BB962C8B-B14F-4D97-AF65-F5344CB8AC3E}">
        <p14:creationId xmlns:p14="http://schemas.microsoft.com/office/powerpoint/2010/main" val="279994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73930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Webpack</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3" name="תיבת טקסט 3">
            <a:extLst>
              <a:ext uri="{FF2B5EF4-FFF2-40B4-BE49-F238E27FC236}">
                <a16:creationId xmlns:a16="http://schemas.microsoft.com/office/drawing/2014/main" id="{21827BD0-BD7F-407D-AE4A-94C17E7DAFC1}"/>
              </a:ext>
            </a:extLst>
          </p:cNvPr>
          <p:cNvSpPr txBox="1"/>
          <p:nvPr/>
        </p:nvSpPr>
        <p:spPr>
          <a:xfrm>
            <a:off x="836562" y="899830"/>
            <a:ext cx="8242080" cy="4555093"/>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Modify </a:t>
            </a:r>
            <a:r>
              <a:rPr lang="en-US" sz="3200" dirty="0" err="1">
                <a:latin typeface="Courier New" panose="02070309020205020404" pitchFamily="49" charset="0"/>
                <a:cs typeface="Courier New" panose="02070309020205020404" pitchFamily="49" charset="0"/>
              </a:rPr>
              <a:t>cjs</a:t>
            </a:r>
            <a:r>
              <a:rPr lang="en-US" sz="3200" dirty="0">
                <a:latin typeface="Courier New" panose="02070309020205020404" pitchFamily="49" charset="0"/>
                <a:cs typeface="Courier New" panose="02070309020205020404" pitchFamily="49" charset="0"/>
              </a:rPr>
              <a:t> to </a:t>
            </a:r>
            <a:r>
              <a:rPr lang="en-US" sz="3200" dirty="0" err="1">
                <a:latin typeface="Courier New" panose="02070309020205020404" pitchFamily="49" charset="0"/>
                <a:cs typeface="Courier New" panose="02070309020205020404" pitchFamily="49" charset="0"/>
              </a:rPr>
              <a:t>esm</a:t>
            </a:r>
            <a:endParaRPr lang="en-US" sz="3200" dirty="0">
              <a:latin typeface="Courier New" panose="02070309020205020404" pitchFamily="49" charset="0"/>
              <a:cs typeface="Courier New" panose="02070309020205020404" pitchFamily="49" charset="0"/>
            </a:endParaRPr>
          </a:p>
          <a:p>
            <a:pPr algn="l" rtl="0">
              <a:lnSpc>
                <a:spcPct val="150000"/>
              </a:lnSpc>
            </a:pPr>
            <a:r>
              <a:rPr lang="en-US" sz="3200" dirty="0">
                <a:latin typeface="Courier New" panose="02070309020205020404" pitchFamily="49" charset="0"/>
                <a:cs typeface="Courier New" panose="02070309020205020404" pitchFamily="49" charset="0"/>
              </a:rPr>
              <a:t>Change way to export</a:t>
            </a:r>
          </a:p>
          <a:p>
            <a:pPr algn="l" rtl="0">
              <a:lnSpc>
                <a:spcPct val="150000"/>
              </a:lnSpc>
            </a:pPr>
            <a:r>
              <a:rPr lang="en-US" sz="3200" dirty="0">
                <a:latin typeface="Courier New" panose="02070309020205020404" pitchFamily="49" charset="0"/>
                <a:cs typeface="Courier New" panose="02070309020205020404" pitchFamily="49" charset="0"/>
              </a:rPr>
              <a:t>Define tree shaking on consumer</a:t>
            </a:r>
          </a:p>
          <a:p>
            <a:pPr algn="l" rtl="0">
              <a:lnSpc>
                <a:spcPct val="150000"/>
              </a:lnSpc>
            </a:pPr>
            <a:r>
              <a:rPr lang="en-US" sz="3200" dirty="0">
                <a:latin typeface="Courier New" panose="02070309020205020404" pitchFamily="49" charset="0"/>
                <a:cs typeface="Courier New" panose="02070309020205020404" pitchFamily="49" charset="0"/>
              </a:rPr>
              <a:t>Production vs development</a:t>
            </a:r>
          </a:p>
          <a:p>
            <a:pPr>
              <a:lnSpc>
                <a:spcPct val="150000"/>
              </a:lnSpc>
            </a:pPr>
            <a:endParaRPr lang="en-US" dirty="0"/>
          </a:p>
          <a:p>
            <a:pPr>
              <a:lnSpc>
                <a:spcPct val="150000"/>
              </a:lnSpc>
            </a:pPr>
            <a:r>
              <a:rPr lang="en-US" dirty="0" err="1"/>
              <a:t>BundleAnalyzerPlugin</a:t>
            </a:r>
            <a:endParaRPr lang="en-US" dirty="0"/>
          </a:p>
          <a:p>
            <a:pPr algn="l" rtl="0">
              <a:lnSpc>
                <a:spcPct val="150000"/>
              </a:lnSpc>
            </a:pP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857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1E487B-0701-2EEE-1BD7-1802727EEB79}"/>
              </a:ext>
            </a:extLst>
          </p:cNvPr>
          <p:cNvSpPr txBox="1"/>
          <p:nvPr/>
        </p:nvSpPr>
        <p:spPr>
          <a:xfrm>
            <a:off x="5715000" y="1637384"/>
            <a:ext cx="3064397" cy="369332"/>
          </a:xfrm>
          <a:prstGeom prst="rect">
            <a:avLst/>
          </a:prstGeom>
          <a:noFill/>
        </p:spPr>
        <p:txBody>
          <a:bodyPr wrap="square">
            <a:spAutoFit/>
          </a:bodyPr>
          <a:lstStyle/>
          <a:p>
            <a:r>
              <a:rPr lang="en-US" dirty="0"/>
              <a:t>P</a:t>
            </a:r>
            <a:r>
              <a:rPr lang="en-IL" dirty="0"/>
              <a:t>eer dependencies</a:t>
            </a:r>
          </a:p>
        </p:txBody>
      </p:sp>
      <p:sp>
        <p:nvSpPr>
          <p:cNvPr id="4" name="TextBox 3">
            <a:extLst>
              <a:ext uri="{FF2B5EF4-FFF2-40B4-BE49-F238E27FC236}">
                <a16:creationId xmlns:a16="http://schemas.microsoft.com/office/drawing/2014/main" id="{E01CBC80-B324-BE5E-E271-27DF94EA104A}"/>
              </a:ext>
            </a:extLst>
          </p:cNvPr>
          <p:cNvSpPr txBox="1"/>
          <p:nvPr/>
        </p:nvSpPr>
        <p:spPr>
          <a:xfrm>
            <a:off x="8576841" y="1641680"/>
            <a:ext cx="3064397" cy="369332"/>
          </a:xfrm>
          <a:prstGeom prst="rect">
            <a:avLst/>
          </a:prstGeom>
          <a:noFill/>
        </p:spPr>
        <p:txBody>
          <a:bodyPr wrap="square">
            <a:spAutoFit/>
          </a:bodyPr>
          <a:lstStyle/>
          <a:p>
            <a:r>
              <a:rPr lang="en-US" dirty="0"/>
              <a:t>E</a:t>
            </a:r>
            <a:r>
              <a:rPr lang="en-IL" dirty="0"/>
              <a:t>xport with modules config</a:t>
            </a:r>
          </a:p>
        </p:txBody>
      </p:sp>
      <p:sp>
        <p:nvSpPr>
          <p:cNvPr id="5" name="TextBox 4">
            <a:extLst>
              <a:ext uri="{FF2B5EF4-FFF2-40B4-BE49-F238E27FC236}">
                <a16:creationId xmlns:a16="http://schemas.microsoft.com/office/drawing/2014/main" id="{AD0D72A0-4CA7-73B3-8BFF-8B7EAE53D903}"/>
              </a:ext>
            </a:extLst>
          </p:cNvPr>
          <p:cNvSpPr txBox="1"/>
          <p:nvPr/>
        </p:nvSpPr>
        <p:spPr>
          <a:xfrm>
            <a:off x="3615161" y="1633088"/>
            <a:ext cx="2041968" cy="369332"/>
          </a:xfrm>
          <a:prstGeom prst="rect">
            <a:avLst/>
          </a:prstGeom>
          <a:noFill/>
        </p:spPr>
        <p:txBody>
          <a:bodyPr wrap="square">
            <a:spAutoFit/>
          </a:bodyPr>
          <a:lstStyle/>
          <a:p>
            <a:r>
              <a:rPr lang="en-US" dirty="0"/>
              <a:t>N</a:t>
            </a:r>
            <a:r>
              <a:rPr lang="en-IL" dirty="0"/>
              <a:t>amed exports</a:t>
            </a:r>
          </a:p>
        </p:txBody>
      </p:sp>
      <p:sp>
        <p:nvSpPr>
          <p:cNvPr id="6" name="TextBox 5">
            <a:extLst>
              <a:ext uri="{FF2B5EF4-FFF2-40B4-BE49-F238E27FC236}">
                <a16:creationId xmlns:a16="http://schemas.microsoft.com/office/drawing/2014/main" id="{FEAFFCCD-0FBA-D6CC-2B1B-4C1402E39744}"/>
              </a:ext>
            </a:extLst>
          </p:cNvPr>
          <p:cNvSpPr txBox="1"/>
          <p:nvPr/>
        </p:nvSpPr>
        <p:spPr>
          <a:xfrm>
            <a:off x="1544258" y="1645720"/>
            <a:ext cx="2041967" cy="369332"/>
          </a:xfrm>
          <a:prstGeom prst="rect">
            <a:avLst/>
          </a:prstGeom>
          <a:noFill/>
        </p:spPr>
        <p:txBody>
          <a:bodyPr wrap="square">
            <a:spAutoFit/>
          </a:bodyPr>
          <a:lstStyle/>
          <a:p>
            <a:r>
              <a:rPr lang="en-US" dirty="0"/>
              <a:t>E</a:t>
            </a:r>
            <a:r>
              <a:rPr lang="en-IL" dirty="0"/>
              <a:t>xport as esm</a:t>
            </a:r>
          </a:p>
        </p:txBody>
      </p:sp>
      <p:sp>
        <p:nvSpPr>
          <p:cNvPr id="7" name="TextBox 6">
            <a:extLst>
              <a:ext uri="{FF2B5EF4-FFF2-40B4-BE49-F238E27FC236}">
                <a16:creationId xmlns:a16="http://schemas.microsoft.com/office/drawing/2014/main" id="{89864BB6-B297-3BA1-FA25-B47AF33F541A}"/>
              </a:ext>
            </a:extLst>
          </p:cNvPr>
          <p:cNvSpPr txBox="1"/>
          <p:nvPr/>
        </p:nvSpPr>
        <p:spPr>
          <a:xfrm>
            <a:off x="348207" y="1637384"/>
            <a:ext cx="1144928" cy="369332"/>
          </a:xfrm>
          <a:prstGeom prst="rect">
            <a:avLst/>
          </a:prstGeom>
          <a:noFill/>
        </p:spPr>
        <p:txBody>
          <a:bodyPr wrap="square">
            <a:spAutoFit/>
          </a:bodyPr>
          <a:lstStyle/>
          <a:p>
            <a:r>
              <a:rPr lang="en-US" dirty="0"/>
              <a:t>original</a:t>
            </a:r>
            <a:endParaRPr lang="en-IL" dirty="0"/>
          </a:p>
        </p:txBody>
      </p:sp>
    </p:spTree>
    <p:extLst>
      <p:ext uri="{BB962C8B-B14F-4D97-AF65-F5344CB8AC3E}">
        <p14:creationId xmlns:p14="http://schemas.microsoft.com/office/powerpoint/2010/main" val="286823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665594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Where to start?</a:t>
            </a:r>
          </a:p>
        </p:txBody>
      </p:sp>
      <p:sp>
        <p:nvSpPr>
          <p:cNvPr id="3" name="TextBox 2">
            <a:extLst>
              <a:ext uri="{FF2B5EF4-FFF2-40B4-BE49-F238E27FC236}">
                <a16:creationId xmlns:a16="http://schemas.microsoft.com/office/drawing/2014/main" id="{81857F25-F56D-9398-645A-87C1FA45C13D}"/>
              </a:ext>
            </a:extLst>
          </p:cNvPr>
          <p:cNvSpPr txBox="1"/>
          <p:nvPr/>
        </p:nvSpPr>
        <p:spPr>
          <a:xfrm>
            <a:off x="2022593" y="1508424"/>
            <a:ext cx="4073407" cy="523220"/>
          </a:xfrm>
          <a:prstGeom prst="rect">
            <a:avLst/>
          </a:prstGeom>
          <a:noFill/>
        </p:spPr>
        <p:txBody>
          <a:bodyPr wrap="square">
            <a:spAutoFit/>
          </a:bodyPr>
          <a:lstStyle/>
          <a:p>
            <a:pPr lvl="0" algn="ctr" rtl="0">
              <a:spcBef>
                <a:spcPts val="0"/>
              </a:spcBef>
              <a:spcAft>
                <a:spcPts val="0"/>
              </a:spcAft>
              <a:buClrTx/>
              <a:buSzPct val="100000"/>
            </a:pPr>
            <a:r>
              <a:rPr lang="en-US" sz="2800" b="1" dirty="0">
                <a:latin typeface="Courier New" panose="02070309020205020404" pitchFamily="49" charset="0"/>
                <a:cs typeface="Courier New" panose="02070309020205020404" pitchFamily="49" charset="0"/>
              </a:rPr>
              <a:t>Start small</a:t>
            </a:r>
          </a:p>
        </p:txBody>
      </p:sp>
    </p:spTree>
    <p:extLst>
      <p:ext uri="{BB962C8B-B14F-4D97-AF65-F5344CB8AC3E}">
        <p14:creationId xmlns:p14="http://schemas.microsoft.com/office/powerpoint/2010/main" val="198369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8805730"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Tree Shaking Checklist</a:t>
            </a:r>
          </a:p>
        </p:txBody>
      </p:sp>
      <p:sp>
        <p:nvSpPr>
          <p:cNvPr id="3" name="TextBox 2">
            <a:extLst>
              <a:ext uri="{FF2B5EF4-FFF2-40B4-BE49-F238E27FC236}">
                <a16:creationId xmlns:a16="http://schemas.microsoft.com/office/drawing/2014/main" id="{81857F25-F56D-9398-645A-87C1FA45C13D}"/>
              </a:ext>
            </a:extLst>
          </p:cNvPr>
          <p:cNvSpPr txBox="1"/>
          <p:nvPr/>
        </p:nvSpPr>
        <p:spPr>
          <a:xfrm>
            <a:off x="1166018" y="1126459"/>
            <a:ext cx="8695612" cy="4562788"/>
          </a:xfrm>
          <a:prstGeom prst="rect">
            <a:avLst/>
          </a:prstGeom>
          <a:noFill/>
        </p:spPr>
        <p:txBody>
          <a:bodyPr wrap="square">
            <a:spAutoFit/>
          </a:bodyPr>
          <a:lstStyle/>
          <a:p>
            <a:pPr marL="457200" lvl="0" indent="-457200" rtl="0">
              <a:lnSpc>
                <a:spcPct val="150000"/>
              </a:lnSpc>
              <a:spcBef>
                <a:spcPts val="0"/>
              </a:spcBef>
              <a:spcAft>
                <a:spcPts val="0"/>
              </a:spcAft>
              <a:buClrTx/>
              <a:buSzPct val="100000"/>
              <a:buFont typeface="Wingdings" pitchFamily="2" charset="2"/>
              <a:buChar char="q"/>
            </a:pPr>
            <a:r>
              <a:rPr lang="en-US" sz="2800" dirty="0">
                <a:latin typeface="Courier New" panose="02070309020205020404" pitchFamily="49" charset="0"/>
                <a:cs typeface="Courier New" panose="02070309020205020404" pitchFamily="49" charset="0"/>
              </a:rPr>
              <a:t>Export as </a:t>
            </a:r>
            <a:r>
              <a:rPr lang="en-US" sz="2800" dirty="0" err="1">
                <a:latin typeface="Courier New" panose="02070309020205020404" pitchFamily="49" charset="0"/>
                <a:cs typeface="Courier New" panose="02070309020205020404" pitchFamily="49" charset="0"/>
              </a:rPr>
              <a:t>esm</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Make modules independent</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Prefer named exports (linter === ❤️)</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Monitor size (it breaks easily)</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Keep an eye on dependencies</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Sometimes it won’t work</a:t>
            </a:r>
          </a:p>
          <a:p>
            <a:pPr marL="457200" lvl="0" indent="-457200" rtl="0">
              <a:lnSpc>
                <a:spcPct val="150000"/>
              </a:lnSpc>
              <a:spcBef>
                <a:spcPts val="0"/>
              </a:spcBef>
              <a:spcAft>
                <a:spcPts val="0"/>
              </a:spcAft>
              <a:buClrTx/>
              <a:buSzPct val="100000"/>
              <a:buFont typeface="Wingdings" pitchFamily="2" charset="2"/>
              <a:buChar char="q"/>
            </a:pP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208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8805730"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Touching Summary</a:t>
            </a:r>
          </a:p>
        </p:txBody>
      </p:sp>
      <p:sp>
        <p:nvSpPr>
          <p:cNvPr id="3" name="TextBox 2">
            <a:extLst>
              <a:ext uri="{FF2B5EF4-FFF2-40B4-BE49-F238E27FC236}">
                <a16:creationId xmlns:a16="http://schemas.microsoft.com/office/drawing/2014/main" id="{81857F25-F56D-9398-645A-87C1FA45C13D}"/>
              </a:ext>
            </a:extLst>
          </p:cNvPr>
          <p:cNvSpPr txBox="1"/>
          <p:nvPr/>
        </p:nvSpPr>
        <p:spPr>
          <a:xfrm>
            <a:off x="1166018" y="1126459"/>
            <a:ext cx="8695612" cy="4293483"/>
          </a:xfrm>
          <a:prstGeom prst="rect">
            <a:avLst/>
          </a:prstGeom>
          <a:noFill/>
        </p:spPr>
        <p:txBody>
          <a:bodyPr wrap="square">
            <a:spAutoFit/>
          </a:bodyPr>
          <a:lstStyle/>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Spoke about IKEA</a:t>
            </a:r>
          </a:p>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Created a startup generator</a:t>
            </a:r>
          </a:p>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Optimized it</a:t>
            </a:r>
          </a:p>
          <a:p>
            <a:pPr marL="514350" lvl="0" indent="-514350" rtl="0">
              <a:lnSpc>
                <a:spcPct val="200000"/>
              </a:lnSpc>
              <a:spcBef>
                <a:spcPts val="0"/>
              </a:spcBef>
              <a:spcAft>
                <a:spcPts val="0"/>
              </a:spcAft>
              <a:buClrTx/>
              <a:buSzPct val="100000"/>
              <a:buFont typeface="+mj-lt"/>
              <a:buAutoNum type="arabicPeriod"/>
            </a:pPr>
            <a:endParaRPr lang="en-US" sz="2800" dirty="0">
              <a:latin typeface="Courier New" panose="02070309020205020404" pitchFamily="49" charset="0"/>
              <a:cs typeface="Courier New" panose="02070309020205020404" pitchFamily="49" charset="0"/>
            </a:endParaRPr>
          </a:p>
          <a:p>
            <a:pPr lvl="0" rtl="0">
              <a:lnSpc>
                <a:spcPct val="200000"/>
              </a:lnSpc>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Be friends with your build tools</a:t>
            </a:r>
          </a:p>
        </p:txBody>
      </p:sp>
    </p:spTree>
    <p:extLst>
      <p:ext uri="{BB962C8B-B14F-4D97-AF65-F5344CB8AC3E}">
        <p14:creationId xmlns:p14="http://schemas.microsoft.com/office/powerpoint/2010/main" val="94386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pic>
        <p:nvPicPr>
          <p:cNvPr id="14" name="Google Shape;204;g13447af10f0_0_2" descr="LinkedIn logo linking to my profile">
            <a:hlinkClick r:id="rId5"/>
            <a:extLst>
              <a:ext uri="{FF2B5EF4-FFF2-40B4-BE49-F238E27FC236}">
                <a16:creationId xmlns:a16="http://schemas.microsoft.com/office/drawing/2014/main" id="{F13AC8E3-56CF-B1A9-CDAC-8699E0B7E90B}"/>
              </a:ext>
            </a:extLst>
          </p:cNvPr>
          <p:cNvPicPr preferRelativeResize="0"/>
          <p:nvPr/>
        </p:nvPicPr>
        <p:blipFill rotWithShape="1">
          <a:blip r:embed="rId6">
            <a:alphaModFix/>
          </a:blip>
          <a:srcRect/>
          <a:stretch/>
        </p:blipFill>
        <p:spPr>
          <a:xfrm>
            <a:off x="2320758" y="4588021"/>
            <a:ext cx="1186666" cy="1186666"/>
          </a:xfrm>
          <a:prstGeom prst="rect">
            <a:avLst/>
          </a:prstGeom>
          <a:noFill/>
          <a:ln>
            <a:noFill/>
          </a:ln>
        </p:spPr>
      </p:pic>
      <p:grpSp>
        <p:nvGrpSpPr>
          <p:cNvPr id="3" name="Group 2">
            <a:extLst>
              <a:ext uri="{FF2B5EF4-FFF2-40B4-BE49-F238E27FC236}">
                <a16:creationId xmlns:a16="http://schemas.microsoft.com/office/drawing/2014/main" id="{3D508E4E-7401-A939-89B7-3B7C9F07C73B}"/>
              </a:ext>
              <a:ext uri="{C183D7F6-B498-43B3-948B-1728B52AA6E4}">
                <adec:decorative xmlns:adec="http://schemas.microsoft.com/office/drawing/2017/decorative" val="1"/>
              </a:ext>
            </a:extLst>
          </p:cNvPr>
          <p:cNvGrpSpPr/>
          <p:nvPr/>
        </p:nvGrpSpPr>
        <p:grpSpPr>
          <a:xfrm>
            <a:off x="2062238" y="3666084"/>
            <a:ext cx="10386945" cy="2450291"/>
            <a:chOff x="2062238" y="3666084"/>
            <a:chExt cx="10386945" cy="2450291"/>
          </a:xfrm>
        </p:grpSpPr>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latin typeface="Courier New" panose="02070309020205020404" pitchFamily="49" charset="0"/>
                  <a:cs typeface="Courier New" panose="02070309020205020404" pitchFamily="49" charset="0"/>
                </a:rPr>
                <a:t>Asaf Shochet Avida</a:t>
              </a:r>
              <a:endParaRPr lang="he-IL" sz="2400" dirty="0">
                <a:latin typeface="Courier New" panose="02070309020205020404" pitchFamily="49" charset="0"/>
                <a:cs typeface="Courier New" panose="02070309020205020404" pitchFamily="49" charset="0"/>
              </a:endParaRPr>
            </a:p>
          </p:txBody>
        </p:sp>
        <p:sp>
          <p:nvSpPr>
            <p:cNvPr id="15" name="Google Shape;205;g13447af10f0_0_2">
              <a:extLst>
                <a:ext uri="{FF2B5EF4-FFF2-40B4-BE49-F238E27FC236}">
                  <a16:creationId xmlns:a16="http://schemas.microsoft.com/office/drawing/2014/main" id="{139DD0EF-DFF8-9D11-DA3B-47868B852753}"/>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rgbClr val="000000"/>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frogrammer.net</a:t>
              </a:r>
              <a:endParaRPr sz="700" b="0" i="0" u="none" strike="noStrike" cap="none" dirty="0">
                <a:solidFill>
                  <a:schemeClr val="dk1"/>
                </a:solidFill>
                <a:latin typeface="Courier New" panose="02070309020205020404" pitchFamily="49" charset="0"/>
                <a:ea typeface="Chakra Petch Medium"/>
                <a:cs typeface="Courier New" panose="02070309020205020404" pitchFamily="49" charset="0"/>
                <a:sym typeface="Chakra Petch Medium"/>
              </a:endParaRPr>
            </a:p>
          </p:txBody>
        </p:sp>
      </p:grpSp>
      <p:pic>
        <p:nvPicPr>
          <p:cNvPr id="16" name="Google Shape;206;g13447af10f0_0_2" descr="WWW logo linking to my personal website">
            <a:hlinkClick r:id="rId7"/>
            <a:extLst>
              <a:ext uri="{FF2B5EF4-FFF2-40B4-BE49-F238E27FC236}">
                <a16:creationId xmlns:a16="http://schemas.microsoft.com/office/drawing/2014/main" id="{DB19FF86-DB85-6EE4-E745-B3729D35E08A}"/>
              </a:ext>
            </a:extLst>
          </p:cNvPr>
          <p:cNvPicPr preferRelativeResize="0"/>
          <p:nvPr/>
        </p:nvPicPr>
        <p:blipFill rotWithShape="1">
          <a:blip r:embed="rId8">
            <a:alphaModFix/>
          </a:blip>
          <a:srcRect/>
          <a:stretch/>
        </p:blipFill>
        <p:spPr>
          <a:xfrm>
            <a:off x="5761046" y="4588865"/>
            <a:ext cx="1127107" cy="1127107"/>
          </a:xfrm>
          <a:prstGeom prst="rect">
            <a:avLst/>
          </a:prstGeom>
          <a:noFill/>
          <a:ln>
            <a:noFill/>
          </a:ln>
        </p:spPr>
      </p:pic>
      <p:pic>
        <p:nvPicPr>
          <p:cNvPr id="17" name="Google Shape;208;g13447af10f0_0_2" descr="Evinced logo">
            <a:extLst>
              <a:ext uri="{FF2B5EF4-FFF2-40B4-BE49-F238E27FC236}">
                <a16:creationId xmlns:a16="http://schemas.microsoft.com/office/drawing/2014/main" id="{B03C4623-6440-BBDF-EC6A-5A4888D17174}"/>
              </a:ext>
            </a:extLst>
          </p:cNvPr>
          <p:cNvPicPr preferRelativeResize="0"/>
          <p:nvPr/>
        </p:nvPicPr>
        <p:blipFill rotWithShape="1">
          <a:blip r:embed="rId9">
            <a:alphaModFix/>
          </a:blip>
          <a:srcRect/>
          <a:stretch/>
        </p:blipFill>
        <p:spPr>
          <a:xfrm>
            <a:off x="8525876" y="4905083"/>
            <a:ext cx="2556907" cy="461664"/>
          </a:xfrm>
          <a:prstGeom prst="rect">
            <a:avLst/>
          </a:prstGeom>
          <a:noFill/>
          <a:ln>
            <a:noFill/>
          </a:ln>
        </p:spPr>
      </p:pic>
      <p:sp>
        <p:nvSpPr>
          <p:cNvPr id="2" name="תיבת טקסט 6">
            <a:extLst>
              <a:ext uri="{FF2B5EF4-FFF2-40B4-BE49-F238E27FC236}">
                <a16:creationId xmlns:a16="http://schemas.microsoft.com/office/drawing/2014/main" id="{1504A03F-F6C5-6A94-198D-21928EA9D157}"/>
              </a:ext>
            </a:extLst>
          </p:cNvPr>
          <p:cNvSpPr txBox="1">
            <a:spLocks noGrp="1"/>
          </p:cNvSpPr>
          <p:nvPr>
            <p:ph type="title" idx="4294967295"/>
          </p:nvPr>
        </p:nvSpPr>
        <p:spPr>
          <a:xfrm>
            <a:off x="5877251" y="3189306"/>
            <a:ext cx="5705149" cy="492443"/>
          </a:xfrm>
          <a:prstGeom prst="rect">
            <a:avLst/>
          </a:prstGeom>
          <a:noFill/>
          <a:ln>
            <a:noFill/>
            <a:prstDash/>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Thanks for listening!</a:t>
            </a:r>
          </a:p>
        </p:txBody>
      </p:sp>
    </p:spTree>
    <p:extLst>
      <p:ext uri="{BB962C8B-B14F-4D97-AF65-F5344CB8AC3E}">
        <p14:creationId xmlns:p14="http://schemas.microsoft.com/office/powerpoint/2010/main" val="126304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Story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2919810" y="1169043"/>
            <a:ext cx="6816085" cy="4311233"/>
          </a:xfrm>
          <a:prstGeom prst="rect">
            <a:avLst/>
          </a:prstGeom>
          <a:ln>
            <a:noFill/>
          </a:ln>
          <a:effectLst>
            <a:softEdge rad="112500"/>
          </a:effectLst>
        </p:spPr>
      </p:pic>
    </p:spTree>
    <p:extLst>
      <p:ext uri="{BB962C8B-B14F-4D97-AF65-F5344CB8AC3E}">
        <p14:creationId xmlns:p14="http://schemas.microsoft.com/office/powerpoint/2010/main" val="411569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Company Grows</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189101" y="2459245"/>
            <a:ext cx="3559873"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6EAD8DA5-F6CD-3EAA-EC9B-096DBEBB45EE}"/>
              </a:ext>
            </a:extLst>
          </p:cNvPr>
          <p:cNvPicPr>
            <a:picLocks noChangeAspect="1"/>
          </p:cNvPicPr>
          <p:nvPr/>
        </p:nvPicPr>
        <p:blipFill>
          <a:blip r:embed="rId4"/>
          <a:stretch>
            <a:fillRect/>
          </a:stretch>
        </p:blipFill>
        <p:spPr>
          <a:xfrm>
            <a:off x="4230507" y="2459245"/>
            <a:ext cx="3589097"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a:extLst>
              <a:ext uri="{FF2B5EF4-FFF2-40B4-BE49-F238E27FC236}">
                <a16:creationId xmlns:a16="http://schemas.microsoft.com/office/drawing/2014/main" id="{646568BD-7CB2-AFD7-FE77-2EB0A7DAECCF}"/>
              </a:ext>
            </a:extLst>
          </p:cNvPr>
          <p:cNvPicPr>
            <a:picLocks noChangeAspect="1"/>
          </p:cNvPicPr>
          <p:nvPr/>
        </p:nvPicPr>
        <p:blipFill>
          <a:blip r:embed="rId5"/>
          <a:stretch>
            <a:fillRect/>
          </a:stretch>
        </p:blipFill>
        <p:spPr>
          <a:xfrm>
            <a:off x="8231209" y="2459245"/>
            <a:ext cx="3566515"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97109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327997" y="191944"/>
            <a:ext cx="2959934" cy="255454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Enters the component library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327997" y="3524116"/>
            <a:ext cx="3559873"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6EAD8DA5-F6CD-3EAA-EC9B-096DBEBB45EE}"/>
              </a:ext>
            </a:extLst>
          </p:cNvPr>
          <p:cNvPicPr>
            <a:picLocks noChangeAspect="1"/>
          </p:cNvPicPr>
          <p:nvPr/>
        </p:nvPicPr>
        <p:blipFill>
          <a:blip r:embed="rId4"/>
          <a:stretch>
            <a:fillRect/>
          </a:stretch>
        </p:blipFill>
        <p:spPr>
          <a:xfrm>
            <a:off x="4369403" y="3524116"/>
            <a:ext cx="3589097"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a:extLst>
              <a:ext uri="{FF2B5EF4-FFF2-40B4-BE49-F238E27FC236}">
                <a16:creationId xmlns:a16="http://schemas.microsoft.com/office/drawing/2014/main" id="{646568BD-7CB2-AFD7-FE77-2EB0A7DAECCF}"/>
              </a:ext>
            </a:extLst>
          </p:cNvPr>
          <p:cNvPicPr>
            <a:picLocks noChangeAspect="1"/>
          </p:cNvPicPr>
          <p:nvPr/>
        </p:nvPicPr>
        <p:blipFill>
          <a:blip r:embed="rId5"/>
          <a:stretch>
            <a:fillRect/>
          </a:stretch>
        </p:blipFill>
        <p:spPr>
          <a:xfrm>
            <a:off x="8370105" y="3524116"/>
            <a:ext cx="3566515"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Picture 3">
            <a:extLst>
              <a:ext uri="{FF2B5EF4-FFF2-40B4-BE49-F238E27FC236}">
                <a16:creationId xmlns:a16="http://schemas.microsoft.com/office/drawing/2014/main" id="{978395C0-898C-15DB-DFD3-56DE12216D82}"/>
              </a:ext>
            </a:extLst>
          </p:cNvPr>
          <p:cNvPicPr>
            <a:picLocks noChangeAspect="1"/>
          </p:cNvPicPr>
          <p:nvPr/>
        </p:nvPicPr>
        <p:blipFill>
          <a:blip r:embed="rId6"/>
          <a:stretch>
            <a:fillRect/>
          </a:stretch>
        </p:blipFill>
        <p:spPr>
          <a:xfrm>
            <a:off x="3687418" y="191944"/>
            <a:ext cx="4682687" cy="2948767"/>
          </a:xfrm>
          <a:prstGeom prst="rect">
            <a:avLst/>
          </a:prstGeom>
        </p:spPr>
      </p:pic>
    </p:spTree>
    <p:extLst>
      <p:ext uri="{BB962C8B-B14F-4D97-AF65-F5344CB8AC3E}">
        <p14:creationId xmlns:p14="http://schemas.microsoft.com/office/powerpoint/2010/main" val="416691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327997" y="191944"/>
            <a:ext cx="2959934"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New App</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4" name="Picture 3">
            <a:extLst>
              <a:ext uri="{FF2B5EF4-FFF2-40B4-BE49-F238E27FC236}">
                <a16:creationId xmlns:a16="http://schemas.microsoft.com/office/drawing/2014/main" id="{978395C0-898C-15DB-DFD3-56DE12216D82}"/>
              </a:ext>
            </a:extLst>
          </p:cNvPr>
          <p:cNvPicPr>
            <a:picLocks noChangeAspect="1"/>
          </p:cNvPicPr>
          <p:nvPr/>
        </p:nvPicPr>
        <p:blipFill>
          <a:blip r:embed="rId3"/>
          <a:stretch>
            <a:fillRect/>
          </a:stretch>
        </p:blipFill>
        <p:spPr>
          <a:xfrm>
            <a:off x="8309076" y="191944"/>
            <a:ext cx="3058871" cy="1926223"/>
          </a:xfrm>
          <a:prstGeom prst="rect">
            <a:avLst/>
          </a:prstGeom>
        </p:spPr>
      </p:pic>
      <p:pic>
        <p:nvPicPr>
          <p:cNvPr id="7" name="Picture 6">
            <a:extLst>
              <a:ext uri="{FF2B5EF4-FFF2-40B4-BE49-F238E27FC236}">
                <a16:creationId xmlns:a16="http://schemas.microsoft.com/office/drawing/2014/main" id="{5B58BF99-E3CA-5DF6-50A3-676D8A6FCB8B}"/>
              </a:ext>
            </a:extLst>
          </p:cNvPr>
          <p:cNvPicPr>
            <a:picLocks noChangeAspect="1"/>
          </p:cNvPicPr>
          <p:nvPr/>
        </p:nvPicPr>
        <p:blipFill>
          <a:blip r:embed="rId4"/>
          <a:stretch>
            <a:fillRect/>
          </a:stretch>
        </p:blipFill>
        <p:spPr>
          <a:xfrm>
            <a:off x="327997" y="1329344"/>
            <a:ext cx="7772400" cy="487842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8" name="תיבת טקסט 2">
            <a:extLst>
              <a:ext uri="{FF2B5EF4-FFF2-40B4-BE49-F238E27FC236}">
                <a16:creationId xmlns:a16="http://schemas.microsoft.com/office/drawing/2014/main" id="{174F928F-739D-4EF1-1C0D-B48A19056C9B}"/>
              </a:ext>
            </a:extLst>
          </p:cNvPr>
          <p:cNvSpPr txBox="1">
            <a:spLocks/>
          </p:cNvSpPr>
          <p:nvPr/>
        </p:nvSpPr>
        <p:spPr>
          <a:xfrm>
            <a:off x="8216144" y="3031340"/>
            <a:ext cx="2654092" cy="2308324"/>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gn="ctr">
              <a:lnSpc>
                <a:spcPct val="100000"/>
              </a:lnSpc>
              <a:spcBef>
                <a:spcPts val="0"/>
              </a:spcBef>
              <a:defRPr/>
            </a:pPr>
            <a:r>
              <a:rPr lang="en-US" sz="7200" b="1" dirty="0">
                <a:solidFill>
                  <a:schemeClr val="tx1"/>
                </a:solidFill>
                <a:latin typeface="Courier New" panose="02070309020205020404" pitchFamily="49" charset="0"/>
                <a:ea typeface="+mn-ea"/>
                <a:cs typeface="Courier New" panose="02070309020205020404" pitchFamily="49" charset="0"/>
              </a:rPr>
              <a:t>5MB!</a:t>
            </a:r>
          </a:p>
          <a:p>
            <a:pPr algn="ctr">
              <a:lnSpc>
                <a:spcPct val="100000"/>
              </a:lnSpc>
              <a:spcBef>
                <a:spcPts val="0"/>
              </a:spcBef>
              <a:defRPr/>
            </a:pPr>
            <a:r>
              <a:rPr lang="en-US" sz="7200" b="1" dirty="0">
                <a:solidFill>
                  <a:schemeClr val="tx1"/>
                </a:solidFill>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09959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205;g13447af10f0_0_2">
            <a:extLst>
              <a:ext uri="{FF2B5EF4-FFF2-40B4-BE49-F238E27FC236}">
                <a16:creationId xmlns:a16="http://schemas.microsoft.com/office/drawing/2014/main" id="{22C17027-4AC2-B137-0067-B6393E7589F4}"/>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rgbClr val="000000"/>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frogrammer.net</a:t>
            </a:r>
            <a:endParaRPr sz="700" b="0" i="0" u="none" strike="noStrike" cap="none" dirty="0">
              <a:solidFill>
                <a:schemeClr val="dk1"/>
              </a:solidFill>
              <a:latin typeface="Courier New" panose="02070309020205020404" pitchFamily="49" charset="0"/>
              <a:ea typeface="Chakra Petch Medium"/>
              <a:cs typeface="Courier New" panose="02070309020205020404" pitchFamily="49" charset="0"/>
              <a:sym typeface="Chakra Petch Medium"/>
            </a:endParaRPr>
          </a:p>
        </p:txBody>
      </p:sp>
      <p:pic>
        <p:nvPicPr>
          <p:cNvPr id="9" name="Google Shape;208;g13447af10f0_0_2" descr="Evinced logo">
            <a:extLst>
              <a:ext uri="{FF2B5EF4-FFF2-40B4-BE49-F238E27FC236}">
                <a16:creationId xmlns:a16="http://schemas.microsoft.com/office/drawing/2014/main" id="{A4A2E4D4-E25B-9660-2925-8271A107A682}"/>
              </a:ext>
            </a:extLst>
          </p:cNvPr>
          <p:cNvPicPr preferRelativeResize="0"/>
          <p:nvPr/>
        </p:nvPicPr>
        <p:blipFill rotWithShape="1">
          <a:blip r:embed="rId3">
            <a:alphaModFix/>
          </a:blip>
          <a:srcRect/>
          <a:stretch/>
        </p:blipFill>
        <p:spPr>
          <a:xfrm>
            <a:off x="8525876" y="4905083"/>
            <a:ext cx="2556907" cy="461664"/>
          </a:xfrm>
          <a:prstGeom prst="rect">
            <a:avLst/>
          </a:prstGeom>
          <a:noFill/>
          <a:ln>
            <a:noFill/>
          </a:ln>
        </p:spPr>
      </p:pic>
      <p:pic>
        <p:nvPicPr>
          <p:cNvPr id="4" name="Google Shape;206;g13447af10f0_0_2" descr="WWW logo linking to my personal website">
            <a:hlinkClick r:id="rId4"/>
            <a:extLst>
              <a:ext uri="{FF2B5EF4-FFF2-40B4-BE49-F238E27FC236}">
                <a16:creationId xmlns:a16="http://schemas.microsoft.com/office/drawing/2014/main" id="{200BF4D2-83AA-1900-9DAE-0441B47CE8C7}"/>
              </a:ext>
            </a:extLst>
          </p:cNvPr>
          <p:cNvPicPr preferRelativeResize="0"/>
          <p:nvPr/>
        </p:nvPicPr>
        <p:blipFill rotWithShape="1">
          <a:blip r:embed="rId5">
            <a:alphaModFix/>
          </a:blip>
          <a:srcRect/>
          <a:stretch/>
        </p:blipFill>
        <p:spPr>
          <a:xfrm>
            <a:off x="5761046" y="4588865"/>
            <a:ext cx="1127107" cy="1127107"/>
          </a:xfrm>
          <a:prstGeom prst="rect">
            <a:avLst/>
          </a:prstGeom>
          <a:noFill/>
          <a:ln>
            <a:noFill/>
          </a:ln>
        </p:spPr>
      </p:pic>
      <p:pic>
        <p:nvPicPr>
          <p:cNvPr id="2" name="Google Shape;204;g13447af10f0_0_2" descr="LinkedIn logo linking to my profile">
            <a:hlinkClick r:id="rId6"/>
            <a:extLst>
              <a:ext uri="{FF2B5EF4-FFF2-40B4-BE49-F238E27FC236}">
                <a16:creationId xmlns:a16="http://schemas.microsoft.com/office/drawing/2014/main" id="{F8FCD18B-CDD0-1D5D-9874-8B2C0A2F5588}"/>
              </a:ext>
            </a:extLst>
          </p:cNvPr>
          <p:cNvPicPr preferRelativeResize="0"/>
          <p:nvPr/>
        </p:nvPicPr>
        <p:blipFill rotWithShape="1">
          <a:blip r:embed="rId7">
            <a:alphaModFix/>
          </a:blip>
          <a:srcRect/>
          <a:stretch/>
        </p:blipFill>
        <p:spPr>
          <a:xfrm>
            <a:off x="2320758" y="4588021"/>
            <a:ext cx="1186666" cy="1186666"/>
          </a:xfrm>
          <a:prstGeom prst="rect">
            <a:avLst/>
          </a:prstGeom>
          <a:noFill/>
          <a:ln>
            <a:noFill/>
          </a:ln>
        </p:spPr>
      </p:pic>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latin typeface="Courier New" panose="02070309020205020404" pitchFamily="49" charset="0"/>
                <a:cs typeface="Courier New" panose="02070309020205020404" pitchFamily="49" charset="0"/>
              </a:rPr>
              <a:t>Frontend Tech Lead @Evinced</a:t>
            </a:r>
            <a:endParaRPr lang="he-IL" sz="2400" dirty="0">
              <a:latin typeface="Courier New" panose="02070309020205020404" pitchFamily="49" charset="0"/>
              <a:cs typeface="Courier New" panose="02070309020205020404" pitchFamily="49" charset="0"/>
            </a:endParaRPr>
          </a:p>
        </p:txBody>
      </p:sp>
      <p:sp>
        <p:nvSpPr>
          <p:cNvPr id="6" name="תיבת טקסט 6">
            <a:extLst>
              <a:ext uri="{FF2B5EF4-FFF2-40B4-BE49-F238E27FC236}">
                <a16:creationId xmlns:a16="http://schemas.microsoft.com/office/drawing/2014/main" id="{47CD457A-9B4F-3E84-9B60-BBF32EEFCE72}"/>
              </a:ext>
            </a:extLst>
          </p:cNvPr>
          <p:cNvSpPr txBox="1"/>
          <p:nvPr/>
        </p:nvSpPr>
        <p:spPr>
          <a:xfrm>
            <a:off x="5877251" y="3128651"/>
            <a:ext cx="5705149" cy="615553"/>
          </a:xfrm>
          <a:prstGeom prst="rect">
            <a:avLst/>
          </a:prstGeom>
          <a:noFill/>
        </p:spPr>
        <p:txBody>
          <a:bodyPr wrap="square" tIns="0" bIns="0" anchor="ctr">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algn="l"/>
            <a:r>
              <a:rPr lang="en-US" dirty="0">
                <a:solidFill>
                  <a:schemeClr val="tx1"/>
                </a:solidFill>
              </a:rPr>
              <a:t>Asaf Shochet Avida </a:t>
            </a:r>
          </a:p>
        </p:txBody>
      </p:sp>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877188" y="980873"/>
            <a:ext cx="5447412" cy="5437344"/>
          </a:xfrm>
          <a:prstGeom prst="rect">
            <a:avLst/>
          </a:prstGeom>
        </p:spPr>
      </p:pic>
      <p:pic>
        <p:nvPicPr>
          <p:cNvPr id="11" name="Picture 10" descr="Speaker photo">
            <a:extLst>
              <a:ext uri="{FF2B5EF4-FFF2-40B4-BE49-F238E27FC236}">
                <a16:creationId xmlns:a16="http://schemas.microsoft.com/office/drawing/2014/main" id="{FF5A5C4C-7E31-48AC-4D34-0CE9DE5E9B94}"/>
              </a:ext>
            </a:extLst>
          </p:cNvPr>
          <p:cNvPicPr>
            <a:picLocks noChangeAspect="1"/>
          </p:cNvPicPr>
          <p:nvPr/>
        </p:nvPicPr>
        <p:blipFill rotWithShape="1">
          <a:blip r:embed="rId10"/>
          <a:srcRect t="25543" r="16186"/>
          <a:stretch/>
        </p:blipFill>
        <p:spPr>
          <a:xfrm>
            <a:off x="2352286" y="1764767"/>
            <a:ext cx="1904700" cy="2253278"/>
          </a:xfrm>
          <a:prstGeom prst="rect">
            <a:avLst/>
          </a:prstGeom>
          <a:effectLst>
            <a:glow rad="360080">
              <a:schemeClr val="accent1">
                <a:alpha val="40000"/>
              </a:schemeClr>
            </a:glow>
          </a:effectLst>
        </p:spPr>
      </p:pic>
      <p:sp>
        <p:nvSpPr>
          <p:cNvPr id="10" name="תיבת טקסט 2">
            <a:extLst>
              <a:ext uri="{FF2B5EF4-FFF2-40B4-BE49-F238E27FC236}">
                <a16:creationId xmlns:a16="http://schemas.microsoft.com/office/drawing/2014/main" id="{43CAFBCE-717D-70F7-FE51-7BFB216C9D09}"/>
              </a:ext>
            </a:extLst>
          </p:cNvPr>
          <p:cNvSpPr txBox="1">
            <a:spLocks noGrp="1"/>
          </p:cNvSpPr>
          <p:nvPr>
            <p:ph type="title" idx="4294967295"/>
          </p:nvPr>
        </p:nvSpPr>
        <p:spPr>
          <a:xfrm>
            <a:off x="208509" y="-1583817"/>
            <a:ext cx="5411163"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Speaker introduction</a:t>
            </a:r>
          </a:p>
        </p:txBody>
      </p:sp>
    </p:spTree>
    <p:extLst>
      <p:ext uri="{BB962C8B-B14F-4D97-AF65-F5344CB8AC3E}">
        <p14:creationId xmlns:p14="http://schemas.microsoft.com/office/powerpoint/2010/main" val="158869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Agenda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2" y="899830"/>
            <a:ext cx="8242080" cy="3724096"/>
          </a:xfrm>
          <a:prstGeom prst="rect">
            <a:avLst/>
          </a:prstGeom>
          <a:noFill/>
        </p:spPr>
        <p:txBody>
          <a:bodyPr wrap="square">
            <a:spAutoFit/>
          </a:bodyPr>
          <a:lstStyle/>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What is tree shaking?</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Benefits</a:t>
            </a:r>
          </a:p>
          <a:p>
            <a:pPr marL="342900" indent="-342900">
              <a:lnSpc>
                <a:spcPct val="150000"/>
              </a:lnSpc>
              <a:buFontTx/>
              <a:buAutoNum type="arabicPeriod"/>
            </a:pPr>
            <a:r>
              <a:rPr lang="en-US" sz="3200" dirty="0">
                <a:latin typeface="Courier New" panose="02070309020205020404" pitchFamily="49" charset="0"/>
                <a:cs typeface="Courier New" panose="02070309020205020404" pitchFamily="49" charset="0"/>
              </a:rPr>
              <a:t>Optimize a component library</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Tooling</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Touching Summary</a:t>
            </a: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421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73930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What is tree shaking?</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836561" y="899830"/>
            <a:ext cx="10842967" cy="1508105"/>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A technique to keep our product code concise by bundling only what’s needed</a:t>
            </a: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103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73930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What is tree shaking?</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836561" y="899830"/>
            <a:ext cx="10842967" cy="1508105"/>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A technique to keep our product code concise by bundling only what’s needed</a:t>
            </a:r>
            <a:endParaRPr lang="he-IL" sz="3200" dirty="0">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0405BFE7-EED5-9995-F6D8-223A1A4BDF3D}"/>
              </a:ext>
            </a:extLst>
          </p:cNvPr>
          <p:cNvPicPr>
            <a:picLocks noChangeAspect="1"/>
          </p:cNvPicPr>
          <p:nvPr/>
        </p:nvPicPr>
        <p:blipFill>
          <a:blip r:embed="rId3"/>
          <a:stretch>
            <a:fillRect/>
          </a:stretch>
        </p:blipFill>
        <p:spPr>
          <a:xfrm>
            <a:off x="286401" y="2455775"/>
            <a:ext cx="6183847" cy="3502395"/>
          </a:xfrm>
          <a:prstGeom prst="rect">
            <a:avLst/>
          </a:prstGeom>
        </p:spPr>
      </p:pic>
      <p:pic>
        <p:nvPicPr>
          <p:cNvPr id="12" name="Picture 11">
            <a:extLst>
              <a:ext uri="{FF2B5EF4-FFF2-40B4-BE49-F238E27FC236}">
                <a16:creationId xmlns:a16="http://schemas.microsoft.com/office/drawing/2014/main" id="{4A40F5A7-5ACA-9862-EF9B-78F16E46DFD8}"/>
              </a:ext>
            </a:extLst>
          </p:cNvPr>
          <p:cNvPicPr>
            <a:picLocks noChangeAspect="1"/>
          </p:cNvPicPr>
          <p:nvPr/>
        </p:nvPicPr>
        <p:blipFill>
          <a:blip r:embed="rId4"/>
          <a:stretch>
            <a:fillRect/>
          </a:stretch>
        </p:blipFill>
        <p:spPr>
          <a:xfrm>
            <a:off x="7457173" y="2345077"/>
            <a:ext cx="2305050" cy="2508250"/>
          </a:xfrm>
          <a:prstGeom prst="rect">
            <a:avLst/>
          </a:prstGeom>
        </p:spPr>
      </p:pic>
      <p:pic>
        <p:nvPicPr>
          <p:cNvPr id="10" name="Picture 9">
            <a:extLst>
              <a:ext uri="{FF2B5EF4-FFF2-40B4-BE49-F238E27FC236}">
                <a16:creationId xmlns:a16="http://schemas.microsoft.com/office/drawing/2014/main" id="{7A9447E5-5A5F-D19A-FBAE-853F1171F714}"/>
              </a:ext>
            </a:extLst>
          </p:cNvPr>
          <p:cNvPicPr>
            <a:picLocks noChangeAspect="1"/>
          </p:cNvPicPr>
          <p:nvPr/>
        </p:nvPicPr>
        <p:blipFill rotWithShape="1">
          <a:blip r:embed="rId3"/>
          <a:srcRect l="49477"/>
          <a:stretch/>
        </p:blipFill>
        <p:spPr>
          <a:xfrm>
            <a:off x="8980691" y="3661273"/>
            <a:ext cx="2126718" cy="2384109"/>
          </a:xfrm>
          <a:prstGeom prst="rect">
            <a:avLst/>
          </a:prstGeom>
        </p:spPr>
      </p:pic>
      <p:pic>
        <p:nvPicPr>
          <p:cNvPr id="11" name="Picture 10">
            <a:extLst>
              <a:ext uri="{FF2B5EF4-FFF2-40B4-BE49-F238E27FC236}">
                <a16:creationId xmlns:a16="http://schemas.microsoft.com/office/drawing/2014/main" id="{CCA704CD-E496-4401-3152-B3150C4A0F78}"/>
              </a:ext>
            </a:extLst>
          </p:cNvPr>
          <p:cNvPicPr>
            <a:picLocks noChangeAspect="1"/>
          </p:cNvPicPr>
          <p:nvPr/>
        </p:nvPicPr>
        <p:blipFill>
          <a:blip r:embed="rId5"/>
          <a:stretch>
            <a:fillRect/>
          </a:stretch>
        </p:blipFill>
        <p:spPr>
          <a:xfrm>
            <a:off x="9884409" y="2224282"/>
            <a:ext cx="1795120" cy="1436991"/>
          </a:xfrm>
          <a:prstGeom prst="rect">
            <a:avLst/>
          </a:prstGeom>
        </p:spPr>
      </p:pic>
      <p:pic>
        <p:nvPicPr>
          <p:cNvPr id="13" name="Picture 12">
            <a:extLst>
              <a:ext uri="{FF2B5EF4-FFF2-40B4-BE49-F238E27FC236}">
                <a16:creationId xmlns:a16="http://schemas.microsoft.com/office/drawing/2014/main" id="{E4004AC1-2896-9E07-E17B-833E520B014D}"/>
              </a:ext>
            </a:extLst>
          </p:cNvPr>
          <p:cNvPicPr>
            <a:picLocks noChangeAspect="1"/>
          </p:cNvPicPr>
          <p:nvPr/>
        </p:nvPicPr>
        <p:blipFill>
          <a:blip r:embed="rId6"/>
          <a:stretch>
            <a:fillRect/>
          </a:stretch>
        </p:blipFill>
        <p:spPr>
          <a:xfrm>
            <a:off x="7476663" y="4537276"/>
            <a:ext cx="1473181" cy="1508106"/>
          </a:xfrm>
          <a:prstGeom prst="rect">
            <a:avLst/>
          </a:prstGeom>
        </p:spPr>
      </p:pic>
    </p:spTree>
    <p:extLst>
      <p:ext uri="{BB962C8B-B14F-4D97-AF65-F5344CB8AC3E}">
        <p14:creationId xmlns:p14="http://schemas.microsoft.com/office/powerpoint/2010/main" val="307769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25678</TotalTime>
  <Words>1158</Words>
  <Application>Microsoft Macintosh PowerPoint</Application>
  <PresentationFormat>Widescreen</PresentationFormat>
  <Paragraphs>123</Paragraphs>
  <Slides>19</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Courier New</vt:lpstr>
      <vt:lpstr>Menlo</vt:lpstr>
      <vt:lpstr>Wingdings</vt:lpstr>
      <vt:lpstr>Office Theme</vt:lpstr>
      <vt:lpstr>Shaking Things Up: Mastering React Component Library Optimization</vt:lpstr>
      <vt:lpstr>Story</vt:lpstr>
      <vt:lpstr>Company Grows</vt:lpstr>
      <vt:lpstr>Enters the component library</vt:lpstr>
      <vt:lpstr>New App</vt:lpstr>
      <vt:lpstr>Speaker introduction</vt:lpstr>
      <vt:lpstr>Agenda   </vt:lpstr>
      <vt:lpstr>What is tree shaking?</vt:lpstr>
      <vt:lpstr>What is tree shaking?</vt:lpstr>
      <vt:lpstr>Why?</vt:lpstr>
      <vt:lpstr>PowerPoint Presentation</vt:lpstr>
      <vt:lpstr>And now   </vt:lpstr>
      <vt:lpstr>PowerPoint Presentation</vt:lpstr>
      <vt:lpstr>Webpack</vt:lpstr>
      <vt:lpstr>PowerPoint Presentation</vt:lpstr>
      <vt:lpstr>Where to start?</vt:lpstr>
      <vt:lpstr>Tree Shaking Checklist</vt:lpstr>
      <vt:lpstr>Touching Summary</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Ida Vass</dc:creator>
  <cp:lastModifiedBy>Asaf Shochet</cp:lastModifiedBy>
  <cp:revision>24</cp:revision>
  <dcterms:created xsi:type="dcterms:W3CDTF">2024-03-27T12:49:15Z</dcterms:created>
  <dcterms:modified xsi:type="dcterms:W3CDTF">2024-06-18T20:25:11Z</dcterms:modified>
</cp:coreProperties>
</file>