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3"/>
  </p:notesMasterIdLst>
  <p:handoutMasterIdLst>
    <p:handoutMasterId r:id="rId24"/>
  </p:handoutMasterIdLst>
  <p:sldIdLst>
    <p:sldId id="257" r:id="rId2"/>
    <p:sldId id="329" r:id="rId3"/>
    <p:sldId id="346" r:id="rId4"/>
    <p:sldId id="347" r:id="rId5"/>
    <p:sldId id="333" r:id="rId6"/>
    <p:sldId id="334" r:id="rId7"/>
    <p:sldId id="335" r:id="rId8"/>
    <p:sldId id="256" r:id="rId9"/>
    <p:sldId id="259" r:id="rId10"/>
    <p:sldId id="331" r:id="rId11"/>
    <p:sldId id="343" r:id="rId12"/>
    <p:sldId id="332" r:id="rId13"/>
    <p:sldId id="342" r:id="rId14"/>
    <p:sldId id="315" r:id="rId15"/>
    <p:sldId id="344" r:id="rId16"/>
    <p:sldId id="338" r:id="rId17"/>
    <p:sldId id="336" r:id="rId18"/>
    <p:sldId id="337" r:id="rId19"/>
    <p:sldId id="340" r:id="rId20"/>
    <p:sldId id="341" r:id="rId21"/>
    <p:sldId id="34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86395"/>
  </p:normalViewPr>
  <p:slideViewPr>
    <p:cSldViewPr snapToGrid="0">
      <p:cViewPr varScale="1">
        <p:scale>
          <a:sx n="110" d="100"/>
          <a:sy n="110" d="100"/>
        </p:scale>
        <p:origin x="944" y="168"/>
      </p:cViewPr>
      <p:guideLst/>
    </p:cSldViewPr>
  </p:slideViewPr>
  <p:outlineViewPr>
    <p:cViewPr>
      <p:scale>
        <a:sx n="33" d="100"/>
        <a:sy n="33" d="100"/>
      </p:scale>
      <p:origin x="0" y="-1008"/>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23/06/2024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23/06/2024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2272303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1390442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283615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13</a:t>
            </a:fld>
            <a:endParaRPr lang="en-IL"/>
          </a:p>
        </p:txBody>
      </p:sp>
    </p:spTree>
    <p:extLst>
      <p:ext uri="{BB962C8B-B14F-4D97-AF65-F5344CB8AC3E}">
        <p14:creationId xmlns:p14="http://schemas.microsoft.com/office/powerpoint/2010/main" val="157352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1620802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15</a:t>
            </a:fld>
            <a:endParaRPr lang="en-IL"/>
          </a:p>
        </p:txBody>
      </p:sp>
    </p:spTree>
    <p:extLst>
      <p:ext uri="{BB962C8B-B14F-4D97-AF65-F5344CB8AC3E}">
        <p14:creationId xmlns:p14="http://schemas.microsoft.com/office/powerpoint/2010/main" val="195834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188684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19</a:t>
            </a:fld>
            <a:endParaRPr lang="en-IL"/>
          </a:p>
        </p:txBody>
      </p:sp>
    </p:spTree>
    <p:extLst>
      <p:ext uri="{BB962C8B-B14F-4D97-AF65-F5344CB8AC3E}">
        <p14:creationId xmlns:p14="http://schemas.microsoft.com/office/powerpoint/2010/main" val="1179813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20</a:t>
            </a:fld>
            <a:endParaRPr lang="en-IL"/>
          </a:p>
        </p:txBody>
      </p:sp>
    </p:spTree>
    <p:extLst>
      <p:ext uri="{BB962C8B-B14F-4D97-AF65-F5344CB8AC3E}">
        <p14:creationId xmlns:p14="http://schemas.microsoft.com/office/powerpoint/2010/main" val="270310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21</a:t>
            </a:fld>
            <a:endParaRPr lang="en-IL"/>
          </a:p>
        </p:txBody>
      </p:sp>
    </p:spTree>
    <p:extLst>
      <p:ext uri="{BB962C8B-B14F-4D97-AF65-F5344CB8AC3E}">
        <p14:creationId xmlns:p14="http://schemas.microsoft.com/office/powerpoint/2010/main" val="392777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311376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349125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52936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165685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48758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253405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368842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53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79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136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9170175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9750647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756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085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119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706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3421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Rectangle 4">
            <a:extLst>
              <a:ext uri="{FF2B5EF4-FFF2-40B4-BE49-F238E27FC236}">
                <a16:creationId xmlns:a16="http://schemas.microsoft.com/office/drawing/2014/main" id="{18B3818B-85AE-CF7F-AAC0-BE3A2319F0F3}"/>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12436791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23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614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smtClean="0"/>
              <a:t>6/23/24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smtClean="0"/>
              <a:t>‹#›</a:t>
            </a:fld>
            <a:endParaRPr lang="en-US" dirty="0"/>
          </a:p>
        </p:txBody>
      </p:sp>
      <p:sp>
        <p:nvSpPr>
          <p:cNvPr id="7" name="Rectangle 6">
            <a:extLst>
              <a:ext uri="{FF2B5EF4-FFF2-40B4-BE49-F238E27FC236}">
                <a16:creationId xmlns:a16="http://schemas.microsoft.com/office/drawing/2014/main" id="{E375DA05-3A4B-9B68-1AAB-07CBB9565349}"/>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15988096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65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hdphoto" Target="../media/hdphoto5.wdp"/><Relationship Id="rId3" Type="http://schemas.openxmlformats.org/officeDocument/2006/relationships/image" Target="../media/image16.png"/><Relationship Id="rId7" Type="http://schemas.openxmlformats.org/officeDocument/2006/relationships/image" Target="../media/image19.png"/><Relationship Id="rId12" Type="http://schemas.microsoft.com/office/2007/relationships/hdphoto" Target="../media/hdphoto4.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11" Type="http://schemas.microsoft.com/office/2007/relationships/hdphoto" Target="../media/hdphoto3.wdp"/><Relationship Id="rId5" Type="http://schemas.openxmlformats.org/officeDocument/2006/relationships/image" Target="../media/image17.png"/><Relationship Id="rId10" Type="http://schemas.microsoft.com/office/2007/relationships/hdphoto" Target="../media/hdphoto2.wdp"/><Relationship Id="rId4" Type="http://schemas.openxmlformats.org/officeDocument/2006/relationships/image" Target="../media/image15.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hyperlink" Target="https://www.linkedin.com/in/asaf-shochet/" TargetMode="External"/><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linkedin.com/in/asaf-shochet/" TargetMode="External"/><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6625774" y="4527768"/>
            <a:ext cx="5265052" cy="430887"/>
          </a:xfrm>
          <a:prstGeom prst="rect">
            <a:avLst/>
          </a:prstGeom>
          <a:noFill/>
        </p:spPr>
        <p:txBody>
          <a:bodyPr wrap="square" tIns="0" bIns="0" anchor="ctr">
            <a:spAutoFit/>
          </a:bodyPr>
          <a:lstStyle/>
          <a:p>
            <a:pPr rtl="0"/>
            <a:r>
              <a:rPr lang="en-US" sz="2800">
                <a:solidFill>
                  <a:schemeClr val="bg1"/>
                </a:solidFill>
                <a:latin typeface="Courier New" panose="02070309020205020404" pitchFamily="49" charset="0"/>
                <a:cs typeface="Courier New" panose="02070309020205020404" pitchFamily="49" charset="0"/>
              </a:rPr>
              <a:t>Asaf Shochet Avida</a:t>
            </a:r>
            <a:endParaRPr lang="he-IL" sz="2800" dirty="0">
              <a:solidFill>
                <a:schemeClr val="bg1"/>
              </a:solidFill>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noGrp="1"/>
          </p:cNvSpPr>
          <p:nvPr>
            <p:ph type="title" idx="4294967295"/>
          </p:nvPr>
        </p:nvSpPr>
        <p:spPr>
          <a:xfrm>
            <a:off x="3027363" y="3206750"/>
            <a:ext cx="9164637" cy="1077913"/>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latin typeface="Courier New" panose="02070309020205020404" pitchFamily="49" charset="0"/>
                <a:cs typeface="Courier New" panose="02070309020205020404" pitchFamily="49" charset="0"/>
              </a:rPr>
              <a:t>Shaking Things Up: Mastering React Component Library Optimization</a:t>
            </a:r>
            <a:endParaRPr kumimoji="0" lang="en-US" sz="7200" b="1"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DCAB9220-B251-9C00-BFE1-87FEEC4E5314}"/>
              </a:ext>
            </a:extLst>
          </p:cNvPr>
          <p:cNvPicPr>
            <a:picLocks noChangeAspect="1"/>
          </p:cNvPicPr>
          <p:nvPr/>
        </p:nvPicPr>
        <p:blipFill>
          <a:blip r:embed="rId3"/>
          <a:stretch>
            <a:fillRect/>
          </a:stretch>
        </p:blipFill>
        <p:spPr>
          <a:xfrm>
            <a:off x="6696777" y="2921647"/>
            <a:ext cx="4982751" cy="3137722"/>
          </a:xfrm>
          <a:prstGeom prst="rect">
            <a:avLst/>
          </a:prstGeom>
        </p:spPr>
      </p:pic>
      <p:pic>
        <p:nvPicPr>
          <p:cNvPr id="15" name="Picture 14">
            <a:extLst>
              <a:ext uri="{FF2B5EF4-FFF2-40B4-BE49-F238E27FC236}">
                <a16:creationId xmlns:a16="http://schemas.microsoft.com/office/drawing/2014/main" id="{23865F38-C872-6F52-D3EF-76A1BCEE2FCE}"/>
              </a:ext>
            </a:extLst>
          </p:cNvPr>
          <p:cNvPicPr>
            <a:picLocks noChangeAspect="1"/>
          </p:cNvPicPr>
          <p:nvPr/>
        </p:nvPicPr>
        <p:blipFill>
          <a:blip r:embed="rId4"/>
          <a:stretch>
            <a:fillRect/>
          </a:stretch>
        </p:blipFill>
        <p:spPr>
          <a:xfrm>
            <a:off x="964605" y="2982403"/>
            <a:ext cx="4741052" cy="29757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6" name="Freeform 15">
            <a:extLst>
              <a:ext uri="{FF2B5EF4-FFF2-40B4-BE49-F238E27FC236}">
                <a16:creationId xmlns:a16="http://schemas.microsoft.com/office/drawing/2014/main" id="{A9806D7F-4C40-78E2-6891-1D341632A98A}"/>
              </a:ext>
            </a:extLst>
          </p:cNvPr>
          <p:cNvSpPr/>
          <p:nvPr/>
        </p:nvSpPr>
        <p:spPr>
          <a:xfrm>
            <a:off x="5046562" y="2754775"/>
            <a:ext cx="4051139" cy="2037144"/>
          </a:xfrm>
          <a:custGeom>
            <a:avLst/>
            <a:gdLst>
              <a:gd name="connsiteX0" fmla="*/ 162046 w 4051139"/>
              <a:gd name="connsiteY0" fmla="*/ 1597306 h 2037144"/>
              <a:gd name="connsiteX1" fmla="*/ 254643 w 4051139"/>
              <a:gd name="connsiteY1" fmla="*/ 1608881 h 2037144"/>
              <a:gd name="connsiteX2" fmla="*/ 891251 w 4051139"/>
              <a:gd name="connsiteY2" fmla="*/ 1597306 h 2037144"/>
              <a:gd name="connsiteX3" fmla="*/ 925975 w 4051139"/>
              <a:gd name="connsiteY3" fmla="*/ 1585731 h 2037144"/>
              <a:gd name="connsiteX4" fmla="*/ 1006997 w 4051139"/>
              <a:gd name="connsiteY4" fmla="*/ 1539433 h 2037144"/>
              <a:gd name="connsiteX5" fmla="*/ 1041722 w 4051139"/>
              <a:gd name="connsiteY5" fmla="*/ 1527858 h 2037144"/>
              <a:gd name="connsiteX6" fmla="*/ 1099595 w 4051139"/>
              <a:gd name="connsiteY6" fmla="*/ 1481559 h 2037144"/>
              <a:gd name="connsiteX7" fmla="*/ 1134319 w 4051139"/>
              <a:gd name="connsiteY7" fmla="*/ 1458410 h 2037144"/>
              <a:gd name="connsiteX8" fmla="*/ 1157468 w 4051139"/>
              <a:gd name="connsiteY8" fmla="*/ 1423686 h 2037144"/>
              <a:gd name="connsiteX9" fmla="*/ 1226916 w 4051139"/>
              <a:gd name="connsiteY9" fmla="*/ 1342663 h 2037144"/>
              <a:gd name="connsiteX10" fmla="*/ 1250066 w 4051139"/>
              <a:gd name="connsiteY10" fmla="*/ 1296364 h 2037144"/>
              <a:gd name="connsiteX11" fmla="*/ 1296365 w 4051139"/>
              <a:gd name="connsiteY11" fmla="*/ 1226916 h 2037144"/>
              <a:gd name="connsiteX12" fmla="*/ 1342663 w 4051139"/>
              <a:gd name="connsiteY12" fmla="*/ 1134319 h 2037144"/>
              <a:gd name="connsiteX13" fmla="*/ 1388962 w 4051139"/>
              <a:gd name="connsiteY13" fmla="*/ 1041721 h 2037144"/>
              <a:gd name="connsiteX14" fmla="*/ 1458410 w 4051139"/>
              <a:gd name="connsiteY14" fmla="*/ 937549 h 2037144"/>
              <a:gd name="connsiteX15" fmla="*/ 1504709 w 4051139"/>
              <a:gd name="connsiteY15" fmla="*/ 833377 h 2037144"/>
              <a:gd name="connsiteX16" fmla="*/ 1516284 w 4051139"/>
              <a:gd name="connsiteY16" fmla="*/ 798653 h 2037144"/>
              <a:gd name="connsiteX17" fmla="*/ 1562582 w 4051139"/>
              <a:gd name="connsiteY17" fmla="*/ 729205 h 2037144"/>
              <a:gd name="connsiteX18" fmla="*/ 1585732 w 4051139"/>
              <a:gd name="connsiteY18" fmla="*/ 682906 h 2037144"/>
              <a:gd name="connsiteX19" fmla="*/ 1678329 w 4051139"/>
              <a:gd name="connsiteY19" fmla="*/ 590309 h 2037144"/>
              <a:gd name="connsiteX20" fmla="*/ 1736203 w 4051139"/>
              <a:gd name="connsiteY20" fmla="*/ 532435 h 2037144"/>
              <a:gd name="connsiteX21" fmla="*/ 1759352 w 4051139"/>
              <a:gd name="connsiteY21" fmla="*/ 497711 h 2037144"/>
              <a:gd name="connsiteX22" fmla="*/ 1828800 w 4051139"/>
              <a:gd name="connsiteY22" fmla="*/ 451412 h 2037144"/>
              <a:gd name="connsiteX23" fmla="*/ 1898248 w 4051139"/>
              <a:gd name="connsiteY23" fmla="*/ 405114 h 2037144"/>
              <a:gd name="connsiteX24" fmla="*/ 2002420 w 4051139"/>
              <a:gd name="connsiteY24" fmla="*/ 335666 h 2037144"/>
              <a:gd name="connsiteX25" fmla="*/ 2071868 w 4051139"/>
              <a:gd name="connsiteY25" fmla="*/ 289367 h 2037144"/>
              <a:gd name="connsiteX26" fmla="*/ 2152891 w 4051139"/>
              <a:gd name="connsiteY26" fmla="*/ 266217 h 2037144"/>
              <a:gd name="connsiteX27" fmla="*/ 2199190 w 4051139"/>
              <a:gd name="connsiteY27" fmla="*/ 254643 h 2037144"/>
              <a:gd name="connsiteX28" fmla="*/ 2314937 w 4051139"/>
              <a:gd name="connsiteY28" fmla="*/ 219919 h 2037144"/>
              <a:gd name="connsiteX29" fmla="*/ 2407534 w 4051139"/>
              <a:gd name="connsiteY29" fmla="*/ 208344 h 2037144"/>
              <a:gd name="connsiteX30" fmla="*/ 2789499 w 4051139"/>
              <a:gd name="connsiteY30" fmla="*/ 219919 h 2037144"/>
              <a:gd name="connsiteX31" fmla="*/ 2963119 w 4051139"/>
              <a:gd name="connsiteY31" fmla="*/ 243068 h 2037144"/>
              <a:gd name="connsiteX32" fmla="*/ 3078866 w 4051139"/>
              <a:gd name="connsiteY32" fmla="*/ 254643 h 2037144"/>
              <a:gd name="connsiteX33" fmla="*/ 3125165 w 4051139"/>
              <a:gd name="connsiteY33" fmla="*/ 266217 h 2037144"/>
              <a:gd name="connsiteX34" fmla="*/ 3159889 w 4051139"/>
              <a:gd name="connsiteY34" fmla="*/ 277792 h 2037144"/>
              <a:gd name="connsiteX35" fmla="*/ 3264061 w 4051139"/>
              <a:gd name="connsiteY35" fmla="*/ 300941 h 2037144"/>
              <a:gd name="connsiteX36" fmla="*/ 3333509 w 4051139"/>
              <a:gd name="connsiteY36" fmla="*/ 324091 h 2037144"/>
              <a:gd name="connsiteX37" fmla="*/ 3449256 w 4051139"/>
              <a:gd name="connsiteY37" fmla="*/ 358815 h 2037144"/>
              <a:gd name="connsiteX38" fmla="*/ 3530279 w 4051139"/>
              <a:gd name="connsiteY38" fmla="*/ 416688 h 2037144"/>
              <a:gd name="connsiteX39" fmla="*/ 3576577 w 4051139"/>
              <a:gd name="connsiteY39" fmla="*/ 439838 h 2037144"/>
              <a:gd name="connsiteX40" fmla="*/ 3657600 w 4051139"/>
              <a:gd name="connsiteY40" fmla="*/ 497711 h 2037144"/>
              <a:gd name="connsiteX41" fmla="*/ 3692324 w 4051139"/>
              <a:gd name="connsiteY41" fmla="*/ 520860 h 2037144"/>
              <a:gd name="connsiteX42" fmla="*/ 3750197 w 4051139"/>
              <a:gd name="connsiteY42" fmla="*/ 578734 h 2037144"/>
              <a:gd name="connsiteX43" fmla="*/ 3784922 w 4051139"/>
              <a:gd name="connsiteY43" fmla="*/ 613458 h 2037144"/>
              <a:gd name="connsiteX44" fmla="*/ 3831220 w 4051139"/>
              <a:gd name="connsiteY44" fmla="*/ 659757 h 2037144"/>
              <a:gd name="connsiteX45" fmla="*/ 3865944 w 4051139"/>
              <a:gd name="connsiteY45" fmla="*/ 694481 h 2037144"/>
              <a:gd name="connsiteX46" fmla="*/ 3889094 w 4051139"/>
              <a:gd name="connsiteY46" fmla="*/ 729205 h 2037144"/>
              <a:gd name="connsiteX47" fmla="*/ 3946967 w 4051139"/>
              <a:gd name="connsiteY47" fmla="*/ 810228 h 2037144"/>
              <a:gd name="connsiteX48" fmla="*/ 4016415 w 4051139"/>
              <a:gd name="connsiteY48" fmla="*/ 972273 h 2037144"/>
              <a:gd name="connsiteX49" fmla="*/ 4051139 w 4051139"/>
              <a:gd name="connsiteY49" fmla="*/ 1076445 h 2037144"/>
              <a:gd name="connsiteX50" fmla="*/ 4027990 w 4051139"/>
              <a:gd name="connsiteY50" fmla="*/ 1342663 h 2037144"/>
              <a:gd name="connsiteX51" fmla="*/ 4016415 w 4051139"/>
              <a:gd name="connsiteY51" fmla="*/ 1377387 h 2037144"/>
              <a:gd name="connsiteX52" fmla="*/ 3981691 w 4051139"/>
              <a:gd name="connsiteY52" fmla="*/ 1423686 h 2037144"/>
              <a:gd name="connsiteX53" fmla="*/ 3935392 w 4051139"/>
              <a:gd name="connsiteY53" fmla="*/ 1481559 h 2037144"/>
              <a:gd name="connsiteX54" fmla="*/ 3842795 w 4051139"/>
              <a:gd name="connsiteY54" fmla="*/ 1527858 h 2037144"/>
              <a:gd name="connsiteX55" fmla="*/ 3796496 w 4051139"/>
              <a:gd name="connsiteY55" fmla="*/ 1551007 h 2037144"/>
              <a:gd name="connsiteX56" fmla="*/ 3761772 w 4051139"/>
              <a:gd name="connsiteY56" fmla="*/ 1562582 h 2037144"/>
              <a:gd name="connsiteX57" fmla="*/ 3657600 w 4051139"/>
              <a:gd name="connsiteY57" fmla="*/ 1620455 h 2037144"/>
              <a:gd name="connsiteX58" fmla="*/ 3460830 w 4051139"/>
              <a:gd name="connsiteY58" fmla="*/ 1666754 h 2037144"/>
              <a:gd name="connsiteX59" fmla="*/ 3402957 w 4051139"/>
              <a:gd name="connsiteY59" fmla="*/ 1678329 h 2037144"/>
              <a:gd name="connsiteX60" fmla="*/ 3333509 w 4051139"/>
              <a:gd name="connsiteY60" fmla="*/ 1701478 h 2037144"/>
              <a:gd name="connsiteX61" fmla="*/ 3229337 w 4051139"/>
              <a:gd name="connsiteY61" fmla="*/ 1724628 h 2037144"/>
              <a:gd name="connsiteX62" fmla="*/ 3183038 w 4051139"/>
              <a:gd name="connsiteY62" fmla="*/ 1747777 h 2037144"/>
              <a:gd name="connsiteX63" fmla="*/ 3102015 w 4051139"/>
              <a:gd name="connsiteY63" fmla="*/ 1770926 h 2037144"/>
              <a:gd name="connsiteX64" fmla="*/ 3067291 w 4051139"/>
              <a:gd name="connsiteY64" fmla="*/ 1782501 h 2037144"/>
              <a:gd name="connsiteX65" fmla="*/ 2951544 w 4051139"/>
              <a:gd name="connsiteY65" fmla="*/ 1805650 h 2037144"/>
              <a:gd name="connsiteX66" fmla="*/ 2905246 w 4051139"/>
              <a:gd name="connsiteY66" fmla="*/ 1817225 h 2037144"/>
              <a:gd name="connsiteX67" fmla="*/ 2743200 w 4051139"/>
              <a:gd name="connsiteY67" fmla="*/ 1828800 h 2037144"/>
              <a:gd name="connsiteX68" fmla="*/ 2604304 w 4051139"/>
              <a:gd name="connsiteY68" fmla="*/ 1840374 h 2037144"/>
              <a:gd name="connsiteX69" fmla="*/ 2407534 w 4051139"/>
              <a:gd name="connsiteY69" fmla="*/ 1863524 h 2037144"/>
              <a:gd name="connsiteX70" fmla="*/ 2095018 w 4051139"/>
              <a:gd name="connsiteY70" fmla="*/ 1851949 h 2037144"/>
              <a:gd name="connsiteX71" fmla="*/ 1956122 w 4051139"/>
              <a:gd name="connsiteY71" fmla="*/ 1828800 h 2037144"/>
              <a:gd name="connsiteX72" fmla="*/ 1921397 w 4051139"/>
              <a:gd name="connsiteY72" fmla="*/ 1805650 h 2037144"/>
              <a:gd name="connsiteX73" fmla="*/ 1875099 w 4051139"/>
              <a:gd name="connsiteY73" fmla="*/ 1782501 h 2037144"/>
              <a:gd name="connsiteX74" fmla="*/ 1794076 w 4051139"/>
              <a:gd name="connsiteY74" fmla="*/ 1724628 h 2037144"/>
              <a:gd name="connsiteX75" fmla="*/ 1759352 w 4051139"/>
              <a:gd name="connsiteY75" fmla="*/ 1701478 h 2037144"/>
              <a:gd name="connsiteX76" fmla="*/ 1666754 w 4051139"/>
              <a:gd name="connsiteY76" fmla="*/ 1632030 h 2037144"/>
              <a:gd name="connsiteX77" fmla="*/ 1632030 w 4051139"/>
              <a:gd name="connsiteY77" fmla="*/ 1585731 h 2037144"/>
              <a:gd name="connsiteX78" fmla="*/ 1562582 w 4051139"/>
              <a:gd name="connsiteY78" fmla="*/ 1516283 h 2037144"/>
              <a:gd name="connsiteX79" fmla="*/ 1516284 w 4051139"/>
              <a:gd name="connsiteY79" fmla="*/ 1365812 h 2037144"/>
              <a:gd name="connsiteX80" fmla="*/ 1539433 w 4051139"/>
              <a:gd name="connsiteY80" fmla="*/ 1134319 h 2037144"/>
              <a:gd name="connsiteX81" fmla="*/ 1574157 w 4051139"/>
              <a:gd name="connsiteY81" fmla="*/ 1064871 h 2037144"/>
              <a:gd name="connsiteX82" fmla="*/ 1597306 w 4051139"/>
              <a:gd name="connsiteY82" fmla="*/ 972273 h 2037144"/>
              <a:gd name="connsiteX83" fmla="*/ 1632030 w 4051139"/>
              <a:gd name="connsiteY83" fmla="*/ 902825 h 2037144"/>
              <a:gd name="connsiteX84" fmla="*/ 1701479 w 4051139"/>
              <a:gd name="connsiteY84" fmla="*/ 752354 h 2037144"/>
              <a:gd name="connsiteX85" fmla="*/ 1747777 w 4051139"/>
              <a:gd name="connsiteY85" fmla="*/ 682906 h 2037144"/>
              <a:gd name="connsiteX86" fmla="*/ 1851949 w 4051139"/>
              <a:gd name="connsiteY86" fmla="*/ 520860 h 2037144"/>
              <a:gd name="connsiteX87" fmla="*/ 1909823 w 4051139"/>
              <a:gd name="connsiteY87" fmla="*/ 439838 h 2037144"/>
              <a:gd name="connsiteX88" fmla="*/ 2060294 w 4051139"/>
              <a:gd name="connsiteY88" fmla="*/ 312516 h 2037144"/>
              <a:gd name="connsiteX89" fmla="*/ 2118167 w 4051139"/>
              <a:gd name="connsiteY89" fmla="*/ 266217 h 2037144"/>
              <a:gd name="connsiteX90" fmla="*/ 2187615 w 4051139"/>
              <a:gd name="connsiteY90" fmla="*/ 231493 h 2037144"/>
              <a:gd name="connsiteX91" fmla="*/ 2395960 w 4051139"/>
              <a:gd name="connsiteY91" fmla="*/ 150471 h 2037144"/>
              <a:gd name="connsiteX92" fmla="*/ 2465408 w 4051139"/>
              <a:gd name="connsiteY92" fmla="*/ 138896 h 2037144"/>
              <a:gd name="connsiteX93" fmla="*/ 2639028 w 4051139"/>
              <a:gd name="connsiteY93" fmla="*/ 115747 h 2037144"/>
              <a:gd name="connsiteX94" fmla="*/ 2974694 w 4051139"/>
              <a:gd name="connsiteY94" fmla="*/ 127321 h 2037144"/>
              <a:gd name="connsiteX95" fmla="*/ 3183038 w 4051139"/>
              <a:gd name="connsiteY95" fmla="*/ 150471 h 2037144"/>
              <a:gd name="connsiteX96" fmla="*/ 3252486 w 4051139"/>
              <a:gd name="connsiteY96" fmla="*/ 173620 h 2037144"/>
              <a:gd name="connsiteX97" fmla="*/ 3449256 w 4051139"/>
              <a:gd name="connsiteY97" fmla="*/ 266217 h 2037144"/>
              <a:gd name="connsiteX98" fmla="*/ 3518704 w 4051139"/>
              <a:gd name="connsiteY98" fmla="*/ 312516 h 2037144"/>
              <a:gd name="connsiteX99" fmla="*/ 3576577 w 4051139"/>
              <a:gd name="connsiteY99" fmla="*/ 347240 h 2037144"/>
              <a:gd name="connsiteX100" fmla="*/ 3703899 w 4051139"/>
              <a:gd name="connsiteY100" fmla="*/ 486136 h 2037144"/>
              <a:gd name="connsiteX101" fmla="*/ 3738623 w 4051139"/>
              <a:gd name="connsiteY101" fmla="*/ 544010 h 2037144"/>
              <a:gd name="connsiteX102" fmla="*/ 3831220 w 4051139"/>
              <a:gd name="connsiteY102" fmla="*/ 682906 h 2037144"/>
              <a:gd name="connsiteX103" fmla="*/ 3889094 w 4051139"/>
              <a:gd name="connsiteY103" fmla="*/ 833377 h 2037144"/>
              <a:gd name="connsiteX104" fmla="*/ 3946967 w 4051139"/>
              <a:gd name="connsiteY104" fmla="*/ 1006997 h 2037144"/>
              <a:gd name="connsiteX105" fmla="*/ 3958542 w 4051139"/>
              <a:gd name="connsiteY105" fmla="*/ 1076445 h 2037144"/>
              <a:gd name="connsiteX106" fmla="*/ 3935392 w 4051139"/>
              <a:gd name="connsiteY106" fmla="*/ 1307939 h 2037144"/>
              <a:gd name="connsiteX107" fmla="*/ 3865944 w 4051139"/>
              <a:gd name="connsiteY107" fmla="*/ 1481559 h 2037144"/>
              <a:gd name="connsiteX108" fmla="*/ 3819646 w 4051139"/>
              <a:gd name="connsiteY108" fmla="*/ 1585731 h 2037144"/>
              <a:gd name="connsiteX109" fmla="*/ 3692324 w 4051139"/>
              <a:gd name="connsiteY109" fmla="*/ 1724628 h 2037144"/>
              <a:gd name="connsiteX110" fmla="*/ 3611301 w 4051139"/>
              <a:gd name="connsiteY110" fmla="*/ 1794076 h 2037144"/>
              <a:gd name="connsiteX111" fmla="*/ 3565003 w 4051139"/>
              <a:gd name="connsiteY111" fmla="*/ 1828800 h 2037144"/>
              <a:gd name="connsiteX112" fmla="*/ 3495554 w 4051139"/>
              <a:gd name="connsiteY112" fmla="*/ 1851949 h 2037144"/>
              <a:gd name="connsiteX113" fmla="*/ 3426106 w 4051139"/>
              <a:gd name="connsiteY113" fmla="*/ 1886673 h 2037144"/>
              <a:gd name="connsiteX114" fmla="*/ 3356658 w 4051139"/>
              <a:gd name="connsiteY114" fmla="*/ 1909822 h 2037144"/>
              <a:gd name="connsiteX115" fmla="*/ 3298785 w 4051139"/>
              <a:gd name="connsiteY115" fmla="*/ 1932972 h 2037144"/>
              <a:gd name="connsiteX116" fmla="*/ 3217762 w 4051139"/>
              <a:gd name="connsiteY116" fmla="*/ 1944547 h 2037144"/>
              <a:gd name="connsiteX117" fmla="*/ 3148314 w 4051139"/>
              <a:gd name="connsiteY117" fmla="*/ 1967696 h 2037144"/>
              <a:gd name="connsiteX118" fmla="*/ 2997843 w 4051139"/>
              <a:gd name="connsiteY118" fmla="*/ 1990845 h 2037144"/>
              <a:gd name="connsiteX119" fmla="*/ 2442258 w 4051139"/>
              <a:gd name="connsiteY119" fmla="*/ 1979271 h 2037144"/>
              <a:gd name="connsiteX120" fmla="*/ 2361235 w 4051139"/>
              <a:gd name="connsiteY120" fmla="*/ 1967696 h 2037144"/>
              <a:gd name="connsiteX121" fmla="*/ 2199190 w 4051139"/>
              <a:gd name="connsiteY121" fmla="*/ 1944547 h 2037144"/>
              <a:gd name="connsiteX122" fmla="*/ 2037144 w 4051139"/>
              <a:gd name="connsiteY122" fmla="*/ 1898248 h 2037144"/>
              <a:gd name="connsiteX123" fmla="*/ 1944547 w 4051139"/>
              <a:gd name="connsiteY123" fmla="*/ 1875098 h 2037144"/>
              <a:gd name="connsiteX124" fmla="*/ 1794076 w 4051139"/>
              <a:gd name="connsiteY124" fmla="*/ 1817225 h 2037144"/>
              <a:gd name="connsiteX125" fmla="*/ 1678329 w 4051139"/>
              <a:gd name="connsiteY125" fmla="*/ 1759352 h 2037144"/>
              <a:gd name="connsiteX126" fmla="*/ 1574157 w 4051139"/>
              <a:gd name="connsiteY126" fmla="*/ 1689903 h 2037144"/>
              <a:gd name="connsiteX127" fmla="*/ 1504709 w 4051139"/>
              <a:gd name="connsiteY127" fmla="*/ 1597306 h 2037144"/>
              <a:gd name="connsiteX128" fmla="*/ 1469985 w 4051139"/>
              <a:gd name="connsiteY128" fmla="*/ 1493134 h 2037144"/>
              <a:gd name="connsiteX129" fmla="*/ 1458410 w 4051139"/>
              <a:gd name="connsiteY129" fmla="*/ 1458410 h 2037144"/>
              <a:gd name="connsiteX130" fmla="*/ 1469985 w 4051139"/>
              <a:gd name="connsiteY130" fmla="*/ 1192192 h 2037144"/>
              <a:gd name="connsiteX131" fmla="*/ 1551008 w 4051139"/>
              <a:gd name="connsiteY131" fmla="*/ 902825 h 2037144"/>
              <a:gd name="connsiteX132" fmla="*/ 1574157 w 4051139"/>
              <a:gd name="connsiteY132" fmla="*/ 833377 h 2037144"/>
              <a:gd name="connsiteX133" fmla="*/ 1643605 w 4051139"/>
              <a:gd name="connsiteY133" fmla="*/ 717630 h 2037144"/>
              <a:gd name="connsiteX134" fmla="*/ 1666754 w 4051139"/>
              <a:gd name="connsiteY134" fmla="*/ 659757 h 2037144"/>
              <a:gd name="connsiteX135" fmla="*/ 1701479 w 4051139"/>
              <a:gd name="connsiteY135" fmla="*/ 601883 h 2037144"/>
              <a:gd name="connsiteX136" fmla="*/ 1724628 w 4051139"/>
              <a:gd name="connsiteY136" fmla="*/ 532435 h 2037144"/>
              <a:gd name="connsiteX137" fmla="*/ 1805651 w 4051139"/>
              <a:gd name="connsiteY137" fmla="*/ 416688 h 2037144"/>
              <a:gd name="connsiteX138" fmla="*/ 1863524 w 4051139"/>
              <a:gd name="connsiteY138" fmla="*/ 335666 h 2037144"/>
              <a:gd name="connsiteX139" fmla="*/ 1909823 w 4051139"/>
              <a:gd name="connsiteY139" fmla="*/ 289367 h 2037144"/>
              <a:gd name="connsiteX140" fmla="*/ 1932972 w 4051139"/>
              <a:gd name="connsiteY140" fmla="*/ 254643 h 2037144"/>
              <a:gd name="connsiteX141" fmla="*/ 2037144 w 4051139"/>
              <a:gd name="connsiteY141" fmla="*/ 162045 h 2037144"/>
              <a:gd name="connsiteX142" fmla="*/ 2083443 w 4051139"/>
              <a:gd name="connsiteY142" fmla="*/ 138896 h 2037144"/>
              <a:gd name="connsiteX143" fmla="*/ 2176041 w 4051139"/>
              <a:gd name="connsiteY143" fmla="*/ 81022 h 2037144"/>
              <a:gd name="connsiteX144" fmla="*/ 2222339 w 4051139"/>
              <a:gd name="connsiteY144" fmla="*/ 57873 h 2037144"/>
              <a:gd name="connsiteX145" fmla="*/ 2257063 w 4051139"/>
              <a:gd name="connsiteY145" fmla="*/ 34724 h 2037144"/>
              <a:gd name="connsiteX146" fmla="*/ 2303362 w 4051139"/>
              <a:gd name="connsiteY146" fmla="*/ 23149 h 2037144"/>
              <a:gd name="connsiteX147" fmla="*/ 2384385 w 4051139"/>
              <a:gd name="connsiteY147" fmla="*/ 0 h 2037144"/>
              <a:gd name="connsiteX148" fmla="*/ 2604304 w 4051139"/>
              <a:gd name="connsiteY148" fmla="*/ 11574 h 2037144"/>
              <a:gd name="connsiteX149" fmla="*/ 2801073 w 4051139"/>
              <a:gd name="connsiteY149" fmla="*/ 46298 h 2037144"/>
              <a:gd name="connsiteX150" fmla="*/ 2905246 w 4051139"/>
              <a:gd name="connsiteY150" fmla="*/ 57873 h 2037144"/>
              <a:gd name="connsiteX151" fmla="*/ 3055716 w 4051139"/>
              <a:gd name="connsiteY151" fmla="*/ 81022 h 2037144"/>
              <a:gd name="connsiteX152" fmla="*/ 3159889 w 4051139"/>
              <a:gd name="connsiteY152" fmla="*/ 115747 h 2037144"/>
              <a:gd name="connsiteX153" fmla="*/ 3287210 w 4051139"/>
              <a:gd name="connsiteY153" fmla="*/ 162045 h 2037144"/>
              <a:gd name="connsiteX154" fmla="*/ 3402957 w 4051139"/>
              <a:gd name="connsiteY154" fmla="*/ 219919 h 2037144"/>
              <a:gd name="connsiteX155" fmla="*/ 3483980 w 4051139"/>
              <a:gd name="connsiteY155" fmla="*/ 277792 h 2037144"/>
              <a:gd name="connsiteX156" fmla="*/ 3530279 w 4051139"/>
              <a:gd name="connsiteY156" fmla="*/ 324091 h 2037144"/>
              <a:gd name="connsiteX157" fmla="*/ 3576577 w 4051139"/>
              <a:gd name="connsiteY157" fmla="*/ 358815 h 2037144"/>
              <a:gd name="connsiteX158" fmla="*/ 3646025 w 4051139"/>
              <a:gd name="connsiteY158" fmla="*/ 428263 h 2037144"/>
              <a:gd name="connsiteX159" fmla="*/ 3680749 w 4051139"/>
              <a:gd name="connsiteY159" fmla="*/ 462987 h 2037144"/>
              <a:gd name="connsiteX160" fmla="*/ 3727048 w 4051139"/>
              <a:gd name="connsiteY160" fmla="*/ 509286 h 2037144"/>
              <a:gd name="connsiteX161" fmla="*/ 3761772 w 4051139"/>
              <a:gd name="connsiteY161" fmla="*/ 555584 h 2037144"/>
              <a:gd name="connsiteX162" fmla="*/ 3796496 w 4051139"/>
              <a:gd name="connsiteY162" fmla="*/ 590309 h 2037144"/>
              <a:gd name="connsiteX163" fmla="*/ 3842795 w 4051139"/>
              <a:gd name="connsiteY163" fmla="*/ 659757 h 2037144"/>
              <a:gd name="connsiteX164" fmla="*/ 3923818 w 4051139"/>
              <a:gd name="connsiteY164" fmla="*/ 775503 h 2037144"/>
              <a:gd name="connsiteX165" fmla="*/ 3946967 w 4051139"/>
              <a:gd name="connsiteY165" fmla="*/ 821802 h 2037144"/>
              <a:gd name="connsiteX166" fmla="*/ 3970116 w 4051139"/>
              <a:gd name="connsiteY166" fmla="*/ 891250 h 2037144"/>
              <a:gd name="connsiteX167" fmla="*/ 3993266 w 4051139"/>
              <a:gd name="connsiteY167" fmla="*/ 937549 h 2037144"/>
              <a:gd name="connsiteX168" fmla="*/ 3993266 w 4051139"/>
              <a:gd name="connsiteY168" fmla="*/ 1377387 h 2037144"/>
              <a:gd name="connsiteX169" fmla="*/ 3958542 w 4051139"/>
              <a:gd name="connsiteY169" fmla="*/ 1597306 h 2037144"/>
              <a:gd name="connsiteX170" fmla="*/ 3923818 w 4051139"/>
              <a:gd name="connsiteY170" fmla="*/ 1666754 h 2037144"/>
              <a:gd name="connsiteX171" fmla="*/ 3889094 w 4051139"/>
              <a:gd name="connsiteY171" fmla="*/ 1747777 h 2037144"/>
              <a:gd name="connsiteX172" fmla="*/ 3842795 w 4051139"/>
              <a:gd name="connsiteY172" fmla="*/ 1794076 h 2037144"/>
              <a:gd name="connsiteX173" fmla="*/ 3761772 w 4051139"/>
              <a:gd name="connsiteY173" fmla="*/ 1886673 h 2037144"/>
              <a:gd name="connsiteX174" fmla="*/ 3703899 w 4051139"/>
              <a:gd name="connsiteY174" fmla="*/ 1921397 h 2037144"/>
              <a:gd name="connsiteX175" fmla="*/ 3553428 w 4051139"/>
              <a:gd name="connsiteY175" fmla="*/ 1990845 h 2037144"/>
              <a:gd name="connsiteX176" fmla="*/ 3229337 w 4051139"/>
              <a:gd name="connsiteY176" fmla="*/ 2037144 h 2037144"/>
              <a:gd name="connsiteX177" fmla="*/ 2951544 w 4051139"/>
              <a:gd name="connsiteY177" fmla="*/ 2013995 h 2037144"/>
              <a:gd name="connsiteX178" fmla="*/ 2882096 w 4051139"/>
              <a:gd name="connsiteY178" fmla="*/ 1990845 h 2037144"/>
              <a:gd name="connsiteX179" fmla="*/ 2720051 w 4051139"/>
              <a:gd name="connsiteY179" fmla="*/ 1944547 h 2037144"/>
              <a:gd name="connsiteX180" fmla="*/ 2650603 w 4051139"/>
              <a:gd name="connsiteY180" fmla="*/ 1921397 h 2037144"/>
              <a:gd name="connsiteX181" fmla="*/ 2569580 w 4051139"/>
              <a:gd name="connsiteY181" fmla="*/ 1898248 h 2037144"/>
              <a:gd name="connsiteX182" fmla="*/ 2338086 w 4051139"/>
              <a:gd name="connsiteY182" fmla="*/ 1817225 h 2037144"/>
              <a:gd name="connsiteX183" fmla="*/ 2233914 w 4051139"/>
              <a:gd name="connsiteY183" fmla="*/ 1782501 h 2037144"/>
              <a:gd name="connsiteX184" fmla="*/ 2048719 w 4051139"/>
              <a:gd name="connsiteY184" fmla="*/ 1713053 h 2037144"/>
              <a:gd name="connsiteX185" fmla="*/ 1979271 w 4051139"/>
              <a:gd name="connsiteY185" fmla="*/ 1689903 h 2037144"/>
              <a:gd name="connsiteX186" fmla="*/ 1828800 w 4051139"/>
              <a:gd name="connsiteY186" fmla="*/ 1632030 h 2037144"/>
              <a:gd name="connsiteX187" fmla="*/ 1701479 w 4051139"/>
              <a:gd name="connsiteY187" fmla="*/ 1608881 h 2037144"/>
              <a:gd name="connsiteX188" fmla="*/ 1655180 w 4051139"/>
              <a:gd name="connsiteY188" fmla="*/ 1597306 h 2037144"/>
              <a:gd name="connsiteX189" fmla="*/ 1574157 w 4051139"/>
              <a:gd name="connsiteY189" fmla="*/ 1585731 h 2037144"/>
              <a:gd name="connsiteX190" fmla="*/ 1377387 w 4051139"/>
              <a:gd name="connsiteY190" fmla="*/ 1551007 h 2037144"/>
              <a:gd name="connsiteX191" fmla="*/ 1215342 w 4051139"/>
              <a:gd name="connsiteY191" fmla="*/ 1574157 h 2037144"/>
              <a:gd name="connsiteX192" fmla="*/ 1157468 w 4051139"/>
              <a:gd name="connsiteY192" fmla="*/ 1585731 h 2037144"/>
              <a:gd name="connsiteX193" fmla="*/ 1099595 w 4051139"/>
              <a:gd name="connsiteY193" fmla="*/ 1608881 h 2037144"/>
              <a:gd name="connsiteX194" fmla="*/ 868101 w 4051139"/>
              <a:gd name="connsiteY194" fmla="*/ 1678329 h 2037144"/>
              <a:gd name="connsiteX195" fmla="*/ 833377 w 4051139"/>
              <a:gd name="connsiteY195" fmla="*/ 1689903 h 2037144"/>
              <a:gd name="connsiteX196" fmla="*/ 752354 w 4051139"/>
              <a:gd name="connsiteY196" fmla="*/ 1736202 h 2037144"/>
              <a:gd name="connsiteX197" fmla="*/ 717630 w 4051139"/>
              <a:gd name="connsiteY197" fmla="*/ 1747777 h 2037144"/>
              <a:gd name="connsiteX198" fmla="*/ 682906 w 4051139"/>
              <a:gd name="connsiteY198" fmla="*/ 1770926 h 2037144"/>
              <a:gd name="connsiteX199" fmla="*/ 613458 w 4051139"/>
              <a:gd name="connsiteY199" fmla="*/ 1782501 h 2037144"/>
              <a:gd name="connsiteX200" fmla="*/ 497711 w 4051139"/>
              <a:gd name="connsiteY200" fmla="*/ 1770926 h 2037144"/>
              <a:gd name="connsiteX201" fmla="*/ 381965 w 4051139"/>
              <a:gd name="connsiteY201" fmla="*/ 1724628 h 2037144"/>
              <a:gd name="connsiteX202" fmla="*/ 347241 w 4051139"/>
              <a:gd name="connsiteY202" fmla="*/ 1713053 h 2037144"/>
              <a:gd name="connsiteX203" fmla="*/ 277792 w 4051139"/>
              <a:gd name="connsiteY203" fmla="*/ 1666754 h 2037144"/>
              <a:gd name="connsiteX204" fmla="*/ 208344 w 4051139"/>
              <a:gd name="connsiteY204" fmla="*/ 1608881 h 2037144"/>
              <a:gd name="connsiteX205" fmla="*/ 173620 w 4051139"/>
              <a:gd name="connsiteY205" fmla="*/ 1597306 h 2037144"/>
              <a:gd name="connsiteX206" fmla="*/ 11575 w 4051139"/>
              <a:gd name="connsiteY206" fmla="*/ 1620455 h 2037144"/>
              <a:gd name="connsiteX207" fmla="*/ 0 w 4051139"/>
              <a:gd name="connsiteY207" fmla="*/ 1632030 h 20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4051139" h="2037144">
                <a:moveTo>
                  <a:pt x="162046" y="1597306"/>
                </a:moveTo>
                <a:cubicBezTo>
                  <a:pt x="192912" y="1601164"/>
                  <a:pt x="223537" y="1608881"/>
                  <a:pt x="254643" y="1608881"/>
                </a:cubicBezTo>
                <a:cubicBezTo>
                  <a:pt x="466881" y="1608881"/>
                  <a:pt x="679139" y="1604620"/>
                  <a:pt x="891251" y="1597306"/>
                </a:cubicBezTo>
                <a:cubicBezTo>
                  <a:pt x="903445" y="1596886"/>
                  <a:pt x="914761" y="1590537"/>
                  <a:pt x="925975" y="1585731"/>
                </a:cubicBezTo>
                <a:cubicBezTo>
                  <a:pt x="1068033" y="1524849"/>
                  <a:pt x="890743" y="1597559"/>
                  <a:pt x="1006997" y="1539433"/>
                </a:cubicBezTo>
                <a:cubicBezTo>
                  <a:pt x="1017910" y="1533977"/>
                  <a:pt x="1030809" y="1533314"/>
                  <a:pt x="1041722" y="1527858"/>
                </a:cubicBezTo>
                <a:cubicBezTo>
                  <a:pt x="1089227" y="1504106"/>
                  <a:pt x="1063706" y="1510270"/>
                  <a:pt x="1099595" y="1481559"/>
                </a:cubicBezTo>
                <a:cubicBezTo>
                  <a:pt x="1110458" y="1472869"/>
                  <a:pt x="1122744" y="1466126"/>
                  <a:pt x="1134319" y="1458410"/>
                </a:cubicBezTo>
                <a:cubicBezTo>
                  <a:pt x="1142035" y="1446835"/>
                  <a:pt x="1148562" y="1434373"/>
                  <a:pt x="1157468" y="1423686"/>
                </a:cubicBezTo>
                <a:cubicBezTo>
                  <a:pt x="1204819" y="1366864"/>
                  <a:pt x="1183565" y="1412024"/>
                  <a:pt x="1226916" y="1342663"/>
                </a:cubicBezTo>
                <a:cubicBezTo>
                  <a:pt x="1236061" y="1328031"/>
                  <a:pt x="1241188" y="1311160"/>
                  <a:pt x="1250066" y="1296364"/>
                </a:cubicBezTo>
                <a:cubicBezTo>
                  <a:pt x="1264380" y="1272507"/>
                  <a:pt x="1286032" y="1252748"/>
                  <a:pt x="1296365" y="1226916"/>
                </a:cubicBezTo>
                <a:cubicBezTo>
                  <a:pt x="1350573" y="1091395"/>
                  <a:pt x="1290653" y="1229671"/>
                  <a:pt x="1342663" y="1134319"/>
                </a:cubicBezTo>
                <a:cubicBezTo>
                  <a:pt x="1359188" y="1104023"/>
                  <a:pt x="1371465" y="1071466"/>
                  <a:pt x="1388962" y="1041721"/>
                </a:cubicBezTo>
                <a:cubicBezTo>
                  <a:pt x="1410121" y="1005750"/>
                  <a:pt x="1445213" y="977140"/>
                  <a:pt x="1458410" y="937549"/>
                </a:cubicBezTo>
                <a:cubicBezTo>
                  <a:pt x="1518135" y="758379"/>
                  <a:pt x="1449682" y="943432"/>
                  <a:pt x="1504709" y="833377"/>
                </a:cubicBezTo>
                <a:cubicBezTo>
                  <a:pt x="1510165" y="822464"/>
                  <a:pt x="1510359" y="809318"/>
                  <a:pt x="1516284" y="798653"/>
                </a:cubicBezTo>
                <a:cubicBezTo>
                  <a:pt x="1529795" y="774332"/>
                  <a:pt x="1550139" y="754090"/>
                  <a:pt x="1562582" y="729205"/>
                </a:cubicBezTo>
                <a:cubicBezTo>
                  <a:pt x="1570299" y="713772"/>
                  <a:pt x="1574686" y="696161"/>
                  <a:pt x="1585732" y="682906"/>
                </a:cubicBezTo>
                <a:cubicBezTo>
                  <a:pt x="1613677" y="649373"/>
                  <a:pt x="1654116" y="626629"/>
                  <a:pt x="1678329" y="590309"/>
                </a:cubicBezTo>
                <a:cubicBezTo>
                  <a:pt x="1709195" y="544009"/>
                  <a:pt x="1689904" y="563301"/>
                  <a:pt x="1736203" y="532435"/>
                </a:cubicBezTo>
                <a:cubicBezTo>
                  <a:pt x="1743919" y="520860"/>
                  <a:pt x="1748883" y="506871"/>
                  <a:pt x="1759352" y="497711"/>
                </a:cubicBezTo>
                <a:cubicBezTo>
                  <a:pt x="1780290" y="479390"/>
                  <a:pt x="1805651" y="466845"/>
                  <a:pt x="1828800" y="451412"/>
                </a:cubicBezTo>
                <a:lnTo>
                  <a:pt x="1898248" y="405114"/>
                </a:lnTo>
                <a:lnTo>
                  <a:pt x="2002420" y="335666"/>
                </a:lnTo>
                <a:cubicBezTo>
                  <a:pt x="2002422" y="335664"/>
                  <a:pt x="2071865" y="289368"/>
                  <a:pt x="2071868" y="289367"/>
                </a:cubicBezTo>
                <a:cubicBezTo>
                  <a:pt x="2216659" y="253168"/>
                  <a:pt x="2036614" y="299438"/>
                  <a:pt x="2152891" y="266217"/>
                </a:cubicBezTo>
                <a:cubicBezTo>
                  <a:pt x="2168187" y="261847"/>
                  <a:pt x="2183953" y="259214"/>
                  <a:pt x="2199190" y="254643"/>
                </a:cubicBezTo>
                <a:cubicBezTo>
                  <a:pt x="2237800" y="243060"/>
                  <a:pt x="2274907" y="226591"/>
                  <a:pt x="2314937" y="219919"/>
                </a:cubicBezTo>
                <a:cubicBezTo>
                  <a:pt x="2345620" y="214805"/>
                  <a:pt x="2376668" y="212202"/>
                  <a:pt x="2407534" y="208344"/>
                </a:cubicBezTo>
                <a:lnTo>
                  <a:pt x="2789499" y="219919"/>
                </a:lnTo>
                <a:cubicBezTo>
                  <a:pt x="3124114" y="235129"/>
                  <a:pt x="2804010" y="220338"/>
                  <a:pt x="2963119" y="243068"/>
                </a:cubicBezTo>
                <a:cubicBezTo>
                  <a:pt x="3001504" y="248552"/>
                  <a:pt x="3040284" y="250785"/>
                  <a:pt x="3078866" y="254643"/>
                </a:cubicBezTo>
                <a:cubicBezTo>
                  <a:pt x="3094299" y="258501"/>
                  <a:pt x="3109869" y="261847"/>
                  <a:pt x="3125165" y="266217"/>
                </a:cubicBezTo>
                <a:cubicBezTo>
                  <a:pt x="3136896" y="269569"/>
                  <a:pt x="3148053" y="274833"/>
                  <a:pt x="3159889" y="277792"/>
                </a:cubicBezTo>
                <a:cubicBezTo>
                  <a:pt x="3225948" y="294307"/>
                  <a:pt x="3204670" y="283124"/>
                  <a:pt x="3264061" y="300941"/>
                </a:cubicBezTo>
                <a:cubicBezTo>
                  <a:pt x="3287434" y="307953"/>
                  <a:pt x="3309581" y="319305"/>
                  <a:pt x="3333509" y="324091"/>
                </a:cubicBezTo>
                <a:cubicBezTo>
                  <a:pt x="3398646" y="337119"/>
                  <a:pt x="3386962" y="331129"/>
                  <a:pt x="3449256" y="358815"/>
                </a:cubicBezTo>
                <a:cubicBezTo>
                  <a:pt x="3550012" y="403595"/>
                  <a:pt x="3445579" y="356187"/>
                  <a:pt x="3530279" y="416688"/>
                </a:cubicBezTo>
                <a:cubicBezTo>
                  <a:pt x="3544319" y="426717"/>
                  <a:pt x="3561596" y="431277"/>
                  <a:pt x="3576577" y="439838"/>
                </a:cubicBezTo>
                <a:cubicBezTo>
                  <a:pt x="3603859" y="455428"/>
                  <a:pt x="3632751" y="479962"/>
                  <a:pt x="3657600" y="497711"/>
                </a:cubicBezTo>
                <a:cubicBezTo>
                  <a:pt x="3668920" y="505797"/>
                  <a:pt x="3681855" y="511700"/>
                  <a:pt x="3692324" y="520860"/>
                </a:cubicBezTo>
                <a:cubicBezTo>
                  <a:pt x="3712856" y="538825"/>
                  <a:pt x="3730906" y="559443"/>
                  <a:pt x="3750197" y="578734"/>
                </a:cubicBezTo>
                <a:lnTo>
                  <a:pt x="3784922" y="613458"/>
                </a:lnTo>
                <a:lnTo>
                  <a:pt x="3831220" y="659757"/>
                </a:lnTo>
                <a:cubicBezTo>
                  <a:pt x="3842795" y="671332"/>
                  <a:pt x="3856864" y="680861"/>
                  <a:pt x="3865944" y="694481"/>
                </a:cubicBezTo>
                <a:cubicBezTo>
                  <a:pt x="3873661" y="706056"/>
                  <a:pt x="3881008" y="717885"/>
                  <a:pt x="3889094" y="729205"/>
                </a:cubicBezTo>
                <a:cubicBezTo>
                  <a:pt x="3906848" y="754060"/>
                  <a:pt x="3931374" y="782940"/>
                  <a:pt x="3946967" y="810228"/>
                </a:cubicBezTo>
                <a:cubicBezTo>
                  <a:pt x="3974790" y="858919"/>
                  <a:pt x="3997208" y="924255"/>
                  <a:pt x="4016415" y="972273"/>
                </a:cubicBezTo>
                <a:cubicBezTo>
                  <a:pt x="4045473" y="1044918"/>
                  <a:pt x="4034526" y="1009989"/>
                  <a:pt x="4051139" y="1076445"/>
                </a:cubicBezTo>
                <a:cubicBezTo>
                  <a:pt x="4043102" y="1229159"/>
                  <a:pt x="4056422" y="1243154"/>
                  <a:pt x="4027990" y="1342663"/>
                </a:cubicBezTo>
                <a:cubicBezTo>
                  <a:pt x="4024638" y="1354394"/>
                  <a:pt x="4022468" y="1366794"/>
                  <a:pt x="4016415" y="1377387"/>
                </a:cubicBezTo>
                <a:cubicBezTo>
                  <a:pt x="4006844" y="1394136"/>
                  <a:pt x="3992904" y="1407988"/>
                  <a:pt x="3981691" y="1423686"/>
                </a:cubicBezTo>
                <a:cubicBezTo>
                  <a:pt x="3969860" y="1440249"/>
                  <a:pt x="3954751" y="1469944"/>
                  <a:pt x="3935392" y="1481559"/>
                </a:cubicBezTo>
                <a:cubicBezTo>
                  <a:pt x="3905801" y="1499314"/>
                  <a:pt x="3873661" y="1512425"/>
                  <a:pt x="3842795" y="1527858"/>
                </a:cubicBezTo>
                <a:cubicBezTo>
                  <a:pt x="3827362" y="1535574"/>
                  <a:pt x="3812865" y="1545550"/>
                  <a:pt x="3796496" y="1551007"/>
                </a:cubicBezTo>
                <a:cubicBezTo>
                  <a:pt x="3784921" y="1554865"/>
                  <a:pt x="3772685" y="1557126"/>
                  <a:pt x="3761772" y="1562582"/>
                </a:cubicBezTo>
                <a:cubicBezTo>
                  <a:pt x="3722407" y="1582264"/>
                  <a:pt x="3698478" y="1605590"/>
                  <a:pt x="3657600" y="1620455"/>
                </a:cubicBezTo>
                <a:cubicBezTo>
                  <a:pt x="3595335" y="1643097"/>
                  <a:pt x="3524847" y="1653951"/>
                  <a:pt x="3460830" y="1666754"/>
                </a:cubicBezTo>
                <a:cubicBezTo>
                  <a:pt x="3441539" y="1670612"/>
                  <a:pt x="3421621" y="1672108"/>
                  <a:pt x="3402957" y="1678329"/>
                </a:cubicBezTo>
                <a:cubicBezTo>
                  <a:pt x="3379808" y="1686045"/>
                  <a:pt x="3357182" y="1695560"/>
                  <a:pt x="3333509" y="1701478"/>
                </a:cubicBezTo>
                <a:cubicBezTo>
                  <a:pt x="3268124" y="1717825"/>
                  <a:pt x="3302809" y="1709933"/>
                  <a:pt x="3229337" y="1724628"/>
                </a:cubicBezTo>
                <a:cubicBezTo>
                  <a:pt x="3213904" y="1732344"/>
                  <a:pt x="3198897" y="1740980"/>
                  <a:pt x="3183038" y="1747777"/>
                </a:cubicBezTo>
                <a:cubicBezTo>
                  <a:pt x="3155278" y="1759674"/>
                  <a:pt x="3131394" y="1762532"/>
                  <a:pt x="3102015" y="1770926"/>
                </a:cubicBezTo>
                <a:cubicBezTo>
                  <a:pt x="3090284" y="1774278"/>
                  <a:pt x="3079179" y="1779758"/>
                  <a:pt x="3067291" y="1782501"/>
                </a:cubicBezTo>
                <a:cubicBezTo>
                  <a:pt x="3028952" y="1791348"/>
                  <a:pt x="2989716" y="1796107"/>
                  <a:pt x="2951544" y="1805650"/>
                </a:cubicBezTo>
                <a:cubicBezTo>
                  <a:pt x="2936111" y="1809508"/>
                  <a:pt x="2921056" y="1815468"/>
                  <a:pt x="2905246" y="1817225"/>
                </a:cubicBezTo>
                <a:cubicBezTo>
                  <a:pt x="2851424" y="1823205"/>
                  <a:pt x="2797193" y="1824647"/>
                  <a:pt x="2743200" y="1828800"/>
                </a:cubicBezTo>
                <a:lnTo>
                  <a:pt x="2604304" y="1840374"/>
                </a:lnTo>
                <a:cubicBezTo>
                  <a:pt x="2538086" y="1851411"/>
                  <a:pt x="2476032" y="1863524"/>
                  <a:pt x="2407534" y="1863524"/>
                </a:cubicBezTo>
                <a:cubicBezTo>
                  <a:pt x="2303291" y="1863524"/>
                  <a:pt x="2199190" y="1855807"/>
                  <a:pt x="2095018" y="1851949"/>
                </a:cubicBezTo>
                <a:cubicBezTo>
                  <a:pt x="2062020" y="1848282"/>
                  <a:pt x="1994901" y="1848189"/>
                  <a:pt x="1956122" y="1828800"/>
                </a:cubicBezTo>
                <a:cubicBezTo>
                  <a:pt x="1943679" y="1822579"/>
                  <a:pt x="1933475" y="1812552"/>
                  <a:pt x="1921397" y="1805650"/>
                </a:cubicBezTo>
                <a:cubicBezTo>
                  <a:pt x="1906416" y="1797089"/>
                  <a:pt x="1890080" y="1791061"/>
                  <a:pt x="1875099" y="1782501"/>
                </a:cubicBezTo>
                <a:cubicBezTo>
                  <a:pt x="1847821" y="1766913"/>
                  <a:pt x="1818919" y="1742373"/>
                  <a:pt x="1794076" y="1724628"/>
                </a:cubicBezTo>
                <a:cubicBezTo>
                  <a:pt x="1782756" y="1716542"/>
                  <a:pt x="1770602" y="1709660"/>
                  <a:pt x="1759352" y="1701478"/>
                </a:cubicBezTo>
                <a:cubicBezTo>
                  <a:pt x="1728149" y="1678785"/>
                  <a:pt x="1689903" y="1662896"/>
                  <a:pt x="1666754" y="1632030"/>
                </a:cubicBezTo>
                <a:cubicBezTo>
                  <a:pt x="1655179" y="1616597"/>
                  <a:pt x="1645671" y="1599372"/>
                  <a:pt x="1632030" y="1585731"/>
                </a:cubicBezTo>
                <a:cubicBezTo>
                  <a:pt x="1545886" y="1499586"/>
                  <a:pt x="1617141" y="1598120"/>
                  <a:pt x="1562582" y="1516283"/>
                </a:cubicBezTo>
                <a:cubicBezTo>
                  <a:pt x="1522827" y="1397019"/>
                  <a:pt x="1536735" y="1447621"/>
                  <a:pt x="1516284" y="1365812"/>
                </a:cubicBezTo>
                <a:cubicBezTo>
                  <a:pt x="1516645" y="1360761"/>
                  <a:pt x="1524539" y="1179000"/>
                  <a:pt x="1539433" y="1134319"/>
                </a:cubicBezTo>
                <a:cubicBezTo>
                  <a:pt x="1547618" y="1109765"/>
                  <a:pt x="1562582" y="1088020"/>
                  <a:pt x="1574157" y="1064871"/>
                </a:cubicBezTo>
                <a:cubicBezTo>
                  <a:pt x="1581873" y="1034005"/>
                  <a:pt x="1586605" y="1002235"/>
                  <a:pt x="1597306" y="972273"/>
                </a:cubicBezTo>
                <a:cubicBezTo>
                  <a:pt x="1606011" y="947899"/>
                  <a:pt x="1621184" y="926325"/>
                  <a:pt x="1632030" y="902825"/>
                </a:cubicBezTo>
                <a:cubicBezTo>
                  <a:pt x="1659184" y="843990"/>
                  <a:pt x="1669261" y="807585"/>
                  <a:pt x="1701479" y="752354"/>
                </a:cubicBezTo>
                <a:cubicBezTo>
                  <a:pt x="1715498" y="728322"/>
                  <a:pt x="1733031" y="706499"/>
                  <a:pt x="1747777" y="682906"/>
                </a:cubicBezTo>
                <a:cubicBezTo>
                  <a:pt x="1901567" y="436839"/>
                  <a:pt x="1758322" y="651936"/>
                  <a:pt x="1851949" y="520860"/>
                </a:cubicBezTo>
                <a:cubicBezTo>
                  <a:pt x="1872924" y="491496"/>
                  <a:pt x="1884608" y="467574"/>
                  <a:pt x="1909823" y="439838"/>
                </a:cubicBezTo>
                <a:cubicBezTo>
                  <a:pt x="2006102" y="333932"/>
                  <a:pt x="1962284" y="383797"/>
                  <a:pt x="2060294" y="312516"/>
                </a:cubicBezTo>
                <a:cubicBezTo>
                  <a:pt x="2080273" y="297985"/>
                  <a:pt x="2097325" y="279480"/>
                  <a:pt x="2118167" y="266217"/>
                </a:cubicBezTo>
                <a:cubicBezTo>
                  <a:pt x="2140002" y="252322"/>
                  <a:pt x="2163964" y="242005"/>
                  <a:pt x="2187615" y="231493"/>
                </a:cubicBezTo>
                <a:cubicBezTo>
                  <a:pt x="2222890" y="215815"/>
                  <a:pt x="2340299" y="164386"/>
                  <a:pt x="2395960" y="150471"/>
                </a:cubicBezTo>
                <a:cubicBezTo>
                  <a:pt x="2418728" y="144779"/>
                  <a:pt x="2442212" y="142465"/>
                  <a:pt x="2465408" y="138896"/>
                </a:cubicBezTo>
                <a:cubicBezTo>
                  <a:pt x="2534647" y="128243"/>
                  <a:pt x="2567904" y="124637"/>
                  <a:pt x="2639028" y="115747"/>
                </a:cubicBezTo>
                <a:lnTo>
                  <a:pt x="2974694" y="127321"/>
                </a:lnTo>
                <a:cubicBezTo>
                  <a:pt x="3061120" y="131642"/>
                  <a:pt x="3103403" y="139094"/>
                  <a:pt x="3183038" y="150471"/>
                </a:cubicBezTo>
                <a:cubicBezTo>
                  <a:pt x="3206187" y="158187"/>
                  <a:pt x="3230057" y="164008"/>
                  <a:pt x="3252486" y="173620"/>
                </a:cubicBezTo>
                <a:cubicBezTo>
                  <a:pt x="3328007" y="205986"/>
                  <a:pt x="3373511" y="223610"/>
                  <a:pt x="3449256" y="266217"/>
                </a:cubicBezTo>
                <a:cubicBezTo>
                  <a:pt x="3473505" y="279857"/>
                  <a:pt x="3495232" y="297579"/>
                  <a:pt x="3518704" y="312516"/>
                </a:cubicBezTo>
                <a:cubicBezTo>
                  <a:pt x="3537684" y="324594"/>
                  <a:pt x="3559294" y="332838"/>
                  <a:pt x="3576577" y="347240"/>
                </a:cubicBezTo>
                <a:cubicBezTo>
                  <a:pt x="3614948" y="379216"/>
                  <a:pt x="3672627" y="441462"/>
                  <a:pt x="3703899" y="486136"/>
                </a:cubicBezTo>
                <a:cubicBezTo>
                  <a:pt x="3716800" y="504566"/>
                  <a:pt x="3726401" y="525122"/>
                  <a:pt x="3738623" y="544010"/>
                </a:cubicBezTo>
                <a:cubicBezTo>
                  <a:pt x="3768852" y="590727"/>
                  <a:pt x="3809301" y="631761"/>
                  <a:pt x="3831220" y="682906"/>
                </a:cubicBezTo>
                <a:cubicBezTo>
                  <a:pt x="3892296" y="825418"/>
                  <a:pt x="3842750" y="703616"/>
                  <a:pt x="3889094" y="833377"/>
                </a:cubicBezTo>
                <a:cubicBezTo>
                  <a:pt x="3917017" y="911562"/>
                  <a:pt x="3928960" y="928968"/>
                  <a:pt x="3946967" y="1006997"/>
                </a:cubicBezTo>
                <a:cubicBezTo>
                  <a:pt x="3952244" y="1029865"/>
                  <a:pt x="3954684" y="1053296"/>
                  <a:pt x="3958542" y="1076445"/>
                </a:cubicBezTo>
                <a:cubicBezTo>
                  <a:pt x="3956935" y="1100548"/>
                  <a:pt x="3954518" y="1250562"/>
                  <a:pt x="3935392" y="1307939"/>
                </a:cubicBezTo>
                <a:cubicBezTo>
                  <a:pt x="3935375" y="1307991"/>
                  <a:pt x="3877529" y="1452597"/>
                  <a:pt x="3865944" y="1481559"/>
                </a:cubicBezTo>
                <a:cubicBezTo>
                  <a:pt x="3855918" y="1506625"/>
                  <a:pt x="3835868" y="1561398"/>
                  <a:pt x="3819646" y="1585731"/>
                </a:cubicBezTo>
                <a:cubicBezTo>
                  <a:pt x="3738370" y="1707645"/>
                  <a:pt x="3778407" y="1648110"/>
                  <a:pt x="3692324" y="1724628"/>
                </a:cubicBezTo>
                <a:cubicBezTo>
                  <a:pt x="3577840" y="1826391"/>
                  <a:pt x="3701375" y="1729736"/>
                  <a:pt x="3611301" y="1794076"/>
                </a:cubicBezTo>
                <a:cubicBezTo>
                  <a:pt x="3595603" y="1805289"/>
                  <a:pt x="3582257" y="1820173"/>
                  <a:pt x="3565003" y="1828800"/>
                </a:cubicBezTo>
                <a:cubicBezTo>
                  <a:pt x="3543177" y="1839713"/>
                  <a:pt x="3518079" y="1842564"/>
                  <a:pt x="3495554" y="1851949"/>
                </a:cubicBezTo>
                <a:cubicBezTo>
                  <a:pt x="3471663" y="1861903"/>
                  <a:pt x="3449997" y="1876719"/>
                  <a:pt x="3426106" y="1886673"/>
                </a:cubicBezTo>
                <a:cubicBezTo>
                  <a:pt x="3403582" y="1896058"/>
                  <a:pt x="3379590" y="1901483"/>
                  <a:pt x="3356658" y="1909822"/>
                </a:cubicBezTo>
                <a:cubicBezTo>
                  <a:pt x="3337132" y="1916923"/>
                  <a:pt x="3318942" y="1927933"/>
                  <a:pt x="3298785" y="1932972"/>
                </a:cubicBezTo>
                <a:cubicBezTo>
                  <a:pt x="3272318" y="1939589"/>
                  <a:pt x="3244770" y="1940689"/>
                  <a:pt x="3217762" y="1944547"/>
                </a:cubicBezTo>
                <a:cubicBezTo>
                  <a:pt x="3194613" y="1952263"/>
                  <a:pt x="3171987" y="1961778"/>
                  <a:pt x="3148314" y="1967696"/>
                </a:cubicBezTo>
                <a:cubicBezTo>
                  <a:pt x="3126890" y="1973052"/>
                  <a:pt x="3014988" y="1988396"/>
                  <a:pt x="2997843" y="1990845"/>
                </a:cubicBezTo>
                <a:lnTo>
                  <a:pt x="2442258" y="1979271"/>
                </a:lnTo>
                <a:cubicBezTo>
                  <a:pt x="2414994" y="1978280"/>
                  <a:pt x="2388200" y="1971845"/>
                  <a:pt x="2361235" y="1967696"/>
                </a:cubicBezTo>
                <a:cubicBezTo>
                  <a:pt x="2216616" y="1945446"/>
                  <a:pt x="2374040" y="1966402"/>
                  <a:pt x="2199190" y="1944547"/>
                </a:cubicBezTo>
                <a:cubicBezTo>
                  <a:pt x="2145175" y="1929114"/>
                  <a:pt x="2091643" y="1911873"/>
                  <a:pt x="2037144" y="1898248"/>
                </a:cubicBezTo>
                <a:cubicBezTo>
                  <a:pt x="2006278" y="1890531"/>
                  <a:pt x="1974730" y="1885159"/>
                  <a:pt x="1944547" y="1875098"/>
                </a:cubicBezTo>
                <a:cubicBezTo>
                  <a:pt x="1893566" y="1858104"/>
                  <a:pt x="1840157" y="1844874"/>
                  <a:pt x="1794076" y="1817225"/>
                </a:cubicBezTo>
                <a:cubicBezTo>
                  <a:pt x="1694016" y="1757189"/>
                  <a:pt x="1779599" y="1804361"/>
                  <a:pt x="1678329" y="1759352"/>
                </a:cubicBezTo>
                <a:cubicBezTo>
                  <a:pt x="1638236" y="1741533"/>
                  <a:pt x="1604981" y="1723530"/>
                  <a:pt x="1574157" y="1689903"/>
                </a:cubicBezTo>
                <a:cubicBezTo>
                  <a:pt x="1548086" y="1661462"/>
                  <a:pt x="1504709" y="1597306"/>
                  <a:pt x="1504709" y="1597306"/>
                </a:cubicBezTo>
                <a:lnTo>
                  <a:pt x="1469985" y="1493134"/>
                </a:lnTo>
                <a:lnTo>
                  <a:pt x="1458410" y="1458410"/>
                </a:lnTo>
                <a:cubicBezTo>
                  <a:pt x="1462268" y="1369671"/>
                  <a:pt x="1460687" y="1280527"/>
                  <a:pt x="1469985" y="1192192"/>
                </a:cubicBezTo>
                <a:cubicBezTo>
                  <a:pt x="1490631" y="996059"/>
                  <a:pt x="1498440" y="1060532"/>
                  <a:pt x="1551008" y="902825"/>
                </a:cubicBezTo>
                <a:cubicBezTo>
                  <a:pt x="1558724" y="879676"/>
                  <a:pt x="1563244" y="855202"/>
                  <a:pt x="1574157" y="833377"/>
                </a:cubicBezTo>
                <a:cubicBezTo>
                  <a:pt x="1594279" y="793133"/>
                  <a:pt x="1626895" y="759406"/>
                  <a:pt x="1643605" y="717630"/>
                </a:cubicBezTo>
                <a:cubicBezTo>
                  <a:pt x="1651321" y="698339"/>
                  <a:pt x="1657462" y="678340"/>
                  <a:pt x="1666754" y="659757"/>
                </a:cubicBezTo>
                <a:cubicBezTo>
                  <a:pt x="1676815" y="639635"/>
                  <a:pt x="1692169" y="622364"/>
                  <a:pt x="1701479" y="601883"/>
                </a:cubicBezTo>
                <a:cubicBezTo>
                  <a:pt x="1711576" y="579669"/>
                  <a:pt x="1714531" y="554649"/>
                  <a:pt x="1724628" y="532435"/>
                </a:cubicBezTo>
                <a:cubicBezTo>
                  <a:pt x="1748156" y="480673"/>
                  <a:pt x="1771551" y="462155"/>
                  <a:pt x="1805651" y="416688"/>
                </a:cubicBezTo>
                <a:cubicBezTo>
                  <a:pt x="1838064" y="373470"/>
                  <a:pt x="1822445" y="382613"/>
                  <a:pt x="1863524" y="335666"/>
                </a:cubicBezTo>
                <a:cubicBezTo>
                  <a:pt x="1877896" y="319241"/>
                  <a:pt x="1895619" y="305938"/>
                  <a:pt x="1909823" y="289367"/>
                </a:cubicBezTo>
                <a:cubicBezTo>
                  <a:pt x="1918876" y="278805"/>
                  <a:pt x="1923730" y="265040"/>
                  <a:pt x="1932972" y="254643"/>
                </a:cubicBezTo>
                <a:cubicBezTo>
                  <a:pt x="1969261" y="213818"/>
                  <a:pt x="1993450" y="187013"/>
                  <a:pt x="2037144" y="162045"/>
                </a:cubicBezTo>
                <a:cubicBezTo>
                  <a:pt x="2052125" y="153484"/>
                  <a:pt x="2068010" y="146612"/>
                  <a:pt x="2083443" y="138896"/>
                </a:cubicBezTo>
                <a:cubicBezTo>
                  <a:pt x="2137464" y="84875"/>
                  <a:pt x="2097123" y="116097"/>
                  <a:pt x="2176041" y="81022"/>
                </a:cubicBezTo>
                <a:cubicBezTo>
                  <a:pt x="2191808" y="74014"/>
                  <a:pt x="2207358" y="66433"/>
                  <a:pt x="2222339" y="57873"/>
                </a:cubicBezTo>
                <a:cubicBezTo>
                  <a:pt x="2234417" y="50971"/>
                  <a:pt x="2244277" y="40204"/>
                  <a:pt x="2257063" y="34724"/>
                </a:cubicBezTo>
                <a:cubicBezTo>
                  <a:pt x="2271685" y="28458"/>
                  <a:pt x="2288066" y="27519"/>
                  <a:pt x="2303362" y="23149"/>
                </a:cubicBezTo>
                <a:cubicBezTo>
                  <a:pt x="2419559" y="-10051"/>
                  <a:pt x="2239699" y="36169"/>
                  <a:pt x="2384385" y="0"/>
                </a:cubicBezTo>
                <a:cubicBezTo>
                  <a:pt x="2457691" y="3858"/>
                  <a:pt x="2531097" y="6151"/>
                  <a:pt x="2604304" y="11574"/>
                </a:cubicBezTo>
                <a:cubicBezTo>
                  <a:pt x="2732435" y="21065"/>
                  <a:pt x="2666264" y="23830"/>
                  <a:pt x="2801073" y="46298"/>
                </a:cubicBezTo>
                <a:cubicBezTo>
                  <a:pt x="2835536" y="52042"/>
                  <a:pt x="2870578" y="53539"/>
                  <a:pt x="2905246" y="57873"/>
                </a:cubicBezTo>
                <a:cubicBezTo>
                  <a:pt x="2964801" y="65318"/>
                  <a:pt x="2997810" y="71371"/>
                  <a:pt x="3055716" y="81022"/>
                </a:cubicBezTo>
                <a:cubicBezTo>
                  <a:pt x="3140600" y="123465"/>
                  <a:pt x="3061164" y="88822"/>
                  <a:pt x="3159889" y="115747"/>
                </a:cubicBezTo>
                <a:cubicBezTo>
                  <a:pt x="3188675" y="123598"/>
                  <a:pt x="3258086" y="148454"/>
                  <a:pt x="3287210" y="162045"/>
                </a:cubicBezTo>
                <a:cubicBezTo>
                  <a:pt x="3326299" y="180287"/>
                  <a:pt x="3367065" y="195991"/>
                  <a:pt x="3402957" y="219919"/>
                </a:cubicBezTo>
                <a:cubicBezTo>
                  <a:pt x="3428886" y="237205"/>
                  <a:pt x="3461008" y="257692"/>
                  <a:pt x="3483980" y="277792"/>
                </a:cubicBezTo>
                <a:cubicBezTo>
                  <a:pt x="3500405" y="292164"/>
                  <a:pt x="3513854" y="309719"/>
                  <a:pt x="3530279" y="324091"/>
                </a:cubicBezTo>
                <a:cubicBezTo>
                  <a:pt x="3544797" y="336794"/>
                  <a:pt x="3562238" y="345910"/>
                  <a:pt x="3576577" y="358815"/>
                </a:cubicBezTo>
                <a:cubicBezTo>
                  <a:pt x="3600911" y="380716"/>
                  <a:pt x="3622876" y="405114"/>
                  <a:pt x="3646025" y="428263"/>
                </a:cubicBezTo>
                <a:lnTo>
                  <a:pt x="3680749" y="462987"/>
                </a:lnTo>
                <a:cubicBezTo>
                  <a:pt x="3696182" y="478420"/>
                  <a:pt x="3713953" y="491826"/>
                  <a:pt x="3727048" y="509286"/>
                </a:cubicBezTo>
                <a:cubicBezTo>
                  <a:pt x="3738623" y="524719"/>
                  <a:pt x="3749218" y="540937"/>
                  <a:pt x="3761772" y="555584"/>
                </a:cubicBezTo>
                <a:cubicBezTo>
                  <a:pt x="3772425" y="568013"/>
                  <a:pt x="3786446" y="577388"/>
                  <a:pt x="3796496" y="590309"/>
                </a:cubicBezTo>
                <a:cubicBezTo>
                  <a:pt x="3813577" y="612270"/>
                  <a:pt x="3825415" y="638032"/>
                  <a:pt x="3842795" y="659757"/>
                </a:cubicBezTo>
                <a:cubicBezTo>
                  <a:pt x="3890519" y="719411"/>
                  <a:pt x="3887884" y="710821"/>
                  <a:pt x="3923818" y="775503"/>
                </a:cubicBezTo>
                <a:cubicBezTo>
                  <a:pt x="3932198" y="790586"/>
                  <a:pt x="3940559" y="805782"/>
                  <a:pt x="3946967" y="821802"/>
                </a:cubicBezTo>
                <a:cubicBezTo>
                  <a:pt x="3956029" y="844458"/>
                  <a:pt x="3959203" y="869425"/>
                  <a:pt x="3970116" y="891250"/>
                </a:cubicBezTo>
                <a:lnTo>
                  <a:pt x="3993266" y="937549"/>
                </a:lnTo>
                <a:cubicBezTo>
                  <a:pt x="4016056" y="1142650"/>
                  <a:pt x="4009727" y="1039942"/>
                  <a:pt x="3993266" y="1377387"/>
                </a:cubicBezTo>
                <a:cubicBezTo>
                  <a:pt x="3988949" y="1465875"/>
                  <a:pt x="3988656" y="1519010"/>
                  <a:pt x="3958542" y="1597306"/>
                </a:cubicBezTo>
                <a:cubicBezTo>
                  <a:pt x="3949251" y="1621463"/>
                  <a:pt x="3934664" y="1643254"/>
                  <a:pt x="3923818" y="1666754"/>
                </a:cubicBezTo>
                <a:cubicBezTo>
                  <a:pt x="3911505" y="1693433"/>
                  <a:pt x="3904869" y="1722987"/>
                  <a:pt x="3889094" y="1747777"/>
                </a:cubicBezTo>
                <a:cubicBezTo>
                  <a:pt x="3877376" y="1766190"/>
                  <a:pt x="3857543" y="1777987"/>
                  <a:pt x="3842795" y="1794076"/>
                </a:cubicBezTo>
                <a:cubicBezTo>
                  <a:pt x="3815081" y="1824309"/>
                  <a:pt x="3792005" y="1858959"/>
                  <a:pt x="3761772" y="1886673"/>
                </a:cubicBezTo>
                <a:cubicBezTo>
                  <a:pt x="3745188" y="1901875"/>
                  <a:pt x="3724021" y="1911336"/>
                  <a:pt x="3703899" y="1921397"/>
                </a:cubicBezTo>
                <a:cubicBezTo>
                  <a:pt x="3654490" y="1946102"/>
                  <a:pt x="3605344" y="1971967"/>
                  <a:pt x="3553428" y="1990845"/>
                </a:cubicBezTo>
                <a:cubicBezTo>
                  <a:pt x="3473695" y="2019839"/>
                  <a:pt x="3284880" y="2031297"/>
                  <a:pt x="3229337" y="2037144"/>
                </a:cubicBezTo>
                <a:cubicBezTo>
                  <a:pt x="3172939" y="2034011"/>
                  <a:pt x="3030427" y="2033716"/>
                  <a:pt x="2951544" y="2013995"/>
                </a:cubicBezTo>
                <a:cubicBezTo>
                  <a:pt x="2927871" y="2008077"/>
                  <a:pt x="2905469" y="1997857"/>
                  <a:pt x="2882096" y="1990845"/>
                </a:cubicBezTo>
                <a:cubicBezTo>
                  <a:pt x="2828289" y="1974703"/>
                  <a:pt x="2773344" y="1962312"/>
                  <a:pt x="2720051" y="1944547"/>
                </a:cubicBezTo>
                <a:cubicBezTo>
                  <a:pt x="2696902" y="1936830"/>
                  <a:pt x="2673926" y="1928573"/>
                  <a:pt x="2650603" y="1921397"/>
                </a:cubicBezTo>
                <a:cubicBezTo>
                  <a:pt x="2623757" y="1913137"/>
                  <a:pt x="2596227" y="1907130"/>
                  <a:pt x="2569580" y="1898248"/>
                </a:cubicBezTo>
                <a:cubicBezTo>
                  <a:pt x="2492021" y="1872395"/>
                  <a:pt x="2415374" y="1843876"/>
                  <a:pt x="2338086" y="1817225"/>
                </a:cubicBezTo>
                <a:cubicBezTo>
                  <a:pt x="2303483" y="1805293"/>
                  <a:pt x="2268186" y="1795353"/>
                  <a:pt x="2233914" y="1782501"/>
                </a:cubicBezTo>
                <a:cubicBezTo>
                  <a:pt x="2172182" y="1759352"/>
                  <a:pt x="2111265" y="1733902"/>
                  <a:pt x="2048719" y="1713053"/>
                </a:cubicBezTo>
                <a:cubicBezTo>
                  <a:pt x="2025570" y="1705336"/>
                  <a:pt x="2002046" y="1698663"/>
                  <a:pt x="1979271" y="1689903"/>
                </a:cubicBezTo>
                <a:cubicBezTo>
                  <a:pt x="1868247" y="1647201"/>
                  <a:pt x="1932412" y="1663114"/>
                  <a:pt x="1828800" y="1632030"/>
                </a:cubicBezTo>
                <a:cubicBezTo>
                  <a:pt x="1768211" y="1613853"/>
                  <a:pt x="1777366" y="1622679"/>
                  <a:pt x="1701479" y="1608881"/>
                </a:cubicBezTo>
                <a:cubicBezTo>
                  <a:pt x="1685828" y="1606035"/>
                  <a:pt x="1670831" y="1600152"/>
                  <a:pt x="1655180" y="1597306"/>
                </a:cubicBezTo>
                <a:cubicBezTo>
                  <a:pt x="1628338" y="1592426"/>
                  <a:pt x="1601105" y="1589986"/>
                  <a:pt x="1574157" y="1585731"/>
                </a:cubicBezTo>
                <a:cubicBezTo>
                  <a:pt x="1448824" y="1565942"/>
                  <a:pt x="1467468" y="1569024"/>
                  <a:pt x="1377387" y="1551007"/>
                </a:cubicBezTo>
                <a:lnTo>
                  <a:pt x="1215342" y="1574157"/>
                </a:lnTo>
                <a:cubicBezTo>
                  <a:pt x="1195909" y="1577225"/>
                  <a:pt x="1176312" y="1580078"/>
                  <a:pt x="1157468" y="1585731"/>
                </a:cubicBezTo>
                <a:cubicBezTo>
                  <a:pt x="1137567" y="1591701"/>
                  <a:pt x="1119384" y="1602549"/>
                  <a:pt x="1099595" y="1608881"/>
                </a:cubicBezTo>
                <a:cubicBezTo>
                  <a:pt x="1022866" y="1633435"/>
                  <a:pt x="945173" y="1654873"/>
                  <a:pt x="868101" y="1678329"/>
                </a:cubicBezTo>
                <a:cubicBezTo>
                  <a:pt x="856429" y="1681881"/>
                  <a:pt x="844952" y="1686045"/>
                  <a:pt x="833377" y="1689903"/>
                </a:cubicBezTo>
                <a:cubicBezTo>
                  <a:pt x="798501" y="1713154"/>
                  <a:pt x="793477" y="1718578"/>
                  <a:pt x="752354" y="1736202"/>
                </a:cubicBezTo>
                <a:cubicBezTo>
                  <a:pt x="741140" y="1741008"/>
                  <a:pt x="728543" y="1742321"/>
                  <a:pt x="717630" y="1747777"/>
                </a:cubicBezTo>
                <a:cubicBezTo>
                  <a:pt x="705188" y="1753998"/>
                  <a:pt x="696103" y="1766527"/>
                  <a:pt x="682906" y="1770926"/>
                </a:cubicBezTo>
                <a:cubicBezTo>
                  <a:pt x="660642" y="1778347"/>
                  <a:pt x="636607" y="1778643"/>
                  <a:pt x="613458" y="1782501"/>
                </a:cubicBezTo>
                <a:cubicBezTo>
                  <a:pt x="574876" y="1778643"/>
                  <a:pt x="535822" y="1778072"/>
                  <a:pt x="497711" y="1770926"/>
                </a:cubicBezTo>
                <a:cubicBezTo>
                  <a:pt x="435262" y="1759217"/>
                  <a:pt x="433565" y="1746743"/>
                  <a:pt x="381965" y="1724628"/>
                </a:cubicBezTo>
                <a:cubicBezTo>
                  <a:pt x="370751" y="1719822"/>
                  <a:pt x="357906" y="1718978"/>
                  <a:pt x="347241" y="1713053"/>
                </a:cubicBezTo>
                <a:cubicBezTo>
                  <a:pt x="322920" y="1699541"/>
                  <a:pt x="297465" y="1686427"/>
                  <a:pt x="277792" y="1666754"/>
                </a:cubicBezTo>
                <a:cubicBezTo>
                  <a:pt x="252193" y="1641155"/>
                  <a:pt x="240574" y="1624996"/>
                  <a:pt x="208344" y="1608881"/>
                </a:cubicBezTo>
                <a:cubicBezTo>
                  <a:pt x="197431" y="1603425"/>
                  <a:pt x="185195" y="1601164"/>
                  <a:pt x="173620" y="1597306"/>
                </a:cubicBezTo>
                <a:cubicBezTo>
                  <a:pt x="141101" y="1600262"/>
                  <a:pt x="56107" y="1598189"/>
                  <a:pt x="11575" y="1620455"/>
                </a:cubicBezTo>
                <a:cubicBezTo>
                  <a:pt x="6695" y="1622895"/>
                  <a:pt x="3858" y="1628172"/>
                  <a:pt x="0" y="1632030"/>
                </a:cubicBezTo>
              </a:path>
            </a:pathLst>
          </a:cu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73103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215736"/>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405BFE7-EED5-9995-F6D8-223A1A4BDF3D}"/>
              </a:ext>
            </a:extLst>
          </p:cNvPr>
          <p:cNvPicPr>
            <a:picLocks noChangeAspect="1"/>
          </p:cNvPicPr>
          <p:nvPr/>
        </p:nvPicPr>
        <p:blipFill>
          <a:blip r:embed="rId3"/>
          <a:stretch>
            <a:fillRect/>
          </a:stretch>
        </p:blipFill>
        <p:spPr>
          <a:xfrm>
            <a:off x="286401" y="2455775"/>
            <a:ext cx="6183847" cy="3502395"/>
          </a:xfrm>
          <a:prstGeom prst="rect">
            <a:avLst/>
          </a:prstGeom>
        </p:spPr>
      </p:pic>
      <p:pic>
        <p:nvPicPr>
          <p:cNvPr id="12" name="Picture 11">
            <a:extLst>
              <a:ext uri="{FF2B5EF4-FFF2-40B4-BE49-F238E27FC236}">
                <a16:creationId xmlns:a16="http://schemas.microsoft.com/office/drawing/2014/main" id="{4A40F5A7-5ACA-9862-EF9B-78F16E46DFD8}"/>
              </a:ext>
            </a:extLst>
          </p:cNvPr>
          <p:cNvPicPr>
            <a:picLocks noChangeAspect="1"/>
          </p:cNvPicPr>
          <p:nvPr/>
        </p:nvPicPr>
        <p:blipFill>
          <a:blip r:embed="rId4"/>
          <a:stretch>
            <a:fillRect/>
          </a:stretch>
        </p:blipFill>
        <p:spPr>
          <a:xfrm>
            <a:off x="7457173" y="2345077"/>
            <a:ext cx="2305050" cy="2508250"/>
          </a:xfrm>
          <a:prstGeom prst="rect">
            <a:avLst/>
          </a:prstGeom>
        </p:spPr>
      </p:pic>
      <p:pic>
        <p:nvPicPr>
          <p:cNvPr id="10" name="Picture 9">
            <a:extLst>
              <a:ext uri="{FF2B5EF4-FFF2-40B4-BE49-F238E27FC236}">
                <a16:creationId xmlns:a16="http://schemas.microsoft.com/office/drawing/2014/main" id="{7A9447E5-5A5F-D19A-FBAE-853F1171F714}"/>
              </a:ext>
            </a:extLst>
          </p:cNvPr>
          <p:cNvPicPr>
            <a:picLocks noChangeAspect="1"/>
          </p:cNvPicPr>
          <p:nvPr/>
        </p:nvPicPr>
        <p:blipFill rotWithShape="1">
          <a:blip r:embed="rId3"/>
          <a:srcRect l="49477"/>
          <a:stretch/>
        </p:blipFill>
        <p:spPr>
          <a:xfrm>
            <a:off x="8980691" y="3661273"/>
            <a:ext cx="2126718" cy="2384109"/>
          </a:xfrm>
          <a:prstGeom prst="rect">
            <a:avLst/>
          </a:prstGeom>
        </p:spPr>
      </p:pic>
      <p:pic>
        <p:nvPicPr>
          <p:cNvPr id="11" name="Picture 10">
            <a:extLst>
              <a:ext uri="{FF2B5EF4-FFF2-40B4-BE49-F238E27FC236}">
                <a16:creationId xmlns:a16="http://schemas.microsoft.com/office/drawing/2014/main" id="{CCA704CD-E496-4401-3152-B3150C4A0F78}"/>
              </a:ext>
            </a:extLst>
          </p:cNvPr>
          <p:cNvPicPr>
            <a:picLocks noChangeAspect="1"/>
          </p:cNvPicPr>
          <p:nvPr/>
        </p:nvPicPr>
        <p:blipFill>
          <a:blip r:embed="rId5"/>
          <a:stretch>
            <a:fillRect/>
          </a:stretch>
        </p:blipFill>
        <p:spPr>
          <a:xfrm>
            <a:off x="9884409" y="2224282"/>
            <a:ext cx="1795120" cy="1436991"/>
          </a:xfrm>
          <a:prstGeom prst="rect">
            <a:avLst/>
          </a:prstGeom>
        </p:spPr>
      </p:pic>
      <p:pic>
        <p:nvPicPr>
          <p:cNvPr id="13" name="Picture 12">
            <a:extLst>
              <a:ext uri="{FF2B5EF4-FFF2-40B4-BE49-F238E27FC236}">
                <a16:creationId xmlns:a16="http://schemas.microsoft.com/office/drawing/2014/main" id="{E4004AC1-2896-9E07-E17B-833E520B014D}"/>
              </a:ext>
            </a:extLst>
          </p:cNvPr>
          <p:cNvPicPr>
            <a:picLocks noChangeAspect="1"/>
          </p:cNvPicPr>
          <p:nvPr/>
        </p:nvPicPr>
        <p:blipFill>
          <a:blip r:embed="rId6"/>
          <a:stretch>
            <a:fillRect/>
          </a:stretch>
        </p:blipFill>
        <p:spPr>
          <a:xfrm>
            <a:off x="7476663" y="4537276"/>
            <a:ext cx="1473181" cy="1508106"/>
          </a:xfrm>
          <a:prstGeom prst="rect">
            <a:avLst/>
          </a:prstGeom>
        </p:spPr>
      </p:pic>
    </p:spTree>
    <p:extLst>
      <p:ext uri="{BB962C8B-B14F-4D97-AF65-F5344CB8AC3E}">
        <p14:creationId xmlns:p14="http://schemas.microsoft.com/office/powerpoint/2010/main" val="30776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1. Loading time</a:t>
            </a:r>
          </a:p>
          <a:p>
            <a:pPr algn="l" rtl="0">
              <a:lnSpc>
                <a:spcPct val="150000"/>
              </a:lnSpc>
            </a:pPr>
            <a:r>
              <a:rPr lang="en-US" sz="3200" dirty="0">
                <a:latin typeface="Courier New" panose="02070309020205020404" pitchFamily="49" charset="0"/>
                <a:cs typeface="Courier New" panose="02070309020205020404" pitchFamily="49" charset="0"/>
              </a:rPr>
              <a:t>2. CPU (less to process)</a:t>
            </a:r>
          </a:p>
          <a:p>
            <a:pPr algn="l" rtl="0">
              <a:lnSpc>
                <a:spcPct val="150000"/>
              </a:lnSpc>
            </a:pPr>
            <a:r>
              <a:rPr lang="en-US" sz="3200" dirty="0">
                <a:latin typeface="Courier New" panose="02070309020205020404" pitchFamily="49" charset="0"/>
                <a:cs typeface="Courier New" panose="02070309020205020404" pitchFamily="49" charset="0"/>
              </a:rPr>
              <a:t>3. Security</a:t>
            </a:r>
          </a:p>
          <a:p>
            <a:pPr algn="l" rtl="0">
              <a:lnSpc>
                <a:spcPct val="150000"/>
              </a:lnSpc>
            </a:pPr>
            <a:r>
              <a:rPr lang="en-US" sz="3200" dirty="0">
                <a:latin typeface="Courier New" panose="02070309020205020404" pitchFamily="49" charset="0"/>
                <a:cs typeface="Courier New" panose="02070309020205020404" pitchFamily="49" charset="0"/>
              </a:rPr>
              <a:t>4. Unexpected bugs</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64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6673560" y="788594"/>
            <a:ext cx="6183847" cy="1246495"/>
          </a:xfrm>
          <a:prstGeom prst="rect">
            <a:avLst/>
          </a:prstGeom>
          <a:noFill/>
        </p:spPr>
        <p:txBody>
          <a:bodyPr wrap="square">
            <a:spAutoFit/>
          </a:bodyPr>
          <a:lstStyle/>
          <a:p>
            <a:pPr algn="l" rtl="0">
              <a:lnSpc>
                <a:spcPct val="150000"/>
              </a:lnSpc>
            </a:pPr>
            <a:r>
              <a:rPr lang="en-US" sz="2800" b="1" dirty="0" err="1">
                <a:latin typeface="Courier New" panose="02070309020205020404" pitchFamily="49" charset="0"/>
                <a:cs typeface="Courier New" panose="02070309020205020404" pitchFamily="49" charset="0"/>
              </a:rPr>
              <a:t>Ecma</a:t>
            </a:r>
            <a:r>
              <a:rPr lang="en-US" sz="2800" b="1" dirty="0">
                <a:latin typeface="Courier New" panose="02070309020205020404" pitchFamily="49" charset="0"/>
                <a:cs typeface="Courier New" panose="02070309020205020404" pitchFamily="49" charset="0"/>
              </a:rPr>
              <a:t> Script Module (ESM)</a:t>
            </a:r>
          </a:p>
          <a:p>
            <a:pPr algn="l" rtl="0">
              <a:lnSpc>
                <a:spcPct val="150000"/>
              </a:lnSpc>
            </a:pPr>
            <a:r>
              <a:rPr lang="en-US" sz="2400" dirty="0">
                <a:latin typeface="Courier New" panose="02070309020205020404" pitchFamily="49" charset="0"/>
                <a:cs typeface="Courier New" panose="02070309020205020404" pitchFamily="49" charset="0"/>
              </a:rPr>
              <a:t>import foo from ”Foo”;</a:t>
            </a:r>
            <a:endParaRPr lang="he-IL" sz="2400" dirty="0">
              <a:latin typeface="Courier New" panose="02070309020205020404" pitchFamily="49" charset="0"/>
              <a:cs typeface="Courier New" panose="02070309020205020404" pitchFamily="49" charset="0"/>
            </a:endParaRPr>
          </a:p>
        </p:txBody>
      </p:sp>
      <p:sp>
        <p:nvSpPr>
          <p:cNvPr id="6" name="תיבת טקסט 2">
            <a:extLst>
              <a:ext uri="{FF2B5EF4-FFF2-40B4-BE49-F238E27FC236}">
                <a16:creationId xmlns:a16="http://schemas.microsoft.com/office/drawing/2014/main" id="{2DA896C6-7055-9E88-2AA4-7CDF3A3F7946}"/>
              </a:ext>
            </a:extLst>
          </p:cNvPr>
          <p:cNvSpPr txBox="1">
            <a:spLocks/>
          </p:cNvSpPr>
          <p:nvPr/>
        </p:nvSpPr>
        <p:spPr>
          <a:xfrm>
            <a:off x="701250" y="179802"/>
            <a:ext cx="792547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err="1">
                <a:solidFill>
                  <a:schemeClr val="tx1"/>
                </a:solidFill>
                <a:latin typeface="Courier New" panose="02070309020205020404" pitchFamily="49" charset="0"/>
                <a:ea typeface="+mn-ea"/>
                <a:cs typeface="Courier New" panose="02070309020205020404" pitchFamily="49" charset="0"/>
              </a:rPr>
              <a:t>Javascript</a:t>
            </a:r>
            <a:r>
              <a:rPr lang="en-US" sz="4000" b="1" dirty="0">
                <a:solidFill>
                  <a:schemeClr val="tx1"/>
                </a:solidFill>
                <a:latin typeface="Courier New" panose="02070309020205020404" pitchFamily="49" charset="0"/>
                <a:ea typeface="+mn-ea"/>
                <a:cs typeface="Courier New" panose="02070309020205020404" pitchFamily="49" charset="0"/>
              </a:rPr>
              <a:t> module systems</a:t>
            </a:r>
          </a:p>
        </p:txBody>
      </p:sp>
      <p:pic>
        <p:nvPicPr>
          <p:cNvPr id="8" name="Picture 7">
            <a:extLst>
              <a:ext uri="{FF2B5EF4-FFF2-40B4-BE49-F238E27FC236}">
                <a16:creationId xmlns:a16="http://schemas.microsoft.com/office/drawing/2014/main" id="{9B1CBF23-633E-053F-52E0-522572CC480A}"/>
              </a:ext>
            </a:extLst>
          </p:cNvPr>
          <p:cNvPicPr>
            <a:picLocks noChangeAspect="1"/>
          </p:cNvPicPr>
          <p:nvPr/>
        </p:nvPicPr>
        <p:blipFill>
          <a:blip r:embed="rId3"/>
          <a:stretch>
            <a:fillRect/>
          </a:stretch>
        </p:blipFill>
        <p:spPr>
          <a:xfrm>
            <a:off x="7858744" y="2118928"/>
            <a:ext cx="2305050" cy="2508250"/>
          </a:xfrm>
          <a:prstGeom prst="rect">
            <a:avLst/>
          </a:prstGeom>
          <a:ln>
            <a:solidFill>
              <a:schemeClr val="bg1">
                <a:lumMod val="65000"/>
              </a:schemeClr>
            </a:solidFill>
          </a:ln>
        </p:spPr>
      </p:pic>
      <p:pic>
        <p:nvPicPr>
          <p:cNvPr id="14" name="Picture 13">
            <a:extLst>
              <a:ext uri="{FF2B5EF4-FFF2-40B4-BE49-F238E27FC236}">
                <a16:creationId xmlns:a16="http://schemas.microsoft.com/office/drawing/2014/main" id="{2736E0F4-AE31-3A94-7BFB-BFD3E6FC5C35}"/>
              </a:ext>
            </a:extLst>
          </p:cNvPr>
          <p:cNvPicPr>
            <a:picLocks noChangeAspect="1"/>
          </p:cNvPicPr>
          <p:nvPr/>
        </p:nvPicPr>
        <p:blipFill rotWithShape="1">
          <a:blip r:embed="rId4"/>
          <a:srcRect l="49477"/>
          <a:stretch/>
        </p:blipFill>
        <p:spPr>
          <a:xfrm>
            <a:off x="9453896" y="3751175"/>
            <a:ext cx="2126718" cy="2384109"/>
          </a:xfrm>
          <a:prstGeom prst="rect">
            <a:avLst/>
          </a:prstGeom>
          <a:ln>
            <a:solidFill>
              <a:schemeClr val="bg1">
                <a:lumMod val="65000"/>
              </a:schemeClr>
            </a:solidFill>
          </a:ln>
        </p:spPr>
      </p:pic>
      <p:pic>
        <p:nvPicPr>
          <p:cNvPr id="15" name="Picture 14">
            <a:extLst>
              <a:ext uri="{FF2B5EF4-FFF2-40B4-BE49-F238E27FC236}">
                <a16:creationId xmlns:a16="http://schemas.microsoft.com/office/drawing/2014/main" id="{D6C7C514-2072-B19C-CB4B-00E94FBF5965}"/>
              </a:ext>
            </a:extLst>
          </p:cNvPr>
          <p:cNvPicPr>
            <a:picLocks noChangeAspect="1"/>
          </p:cNvPicPr>
          <p:nvPr/>
        </p:nvPicPr>
        <p:blipFill>
          <a:blip r:embed="rId5"/>
          <a:stretch>
            <a:fillRect/>
          </a:stretch>
        </p:blipFill>
        <p:spPr>
          <a:xfrm>
            <a:off x="10001519" y="2403490"/>
            <a:ext cx="1795120" cy="1436991"/>
          </a:xfrm>
          <a:prstGeom prst="rect">
            <a:avLst/>
          </a:prstGeom>
          <a:ln>
            <a:solidFill>
              <a:schemeClr val="bg1">
                <a:lumMod val="65000"/>
              </a:schemeClr>
            </a:solidFill>
          </a:ln>
        </p:spPr>
      </p:pic>
      <p:pic>
        <p:nvPicPr>
          <p:cNvPr id="16" name="Picture 15">
            <a:extLst>
              <a:ext uri="{FF2B5EF4-FFF2-40B4-BE49-F238E27FC236}">
                <a16:creationId xmlns:a16="http://schemas.microsoft.com/office/drawing/2014/main" id="{67149AC4-0DEF-32D1-C1FA-176894A06079}"/>
              </a:ext>
            </a:extLst>
          </p:cNvPr>
          <p:cNvPicPr>
            <a:picLocks noChangeAspect="1"/>
          </p:cNvPicPr>
          <p:nvPr/>
        </p:nvPicPr>
        <p:blipFill>
          <a:blip r:embed="rId6"/>
          <a:stretch>
            <a:fillRect/>
          </a:stretch>
        </p:blipFill>
        <p:spPr>
          <a:xfrm>
            <a:off x="8016903" y="4547861"/>
            <a:ext cx="1473181" cy="1508106"/>
          </a:xfrm>
          <a:prstGeom prst="rect">
            <a:avLst/>
          </a:prstGeom>
          <a:ln>
            <a:solidFill>
              <a:schemeClr val="bg1">
                <a:lumMod val="65000"/>
              </a:schemeClr>
            </a:solidFill>
          </a:ln>
        </p:spPr>
      </p:pic>
      <p:pic>
        <p:nvPicPr>
          <p:cNvPr id="32" name="Picture 31">
            <a:extLst>
              <a:ext uri="{FF2B5EF4-FFF2-40B4-BE49-F238E27FC236}">
                <a16:creationId xmlns:a16="http://schemas.microsoft.com/office/drawing/2014/main" id="{47D1922F-F518-2BB0-1B50-51C3C45FB4DA}"/>
              </a:ext>
            </a:extLst>
          </p:cNvPr>
          <p:cNvPicPr>
            <a:picLocks noChangeAspect="1"/>
          </p:cNvPicPr>
          <p:nvPr/>
        </p:nvPicPr>
        <p:blipFill>
          <a:blip r:embed="rId7"/>
          <a:stretch>
            <a:fillRect/>
          </a:stretch>
        </p:blipFill>
        <p:spPr>
          <a:xfrm>
            <a:off x="769653" y="1957127"/>
            <a:ext cx="2305050" cy="2508250"/>
          </a:xfrm>
          <a:prstGeom prst="rect">
            <a:avLst/>
          </a:prstGeom>
          <a:ln>
            <a:solidFill>
              <a:schemeClr val="bg1">
                <a:lumMod val="65000"/>
              </a:schemeClr>
            </a:solidFill>
          </a:ln>
        </p:spPr>
      </p:pic>
      <p:pic>
        <p:nvPicPr>
          <p:cNvPr id="33" name="Picture 32">
            <a:extLst>
              <a:ext uri="{FF2B5EF4-FFF2-40B4-BE49-F238E27FC236}">
                <a16:creationId xmlns:a16="http://schemas.microsoft.com/office/drawing/2014/main" id="{992F84CB-43EE-AFD3-6085-075EEF4D8295}"/>
              </a:ext>
            </a:extLst>
          </p:cNvPr>
          <p:cNvPicPr>
            <a:picLocks noChangeAspect="1"/>
          </p:cNvPicPr>
          <p:nvPr/>
        </p:nvPicPr>
        <p:blipFill rotWithShape="1">
          <a:blip r:embed="rId4"/>
          <a:srcRect l="49477"/>
          <a:stretch/>
        </p:blipFill>
        <p:spPr>
          <a:xfrm>
            <a:off x="2325620" y="3671858"/>
            <a:ext cx="2126718" cy="2384109"/>
          </a:xfrm>
          <a:prstGeom prst="rect">
            <a:avLst/>
          </a:prstGeom>
          <a:ln>
            <a:solidFill>
              <a:schemeClr val="bg1">
                <a:lumMod val="65000"/>
              </a:schemeClr>
            </a:solidFill>
          </a:ln>
        </p:spPr>
      </p:pic>
      <p:pic>
        <p:nvPicPr>
          <p:cNvPr id="34" name="Picture 33">
            <a:extLst>
              <a:ext uri="{FF2B5EF4-FFF2-40B4-BE49-F238E27FC236}">
                <a16:creationId xmlns:a16="http://schemas.microsoft.com/office/drawing/2014/main" id="{5D2C934D-0F68-806F-4E08-6CE8B2A4750C}"/>
              </a:ext>
            </a:extLst>
          </p:cNvPr>
          <p:cNvPicPr>
            <a:picLocks noChangeAspect="1"/>
          </p:cNvPicPr>
          <p:nvPr/>
        </p:nvPicPr>
        <p:blipFill>
          <a:blip r:embed="rId5"/>
          <a:stretch>
            <a:fillRect/>
          </a:stretch>
        </p:blipFill>
        <p:spPr>
          <a:xfrm>
            <a:off x="2824264" y="2313588"/>
            <a:ext cx="1795120" cy="1436991"/>
          </a:xfrm>
          <a:prstGeom prst="rect">
            <a:avLst/>
          </a:prstGeom>
          <a:ln>
            <a:solidFill>
              <a:schemeClr val="bg1">
                <a:lumMod val="65000"/>
              </a:schemeClr>
            </a:solidFill>
          </a:ln>
        </p:spPr>
      </p:pic>
      <p:pic>
        <p:nvPicPr>
          <p:cNvPr id="35" name="Picture 34">
            <a:extLst>
              <a:ext uri="{FF2B5EF4-FFF2-40B4-BE49-F238E27FC236}">
                <a16:creationId xmlns:a16="http://schemas.microsoft.com/office/drawing/2014/main" id="{3C003106-D5D7-D6DF-BF12-EE37284596CC}"/>
              </a:ext>
            </a:extLst>
          </p:cNvPr>
          <p:cNvPicPr>
            <a:picLocks noChangeAspect="1"/>
          </p:cNvPicPr>
          <p:nvPr/>
        </p:nvPicPr>
        <p:blipFill>
          <a:blip r:embed="rId6"/>
          <a:stretch>
            <a:fillRect/>
          </a:stretch>
        </p:blipFill>
        <p:spPr>
          <a:xfrm>
            <a:off x="932186" y="4326119"/>
            <a:ext cx="1473181" cy="1508106"/>
          </a:xfrm>
          <a:prstGeom prst="rect">
            <a:avLst/>
          </a:prstGeom>
          <a:ln>
            <a:solidFill>
              <a:schemeClr val="bg1">
                <a:lumMod val="65000"/>
              </a:schemeClr>
            </a:solidFill>
          </a:ln>
        </p:spPr>
      </p:pic>
      <p:sp>
        <p:nvSpPr>
          <p:cNvPr id="36" name="תיבת טקסט 3">
            <a:extLst>
              <a:ext uri="{FF2B5EF4-FFF2-40B4-BE49-F238E27FC236}">
                <a16:creationId xmlns:a16="http://schemas.microsoft.com/office/drawing/2014/main" id="{77785D92-4457-787F-0B66-EBAD514E18EB}"/>
              </a:ext>
            </a:extLst>
          </p:cNvPr>
          <p:cNvSpPr txBox="1"/>
          <p:nvPr/>
        </p:nvSpPr>
        <p:spPr>
          <a:xfrm>
            <a:off x="846527" y="775169"/>
            <a:ext cx="6183847" cy="1246495"/>
          </a:xfrm>
          <a:prstGeom prst="rect">
            <a:avLst/>
          </a:prstGeom>
          <a:noFill/>
        </p:spPr>
        <p:txBody>
          <a:bodyPr wrap="square">
            <a:spAutoFit/>
          </a:bodyPr>
          <a:lstStyle/>
          <a:p>
            <a:pPr algn="l" rtl="0">
              <a:lnSpc>
                <a:spcPct val="150000"/>
              </a:lnSpc>
            </a:pPr>
            <a:r>
              <a:rPr lang="en-US" sz="2800" b="1" dirty="0">
                <a:latin typeface="Courier New" panose="02070309020205020404" pitchFamily="49" charset="0"/>
                <a:cs typeface="Courier New" panose="02070309020205020404" pitchFamily="49" charset="0"/>
              </a:rPr>
              <a:t>Common JS (CJS)</a:t>
            </a:r>
          </a:p>
          <a:p>
            <a:pPr algn="l" rtl="0">
              <a:lnSpc>
                <a:spcPct val="150000"/>
              </a:lnSpc>
            </a:pPr>
            <a:r>
              <a:rPr lang="en-US" sz="2400" dirty="0">
                <a:latin typeface="Courier New" panose="02070309020205020404" pitchFamily="49" charset="0"/>
                <a:cs typeface="Courier New" panose="02070309020205020404" pitchFamily="49" charset="0"/>
              </a:rPr>
              <a:t>const foo = require(‘foo’);</a:t>
            </a:r>
            <a:endParaRPr lang="he-IL" sz="2400" dirty="0">
              <a:latin typeface="Courier New" panose="02070309020205020404" pitchFamily="49" charset="0"/>
              <a:cs typeface="Courier New" panose="02070309020205020404" pitchFamily="49" charset="0"/>
            </a:endParaRPr>
          </a:p>
        </p:txBody>
      </p:sp>
      <p:sp>
        <p:nvSpPr>
          <p:cNvPr id="38" name="Left Brace 37">
            <a:extLst>
              <a:ext uri="{FF2B5EF4-FFF2-40B4-BE49-F238E27FC236}">
                <a16:creationId xmlns:a16="http://schemas.microsoft.com/office/drawing/2014/main" id="{9E8E59DF-4B31-F837-CFFC-7170D749D2E1}"/>
              </a:ext>
            </a:extLst>
          </p:cNvPr>
          <p:cNvSpPr/>
          <p:nvPr/>
        </p:nvSpPr>
        <p:spPr>
          <a:xfrm rot="10800000">
            <a:off x="4308253" y="2070315"/>
            <a:ext cx="1041722" cy="3728945"/>
          </a:xfrm>
          <a:prstGeom prst="leftBrace">
            <a:avLst>
              <a:gd name="adj1" fmla="val 8333"/>
              <a:gd name="adj2" fmla="val 506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pic>
        <p:nvPicPr>
          <p:cNvPr id="42" name="Picture 41" descr="Ikea Large Shopping Bag (Blue) image-1">
            <a:extLst>
              <a:ext uri="{FF2B5EF4-FFF2-40B4-BE49-F238E27FC236}">
                <a16:creationId xmlns:a16="http://schemas.microsoft.com/office/drawing/2014/main" id="{B6482978-F98B-F653-A861-3B53185E48E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5185184" y="3344723"/>
            <a:ext cx="2033296" cy="143304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Ikea Large Shopping Bag (Blue) image-1">
            <a:extLst>
              <a:ext uri="{FF2B5EF4-FFF2-40B4-BE49-F238E27FC236}">
                <a16:creationId xmlns:a16="http://schemas.microsoft.com/office/drawing/2014/main" id="{DBAD8770-8E7C-E9A2-2B33-DF7EECFFDB64}"/>
              </a:ext>
            </a:extLst>
          </p:cNvPr>
          <p:cNvPicPr>
            <a:picLocks noChangeAspect="1" noChangeArrowheads="1"/>
          </p:cNvPicPr>
          <p:nvPr/>
        </p:nvPicPr>
        <p:blipFill rotWithShape="1">
          <a:blip r:embed="rId8">
            <a:extLst>
              <a:ext uri="{BEBA8EAE-BF5A-486C-A8C5-ECC9F3942E4B}">
                <a14:imgProps xmlns:a14="http://schemas.microsoft.com/office/drawing/2010/main">
                  <a14:imgLayer r:embed="rId10">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7416845" y="2334427"/>
            <a:ext cx="1177812" cy="83011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Ikea Large Shopping Bag (Blue) image-1">
            <a:extLst>
              <a:ext uri="{FF2B5EF4-FFF2-40B4-BE49-F238E27FC236}">
                <a16:creationId xmlns:a16="http://schemas.microsoft.com/office/drawing/2014/main" id="{6F0B00A8-6126-02E6-C7E1-670BBD53105E}"/>
              </a:ext>
            </a:extLst>
          </p:cNvPr>
          <p:cNvPicPr>
            <a:picLocks noChangeAspect="1" noChangeArrowheads="1"/>
          </p:cNvPicPr>
          <p:nvPr/>
        </p:nvPicPr>
        <p:blipFill rotWithShape="1">
          <a:blip r:embed="rId8">
            <a:extLst>
              <a:ext uri="{BEBA8EAE-BF5A-486C-A8C5-ECC9F3942E4B}">
                <a14:imgProps xmlns:a14="http://schemas.microsoft.com/office/drawing/2010/main">
                  <a14:imgLayer r:embed="rId11">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9595291" y="2976445"/>
            <a:ext cx="1177812" cy="83011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Ikea Large Shopping Bag (Blue) image-1">
            <a:extLst>
              <a:ext uri="{FF2B5EF4-FFF2-40B4-BE49-F238E27FC236}">
                <a16:creationId xmlns:a16="http://schemas.microsoft.com/office/drawing/2014/main" id="{3CDBAA79-4A56-9454-33EC-8DA816CE6B92}"/>
              </a:ext>
            </a:extLst>
          </p:cNvPr>
          <p:cNvPicPr>
            <a:picLocks noChangeAspect="1" noChangeArrowheads="1"/>
          </p:cNvPicPr>
          <p:nvPr/>
        </p:nvPicPr>
        <p:blipFill rotWithShape="1">
          <a:blip r:embed="rId8">
            <a:extLst>
              <a:ext uri="{BEBA8EAE-BF5A-486C-A8C5-ECC9F3942E4B}">
                <a14:imgProps xmlns:a14="http://schemas.microsoft.com/office/drawing/2010/main">
                  <a14:imgLayer r:embed="rId12">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7348918" y="5415157"/>
            <a:ext cx="1177812" cy="8301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Ikea Large Shopping Bag (Blue) image-1">
            <a:extLst>
              <a:ext uri="{FF2B5EF4-FFF2-40B4-BE49-F238E27FC236}">
                <a16:creationId xmlns:a16="http://schemas.microsoft.com/office/drawing/2014/main" id="{0028188A-A980-D264-132A-66CDC40A5D5B}"/>
              </a:ext>
            </a:extLst>
          </p:cNvPr>
          <p:cNvPicPr>
            <a:picLocks noChangeAspect="1" noChangeArrowheads="1"/>
          </p:cNvPicPr>
          <p:nvPr/>
        </p:nvPicPr>
        <p:blipFill rotWithShape="1">
          <a:blip r:embed="rId8">
            <a:extLst>
              <a:ext uri="{BEBA8EAE-BF5A-486C-A8C5-ECC9F3942E4B}">
                <a14:imgProps xmlns:a14="http://schemas.microsoft.com/office/drawing/2010/main">
                  <a14:imgLayer r:embed="rId13">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9447476" y="5559806"/>
            <a:ext cx="1177812" cy="83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3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42651"/>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20797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217962"/>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Project structure</a:t>
            </a: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pic>
        <p:nvPicPr>
          <p:cNvPr id="7" name="Picture 6">
            <a:extLst>
              <a:ext uri="{FF2B5EF4-FFF2-40B4-BE49-F238E27FC236}">
                <a16:creationId xmlns:a16="http://schemas.microsoft.com/office/drawing/2014/main" id="{7570DA2B-6462-2328-18B0-4CC9A2120695}"/>
              </a:ext>
            </a:extLst>
          </p:cNvPr>
          <p:cNvPicPr>
            <a:picLocks noChangeAspect="1"/>
          </p:cNvPicPr>
          <p:nvPr/>
        </p:nvPicPr>
        <p:blipFill>
          <a:blip r:embed="rId3"/>
          <a:stretch>
            <a:fillRect/>
          </a:stretch>
        </p:blipFill>
        <p:spPr>
          <a:xfrm>
            <a:off x="953104" y="1207105"/>
            <a:ext cx="3716471" cy="23463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a:extLst>
              <a:ext uri="{FF2B5EF4-FFF2-40B4-BE49-F238E27FC236}">
                <a16:creationId xmlns:a16="http://schemas.microsoft.com/office/drawing/2014/main" id="{7D2A45A4-CE4D-E464-BC6C-5CD41CC03EC3}"/>
              </a:ext>
            </a:extLst>
          </p:cNvPr>
          <p:cNvPicPr>
            <a:picLocks noChangeAspect="1"/>
          </p:cNvPicPr>
          <p:nvPr/>
        </p:nvPicPr>
        <p:blipFill>
          <a:blip r:embed="rId4"/>
          <a:stretch>
            <a:fillRect/>
          </a:stretch>
        </p:blipFill>
        <p:spPr>
          <a:xfrm>
            <a:off x="6916747" y="1157282"/>
            <a:ext cx="3965788" cy="2497323"/>
          </a:xfrm>
          <a:prstGeom prst="rect">
            <a:avLst/>
          </a:prstGeom>
        </p:spPr>
      </p:pic>
      <p:sp>
        <p:nvSpPr>
          <p:cNvPr id="9" name="תיבת טקסט 3">
            <a:extLst>
              <a:ext uri="{FF2B5EF4-FFF2-40B4-BE49-F238E27FC236}">
                <a16:creationId xmlns:a16="http://schemas.microsoft.com/office/drawing/2014/main" id="{8A9910A4-BECB-F964-7E48-40466AC75E26}"/>
              </a:ext>
            </a:extLst>
          </p:cNvPr>
          <p:cNvSpPr txBox="1"/>
          <p:nvPr/>
        </p:nvSpPr>
        <p:spPr>
          <a:xfrm>
            <a:off x="953104" y="3628461"/>
            <a:ext cx="9974771"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/consumer</a:t>
            </a:r>
          </a:p>
          <a:p>
            <a:pPr algn="l" rtl="0">
              <a:lnSpc>
                <a:spcPct val="150000"/>
              </a:lnSpc>
            </a:pPr>
            <a:r>
              <a:rPr lang="en-US" sz="3200" dirty="0">
                <a:latin typeface="Courier New" panose="02070309020205020404" pitchFamily="49" charset="0"/>
                <a:cs typeface="Courier New" panose="02070309020205020404" pitchFamily="49" charset="0"/>
              </a:rPr>
              <a:t>react</a:t>
            </a:r>
          </a:p>
          <a:p>
            <a:pPr algn="l" rtl="0">
              <a:lnSpc>
                <a:spcPct val="150000"/>
              </a:lnSpc>
            </a:pPr>
            <a:r>
              <a:rPr lang="en-US" sz="3200" dirty="0">
                <a:latin typeface="Courier New" panose="02070309020205020404" pitchFamily="49" charset="0"/>
                <a:cs typeface="Courier New" panose="02070309020205020404" pitchFamily="49" charset="0"/>
              </a:rPr>
              <a:t>webpack</a:t>
            </a:r>
          </a:p>
          <a:p>
            <a:pPr algn="l" rtl="0">
              <a:lnSpc>
                <a:spcPct val="150000"/>
              </a:lnSpc>
            </a:pPr>
            <a:endParaRPr lang="en-US" sz="3200" dirty="0">
              <a:latin typeface="Courier New" panose="02070309020205020404" pitchFamily="49" charset="0"/>
              <a:cs typeface="Courier New" panose="02070309020205020404" pitchFamily="49" charset="0"/>
            </a:endParaRPr>
          </a:p>
        </p:txBody>
      </p:sp>
      <p:sp>
        <p:nvSpPr>
          <p:cNvPr id="10" name="תיבת טקסט 3">
            <a:extLst>
              <a:ext uri="{FF2B5EF4-FFF2-40B4-BE49-F238E27FC236}">
                <a16:creationId xmlns:a16="http://schemas.microsoft.com/office/drawing/2014/main" id="{309020FF-0835-3537-7784-A48BA2BC6B32}"/>
              </a:ext>
            </a:extLst>
          </p:cNvPr>
          <p:cNvSpPr txBox="1"/>
          <p:nvPr/>
        </p:nvSpPr>
        <p:spPr>
          <a:xfrm>
            <a:off x="6916747" y="3654605"/>
            <a:ext cx="9974771" cy="2246769"/>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/library</a:t>
            </a:r>
          </a:p>
          <a:p>
            <a:pPr algn="l" rtl="0">
              <a:lnSpc>
                <a:spcPct val="150000"/>
              </a:lnSpc>
            </a:pPr>
            <a:r>
              <a:rPr lang="en-US" sz="3200" dirty="0">
                <a:latin typeface="Courier New" panose="02070309020205020404" pitchFamily="49" charset="0"/>
                <a:cs typeface="Courier New" panose="02070309020205020404" pitchFamily="49" charset="0"/>
              </a:rPr>
              <a:t>react</a:t>
            </a:r>
          </a:p>
          <a:p>
            <a:pPr algn="l" rtl="0">
              <a:lnSpc>
                <a:spcPct val="150000"/>
              </a:lnSpc>
            </a:pPr>
            <a:r>
              <a:rPr lang="en-US" sz="3200" dirty="0">
                <a:latin typeface="Courier New" panose="02070309020205020404" pitchFamily="49" charset="0"/>
                <a:cs typeface="Courier New" panose="02070309020205020404" pitchFamily="49" charset="0"/>
              </a:rPr>
              <a:t>rollup</a:t>
            </a:r>
          </a:p>
        </p:txBody>
      </p:sp>
    </p:spTree>
    <p:extLst>
      <p:ext uri="{BB962C8B-B14F-4D97-AF65-F5344CB8AC3E}">
        <p14:creationId xmlns:p14="http://schemas.microsoft.com/office/powerpoint/2010/main" val="169461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66336-617F-197C-DC9D-1F02E42422BA}"/>
              </a:ext>
            </a:extLst>
          </p:cNvPr>
          <p:cNvSpPr txBox="1"/>
          <p:nvPr/>
        </p:nvSpPr>
        <p:spPr>
          <a:xfrm>
            <a:off x="627927" y="2749515"/>
            <a:ext cx="6094070" cy="369332"/>
          </a:xfrm>
          <a:prstGeom prst="rect">
            <a:avLst/>
          </a:prstGeom>
          <a:noFill/>
        </p:spPr>
        <p:txBody>
          <a:bodyPr wrap="square">
            <a:spAutoFit/>
          </a:bodyPr>
          <a:lstStyle/>
          <a:p>
            <a:r>
              <a:rPr lang="en-US" b="0" dirty="0">
                <a:solidFill>
                  <a:srgbClr val="9CDCFE"/>
                </a:solidFill>
                <a:effectLst/>
                <a:highlight>
                  <a:srgbClr val="1E1E1E"/>
                </a:highlight>
                <a:latin typeface="Menlo" panose="020B0609030804020204" pitchFamily="49" charset="0"/>
              </a:rPr>
              <a:t>"module"</a:t>
            </a:r>
            <a:r>
              <a:rPr lang="en-US" b="0" dirty="0">
                <a:solidFill>
                  <a:srgbClr val="D4D4D4"/>
                </a:solidFill>
                <a:effectLst/>
                <a:highlight>
                  <a:srgbClr val="1E1E1E"/>
                </a:highlight>
                <a:latin typeface="Menlo" panose="020B0609030804020204" pitchFamily="49" charset="0"/>
              </a:rPr>
              <a:t>: </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dist</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src</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index.js</a:t>
            </a:r>
            <a:r>
              <a:rPr lang="en-US" b="0" dirty="0">
                <a:solidFill>
                  <a:srgbClr val="CE9178"/>
                </a:solidFill>
                <a:effectLst/>
                <a:highlight>
                  <a:srgbClr val="1E1E1E"/>
                </a:highlight>
                <a:latin typeface="Menlo" panose="020B0609030804020204" pitchFamily="49" charset="0"/>
              </a:rPr>
              <a:t>"</a:t>
            </a:r>
            <a:r>
              <a:rPr lang="en-US" b="0" dirty="0">
                <a:solidFill>
                  <a:srgbClr val="D4D4D4"/>
                </a:solidFill>
                <a:effectLst/>
                <a:highlight>
                  <a:srgbClr val="1E1E1E"/>
                </a:highlight>
                <a:latin typeface="Menlo" panose="020B0609030804020204" pitchFamily="49" charset="0"/>
              </a:rPr>
              <a:t>,</a:t>
            </a:r>
          </a:p>
        </p:txBody>
      </p:sp>
      <p:sp>
        <p:nvSpPr>
          <p:cNvPr id="4" name="TextBox 3">
            <a:extLst>
              <a:ext uri="{FF2B5EF4-FFF2-40B4-BE49-F238E27FC236}">
                <a16:creationId xmlns:a16="http://schemas.microsoft.com/office/drawing/2014/main" id="{075FA386-1F6F-A7FC-07D7-48B28D5FBEB5}"/>
              </a:ext>
            </a:extLst>
          </p:cNvPr>
          <p:cNvSpPr txBox="1"/>
          <p:nvPr/>
        </p:nvSpPr>
        <p:spPr>
          <a:xfrm>
            <a:off x="627927" y="2230583"/>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Output as module</a:t>
            </a:r>
            <a:endParaRPr lang="en-US" b="0" dirty="0">
              <a:solidFill>
                <a:srgbClr val="D4D4D4"/>
              </a:solidFill>
              <a:effectLst/>
              <a:highlight>
                <a:srgbClr val="1E1E1E"/>
              </a:highlight>
              <a:latin typeface="Menlo" panose="020B0609030804020204" pitchFamily="49" charset="0"/>
            </a:endParaRPr>
          </a:p>
        </p:txBody>
      </p:sp>
      <p:sp>
        <p:nvSpPr>
          <p:cNvPr id="7" name="TextBox 6">
            <a:extLst>
              <a:ext uri="{FF2B5EF4-FFF2-40B4-BE49-F238E27FC236}">
                <a16:creationId xmlns:a16="http://schemas.microsoft.com/office/drawing/2014/main" id="{0BEDC241-D207-B318-2C91-95EE4D26FB40}"/>
              </a:ext>
            </a:extLst>
          </p:cNvPr>
          <p:cNvSpPr txBox="1"/>
          <p:nvPr/>
        </p:nvSpPr>
        <p:spPr>
          <a:xfrm>
            <a:off x="838201" y="4441347"/>
            <a:ext cx="6094070" cy="369332"/>
          </a:xfrm>
          <a:prstGeom prst="rect">
            <a:avLst/>
          </a:prstGeom>
          <a:noFill/>
        </p:spPr>
        <p:txBody>
          <a:bodyPr wrap="square">
            <a:spAutoFit/>
          </a:bodyPr>
          <a:lstStyle/>
          <a:p>
            <a:r>
              <a:rPr lang="en-US" b="0" dirty="0" err="1">
                <a:solidFill>
                  <a:srgbClr val="9CDCFE"/>
                </a:solidFill>
                <a:effectLst/>
                <a:highlight>
                  <a:srgbClr val="1E1E1E"/>
                </a:highlight>
                <a:latin typeface="Menlo" panose="020B0609030804020204" pitchFamily="49" charset="0"/>
              </a:rPr>
              <a:t>Index.tsx</a:t>
            </a:r>
            <a:r>
              <a:rPr lang="en-US" b="0" dirty="0">
                <a:solidFill>
                  <a:srgbClr val="9CDCFE"/>
                </a:solidFill>
                <a:effectLst/>
                <a:highlight>
                  <a:srgbClr val="1E1E1E"/>
                </a:highlight>
                <a:latin typeface="Menlo" panose="020B0609030804020204" pitchFamily="49" charset="0"/>
              </a:rPr>
              <a:t> + </a:t>
            </a:r>
            <a:r>
              <a:rPr lang="en-US" b="0" dirty="0" err="1">
                <a:solidFill>
                  <a:srgbClr val="9CDCFE"/>
                </a:solidFill>
                <a:effectLst/>
                <a:highlight>
                  <a:srgbClr val="1E1E1E"/>
                </a:highlight>
                <a:latin typeface="Menlo" panose="020B0609030804020204" pitchFamily="49" charset="0"/>
              </a:rPr>
              <a:t>inde</a:t>
            </a:r>
            <a:r>
              <a:rPr lang="en-US" dirty="0" err="1">
                <a:solidFill>
                  <a:srgbClr val="9CDCFE"/>
                </a:solidFill>
                <a:highlight>
                  <a:srgbClr val="1E1E1E"/>
                </a:highlight>
                <a:latin typeface="Menlo" panose="020B0609030804020204" pitchFamily="49" charset="0"/>
              </a:rPr>
              <a:t>x.ts</a:t>
            </a:r>
            <a:endParaRPr lang="en-US" b="0" dirty="0">
              <a:solidFill>
                <a:srgbClr val="D4D4D4"/>
              </a:solidFill>
              <a:effectLst/>
              <a:highlight>
                <a:srgbClr val="1E1E1E"/>
              </a:highlight>
              <a:latin typeface="Menlo" panose="020B0609030804020204" pitchFamily="49" charset="0"/>
            </a:endParaRPr>
          </a:p>
        </p:txBody>
      </p:sp>
      <p:sp>
        <p:nvSpPr>
          <p:cNvPr id="8" name="TextBox 7">
            <a:extLst>
              <a:ext uri="{FF2B5EF4-FFF2-40B4-BE49-F238E27FC236}">
                <a16:creationId xmlns:a16="http://schemas.microsoft.com/office/drawing/2014/main" id="{4D800DF5-1576-9383-A52B-59B54762497F}"/>
              </a:ext>
            </a:extLst>
          </p:cNvPr>
          <p:cNvSpPr txBox="1"/>
          <p:nvPr/>
        </p:nvSpPr>
        <p:spPr>
          <a:xfrm>
            <a:off x="838201" y="3922415"/>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Change to named exports</a:t>
            </a:r>
            <a:endParaRPr lang="en-US" b="0" dirty="0">
              <a:solidFill>
                <a:srgbClr val="D4D4D4"/>
              </a:solidFill>
              <a:effectLst/>
              <a:highlight>
                <a:srgbClr val="1E1E1E"/>
              </a:highlight>
              <a:latin typeface="Menlo" panose="020B0609030804020204" pitchFamily="49" charset="0"/>
            </a:endParaRPr>
          </a:p>
        </p:txBody>
      </p:sp>
      <p:sp>
        <p:nvSpPr>
          <p:cNvPr id="10" name="TextBox 9">
            <a:extLst>
              <a:ext uri="{FF2B5EF4-FFF2-40B4-BE49-F238E27FC236}">
                <a16:creationId xmlns:a16="http://schemas.microsoft.com/office/drawing/2014/main" id="{271F66B4-738C-2A1E-0E64-717B6D6729A3}"/>
              </a:ext>
            </a:extLst>
          </p:cNvPr>
          <p:cNvSpPr txBox="1"/>
          <p:nvPr/>
        </p:nvSpPr>
        <p:spPr>
          <a:xfrm>
            <a:off x="627927" y="290422"/>
            <a:ext cx="6094070" cy="1754326"/>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1. Base</a:t>
            </a:r>
          </a:p>
          <a:p>
            <a:pPr marL="0" defTabSz="914400" rtl="1" eaLnBrk="1" latinLnBrk="0" hangingPunct="1"/>
            <a:r>
              <a:rPr lang="en-US" b="0" dirty="0">
                <a:solidFill>
                  <a:srgbClr val="D4D4D4"/>
                </a:solidFill>
                <a:effectLst/>
                <a:highlight>
                  <a:srgbClr val="1E1E1E"/>
                </a:highlight>
                <a:latin typeface="Menlo" panose="020B0609030804020204" pitchFamily="49" charset="0"/>
              </a:rPr>
              <a:t>2. Output as module (</a:t>
            </a:r>
            <a:r>
              <a:rPr lang="en-US" b="0" dirty="0" err="1">
                <a:solidFill>
                  <a:srgbClr val="D4D4D4"/>
                </a:solidFill>
                <a:effectLst/>
                <a:highlight>
                  <a:srgbClr val="1E1E1E"/>
                </a:highlight>
                <a:latin typeface="Menlo" panose="020B0609030804020204" pitchFamily="49" charset="0"/>
              </a:rPr>
              <a:t>package</a:t>
            </a:r>
            <a:r>
              <a:rPr lang="en-US" dirty="0" err="1">
                <a:solidFill>
                  <a:srgbClr val="D4D4D4"/>
                </a:solidFill>
                <a:highlight>
                  <a:srgbClr val="1E1E1E"/>
                </a:highlight>
                <a:latin typeface="Menlo" panose="020B0609030804020204" pitchFamily="49" charset="0"/>
              </a:rPr>
              <a:t>.json</a:t>
            </a:r>
            <a:r>
              <a:rPr lang="en-US" dirty="0">
                <a:solidFill>
                  <a:srgbClr val="D4D4D4"/>
                </a:solidFill>
                <a:highlight>
                  <a:srgbClr val="1E1E1E"/>
                </a:highlight>
                <a:latin typeface="Menlo" panose="020B0609030804020204" pitchFamily="49" charset="0"/>
              </a:rPr>
              <a:t>) + rollup</a:t>
            </a:r>
          </a:p>
          <a:p>
            <a:pPr marL="0" defTabSz="914400" rtl="1" eaLnBrk="1" latinLnBrk="0" hangingPunct="1"/>
            <a:r>
              <a:rPr lang="en-US" dirty="0">
                <a:solidFill>
                  <a:srgbClr val="D4D4D4"/>
                </a:solidFill>
                <a:highlight>
                  <a:srgbClr val="1E1E1E"/>
                </a:highlight>
                <a:latin typeface="Menlo" panose="020B0609030804020204" pitchFamily="49" charset="0"/>
              </a:rPr>
              <a:t>3. Named exports</a:t>
            </a:r>
          </a:p>
          <a:p>
            <a:pPr marL="0" defTabSz="914400" rtl="1" eaLnBrk="1" latinLnBrk="0" hangingPunct="1"/>
            <a:r>
              <a:rPr lang="en-US" b="0" dirty="0">
                <a:solidFill>
                  <a:srgbClr val="D4D4D4"/>
                </a:solidFill>
                <a:effectLst/>
                <a:highlight>
                  <a:srgbClr val="1E1E1E"/>
                </a:highlight>
                <a:latin typeface="Menlo" panose="020B0609030804020204" pitchFamily="49" charset="0"/>
              </a:rPr>
              <a:t>4. Side Effects</a:t>
            </a:r>
          </a:p>
          <a:p>
            <a:pPr marL="0" defTabSz="914400" rtl="1" eaLnBrk="1" latinLnBrk="0" hangingPunct="1"/>
            <a:r>
              <a:rPr lang="en-US" dirty="0">
                <a:solidFill>
                  <a:srgbClr val="D4D4D4"/>
                </a:solidFill>
                <a:highlight>
                  <a:srgbClr val="1E1E1E"/>
                </a:highlight>
                <a:latin typeface="Menlo" panose="020B0609030804020204" pitchFamily="49" charset="0"/>
              </a:rPr>
              <a:t>5. </a:t>
            </a:r>
            <a:r>
              <a:rPr lang="en-US" dirty="0" err="1">
                <a:solidFill>
                  <a:srgbClr val="D4D4D4"/>
                </a:solidFill>
                <a:highlight>
                  <a:srgbClr val="1E1E1E"/>
                </a:highlight>
                <a:latin typeface="Menlo" panose="020B0609030804020204" pitchFamily="49" charset="0"/>
              </a:rPr>
              <a:t>lodash</a:t>
            </a:r>
            <a:r>
              <a:rPr lang="en-US" b="0" dirty="0">
                <a:solidFill>
                  <a:srgbClr val="D4D4D4"/>
                </a:solidFill>
                <a:effectLst/>
                <a:highlight>
                  <a:srgbClr val="1E1E1E"/>
                </a:highlight>
                <a:latin typeface="Menlo" panose="020B0609030804020204" pitchFamily="49" charset="0"/>
              </a:rPr>
              <a:t> </a:t>
            </a:r>
            <a:endParaRPr lang="he-IL" b="0" dirty="0">
              <a:solidFill>
                <a:srgbClr val="D4D4D4"/>
              </a:solidFill>
              <a:effectLst/>
              <a:highlight>
                <a:srgbClr val="1E1E1E"/>
              </a:highlight>
              <a:latin typeface="Menlo" panose="020B0609030804020204" pitchFamily="49" charset="0"/>
            </a:endParaRPr>
          </a:p>
        </p:txBody>
      </p:sp>
    </p:spTree>
    <p:extLst>
      <p:ext uri="{BB962C8B-B14F-4D97-AF65-F5344CB8AC3E}">
        <p14:creationId xmlns:p14="http://schemas.microsoft.com/office/powerpoint/2010/main" val="279994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0" y="192088"/>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Webpack</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455509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Modify </a:t>
            </a:r>
            <a:r>
              <a:rPr lang="en-US" sz="3200" dirty="0" err="1">
                <a:latin typeface="Courier New" panose="02070309020205020404" pitchFamily="49" charset="0"/>
                <a:cs typeface="Courier New" panose="02070309020205020404" pitchFamily="49" charset="0"/>
              </a:rPr>
              <a:t>cjs</a:t>
            </a:r>
            <a:r>
              <a:rPr lang="en-US" sz="3200" dirty="0">
                <a:latin typeface="Courier New" panose="02070309020205020404" pitchFamily="49" charset="0"/>
                <a:cs typeface="Courier New" panose="02070309020205020404" pitchFamily="49" charset="0"/>
              </a:rPr>
              <a:t> to </a:t>
            </a:r>
            <a:r>
              <a:rPr lang="en-US" sz="3200" dirty="0" err="1">
                <a:latin typeface="Courier New" panose="02070309020205020404" pitchFamily="49" charset="0"/>
                <a:cs typeface="Courier New" panose="02070309020205020404" pitchFamily="49" charset="0"/>
              </a:rPr>
              <a:t>esm</a:t>
            </a:r>
            <a:endParaRPr lang="en-US" sz="3200" dirty="0">
              <a:latin typeface="Courier New" panose="02070309020205020404" pitchFamily="49" charset="0"/>
              <a:cs typeface="Courier New" panose="02070309020205020404" pitchFamily="49" charset="0"/>
            </a:endParaRPr>
          </a:p>
          <a:p>
            <a:pPr algn="l" rtl="0">
              <a:lnSpc>
                <a:spcPct val="150000"/>
              </a:lnSpc>
            </a:pPr>
            <a:r>
              <a:rPr lang="en-US" sz="3200" dirty="0">
                <a:latin typeface="Courier New" panose="02070309020205020404" pitchFamily="49" charset="0"/>
                <a:cs typeface="Courier New" panose="02070309020205020404" pitchFamily="49" charset="0"/>
              </a:rPr>
              <a:t>Change way to export</a:t>
            </a:r>
          </a:p>
          <a:p>
            <a:pPr algn="l" rtl="0">
              <a:lnSpc>
                <a:spcPct val="150000"/>
              </a:lnSpc>
            </a:pPr>
            <a:r>
              <a:rPr lang="en-US" sz="3200" dirty="0">
                <a:latin typeface="Courier New" panose="02070309020205020404" pitchFamily="49" charset="0"/>
                <a:cs typeface="Courier New" panose="02070309020205020404" pitchFamily="49" charset="0"/>
              </a:rPr>
              <a:t>Define tree shaking on consumer</a:t>
            </a:r>
          </a:p>
          <a:p>
            <a:pPr algn="l" rtl="0">
              <a:lnSpc>
                <a:spcPct val="150000"/>
              </a:lnSpc>
            </a:pPr>
            <a:r>
              <a:rPr lang="en-US" sz="3200" dirty="0">
                <a:latin typeface="Courier New" panose="02070309020205020404" pitchFamily="49" charset="0"/>
                <a:cs typeface="Courier New" panose="02070309020205020404" pitchFamily="49" charset="0"/>
              </a:rPr>
              <a:t>Production vs development</a:t>
            </a:r>
          </a:p>
          <a:p>
            <a:pPr>
              <a:lnSpc>
                <a:spcPct val="150000"/>
              </a:lnSpc>
            </a:pPr>
            <a:endParaRPr lang="en-US" dirty="0"/>
          </a:p>
          <a:p>
            <a:pPr>
              <a:lnSpc>
                <a:spcPct val="150000"/>
              </a:lnSpc>
            </a:pPr>
            <a:r>
              <a:rPr lang="en-US" dirty="0" err="1"/>
              <a:t>BundleAnalyzerPlugin</a:t>
            </a:r>
            <a:endParaRPr lang="en-US" dirty="0"/>
          </a:p>
          <a:p>
            <a:pPr algn="l" rtl="0">
              <a:lnSpc>
                <a:spcPct val="150000"/>
              </a:lnSpc>
            </a:pP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85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E487B-0701-2EEE-1BD7-1802727EEB79}"/>
              </a:ext>
            </a:extLst>
          </p:cNvPr>
          <p:cNvSpPr txBox="1"/>
          <p:nvPr/>
        </p:nvSpPr>
        <p:spPr>
          <a:xfrm>
            <a:off x="5715000" y="1637384"/>
            <a:ext cx="3064397" cy="369332"/>
          </a:xfrm>
          <a:prstGeom prst="rect">
            <a:avLst/>
          </a:prstGeom>
          <a:noFill/>
        </p:spPr>
        <p:txBody>
          <a:bodyPr wrap="square">
            <a:spAutoFit/>
          </a:bodyPr>
          <a:lstStyle/>
          <a:p>
            <a:r>
              <a:rPr lang="en-US" dirty="0"/>
              <a:t>P</a:t>
            </a:r>
            <a:r>
              <a:rPr lang="en-IL" dirty="0"/>
              <a:t>eer dependencies</a:t>
            </a:r>
          </a:p>
        </p:txBody>
      </p:sp>
      <p:sp>
        <p:nvSpPr>
          <p:cNvPr id="4" name="TextBox 3">
            <a:extLst>
              <a:ext uri="{FF2B5EF4-FFF2-40B4-BE49-F238E27FC236}">
                <a16:creationId xmlns:a16="http://schemas.microsoft.com/office/drawing/2014/main" id="{E01CBC80-B324-BE5E-E271-27DF94EA104A}"/>
              </a:ext>
            </a:extLst>
          </p:cNvPr>
          <p:cNvSpPr txBox="1"/>
          <p:nvPr/>
        </p:nvSpPr>
        <p:spPr>
          <a:xfrm>
            <a:off x="8576841" y="1641680"/>
            <a:ext cx="3064397" cy="369332"/>
          </a:xfrm>
          <a:prstGeom prst="rect">
            <a:avLst/>
          </a:prstGeom>
          <a:noFill/>
        </p:spPr>
        <p:txBody>
          <a:bodyPr wrap="square">
            <a:spAutoFit/>
          </a:bodyPr>
          <a:lstStyle/>
          <a:p>
            <a:r>
              <a:rPr lang="en-US" dirty="0"/>
              <a:t>E</a:t>
            </a:r>
            <a:r>
              <a:rPr lang="en-IL" dirty="0"/>
              <a:t>xport with modules config</a:t>
            </a:r>
          </a:p>
        </p:txBody>
      </p:sp>
      <p:sp>
        <p:nvSpPr>
          <p:cNvPr id="5" name="TextBox 4">
            <a:extLst>
              <a:ext uri="{FF2B5EF4-FFF2-40B4-BE49-F238E27FC236}">
                <a16:creationId xmlns:a16="http://schemas.microsoft.com/office/drawing/2014/main" id="{AD0D72A0-4CA7-73B3-8BFF-8B7EAE53D903}"/>
              </a:ext>
            </a:extLst>
          </p:cNvPr>
          <p:cNvSpPr txBox="1"/>
          <p:nvPr/>
        </p:nvSpPr>
        <p:spPr>
          <a:xfrm>
            <a:off x="3615161" y="1633088"/>
            <a:ext cx="2041968" cy="369332"/>
          </a:xfrm>
          <a:prstGeom prst="rect">
            <a:avLst/>
          </a:prstGeom>
          <a:noFill/>
        </p:spPr>
        <p:txBody>
          <a:bodyPr wrap="square">
            <a:spAutoFit/>
          </a:bodyPr>
          <a:lstStyle/>
          <a:p>
            <a:r>
              <a:rPr lang="en-US" dirty="0"/>
              <a:t>N</a:t>
            </a:r>
            <a:r>
              <a:rPr lang="en-IL" dirty="0"/>
              <a:t>amed exports</a:t>
            </a:r>
          </a:p>
        </p:txBody>
      </p:sp>
      <p:sp>
        <p:nvSpPr>
          <p:cNvPr id="6" name="TextBox 5">
            <a:extLst>
              <a:ext uri="{FF2B5EF4-FFF2-40B4-BE49-F238E27FC236}">
                <a16:creationId xmlns:a16="http://schemas.microsoft.com/office/drawing/2014/main" id="{FEAFFCCD-0FBA-D6CC-2B1B-4C1402E39744}"/>
              </a:ext>
            </a:extLst>
          </p:cNvPr>
          <p:cNvSpPr txBox="1"/>
          <p:nvPr/>
        </p:nvSpPr>
        <p:spPr>
          <a:xfrm>
            <a:off x="1544258" y="1645720"/>
            <a:ext cx="2041967" cy="369332"/>
          </a:xfrm>
          <a:prstGeom prst="rect">
            <a:avLst/>
          </a:prstGeom>
          <a:noFill/>
        </p:spPr>
        <p:txBody>
          <a:bodyPr wrap="square">
            <a:spAutoFit/>
          </a:bodyPr>
          <a:lstStyle/>
          <a:p>
            <a:r>
              <a:rPr lang="en-US" dirty="0"/>
              <a:t>E</a:t>
            </a:r>
            <a:r>
              <a:rPr lang="en-IL" dirty="0"/>
              <a:t>xport as esm</a:t>
            </a:r>
          </a:p>
        </p:txBody>
      </p:sp>
      <p:sp>
        <p:nvSpPr>
          <p:cNvPr id="7" name="TextBox 6">
            <a:extLst>
              <a:ext uri="{FF2B5EF4-FFF2-40B4-BE49-F238E27FC236}">
                <a16:creationId xmlns:a16="http://schemas.microsoft.com/office/drawing/2014/main" id="{89864BB6-B297-3BA1-FA25-B47AF33F541A}"/>
              </a:ext>
            </a:extLst>
          </p:cNvPr>
          <p:cNvSpPr txBox="1"/>
          <p:nvPr/>
        </p:nvSpPr>
        <p:spPr>
          <a:xfrm>
            <a:off x="348207" y="1637384"/>
            <a:ext cx="1144928" cy="369332"/>
          </a:xfrm>
          <a:prstGeom prst="rect">
            <a:avLst/>
          </a:prstGeom>
          <a:noFill/>
        </p:spPr>
        <p:txBody>
          <a:bodyPr wrap="square">
            <a:spAutoFit/>
          </a:bodyPr>
          <a:lstStyle/>
          <a:p>
            <a:r>
              <a:rPr lang="en-US" dirty="0"/>
              <a:t>original</a:t>
            </a:r>
            <a:endParaRPr lang="en-IL" dirty="0"/>
          </a:p>
        </p:txBody>
      </p:sp>
    </p:spTree>
    <p:extLst>
      <p:ext uri="{BB962C8B-B14F-4D97-AF65-F5344CB8AC3E}">
        <p14:creationId xmlns:p14="http://schemas.microsoft.com/office/powerpoint/2010/main" val="286823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714372" y="168939"/>
            <a:ext cx="1031161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Tree </a:t>
            </a:r>
            <a:r>
              <a:rPr kumimoji="0" lang="en-US" sz="40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Shaki</a:t>
            </a: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(ng) easy</a:t>
            </a:r>
            <a:r>
              <a:rPr kumimoji="0" lang="en-US" sz="4000" b="1" i="0" u="none" strike="noStrike" kern="1200" cap="none" spc="0" normalizeH="0" noProof="0" dirty="0">
                <a:ln>
                  <a:noFill/>
                </a:ln>
                <a:solidFill>
                  <a:schemeClr val="tx1"/>
                </a:solidFill>
                <a:effectLst/>
                <a:uLnTx/>
                <a:uFillTx/>
                <a:latin typeface="Courier New" panose="02070309020205020404" pitchFamily="49" charset="0"/>
                <a:ea typeface="+mn-ea"/>
                <a:cs typeface="Courier New" panose="02070309020205020404" pitchFamily="49" charset="0"/>
              </a:rPr>
              <a:t> as 1,2,3(ng)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562788"/>
          </a:xfrm>
          <a:prstGeom prst="rect">
            <a:avLst/>
          </a:prstGeom>
          <a:noFill/>
        </p:spPr>
        <p:txBody>
          <a:bodyPr wrap="square">
            <a:spAutoFit/>
          </a:bodyPr>
          <a:lstStyle/>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Export library as ESM</a:t>
            </a:r>
          </a:p>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Make modules independent</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Prefer named exports (linter === ❤️)</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Monitor size (it breaks easily)</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Keep an eye on dependencies</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Sometimes it doesn’t work</a:t>
            </a:r>
          </a:p>
          <a:p>
            <a:pPr marL="457200" lvl="0" indent="-457200" rtl="0">
              <a:lnSpc>
                <a:spcPct val="150000"/>
              </a:lnSpc>
              <a:spcBef>
                <a:spcPts val="0"/>
              </a:spcBef>
              <a:spcAft>
                <a:spcPts val="0"/>
              </a:spcAft>
              <a:buClrTx/>
              <a:buSzPct val="100000"/>
              <a:buFont typeface="Wingdings" pitchFamily="2" charset="2"/>
              <a:buChar char="q"/>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20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4" y="191805"/>
            <a:ext cx="8789019"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Imagine you’re in a </a:t>
            </a:r>
            <a:r>
              <a:rPr lang="en-US" sz="4000" b="1" dirty="0">
                <a:solidFill>
                  <a:schemeClr val="tx1"/>
                </a:solidFill>
                <a:latin typeface="Courier New" panose="02070309020205020404" pitchFamily="49" charset="0"/>
                <a:ea typeface="+mn-ea"/>
                <a:cs typeface="Courier New" panose="02070309020205020404" pitchFamily="49" charset="0"/>
              </a:rPr>
              <a:t>startup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6146" name="Picture 2" descr="מגדלי אלון BY B.S.R - קבוצת ב.ס.ר">
            <a:extLst>
              <a:ext uri="{FF2B5EF4-FFF2-40B4-BE49-F238E27FC236}">
                <a16:creationId xmlns:a16="http://schemas.microsoft.com/office/drawing/2014/main" id="{FFDB217C-22AB-357B-4222-A0E10A89D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853" y="1181357"/>
            <a:ext cx="7813007" cy="52078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4D7A3F2-ECD9-CB14-D3B1-CB108B69EDFA}"/>
              </a:ext>
            </a:extLst>
          </p:cNvPr>
          <p:cNvPicPr>
            <a:picLocks noChangeAspect="1"/>
          </p:cNvPicPr>
          <p:nvPr/>
        </p:nvPicPr>
        <p:blipFill rotWithShape="1">
          <a:blip r:embed="rId4"/>
          <a:srcRect l="986" t="3287" r="75845" b="81218"/>
          <a:stretch/>
        </p:blipFill>
        <p:spPr>
          <a:xfrm rot="20783316">
            <a:off x="3323553" y="1764134"/>
            <a:ext cx="1941038" cy="821115"/>
          </a:xfrm>
          <a:prstGeom prst="rect">
            <a:avLst/>
          </a:prstGeom>
          <a:solidFill>
            <a:srgbClr val="FFFFFF">
              <a:shade val="85000"/>
            </a:srgbClr>
          </a:solidFill>
          <a:ln w="1905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9" name="Straight Connector 8">
            <a:extLst>
              <a:ext uri="{FF2B5EF4-FFF2-40B4-BE49-F238E27FC236}">
                <a16:creationId xmlns:a16="http://schemas.microsoft.com/office/drawing/2014/main" id="{071B0FA8-28A9-D946-3862-7FF6D8F641E4}"/>
              </a:ext>
            </a:extLst>
          </p:cNvPr>
          <p:cNvCxnSpPr/>
          <p:nvPr/>
        </p:nvCxnSpPr>
        <p:spPr>
          <a:xfrm>
            <a:off x="5139159" y="1547267"/>
            <a:ext cx="416688" cy="15663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69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714372" y="192088"/>
            <a:ext cx="8805863"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5155257"/>
          </a:xfrm>
          <a:prstGeom prst="rect">
            <a:avLst/>
          </a:prstGeom>
          <a:noFill/>
        </p:spPr>
        <p:txBody>
          <a:bodyPr wrap="square">
            <a:spAutoFit/>
          </a:bodyPr>
          <a:lstStyle/>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Spoke about IKEA</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Created a startup generator</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Optimized it</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This is not magic</a:t>
            </a:r>
          </a:p>
          <a:p>
            <a:pPr lvl="0" rtl="0">
              <a:lnSpc>
                <a:spcPct val="200000"/>
              </a:lnSpc>
              <a:spcBef>
                <a:spcPts val="0"/>
              </a:spcBef>
              <a:spcAft>
                <a:spcPts val="0"/>
              </a:spcAft>
              <a:buClrTx/>
              <a:buSzPct val="100000"/>
            </a:pPr>
            <a:endParaRPr lang="en-US" sz="2800" dirty="0">
              <a:latin typeface="Courier New" panose="02070309020205020404" pitchFamily="49" charset="0"/>
              <a:cs typeface="Courier New" panose="02070309020205020404" pitchFamily="49" charset="0"/>
            </a:endParaRPr>
          </a:p>
          <a:p>
            <a:pPr lvl="0" rtl="0">
              <a:lnSpc>
                <a:spcPct val="200000"/>
              </a:lnSpc>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5. Where to start?</a:t>
            </a:r>
          </a:p>
        </p:txBody>
      </p:sp>
    </p:spTree>
    <p:extLst>
      <p:ext uri="{BB962C8B-B14F-4D97-AF65-F5344CB8AC3E}">
        <p14:creationId xmlns:p14="http://schemas.microsoft.com/office/powerpoint/2010/main" val="94386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frogrammer.net</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           We Are Hiring</a:t>
            </a:r>
            <a:endParaRPr sz="700"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endParaRPr>
          </a:p>
        </p:txBody>
      </p:sp>
      <p:pic>
        <p:nvPicPr>
          <p:cNvPr id="2" name="Google Shape;204;g13447af10f0_0_2" descr="LinkedIn logo linking to my profile">
            <a:hlinkClick r:id="rId3"/>
            <a:extLst>
              <a:ext uri="{FF2B5EF4-FFF2-40B4-BE49-F238E27FC236}">
                <a16:creationId xmlns:a16="http://schemas.microsoft.com/office/drawing/2014/main" id="{F8FCD18B-CDD0-1D5D-9874-8B2C0A2F5588}"/>
              </a:ext>
            </a:extLst>
          </p:cNvPr>
          <p:cNvPicPr preferRelativeResize="0"/>
          <p:nvPr/>
        </p:nvPicPr>
        <p:blipFill rotWithShape="1">
          <a:blip r:embed="rId4">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solidFill>
                  <a:schemeClr val="bg1"/>
                </a:solidFill>
                <a:latin typeface="Courier New" panose="02070309020205020404" pitchFamily="49" charset="0"/>
                <a:cs typeface="Courier New" panose="02070309020205020404" pitchFamily="49" charset="0"/>
              </a:rPr>
              <a:t>Asaf Shochet Avida</a:t>
            </a:r>
            <a:endParaRPr lang="he-IL" sz="2400" dirty="0">
              <a:solidFill>
                <a:schemeClr val="bg1"/>
              </a:solidFill>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90207"/>
            <a:ext cx="5705149" cy="49244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sz="3200" dirty="0"/>
              <a:t>Thanks for listening!</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877188" y="980873"/>
            <a:ext cx="5447412" cy="5437344"/>
          </a:xfrm>
          <a:prstGeom prst="rect">
            <a:avLst/>
          </a:prstGeom>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0" y="-1584325"/>
            <a:ext cx="5411788" cy="132397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pic>
        <p:nvPicPr>
          <p:cNvPr id="3" name="Picture 2" descr="Ikea Large Shopping Bag (Blue) image-1">
            <a:extLst>
              <a:ext uri="{FF2B5EF4-FFF2-40B4-BE49-F238E27FC236}">
                <a16:creationId xmlns:a16="http://schemas.microsoft.com/office/drawing/2014/main" id="{2597E50C-6CBC-BD71-CA43-546A5A0497A5}"/>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2110793" y="1458862"/>
            <a:ext cx="3095085" cy="2181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843F138-BC77-6861-30C6-A36C747B3BA8}"/>
              </a:ext>
            </a:extLst>
          </p:cNvPr>
          <p:cNvSpPr txBox="1"/>
          <p:nvPr/>
        </p:nvSpPr>
        <p:spPr>
          <a:xfrm>
            <a:off x="5799038" y="4676798"/>
            <a:ext cx="1087899" cy="1200329"/>
          </a:xfrm>
          <a:prstGeom prst="rect">
            <a:avLst/>
          </a:prstGeom>
          <a:noFill/>
        </p:spPr>
        <p:txBody>
          <a:bodyPr wrap="square">
            <a:spAutoFit/>
          </a:bodyPr>
          <a:lstStyle/>
          <a:p>
            <a:r>
              <a:rPr lang="en-IL" sz="7200" dirty="0"/>
              <a:t>🌐</a:t>
            </a:r>
          </a:p>
        </p:txBody>
      </p:sp>
      <p:pic>
        <p:nvPicPr>
          <p:cNvPr id="15" name="Picture 14">
            <a:extLst>
              <a:ext uri="{FF2B5EF4-FFF2-40B4-BE49-F238E27FC236}">
                <a16:creationId xmlns:a16="http://schemas.microsoft.com/office/drawing/2014/main" id="{337E1A6F-EC78-2C86-E9F3-B887A4954FEB}"/>
              </a:ext>
            </a:extLst>
          </p:cNvPr>
          <p:cNvPicPr>
            <a:picLocks noChangeAspect="1"/>
          </p:cNvPicPr>
          <p:nvPr/>
        </p:nvPicPr>
        <p:blipFill>
          <a:blip r:embed="rId9"/>
          <a:stretch>
            <a:fillRect/>
          </a:stretch>
        </p:blipFill>
        <p:spPr>
          <a:xfrm>
            <a:off x="8437449" y="4774743"/>
            <a:ext cx="2867586" cy="512069"/>
          </a:xfrm>
          <a:prstGeom prst="rect">
            <a:avLst/>
          </a:prstGeom>
        </p:spPr>
      </p:pic>
    </p:spTree>
    <p:extLst>
      <p:ext uri="{BB962C8B-B14F-4D97-AF65-F5344CB8AC3E}">
        <p14:creationId xmlns:p14="http://schemas.microsoft.com/office/powerpoint/2010/main" val="10702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937332" y="1091636"/>
            <a:ext cx="8377661" cy="5298943"/>
          </a:xfrm>
          <a:prstGeom prst="rect">
            <a:avLst/>
          </a:prstGeom>
          <a:ln>
            <a:noFill/>
          </a:ln>
          <a:effectLst>
            <a:softEdge rad="112500"/>
          </a:effectLst>
        </p:spPr>
      </p:pic>
    </p:spTree>
    <p:extLst>
      <p:ext uri="{BB962C8B-B14F-4D97-AF65-F5344CB8AC3E}">
        <p14:creationId xmlns:p14="http://schemas.microsoft.com/office/powerpoint/2010/main" val="148110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pic>
        <p:nvPicPr>
          <p:cNvPr id="3" name="Picture 2">
            <a:extLst>
              <a:ext uri="{FF2B5EF4-FFF2-40B4-BE49-F238E27FC236}">
                <a16:creationId xmlns:a16="http://schemas.microsoft.com/office/drawing/2014/main" id="{1AD1C3D8-7FC6-76CB-A843-384354618C72}"/>
              </a:ext>
            </a:extLst>
          </p:cNvPr>
          <p:cNvPicPr>
            <a:picLocks noChangeAspect="1"/>
          </p:cNvPicPr>
          <p:nvPr/>
        </p:nvPicPr>
        <p:blipFill>
          <a:blip r:embed="rId3"/>
          <a:stretch>
            <a:fillRect/>
          </a:stretch>
        </p:blipFill>
        <p:spPr>
          <a:xfrm>
            <a:off x="2495550" y="1943100"/>
            <a:ext cx="7200900"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2320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684212" y="226812"/>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Company Grows</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89101" y="2459245"/>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230507" y="2459245"/>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231209" y="2459245"/>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710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29205" y="204394"/>
            <a:ext cx="10018713"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Enters the component library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327997" y="3524116"/>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369403" y="3524116"/>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370105" y="3524116"/>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6"/>
          <a:stretch>
            <a:fillRect/>
          </a:stretch>
        </p:blipFill>
        <p:spPr>
          <a:xfrm>
            <a:off x="4494743" y="1082233"/>
            <a:ext cx="3338415" cy="2102256"/>
          </a:xfrm>
          <a:prstGeom prst="rect">
            <a:avLst/>
          </a:prstGeom>
        </p:spPr>
      </p:pic>
    </p:spTree>
    <p:extLst>
      <p:ext uri="{BB962C8B-B14F-4D97-AF65-F5344CB8AC3E}">
        <p14:creationId xmlns:p14="http://schemas.microsoft.com/office/powerpoint/2010/main" val="416691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43030" y="198693"/>
            <a:ext cx="2959100"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New App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3"/>
          <a:stretch>
            <a:fillRect/>
          </a:stretch>
        </p:blipFill>
        <p:spPr>
          <a:xfrm>
            <a:off x="8309076" y="191944"/>
            <a:ext cx="3058871" cy="1926223"/>
          </a:xfrm>
          <a:prstGeom prst="rect">
            <a:avLst/>
          </a:prstGeom>
        </p:spPr>
      </p:pic>
      <p:pic>
        <p:nvPicPr>
          <p:cNvPr id="7" name="Picture 6">
            <a:extLst>
              <a:ext uri="{FF2B5EF4-FFF2-40B4-BE49-F238E27FC236}">
                <a16:creationId xmlns:a16="http://schemas.microsoft.com/office/drawing/2014/main" id="{5B58BF99-E3CA-5DF6-50A3-676D8A6FCB8B}"/>
              </a:ext>
            </a:extLst>
          </p:cNvPr>
          <p:cNvPicPr>
            <a:picLocks noChangeAspect="1"/>
          </p:cNvPicPr>
          <p:nvPr/>
        </p:nvPicPr>
        <p:blipFill>
          <a:blip r:embed="rId4"/>
          <a:stretch>
            <a:fillRect/>
          </a:stretch>
        </p:blipFill>
        <p:spPr>
          <a:xfrm>
            <a:off x="327997" y="1329344"/>
            <a:ext cx="7772400" cy="487842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תיבת טקסט 2">
            <a:extLst>
              <a:ext uri="{FF2B5EF4-FFF2-40B4-BE49-F238E27FC236}">
                <a16:creationId xmlns:a16="http://schemas.microsoft.com/office/drawing/2014/main" id="{174F928F-739D-4EF1-1C0D-B48A19056C9B}"/>
              </a:ext>
            </a:extLst>
          </p:cNvPr>
          <p:cNvSpPr txBox="1">
            <a:spLocks/>
          </p:cNvSpPr>
          <p:nvPr/>
        </p:nvSpPr>
        <p:spPr>
          <a:xfrm>
            <a:off x="8216144" y="3031340"/>
            <a:ext cx="2654092" cy="2308324"/>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5MB!</a:t>
            </a:r>
          </a:p>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099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frogrammer.net</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          We Are Hiring!</a:t>
            </a:r>
            <a:endParaRPr sz="700"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endParaRPr>
          </a:p>
        </p:txBody>
      </p:sp>
      <p:pic>
        <p:nvPicPr>
          <p:cNvPr id="2" name="Google Shape;204;g13447af10f0_0_2" descr="LinkedIn logo linking to my profile">
            <a:hlinkClick r:id="rId3"/>
            <a:extLst>
              <a:ext uri="{FF2B5EF4-FFF2-40B4-BE49-F238E27FC236}">
                <a16:creationId xmlns:a16="http://schemas.microsoft.com/office/drawing/2014/main" id="{F8FCD18B-CDD0-1D5D-9874-8B2C0A2F5588}"/>
              </a:ext>
            </a:extLst>
          </p:cNvPr>
          <p:cNvPicPr preferRelativeResize="0"/>
          <p:nvPr/>
        </p:nvPicPr>
        <p:blipFill rotWithShape="1">
          <a:blip r:embed="rId4">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solidFill>
                  <a:schemeClr val="bg1"/>
                </a:solidFill>
                <a:latin typeface="Courier New" panose="02070309020205020404" pitchFamily="49" charset="0"/>
                <a:cs typeface="Courier New" panose="02070309020205020404" pitchFamily="49" charset="0"/>
              </a:rPr>
              <a:t>Frontend Tech Lead @Evinced</a:t>
            </a:r>
            <a:endParaRPr lang="he-IL" sz="2400" dirty="0">
              <a:solidFill>
                <a:schemeClr val="bg1"/>
              </a:solidFill>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t>Asaf Shochet Avida </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877188" y="980873"/>
            <a:ext cx="5447412" cy="5437344"/>
          </a:xfrm>
          <a:prstGeom prst="rect">
            <a:avLst/>
          </a:prstGeom>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7"/>
          <a:srcRect t="25543" r="16186"/>
          <a:stretch/>
        </p:blipFill>
        <p:spPr>
          <a:xfrm>
            <a:off x="2352286" y="1764767"/>
            <a:ext cx="1904700" cy="2253278"/>
          </a:xfrm>
          <a:prstGeom prst="rect">
            <a:avLst/>
          </a:prstGeom>
          <a:effectLst>
            <a:glow rad="360080">
              <a:schemeClr val="accent1">
                <a:alpha val="40000"/>
              </a:schemeClr>
            </a:glow>
          </a:effectLst>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0" y="-1584325"/>
            <a:ext cx="5411788" cy="132397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sp>
        <p:nvSpPr>
          <p:cNvPr id="3" name="TextBox 2">
            <a:extLst>
              <a:ext uri="{FF2B5EF4-FFF2-40B4-BE49-F238E27FC236}">
                <a16:creationId xmlns:a16="http://schemas.microsoft.com/office/drawing/2014/main" id="{630E102F-03D6-A3B6-F133-65E908A3F57B}"/>
              </a:ext>
            </a:extLst>
          </p:cNvPr>
          <p:cNvSpPr txBox="1"/>
          <p:nvPr/>
        </p:nvSpPr>
        <p:spPr>
          <a:xfrm>
            <a:off x="5799038" y="4676798"/>
            <a:ext cx="1087899" cy="1200329"/>
          </a:xfrm>
          <a:prstGeom prst="rect">
            <a:avLst/>
          </a:prstGeom>
          <a:noFill/>
        </p:spPr>
        <p:txBody>
          <a:bodyPr wrap="square">
            <a:spAutoFit/>
          </a:bodyPr>
          <a:lstStyle/>
          <a:p>
            <a:r>
              <a:rPr lang="en-IL" sz="7200" dirty="0"/>
              <a:t>🌐</a:t>
            </a:r>
          </a:p>
        </p:txBody>
      </p:sp>
      <p:pic>
        <p:nvPicPr>
          <p:cNvPr id="12" name="Picture 11">
            <a:extLst>
              <a:ext uri="{FF2B5EF4-FFF2-40B4-BE49-F238E27FC236}">
                <a16:creationId xmlns:a16="http://schemas.microsoft.com/office/drawing/2014/main" id="{C47AD73D-F72A-3F2F-CF60-BE1931D9984A}"/>
              </a:ext>
            </a:extLst>
          </p:cNvPr>
          <p:cNvPicPr>
            <a:picLocks noChangeAspect="1"/>
          </p:cNvPicPr>
          <p:nvPr/>
        </p:nvPicPr>
        <p:blipFill>
          <a:blip r:embed="rId8"/>
          <a:stretch>
            <a:fillRect/>
          </a:stretch>
        </p:blipFill>
        <p:spPr>
          <a:xfrm>
            <a:off x="8437449" y="4774743"/>
            <a:ext cx="2867586" cy="512069"/>
          </a:xfrm>
          <a:prstGeom prst="rect">
            <a:avLst/>
          </a:prstGeom>
        </p:spPr>
      </p:pic>
    </p:spTree>
    <p:extLst>
      <p:ext uri="{BB962C8B-B14F-4D97-AF65-F5344CB8AC3E}">
        <p14:creationId xmlns:p14="http://schemas.microsoft.com/office/powerpoint/2010/main" val="158869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1" y="899830"/>
            <a:ext cx="9974771"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tree shaking?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Benefits</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Optimize a component library </a:t>
            </a:r>
            <a:r>
              <a:rPr lang="he-IL" sz="3200" dirty="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Coding)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Checklist</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42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30828</TotalTime>
  <Words>1579</Words>
  <Application>Microsoft Macintosh PowerPoint</Application>
  <PresentationFormat>Widescreen</PresentationFormat>
  <Paragraphs>158</Paragraphs>
  <Slides>21</Slides>
  <Notes>19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Courier New</vt:lpstr>
      <vt:lpstr>Menlo</vt:lpstr>
      <vt:lpstr>Wingdings</vt:lpstr>
      <vt:lpstr>Office Theme</vt:lpstr>
      <vt:lpstr>Shaking Things Up: Mastering React Component Library Optimization</vt:lpstr>
      <vt:lpstr>Imagine you’re in a startup</vt:lpstr>
      <vt:lpstr>PowerPoint Presentation</vt:lpstr>
      <vt:lpstr>PowerPoint Presentation</vt:lpstr>
      <vt:lpstr>Company Grows</vt:lpstr>
      <vt:lpstr>Enters the component library</vt:lpstr>
      <vt:lpstr>New App</vt:lpstr>
      <vt:lpstr>Speaker introduction</vt:lpstr>
      <vt:lpstr>Agenda   </vt:lpstr>
      <vt:lpstr>What is tree shaking?</vt:lpstr>
      <vt:lpstr>What is tree shaking?</vt:lpstr>
      <vt:lpstr>Why?</vt:lpstr>
      <vt:lpstr>PowerPoint Presentation</vt:lpstr>
      <vt:lpstr>And now   </vt:lpstr>
      <vt:lpstr>Project structure</vt:lpstr>
      <vt:lpstr>PowerPoint Presentation</vt:lpstr>
      <vt:lpstr>Webpack</vt:lpstr>
      <vt:lpstr>PowerPoint Presentation</vt:lpstr>
      <vt:lpstr>Tree Shaki(ng) easy as 1,2,3(ng)</vt:lpstr>
      <vt:lpstr>Touching Summary</vt:lpstr>
      <vt:lpstr>Speaker 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31</cp:revision>
  <dcterms:created xsi:type="dcterms:W3CDTF">2024-03-27T12:49:15Z</dcterms:created>
  <dcterms:modified xsi:type="dcterms:W3CDTF">2024-06-24T08:10:40Z</dcterms:modified>
</cp:coreProperties>
</file>