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4cNO6bX/pGgIcPB15fgr3jSGD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9408F2-DC0E-44E4-8377-BE5E47C4CDAD}">
  <a:tblStyle styleId="{549408F2-DC0E-44E4-8377-BE5E47C4CD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l"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1">
              <a:lnSpc>
                <a:spcPct val="100000"/>
              </a:lnSpc>
              <a:spcBef>
                <a:spcPts val="0"/>
              </a:spcBef>
              <a:spcAft>
                <a:spcPts val="0"/>
              </a:spcAft>
              <a:buClr>
                <a:srgbClr val="000000"/>
              </a:buClr>
              <a:buSzPts val="1200"/>
              <a:buFont typeface="Arial"/>
              <a:buNone/>
            </a:pPr>
            <a:fld id="{00000000-1234-1234-1234-123412341234}" type="slidenum">
              <a:rPr lang="iw-I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d40766fa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24d40766fa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d40766fa9_0_1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r>
              <a:rPr lang="iw-IL"/>
              <a:t>לדוגמא הסרת שם המסעדה והקישור</a:t>
            </a:r>
            <a:endParaRPr/>
          </a:p>
        </p:txBody>
      </p:sp>
      <p:sp>
        <p:nvSpPr>
          <p:cNvPr id="199" name="Google Shape;199;g24d40766fa9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0cdd589fc_0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r>
              <a:rPr lang="iw-IL"/>
              <a:t>לדוגמא הסרת שם המסעדה והקישור</a:t>
            </a:r>
            <a:endParaRPr/>
          </a:p>
        </p:txBody>
      </p:sp>
      <p:sp>
        <p:nvSpPr>
          <p:cNvPr id="211" name="Google Shape;211;g250cdd589fc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4d40766fa9_0_1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38100" lvl="0" indent="0" algn="r" rtl="1">
              <a:lnSpc>
                <a:spcPct val="128571"/>
              </a:lnSpc>
              <a:spcBef>
                <a:spcPts val="0"/>
              </a:spcBef>
              <a:spcAft>
                <a:spcPts val="0"/>
              </a:spcAft>
              <a:buClr>
                <a:schemeClr val="dk1"/>
              </a:buClr>
              <a:buSzPts val="1100"/>
              <a:buFont typeface="Arial"/>
              <a:buNone/>
            </a:pPr>
            <a:endParaRPr sz="2100" dirty="0">
              <a:solidFill>
                <a:srgbClr val="202124"/>
              </a:solidFill>
              <a:highlight>
                <a:srgbClr val="F8F9FA"/>
              </a:highlight>
              <a:latin typeface="Arial"/>
              <a:ea typeface="Arial"/>
              <a:cs typeface="Arial"/>
              <a:sym typeface="Arial"/>
            </a:endParaRPr>
          </a:p>
          <a:p>
            <a:pPr marL="0" lvl="0" indent="0" algn="r" rtl="1">
              <a:lnSpc>
                <a:spcPct val="100000"/>
              </a:lnSpc>
              <a:spcBef>
                <a:spcPts val="0"/>
              </a:spcBef>
              <a:spcAft>
                <a:spcPts val="0"/>
              </a:spcAft>
              <a:buSzPts val="1400"/>
              <a:buNone/>
            </a:pPr>
            <a:endParaRPr dirty="0"/>
          </a:p>
        </p:txBody>
      </p:sp>
      <p:sp>
        <p:nvSpPr>
          <p:cNvPr id="224" name="Google Shape;224;g24d40766fa9_0_1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4d40766fa9_0_1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dirty="0"/>
          </a:p>
        </p:txBody>
      </p:sp>
      <p:sp>
        <p:nvSpPr>
          <p:cNvPr id="239" name="Google Shape;239;g24d40766fa9_0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50cdd589fc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59" name="Google Shape;259;g250cdd589fc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0cdd589fc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76" name="Google Shape;276;g250cdd589fc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50cdd589fc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95" name="Google Shape;295;g250cdd589fc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50cdd589fc_0_1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09" name="Google Shape;309;g250cdd589fc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5140ef5346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g25140ef5346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dirty="0"/>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140ef5346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g25140ef5346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d40766fa9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dirty="0"/>
          </a:p>
        </p:txBody>
      </p:sp>
      <p:sp>
        <p:nvSpPr>
          <p:cNvPr id="138" name="Google Shape;138;g24d40766fa9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d40766fa9_0_1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dirty="0"/>
          </a:p>
        </p:txBody>
      </p:sp>
      <p:sp>
        <p:nvSpPr>
          <p:cNvPr id="150" name="Google Shape;150;g24d40766fa9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4d40766fa9_0_1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dirty="0"/>
          </a:p>
        </p:txBody>
      </p:sp>
      <p:sp>
        <p:nvSpPr>
          <p:cNvPr id="164" name="Google Shape;164;g24d40766fa9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0cdd589fc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dirty="0"/>
          </a:p>
        </p:txBody>
      </p:sp>
      <p:sp>
        <p:nvSpPr>
          <p:cNvPr id="179" name="Google Shape;179;g250cdd589fc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d40766fa9_0_1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dirty="0"/>
          </a:p>
        </p:txBody>
      </p:sp>
      <p:sp>
        <p:nvSpPr>
          <p:cNvPr id="188" name="Google Shape;188;g24d40766fa9_0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rtl="1">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rtl="1">
              <a:lnSpc>
                <a:spcPct val="90000"/>
              </a:lnSpc>
              <a:spcBef>
                <a:spcPts val="1000"/>
              </a:spcBef>
              <a:spcAft>
                <a:spcPts val="0"/>
              </a:spcAft>
              <a:buClr>
                <a:schemeClr val="dk1"/>
              </a:buClr>
              <a:buSzPts val="2400"/>
              <a:buNone/>
              <a:defRPr sz="2400"/>
            </a:lvl1pPr>
            <a:lvl2pPr lvl="1" algn="ctr" rtl="1">
              <a:lnSpc>
                <a:spcPct val="90000"/>
              </a:lnSpc>
              <a:spcBef>
                <a:spcPts val="500"/>
              </a:spcBef>
              <a:spcAft>
                <a:spcPts val="0"/>
              </a:spcAft>
              <a:buClr>
                <a:schemeClr val="dk1"/>
              </a:buClr>
              <a:buSzPts val="2000"/>
              <a:buNone/>
              <a:defRPr sz="2000"/>
            </a:lvl2pPr>
            <a:lvl3pPr lvl="2" algn="ctr" rtl="1">
              <a:lnSpc>
                <a:spcPct val="90000"/>
              </a:lnSpc>
              <a:spcBef>
                <a:spcPts val="500"/>
              </a:spcBef>
              <a:spcAft>
                <a:spcPts val="0"/>
              </a:spcAft>
              <a:buClr>
                <a:schemeClr val="dk1"/>
              </a:buClr>
              <a:buSzPts val="1800"/>
              <a:buNone/>
              <a:defRPr sz="1800"/>
            </a:lvl3pPr>
            <a:lvl4pPr lvl="3" algn="ctr" rtl="1">
              <a:lnSpc>
                <a:spcPct val="90000"/>
              </a:lnSpc>
              <a:spcBef>
                <a:spcPts val="500"/>
              </a:spcBef>
              <a:spcAft>
                <a:spcPts val="0"/>
              </a:spcAft>
              <a:buClr>
                <a:schemeClr val="dk1"/>
              </a:buClr>
              <a:buSzPts val="1600"/>
              <a:buNone/>
              <a:defRPr sz="1600"/>
            </a:lvl4pPr>
            <a:lvl5pPr lvl="4" algn="ctr" rtl="1">
              <a:lnSpc>
                <a:spcPct val="90000"/>
              </a:lnSpc>
              <a:spcBef>
                <a:spcPts val="500"/>
              </a:spcBef>
              <a:spcAft>
                <a:spcPts val="0"/>
              </a:spcAft>
              <a:buClr>
                <a:schemeClr val="dk1"/>
              </a:buClr>
              <a:buSzPts val="1600"/>
              <a:buNone/>
              <a:defRPr sz="1600"/>
            </a:lvl5pPr>
            <a:lvl6pPr lvl="5" algn="ctr" rtl="1">
              <a:lnSpc>
                <a:spcPct val="90000"/>
              </a:lnSpc>
              <a:spcBef>
                <a:spcPts val="500"/>
              </a:spcBef>
              <a:spcAft>
                <a:spcPts val="0"/>
              </a:spcAft>
              <a:buClr>
                <a:schemeClr val="dk1"/>
              </a:buClr>
              <a:buSzPts val="1600"/>
              <a:buNone/>
              <a:defRPr sz="1600"/>
            </a:lvl6pPr>
            <a:lvl7pPr lvl="6" algn="ctr" rtl="1">
              <a:lnSpc>
                <a:spcPct val="90000"/>
              </a:lnSpc>
              <a:spcBef>
                <a:spcPts val="500"/>
              </a:spcBef>
              <a:spcAft>
                <a:spcPts val="0"/>
              </a:spcAft>
              <a:buClr>
                <a:schemeClr val="dk1"/>
              </a:buClr>
              <a:buSzPts val="1600"/>
              <a:buNone/>
              <a:defRPr sz="1600"/>
            </a:lvl7pPr>
            <a:lvl8pPr lvl="7" algn="ctr" rtl="1">
              <a:lnSpc>
                <a:spcPct val="90000"/>
              </a:lnSpc>
              <a:spcBef>
                <a:spcPts val="500"/>
              </a:spcBef>
              <a:spcAft>
                <a:spcPts val="0"/>
              </a:spcAft>
              <a:buClr>
                <a:schemeClr val="dk1"/>
              </a:buClr>
              <a:buSzPts val="1600"/>
              <a:buNone/>
              <a:defRPr sz="1600"/>
            </a:lvl8pPr>
            <a:lvl9pPr lvl="8" algn="ctr" rtl="1">
              <a:lnSpc>
                <a:spcPct val="90000"/>
              </a:lnSpc>
              <a:spcBef>
                <a:spcPts val="500"/>
              </a:spcBef>
              <a:spcAft>
                <a:spcPts val="0"/>
              </a:spcAft>
              <a:buClr>
                <a:schemeClr val="dk1"/>
              </a:buClr>
              <a:buSzPts val="1600"/>
              <a:buNone/>
              <a:defRPr sz="1600"/>
            </a:lvl9pPr>
          </a:lstStyle>
          <a:p>
            <a:endParaRPr/>
          </a:p>
        </p:txBody>
      </p:sp>
      <p:sp>
        <p:nvSpPr>
          <p:cNvPr id="18" name="Google Shape;18;p18"/>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rgbClr val="888888"/>
              </a:buClr>
              <a:buSzPts val="2400"/>
              <a:buNone/>
              <a:defRPr sz="2400">
                <a:solidFill>
                  <a:srgbClr val="888888"/>
                </a:solidFill>
              </a:defRPr>
            </a:lvl1pPr>
            <a:lvl2pPr marL="914400" lvl="1" indent="-228600" algn="r" rtl="1">
              <a:lnSpc>
                <a:spcPct val="90000"/>
              </a:lnSpc>
              <a:spcBef>
                <a:spcPts val="500"/>
              </a:spcBef>
              <a:spcAft>
                <a:spcPts val="0"/>
              </a:spcAft>
              <a:buClr>
                <a:srgbClr val="888888"/>
              </a:buClr>
              <a:buSzPts val="2000"/>
              <a:buNone/>
              <a:defRPr sz="2000">
                <a:solidFill>
                  <a:srgbClr val="888888"/>
                </a:solidFill>
              </a:defRPr>
            </a:lvl2pPr>
            <a:lvl3pPr marL="1371600" lvl="2" indent="-228600" algn="r" rtl="1">
              <a:lnSpc>
                <a:spcPct val="90000"/>
              </a:lnSpc>
              <a:spcBef>
                <a:spcPts val="500"/>
              </a:spcBef>
              <a:spcAft>
                <a:spcPts val="0"/>
              </a:spcAft>
              <a:buClr>
                <a:srgbClr val="888888"/>
              </a:buClr>
              <a:buSzPts val="1800"/>
              <a:buNone/>
              <a:defRPr sz="1800">
                <a:solidFill>
                  <a:srgbClr val="888888"/>
                </a:solidFill>
              </a:defRPr>
            </a:lvl3pPr>
            <a:lvl4pPr marL="1828800" lvl="3" indent="-228600" algn="r" rtl="1">
              <a:lnSpc>
                <a:spcPct val="90000"/>
              </a:lnSpc>
              <a:spcBef>
                <a:spcPts val="500"/>
              </a:spcBef>
              <a:spcAft>
                <a:spcPts val="0"/>
              </a:spcAft>
              <a:buClr>
                <a:srgbClr val="888888"/>
              </a:buClr>
              <a:buSzPts val="1600"/>
              <a:buNone/>
              <a:defRPr sz="1600">
                <a:solidFill>
                  <a:srgbClr val="888888"/>
                </a:solidFill>
              </a:defRPr>
            </a:lvl4pPr>
            <a:lvl5pPr marL="2286000" lvl="4" indent="-228600" algn="r" rtl="1">
              <a:lnSpc>
                <a:spcPct val="90000"/>
              </a:lnSpc>
              <a:spcBef>
                <a:spcPts val="500"/>
              </a:spcBef>
              <a:spcAft>
                <a:spcPts val="0"/>
              </a:spcAft>
              <a:buClr>
                <a:srgbClr val="888888"/>
              </a:buClr>
              <a:buSzPts val="1600"/>
              <a:buNone/>
              <a:defRPr sz="1600">
                <a:solidFill>
                  <a:srgbClr val="888888"/>
                </a:solidFill>
              </a:defRPr>
            </a:lvl5pPr>
            <a:lvl6pPr marL="2743200" lvl="5" indent="-228600" algn="r" rtl="1">
              <a:lnSpc>
                <a:spcPct val="90000"/>
              </a:lnSpc>
              <a:spcBef>
                <a:spcPts val="500"/>
              </a:spcBef>
              <a:spcAft>
                <a:spcPts val="0"/>
              </a:spcAft>
              <a:buClr>
                <a:srgbClr val="888888"/>
              </a:buClr>
              <a:buSzPts val="1600"/>
              <a:buNone/>
              <a:defRPr sz="1600">
                <a:solidFill>
                  <a:srgbClr val="888888"/>
                </a:solidFill>
              </a:defRPr>
            </a:lvl6pPr>
            <a:lvl7pPr marL="3200400" lvl="6" indent="-228600" algn="r" rtl="1">
              <a:lnSpc>
                <a:spcPct val="90000"/>
              </a:lnSpc>
              <a:spcBef>
                <a:spcPts val="500"/>
              </a:spcBef>
              <a:spcAft>
                <a:spcPts val="0"/>
              </a:spcAft>
              <a:buClr>
                <a:srgbClr val="888888"/>
              </a:buClr>
              <a:buSzPts val="1600"/>
              <a:buNone/>
              <a:defRPr sz="1600">
                <a:solidFill>
                  <a:srgbClr val="888888"/>
                </a:solidFill>
              </a:defRPr>
            </a:lvl7pPr>
            <a:lvl8pPr marL="3657600" lvl="7" indent="-228600" algn="r" rtl="1">
              <a:lnSpc>
                <a:spcPct val="90000"/>
              </a:lnSpc>
              <a:spcBef>
                <a:spcPts val="500"/>
              </a:spcBef>
              <a:spcAft>
                <a:spcPts val="0"/>
              </a:spcAft>
              <a:buClr>
                <a:srgbClr val="888888"/>
              </a:buClr>
              <a:buSzPts val="1600"/>
              <a:buNone/>
              <a:defRPr sz="1600">
                <a:solidFill>
                  <a:srgbClr val="888888"/>
                </a:solidFill>
              </a:defRPr>
            </a:lvl8pPr>
            <a:lvl9pPr marL="4114800" lvl="8" indent="-228600" algn="r" rtl="1">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0"/>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36" name="Google Shape;36;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lnSpc>
                <a:spcPct val="90000"/>
              </a:lnSpc>
              <a:spcBef>
                <a:spcPts val="500"/>
              </a:spcBef>
              <a:spcAft>
                <a:spcPts val="0"/>
              </a:spcAft>
              <a:buClr>
                <a:schemeClr val="dk1"/>
              </a:buClr>
              <a:buSzPts val="1600"/>
              <a:buNone/>
              <a:defRPr sz="1600" b="1"/>
            </a:lvl6pPr>
            <a:lvl7pPr marL="3200400" lvl="6" indent="-228600" algn="r" rtl="1">
              <a:lnSpc>
                <a:spcPct val="90000"/>
              </a:lnSpc>
              <a:spcBef>
                <a:spcPts val="500"/>
              </a:spcBef>
              <a:spcAft>
                <a:spcPts val="0"/>
              </a:spcAft>
              <a:buClr>
                <a:schemeClr val="dk1"/>
              </a:buClr>
              <a:buSzPts val="1600"/>
              <a:buNone/>
              <a:defRPr sz="1600" b="1"/>
            </a:lvl7pPr>
            <a:lvl8pPr marL="3657600" lvl="7" indent="-228600" algn="r" rtl="1">
              <a:lnSpc>
                <a:spcPct val="90000"/>
              </a:lnSpc>
              <a:spcBef>
                <a:spcPts val="500"/>
              </a:spcBef>
              <a:spcAft>
                <a:spcPts val="0"/>
              </a:spcAft>
              <a:buClr>
                <a:schemeClr val="dk1"/>
              </a:buClr>
              <a:buSzPts val="1600"/>
              <a:buNone/>
              <a:defRPr sz="1600" b="1"/>
            </a:lvl8pPr>
            <a:lvl9pPr marL="4114800" lvl="8" indent="-228600" algn="r" rtl="1">
              <a:lnSpc>
                <a:spcPct val="90000"/>
              </a:lnSpc>
              <a:spcBef>
                <a:spcPts val="50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44" name="Google Shape;44;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lnSpc>
                <a:spcPct val="90000"/>
              </a:lnSpc>
              <a:spcBef>
                <a:spcPts val="500"/>
              </a:spcBef>
              <a:spcAft>
                <a:spcPts val="0"/>
              </a:spcAft>
              <a:buClr>
                <a:schemeClr val="dk1"/>
              </a:buClr>
              <a:buSzPts val="1600"/>
              <a:buNone/>
              <a:defRPr sz="1600" b="1"/>
            </a:lvl6pPr>
            <a:lvl7pPr marL="3200400" lvl="6" indent="-228600" algn="r" rtl="1">
              <a:lnSpc>
                <a:spcPct val="90000"/>
              </a:lnSpc>
              <a:spcBef>
                <a:spcPts val="500"/>
              </a:spcBef>
              <a:spcAft>
                <a:spcPts val="0"/>
              </a:spcAft>
              <a:buClr>
                <a:schemeClr val="dk1"/>
              </a:buClr>
              <a:buSzPts val="1600"/>
              <a:buNone/>
              <a:defRPr sz="1600" b="1"/>
            </a:lvl7pPr>
            <a:lvl8pPr marL="3657600" lvl="7" indent="-228600" algn="r" rtl="1">
              <a:lnSpc>
                <a:spcPct val="90000"/>
              </a:lnSpc>
              <a:spcBef>
                <a:spcPts val="500"/>
              </a:spcBef>
              <a:spcAft>
                <a:spcPts val="0"/>
              </a:spcAft>
              <a:buClr>
                <a:schemeClr val="dk1"/>
              </a:buClr>
              <a:buSzPts val="1600"/>
              <a:buNone/>
              <a:defRPr sz="1600" b="1"/>
            </a:lvl8pPr>
            <a:lvl9pPr marL="4114800" lvl="8" indent="-228600" algn="r" rtl="1">
              <a:lnSpc>
                <a:spcPct val="90000"/>
              </a:lnSpc>
              <a:spcBef>
                <a:spcPts val="50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כותרת בלבד"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ריק" type="blank">
  <p:cSld name="BLANK">
    <p:spTree>
      <p:nvGrpSpPr>
        <p:cNvPr id="1" name="Shape 54"/>
        <p:cNvGrpSpPr/>
        <p:nvPr/>
      </p:nvGrpSpPr>
      <p:grpSpPr>
        <a:xfrm>
          <a:off x="0" y="0"/>
          <a:ext cx="0" cy="0"/>
          <a:chOff x="0" y="0"/>
          <a:chExt cx="0" cy="0"/>
        </a:xfrm>
      </p:grpSpPr>
      <p:sp>
        <p:nvSpPr>
          <p:cNvPr id="55" name="Google Shape;55;p2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sz="3200"/>
            </a:lvl1pPr>
            <a:lvl2pPr marL="914400" lvl="1" indent="-406400" algn="r" rtl="1">
              <a:lnSpc>
                <a:spcPct val="90000"/>
              </a:lnSpc>
              <a:spcBef>
                <a:spcPts val="500"/>
              </a:spcBef>
              <a:spcAft>
                <a:spcPts val="0"/>
              </a:spcAft>
              <a:buClr>
                <a:schemeClr val="dk1"/>
              </a:buClr>
              <a:buSzPts val="2800"/>
              <a:buChar char="•"/>
              <a:defRPr sz="2800"/>
            </a:lvl2pPr>
            <a:lvl3pPr marL="1371600" lvl="2" indent="-381000" algn="r" rtl="1">
              <a:lnSpc>
                <a:spcPct val="90000"/>
              </a:lnSpc>
              <a:spcBef>
                <a:spcPts val="500"/>
              </a:spcBef>
              <a:spcAft>
                <a:spcPts val="0"/>
              </a:spcAft>
              <a:buClr>
                <a:schemeClr val="dk1"/>
              </a:buClr>
              <a:buSzPts val="2400"/>
              <a:buChar char="•"/>
              <a:defRPr sz="2400"/>
            </a:lvl3pPr>
            <a:lvl4pPr marL="1828800" lvl="3" indent="-355600" algn="r" rtl="1">
              <a:lnSpc>
                <a:spcPct val="90000"/>
              </a:lnSpc>
              <a:spcBef>
                <a:spcPts val="500"/>
              </a:spcBef>
              <a:spcAft>
                <a:spcPts val="0"/>
              </a:spcAft>
              <a:buClr>
                <a:schemeClr val="dk1"/>
              </a:buClr>
              <a:buSzPts val="2000"/>
              <a:buChar char="•"/>
              <a:defRPr sz="2000"/>
            </a:lvl4pPr>
            <a:lvl5pPr marL="2286000" lvl="4" indent="-355600" algn="r" rtl="1">
              <a:lnSpc>
                <a:spcPct val="90000"/>
              </a:lnSpc>
              <a:spcBef>
                <a:spcPts val="500"/>
              </a:spcBef>
              <a:spcAft>
                <a:spcPts val="0"/>
              </a:spcAft>
              <a:buClr>
                <a:schemeClr val="dk1"/>
              </a:buClr>
              <a:buSzPts val="2000"/>
              <a:buChar char="•"/>
              <a:defRPr sz="2000"/>
            </a:lvl5pPr>
            <a:lvl6pPr marL="2743200" lvl="5" indent="-355600" algn="r" rtl="1">
              <a:lnSpc>
                <a:spcPct val="90000"/>
              </a:lnSpc>
              <a:spcBef>
                <a:spcPts val="500"/>
              </a:spcBef>
              <a:spcAft>
                <a:spcPts val="0"/>
              </a:spcAft>
              <a:buClr>
                <a:schemeClr val="dk1"/>
              </a:buClr>
              <a:buSzPts val="2000"/>
              <a:buChar char="•"/>
              <a:defRPr sz="2000"/>
            </a:lvl6pPr>
            <a:lvl7pPr marL="3200400" lvl="6" indent="-355600" algn="r" rtl="1">
              <a:lnSpc>
                <a:spcPct val="90000"/>
              </a:lnSpc>
              <a:spcBef>
                <a:spcPts val="500"/>
              </a:spcBef>
              <a:spcAft>
                <a:spcPts val="0"/>
              </a:spcAft>
              <a:buClr>
                <a:schemeClr val="dk1"/>
              </a:buClr>
              <a:buSzPts val="2000"/>
              <a:buChar char="•"/>
              <a:defRPr sz="2000"/>
            </a:lvl7pPr>
            <a:lvl8pPr marL="3657600" lvl="7" indent="-355600" algn="r" rtl="1">
              <a:lnSpc>
                <a:spcPct val="90000"/>
              </a:lnSpc>
              <a:spcBef>
                <a:spcPts val="500"/>
              </a:spcBef>
              <a:spcAft>
                <a:spcPts val="0"/>
              </a:spcAft>
              <a:buClr>
                <a:schemeClr val="dk1"/>
              </a:buClr>
              <a:buSzPts val="2000"/>
              <a:buChar char="•"/>
              <a:defRPr sz="2000"/>
            </a:lvl8pPr>
            <a:lvl9pPr marL="4114800" lvl="8" indent="-355600" algn="r" rtl="1">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r" rtl="1">
              <a:lnSpc>
                <a:spcPct val="90000"/>
              </a:lnSpc>
              <a:spcBef>
                <a:spcPts val="500"/>
              </a:spcBef>
              <a:spcAft>
                <a:spcPts val="0"/>
              </a:spcAft>
              <a:buClr>
                <a:schemeClr val="dk1"/>
              </a:buClr>
              <a:buSzPts val="1000"/>
              <a:buNone/>
              <a:defRPr sz="1000"/>
            </a:lvl6pPr>
            <a:lvl7pPr marL="3200400" lvl="6" indent="-228600" algn="r" rtl="1">
              <a:lnSpc>
                <a:spcPct val="90000"/>
              </a:lnSpc>
              <a:spcBef>
                <a:spcPts val="500"/>
              </a:spcBef>
              <a:spcAft>
                <a:spcPts val="0"/>
              </a:spcAft>
              <a:buClr>
                <a:schemeClr val="dk1"/>
              </a:buClr>
              <a:buSzPts val="1000"/>
              <a:buNone/>
              <a:defRPr sz="1000"/>
            </a:lvl7pPr>
            <a:lvl8pPr marL="3657600" lvl="7" indent="-228600" algn="r" rtl="1">
              <a:lnSpc>
                <a:spcPct val="90000"/>
              </a:lnSpc>
              <a:spcBef>
                <a:spcPts val="500"/>
              </a:spcBef>
              <a:spcAft>
                <a:spcPts val="0"/>
              </a:spcAft>
              <a:buClr>
                <a:schemeClr val="dk1"/>
              </a:buClr>
              <a:buSzPts val="1000"/>
              <a:buNone/>
              <a:defRPr sz="1000"/>
            </a:lvl8pPr>
            <a:lvl9pPr marL="4114800" lvl="8" indent="-228600" algn="r" rtl="1">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r" rtl="1">
              <a:lnSpc>
                <a:spcPct val="90000"/>
              </a:lnSpc>
              <a:spcBef>
                <a:spcPts val="500"/>
              </a:spcBef>
              <a:spcAft>
                <a:spcPts val="0"/>
              </a:spcAft>
              <a:buClr>
                <a:schemeClr val="dk1"/>
              </a:buClr>
              <a:buSzPts val="1000"/>
              <a:buNone/>
              <a:defRPr sz="1000"/>
            </a:lvl6pPr>
            <a:lvl7pPr marL="3200400" lvl="6" indent="-228600" algn="r" rtl="1">
              <a:lnSpc>
                <a:spcPct val="90000"/>
              </a:lnSpc>
              <a:spcBef>
                <a:spcPts val="500"/>
              </a:spcBef>
              <a:spcAft>
                <a:spcPts val="0"/>
              </a:spcAft>
              <a:buClr>
                <a:schemeClr val="dk1"/>
              </a:buClr>
              <a:buSzPts val="1000"/>
              <a:buNone/>
              <a:defRPr sz="1000"/>
            </a:lvl7pPr>
            <a:lvl8pPr marL="3657600" lvl="7" indent="-228600" algn="r" rtl="1">
              <a:lnSpc>
                <a:spcPct val="90000"/>
              </a:lnSpc>
              <a:spcBef>
                <a:spcPts val="500"/>
              </a:spcBef>
              <a:spcAft>
                <a:spcPts val="0"/>
              </a:spcAft>
              <a:buClr>
                <a:schemeClr val="dk1"/>
              </a:buClr>
              <a:buSzPts val="1000"/>
              <a:buNone/>
              <a:defRPr sz="1000"/>
            </a:lvl8pPr>
            <a:lvl9pPr marL="4114800" lvl="8" indent="-228600" algn="r" rtl="1">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r" rtl="1">
              <a:lnSpc>
                <a:spcPct val="100000"/>
              </a:lnSpc>
              <a:spcBef>
                <a:spcPts val="0"/>
              </a:spcBef>
              <a:spcAft>
                <a:spcPts val="0"/>
              </a:spcAft>
              <a:buSzPts val="1400"/>
              <a:buNone/>
              <a:defRPr/>
            </a:lvl2pPr>
            <a:lvl3pPr lvl="2" algn="r" rtl="1">
              <a:lnSpc>
                <a:spcPct val="100000"/>
              </a:lnSpc>
              <a:spcBef>
                <a:spcPts val="0"/>
              </a:spcBef>
              <a:spcAft>
                <a:spcPts val="0"/>
              </a:spcAft>
              <a:buSzPts val="1400"/>
              <a:buNone/>
              <a:defRPr/>
            </a:lvl3pPr>
            <a:lvl4pPr lvl="3" algn="r" rtl="1">
              <a:lnSpc>
                <a:spcPct val="100000"/>
              </a:lnSpc>
              <a:spcBef>
                <a:spcPts val="0"/>
              </a:spcBef>
              <a:spcAft>
                <a:spcPts val="0"/>
              </a:spcAft>
              <a:buSzPts val="1400"/>
              <a:buNone/>
              <a:defRPr/>
            </a:lvl4pPr>
            <a:lvl5pPr lvl="4" algn="r" rtl="1">
              <a:lnSpc>
                <a:spcPct val="100000"/>
              </a:lnSpc>
              <a:spcBef>
                <a:spcPts val="0"/>
              </a:spcBef>
              <a:spcAft>
                <a:spcPts val="0"/>
              </a:spcAft>
              <a:buSzPts val="1400"/>
              <a:buNone/>
              <a:defRPr/>
            </a:lvl5pPr>
            <a:lvl6pPr lvl="5" algn="r" rtl="1">
              <a:lnSpc>
                <a:spcPct val="100000"/>
              </a:lnSpc>
              <a:spcBef>
                <a:spcPts val="0"/>
              </a:spcBef>
              <a:spcAft>
                <a:spcPts val="0"/>
              </a:spcAft>
              <a:buSzPts val="1400"/>
              <a:buNone/>
              <a:defRPr/>
            </a:lvl6pPr>
            <a:lvl7pPr lvl="6" algn="r" rtl="1">
              <a:lnSpc>
                <a:spcPct val="100000"/>
              </a:lnSpc>
              <a:spcBef>
                <a:spcPts val="0"/>
              </a:spcBef>
              <a:spcAft>
                <a:spcPts val="0"/>
              </a:spcAft>
              <a:buSzPts val="1400"/>
              <a:buNone/>
              <a:defRPr/>
            </a:lvl7pPr>
            <a:lvl8pPr lvl="7" algn="r" rtl="1">
              <a:lnSpc>
                <a:spcPct val="100000"/>
              </a:lnSpc>
              <a:spcBef>
                <a:spcPts val="0"/>
              </a:spcBef>
              <a:spcAft>
                <a:spcPts val="0"/>
              </a:spcAft>
              <a:buSzPts val="1400"/>
              <a:buNone/>
              <a:defRPr/>
            </a:lvl8pPr>
            <a:lvl9pPr lvl="8" algn="r" rtl="1">
              <a:lnSpc>
                <a:spcPct val="100000"/>
              </a:lnSpc>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r" rtl="1">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r" rtl="1">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r" rtl="1">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r" rtl="1">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R="0" lvl="0" algn="r" rtl="1">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1">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hyperlink" Target="http://drive.google.com/file/d/1v9rsD0thkzO_yWRJzg4WrlhXft9bCdhk/view"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87"/>
        <p:cNvGrpSpPr/>
        <p:nvPr/>
      </p:nvGrpSpPr>
      <p:grpSpPr>
        <a:xfrm>
          <a:off x="0" y="0"/>
          <a:ext cx="0" cy="0"/>
          <a:chOff x="0" y="0"/>
          <a:chExt cx="0" cy="0"/>
        </a:xfrm>
      </p:grpSpPr>
      <p:sp>
        <p:nvSpPr>
          <p:cNvPr id="88" name="Google Shape;88;g24d40766fa9_0_0"/>
          <p:cNvSpPr txBox="1"/>
          <p:nvPr/>
        </p:nvSpPr>
        <p:spPr>
          <a:xfrm>
            <a:off x="2783835" y="6165008"/>
            <a:ext cx="536400" cy="69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Arial"/>
              <a:buNone/>
            </a:pPr>
            <a:endParaRPr sz="1100" b="1" i="0" u="none" strike="noStrike" cap="none">
              <a:solidFill>
                <a:srgbClr val="40BF99"/>
              </a:solidFill>
              <a:latin typeface="Quattrocento Sans"/>
              <a:ea typeface="Quattrocento Sans"/>
              <a:cs typeface="Quattrocento Sans"/>
              <a:sym typeface="Quattrocento Sans"/>
            </a:endParaRPr>
          </a:p>
        </p:txBody>
      </p:sp>
      <p:sp>
        <p:nvSpPr>
          <p:cNvPr id="89" name="Google Shape;89;g24d40766fa9_0_0"/>
          <p:cNvSpPr txBox="1"/>
          <p:nvPr/>
        </p:nvSpPr>
        <p:spPr>
          <a:xfrm>
            <a:off x="2140193" y="1516426"/>
            <a:ext cx="7911600" cy="88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iw-IL" sz="8700" b="1">
                <a:solidFill>
                  <a:schemeClr val="lt1"/>
                </a:solidFill>
                <a:latin typeface="Open Sans"/>
                <a:ea typeface="Open Sans"/>
                <a:cs typeface="Open Sans"/>
                <a:sym typeface="Open Sans"/>
              </a:rPr>
              <a:t>Restuarant</a:t>
            </a:r>
            <a:r>
              <a:rPr lang="iw-IL" sz="8700" b="1">
                <a:solidFill>
                  <a:srgbClr val="F1582E"/>
                </a:solidFill>
                <a:latin typeface="Open Sans"/>
                <a:ea typeface="Open Sans"/>
                <a:cs typeface="Open Sans"/>
                <a:sym typeface="Open Sans"/>
              </a:rPr>
              <a:t>4</a:t>
            </a:r>
            <a:r>
              <a:rPr lang="iw-IL" sz="8700" b="1">
                <a:solidFill>
                  <a:schemeClr val="lt1"/>
                </a:solidFill>
                <a:latin typeface="Open Sans"/>
                <a:ea typeface="Open Sans"/>
                <a:cs typeface="Open Sans"/>
                <a:sym typeface="Open Sans"/>
              </a:rPr>
              <a:t>u</a:t>
            </a:r>
            <a:endParaRPr sz="8100" b="1" i="0" strike="noStrike" cap="none">
              <a:solidFill>
                <a:schemeClr val="lt1"/>
              </a:solidFill>
              <a:latin typeface="Open Sans"/>
              <a:ea typeface="Open Sans"/>
              <a:cs typeface="Open Sans"/>
              <a:sym typeface="Open Sans"/>
            </a:endParaRPr>
          </a:p>
        </p:txBody>
      </p:sp>
      <p:sp>
        <p:nvSpPr>
          <p:cNvPr id="90" name="Google Shape;90;g24d40766fa9_0_0"/>
          <p:cNvSpPr txBox="1"/>
          <p:nvPr/>
        </p:nvSpPr>
        <p:spPr>
          <a:xfrm>
            <a:off x="11579512" y="-494414"/>
            <a:ext cx="536400" cy="69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Arial"/>
              <a:buNone/>
            </a:pPr>
            <a:endParaRPr sz="4400" b="1" i="0" u="none" strike="noStrike" cap="none">
              <a:solidFill>
                <a:srgbClr val="40BF99"/>
              </a:solidFill>
              <a:latin typeface="Quattrocento Sans"/>
              <a:ea typeface="Quattrocento Sans"/>
              <a:cs typeface="Quattrocento Sans"/>
              <a:sym typeface="Quattrocento Sans"/>
            </a:endParaRPr>
          </a:p>
        </p:txBody>
      </p:sp>
      <p:sp>
        <p:nvSpPr>
          <p:cNvPr id="91" name="Google Shape;91;g24d40766fa9_0_0"/>
          <p:cNvSpPr txBox="1"/>
          <p:nvPr/>
        </p:nvSpPr>
        <p:spPr>
          <a:xfrm>
            <a:off x="-256851" y="889886"/>
            <a:ext cx="536400" cy="69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Arial"/>
              <a:buNone/>
            </a:pPr>
            <a:endParaRPr sz="1800" b="1" i="0" u="none" strike="noStrike" cap="none">
              <a:solidFill>
                <a:srgbClr val="40BF99"/>
              </a:solidFill>
              <a:latin typeface="Quattrocento Sans"/>
              <a:ea typeface="Quattrocento Sans"/>
              <a:cs typeface="Quattrocento Sans"/>
              <a:sym typeface="Quattrocento Sans"/>
            </a:endParaRPr>
          </a:p>
        </p:txBody>
      </p:sp>
      <p:sp>
        <p:nvSpPr>
          <p:cNvPr id="92" name="Google Shape;92;g24d40766fa9_0_0"/>
          <p:cNvSpPr/>
          <p:nvPr/>
        </p:nvSpPr>
        <p:spPr>
          <a:xfrm rot="10800000">
            <a:off x="0" y="5817935"/>
            <a:ext cx="12192000" cy="559500"/>
          </a:xfrm>
          <a:prstGeom prst="triangle">
            <a:avLst>
              <a:gd name="adj" fmla="val 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93" name="Google Shape;93;g24d40766fa9_0_0"/>
          <p:cNvSpPr txBox="1"/>
          <p:nvPr/>
        </p:nvSpPr>
        <p:spPr>
          <a:xfrm>
            <a:off x="1333350" y="3219181"/>
            <a:ext cx="9525300" cy="762300"/>
          </a:xfrm>
          <a:prstGeom prst="rect">
            <a:avLst/>
          </a:prstGeom>
          <a:noFill/>
          <a:ln>
            <a:noFill/>
          </a:ln>
        </p:spPr>
        <p:txBody>
          <a:bodyPr spcFirstLastPara="1" wrap="square" lIns="91425" tIns="91425" rIns="91425" bIns="91425" anchor="t" anchorCtr="0">
            <a:noAutofit/>
          </a:bodyPr>
          <a:lstStyle/>
          <a:p>
            <a:pPr marL="0" marR="0" lvl="0" indent="0" algn="ctr" rtl="1">
              <a:lnSpc>
                <a:spcPct val="100000"/>
              </a:lnSpc>
              <a:spcBef>
                <a:spcPts val="0"/>
              </a:spcBef>
              <a:spcAft>
                <a:spcPts val="0"/>
              </a:spcAft>
              <a:buClr>
                <a:schemeClr val="dk2"/>
              </a:buClr>
              <a:buSzPts val="2800"/>
              <a:buFont typeface="Arial"/>
              <a:buNone/>
            </a:pPr>
            <a:r>
              <a:rPr lang="iw-IL" sz="2800" b="0" i="0" u="none" strike="noStrike" cap="none">
                <a:solidFill>
                  <a:schemeClr val="lt1"/>
                </a:solidFill>
                <a:latin typeface="Open Sans"/>
                <a:ea typeface="Open Sans"/>
                <a:cs typeface="Open Sans"/>
                <a:sym typeface="Open Sans"/>
              </a:rPr>
              <a:t> </a:t>
            </a:r>
            <a:r>
              <a:rPr lang="iw-IL" sz="3700" b="0" i="0" u="none" strike="noStrike" cap="none">
                <a:solidFill>
                  <a:schemeClr val="lt1"/>
                </a:solidFill>
                <a:latin typeface="Open Sans"/>
                <a:ea typeface="Open Sans"/>
                <a:cs typeface="Open Sans"/>
                <a:sym typeface="Open Sans"/>
              </a:rPr>
              <a:t>Idan Biton </a:t>
            </a:r>
            <a:r>
              <a:rPr lang="iw-IL" sz="3700" b="0" i="0" u="none" strike="noStrike" cap="none">
                <a:solidFill>
                  <a:srgbClr val="F1582E"/>
                </a:solidFill>
                <a:latin typeface="Open Sans"/>
                <a:ea typeface="Open Sans"/>
                <a:cs typeface="Open Sans"/>
                <a:sym typeface="Open Sans"/>
              </a:rPr>
              <a:t>I </a:t>
            </a:r>
            <a:r>
              <a:rPr lang="iw-IL" sz="3700" b="0" i="0" u="none" strike="noStrike" cap="none">
                <a:solidFill>
                  <a:schemeClr val="lt1"/>
                </a:solidFill>
                <a:latin typeface="Open Sans"/>
                <a:ea typeface="Open Sans"/>
                <a:cs typeface="Open Sans"/>
                <a:sym typeface="Open Sans"/>
              </a:rPr>
              <a:t>Asaf Tzabary</a:t>
            </a:r>
            <a:r>
              <a:rPr lang="iw-IL" sz="2800" b="0" i="0" u="none" strike="noStrike" cap="none">
                <a:solidFill>
                  <a:schemeClr val="lt1"/>
                </a:solidFill>
                <a:latin typeface="Open Sans"/>
                <a:ea typeface="Open Sans"/>
                <a:cs typeface="Open Sans"/>
                <a:sym typeface="Open Sans"/>
              </a:rPr>
              <a:t> </a:t>
            </a:r>
            <a:endParaRPr sz="2800" b="0" i="0" u="none" strike="noStrike" cap="none">
              <a:solidFill>
                <a:schemeClr val="lt1"/>
              </a:solidFill>
              <a:latin typeface="Open Sans"/>
              <a:ea typeface="Open Sans"/>
              <a:cs typeface="Open Sans"/>
              <a:sym typeface="Open Sans"/>
            </a:endParaRPr>
          </a:p>
          <a:p>
            <a:pPr marL="0" marR="0" lvl="0" indent="0" algn="r" rtl="1">
              <a:lnSpc>
                <a:spcPct val="100000"/>
              </a:lnSpc>
              <a:spcBef>
                <a:spcPts val="0"/>
              </a:spcBef>
              <a:spcAft>
                <a:spcPts val="0"/>
              </a:spcAft>
              <a:buClr>
                <a:schemeClr val="dk2"/>
              </a:buClr>
              <a:buSzPts val="2800"/>
              <a:buFont typeface="Arial"/>
              <a:buNone/>
            </a:pPr>
            <a:endParaRPr sz="2800" b="0" i="0" u="none" strike="noStrike" cap="none">
              <a:solidFill>
                <a:schemeClr val="lt1"/>
              </a:solidFill>
              <a:latin typeface="Open Sans"/>
              <a:ea typeface="Open Sans"/>
              <a:cs typeface="Open Sans"/>
              <a:sym typeface="Open Sans"/>
            </a:endParaRPr>
          </a:p>
        </p:txBody>
      </p:sp>
      <p:pic>
        <p:nvPicPr>
          <p:cNvPr id="94" name="Google Shape;94;g24d40766fa9_0_0" descr="Holon Institute of Technology - Wikipedia"/>
          <p:cNvPicPr preferRelativeResize="0"/>
          <p:nvPr/>
        </p:nvPicPr>
        <p:blipFill rotWithShape="1">
          <a:blip r:embed="rId3">
            <a:alphaModFix/>
          </a:blip>
          <a:srcRect/>
          <a:stretch/>
        </p:blipFill>
        <p:spPr>
          <a:xfrm>
            <a:off x="10352230" y="353752"/>
            <a:ext cx="1227282" cy="762300"/>
          </a:xfrm>
          <a:prstGeom prst="rect">
            <a:avLst/>
          </a:prstGeom>
          <a:noFill/>
          <a:ln>
            <a:noFill/>
          </a:ln>
        </p:spPr>
      </p:pic>
      <p:sp>
        <p:nvSpPr>
          <p:cNvPr id="95" name="Google Shape;95;g24d40766fa9_0_0"/>
          <p:cNvSpPr txBox="1"/>
          <p:nvPr/>
        </p:nvSpPr>
        <p:spPr>
          <a:xfrm>
            <a:off x="3121200" y="813325"/>
            <a:ext cx="5301600" cy="5850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IL" sz="2600" b="1">
                <a:solidFill>
                  <a:schemeClr val="lt1"/>
                </a:solidFill>
                <a:latin typeface="Calibri"/>
                <a:ea typeface="Calibri"/>
                <a:cs typeface="Calibri"/>
                <a:sym typeface="Calibri"/>
              </a:rPr>
              <a:t>מבוא למדעי הנתונים </a:t>
            </a:r>
            <a:r>
              <a:rPr lang="iw-IL" sz="2600" b="1">
                <a:solidFill>
                  <a:srgbClr val="F1582E"/>
                </a:solidFill>
                <a:latin typeface="Calibri"/>
                <a:ea typeface="Calibri"/>
                <a:cs typeface="Calibri"/>
                <a:sym typeface="Calibri"/>
              </a:rPr>
              <a:t>- </a:t>
            </a:r>
            <a:r>
              <a:rPr lang="iw-IL" sz="2600" b="1">
                <a:solidFill>
                  <a:schemeClr val="lt1"/>
                </a:solidFill>
                <a:latin typeface="Calibri"/>
                <a:ea typeface="Calibri"/>
                <a:cs typeface="Calibri"/>
                <a:sym typeface="Calibri"/>
              </a:rPr>
              <a:t>פרויקט גמר</a:t>
            </a:r>
            <a:endParaRPr sz="2600" b="1">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200"/>
        <p:cNvGrpSpPr/>
        <p:nvPr/>
      </p:nvGrpSpPr>
      <p:grpSpPr>
        <a:xfrm>
          <a:off x="0" y="0"/>
          <a:ext cx="0" cy="0"/>
          <a:chOff x="0" y="0"/>
          <a:chExt cx="0" cy="0"/>
        </a:xfrm>
      </p:grpSpPr>
      <p:sp>
        <p:nvSpPr>
          <p:cNvPr id="201" name="Google Shape;201;g24d40766fa9_0_176"/>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2" name="Google Shape;202;g24d40766fa9_0_176"/>
          <p:cNvSpPr/>
          <p:nvPr/>
        </p:nvSpPr>
        <p:spPr>
          <a:xfrm>
            <a:off x="0" y="808700"/>
            <a:ext cx="22464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3" name="Google Shape;203;g24d40766fa9_0_176"/>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04" name="Google Shape;204;g24d40766fa9_0_176"/>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pic>
        <p:nvPicPr>
          <p:cNvPr id="205" name="Google Shape;205;g24d40766fa9_0_176" descr="Holon Institute of Technology - Wikipedia"/>
          <p:cNvPicPr preferRelativeResize="0"/>
          <p:nvPr/>
        </p:nvPicPr>
        <p:blipFill rotWithShape="1">
          <a:blip r:embed="rId4">
            <a:alphaModFix/>
          </a:blip>
          <a:srcRect/>
          <a:stretch/>
        </p:blipFill>
        <p:spPr>
          <a:xfrm>
            <a:off x="319813" y="6498276"/>
            <a:ext cx="455461" cy="282900"/>
          </a:xfrm>
          <a:prstGeom prst="rect">
            <a:avLst/>
          </a:prstGeom>
          <a:noFill/>
          <a:ln>
            <a:noFill/>
          </a:ln>
        </p:spPr>
      </p:pic>
      <p:sp>
        <p:nvSpPr>
          <p:cNvPr id="206" name="Google Shape;206;g24d40766fa9_0_176"/>
          <p:cNvSpPr txBox="1"/>
          <p:nvPr/>
        </p:nvSpPr>
        <p:spPr>
          <a:xfrm>
            <a:off x="221250" y="2328700"/>
            <a:ext cx="5646900" cy="1723800"/>
          </a:xfrm>
          <a:prstGeom prst="rect">
            <a:avLst/>
          </a:prstGeom>
          <a:noFill/>
          <a:ln>
            <a:noFill/>
          </a:ln>
        </p:spPr>
        <p:txBody>
          <a:bodyPr spcFirstLastPara="1" wrap="square" lIns="91425" tIns="91425" rIns="91425" bIns="91425" anchor="ctr" anchorCtr="0">
            <a:noAutofit/>
          </a:bodyPr>
          <a:lstStyle/>
          <a:p>
            <a:pPr marL="0" lvl="0" indent="0" algn="ctr" rtl="1">
              <a:spcBef>
                <a:spcPts val="0"/>
              </a:spcBef>
              <a:spcAft>
                <a:spcPts val="0"/>
              </a:spcAft>
              <a:buNone/>
            </a:pPr>
            <a:r>
              <a:rPr lang="iw-IL" sz="2500" b="1">
                <a:solidFill>
                  <a:schemeClr val="lt1"/>
                </a:solidFill>
                <a:latin typeface="Calibri"/>
                <a:ea typeface="Calibri"/>
                <a:cs typeface="Calibri"/>
                <a:sym typeface="Calibri"/>
              </a:rPr>
              <a:t>גרף פאי המראה את המאפיינים המשפיעים ביותר על עמודת הדירוג.</a:t>
            </a:r>
            <a:endParaRPr sz="2500" b="1">
              <a:solidFill>
                <a:schemeClr val="lt1"/>
              </a:solidFill>
              <a:latin typeface="Calibri"/>
              <a:ea typeface="Calibri"/>
              <a:cs typeface="Calibri"/>
              <a:sym typeface="Calibri"/>
            </a:endParaRPr>
          </a:p>
          <a:p>
            <a:pPr marL="0" lvl="0" indent="0" algn="ctr" rtl="1">
              <a:spcBef>
                <a:spcPts val="0"/>
              </a:spcBef>
              <a:spcAft>
                <a:spcPts val="0"/>
              </a:spcAft>
              <a:buNone/>
            </a:pPr>
            <a:r>
              <a:rPr lang="iw-IL" sz="2500" b="1">
                <a:solidFill>
                  <a:schemeClr val="lt1"/>
                </a:solidFill>
                <a:latin typeface="Calibri"/>
                <a:ea typeface="Calibri"/>
                <a:cs typeface="Calibri"/>
                <a:sym typeface="Calibri"/>
              </a:rPr>
              <a:t>על ידי ניתוח זה ניתן יהיה ליצור מאפיינים חדשים ובכך לשפר את חיזוי הדירוג.</a:t>
            </a:r>
            <a:endParaRPr sz="2500" b="1">
              <a:solidFill>
                <a:schemeClr val="lt1"/>
              </a:solidFill>
              <a:latin typeface="Calibri"/>
              <a:ea typeface="Calibri"/>
              <a:cs typeface="Calibri"/>
              <a:sym typeface="Calibri"/>
            </a:endParaRPr>
          </a:p>
        </p:txBody>
      </p:sp>
      <p:pic>
        <p:nvPicPr>
          <p:cNvPr id="207" name="Google Shape;207;g24d40766fa9_0_176"/>
          <p:cNvPicPr preferRelativeResize="0"/>
          <p:nvPr/>
        </p:nvPicPr>
        <p:blipFill>
          <a:blip r:embed="rId5">
            <a:alphaModFix/>
          </a:blip>
          <a:stretch>
            <a:fillRect/>
          </a:stretch>
        </p:blipFill>
        <p:spPr>
          <a:xfrm>
            <a:off x="5962350" y="955800"/>
            <a:ext cx="5995749" cy="5237299"/>
          </a:xfrm>
          <a:prstGeom prst="rect">
            <a:avLst/>
          </a:prstGeom>
          <a:noFill/>
          <a:ln>
            <a:noFill/>
          </a:ln>
        </p:spPr>
      </p:pic>
      <p:sp>
        <p:nvSpPr>
          <p:cNvPr id="208" name="Google Shape;208;g24d40766fa9_0_176"/>
          <p:cNvSpPr txBox="1"/>
          <p:nvPr/>
        </p:nvSpPr>
        <p:spPr>
          <a:xfrm>
            <a:off x="512850" y="202300"/>
            <a:ext cx="4250100" cy="66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E</a:t>
            </a:r>
            <a:r>
              <a:rPr lang="iw-IL" sz="2800" b="1">
                <a:solidFill>
                  <a:srgbClr val="F1582E"/>
                </a:solidFill>
                <a:latin typeface="Open Sans"/>
                <a:ea typeface="Open Sans"/>
                <a:cs typeface="Open Sans"/>
                <a:sym typeface="Open Sans"/>
              </a:rPr>
              <a:t>.</a:t>
            </a:r>
            <a:r>
              <a:rPr lang="iw-IL" sz="2800" b="1">
                <a:solidFill>
                  <a:schemeClr val="lt1"/>
                </a:solidFill>
                <a:latin typeface="Open Sans"/>
                <a:ea typeface="Open Sans"/>
                <a:cs typeface="Open Sans"/>
                <a:sym typeface="Open Sans"/>
              </a:rPr>
              <a:t>D</a:t>
            </a:r>
            <a:r>
              <a:rPr lang="iw-IL" sz="2800" b="1">
                <a:solidFill>
                  <a:srgbClr val="F1582E"/>
                </a:solidFill>
                <a:latin typeface="Open Sans"/>
                <a:ea typeface="Open Sans"/>
                <a:cs typeface="Open Sans"/>
                <a:sym typeface="Open Sans"/>
              </a:rPr>
              <a:t>.</a:t>
            </a:r>
            <a:r>
              <a:rPr lang="iw-IL" sz="2800" b="1">
                <a:solidFill>
                  <a:schemeClr val="lt1"/>
                </a:solidFill>
                <a:latin typeface="Open Sans"/>
                <a:ea typeface="Open Sans"/>
                <a:cs typeface="Open Sans"/>
                <a:sym typeface="Open Sans"/>
              </a:rPr>
              <a:t>A</a:t>
            </a:r>
            <a:endParaRPr sz="1200" b="1" i="0" u="none" strike="noStrike" cap="none">
              <a:solidFill>
                <a:schemeClr val="lt1"/>
              </a:solidFill>
              <a:latin typeface="Open Sans"/>
              <a:ea typeface="Open Sans"/>
              <a:cs typeface="Open Sans"/>
              <a:sym typeface="Open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212"/>
        <p:cNvGrpSpPr/>
        <p:nvPr/>
      </p:nvGrpSpPr>
      <p:grpSpPr>
        <a:xfrm>
          <a:off x="0" y="0"/>
          <a:ext cx="0" cy="0"/>
          <a:chOff x="0" y="0"/>
          <a:chExt cx="0" cy="0"/>
        </a:xfrm>
      </p:grpSpPr>
      <p:sp>
        <p:nvSpPr>
          <p:cNvPr id="213" name="Google Shape;213;g250cdd589fc_0_96"/>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14" name="Google Shape;214;g250cdd589fc_0_96"/>
          <p:cNvSpPr/>
          <p:nvPr/>
        </p:nvSpPr>
        <p:spPr>
          <a:xfrm>
            <a:off x="0" y="808700"/>
            <a:ext cx="33654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15" name="Google Shape;215;g250cdd589fc_0_96"/>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16" name="Google Shape;216;g250cdd589fc_0_96"/>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pic>
        <p:nvPicPr>
          <p:cNvPr id="217" name="Google Shape;217;g250cdd589fc_0_96" descr="Holon Institute of Technology - Wikipedia"/>
          <p:cNvPicPr preferRelativeResize="0"/>
          <p:nvPr/>
        </p:nvPicPr>
        <p:blipFill rotWithShape="1">
          <a:blip r:embed="rId4">
            <a:alphaModFix/>
          </a:blip>
          <a:srcRect/>
          <a:stretch/>
        </p:blipFill>
        <p:spPr>
          <a:xfrm>
            <a:off x="319813" y="6498276"/>
            <a:ext cx="455461" cy="282900"/>
          </a:xfrm>
          <a:prstGeom prst="rect">
            <a:avLst/>
          </a:prstGeom>
          <a:noFill/>
          <a:ln>
            <a:noFill/>
          </a:ln>
        </p:spPr>
      </p:pic>
      <p:pic>
        <p:nvPicPr>
          <p:cNvPr id="218" name="Google Shape;218;g250cdd589fc_0_96"/>
          <p:cNvPicPr preferRelativeResize="0"/>
          <p:nvPr/>
        </p:nvPicPr>
        <p:blipFill>
          <a:blip r:embed="rId5">
            <a:alphaModFix/>
          </a:blip>
          <a:stretch>
            <a:fillRect/>
          </a:stretch>
        </p:blipFill>
        <p:spPr>
          <a:xfrm>
            <a:off x="4202575" y="1762975"/>
            <a:ext cx="7723750" cy="3092725"/>
          </a:xfrm>
          <a:prstGeom prst="rect">
            <a:avLst/>
          </a:prstGeom>
          <a:noFill/>
          <a:ln>
            <a:noFill/>
          </a:ln>
        </p:spPr>
      </p:pic>
      <p:sp>
        <p:nvSpPr>
          <p:cNvPr id="219" name="Google Shape;219;g250cdd589fc_0_96"/>
          <p:cNvSpPr txBox="1"/>
          <p:nvPr/>
        </p:nvSpPr>
        <p:spPr>
          <a:xfrm>
            <a:off x="267900" y="218675"/>
            <a:ext cx="4250100" cy="6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Mach</a:t>
            </a:r>
            <a:r>
              <a:rPr lang="iw-IL" sz="2800" b="1">
                <a:solidFill>
                  <a:srgbClr val="F1582E"/>
                </a:solidFill>
                <a:latin typeface="Open Sans"/>
                <a:ea typeface="Open Sans"/>
                <a:cs typeface="Open Sans"/>
                <a:sym typeface="Open Sans"/>
              </a:rPr>
              <a:t>i</a:t>
            </a:r>
            <a:r>
              <a:rPr lang="iw-IL" sz="2800" b="1">
                <a:solidFill>
                  <a:schemeClr val="lt1"/>
                </a:solidFill>
                <a:latin typeface="Open Sans"/>
                <a:ea typeface="Open Sans"/>
                <a:cs typeface="Open Sans"/>
                <a:sym typeface="Open Sans"/>
              </a:rPr>
              <a:t>ne Learn</a:t>
            </a:r>
            <a:r>
              <a:rPr lang="iw-IL" sz="2800" b="1">
                <a:solidFill>
                  <a:srgbClr val="F1582E"/>
                </a:solidFill>
                <a:latin typeface="Open Sans"/>
                <a:ea typeface="Open Sans"/>
                <a:cs typeface="Open Sans"/>
                <a:sym typeface="Open Sans"/>
              </a:rPr>
              <a:t>i</a:t>
            </a:r>
            <a:r>
              <a:rPr lang="iw-IL" sz="2800" b="1">
                <a:solidFill>
                  <a:schemeClr val="lt1"/>
                </a:solidFill>
                <a:latin typeface="Open Sans"/>
                <a:ea typeface="Open Sans"/>
                <a:cs typeface="Open Sans"/>
                <a:sym typeface="Open Sans"/>
              </a:rPr>
              <a:t>ng</a:t>
            </a:r>
            <a:endParaRPr sz="1200" b="1">
              <a:solidFill>
                <a:schemeClr val="lt1"/>
              </a:solidFill>
              <a:latin typeface="Open Sans"/>
              <a:ea typeface="Open Sans"/>
              <a:cs typeface="Open Sans"/>
              <a:sym typeface="Open Sans"/>
            </a:endParaRPr>
          </a:p>
          <a:p>
            <a:pPr marL="0" marR="0" lvl="0" indent="0" algn="r" rtl="1">
              <a:lnSpc>
                <a:spcPct val="100000"/>
              </a:lnSpc>
              <a:spcBef>
                <a:spcPts val="0"/>
              </a:spcBef>
              <a:spcAft>
                <a:spcPts val="0"/>
              </a:spcAft>
              <a:buClr>
                <a:schemeClr val="dk2"/>
              </a:buClr>
              <a:buSzPts val="2800"/>
              <a:buFont typeface="Arial"/>
              <a:buNone/>
            </a:pPr>
            <a:endParaRPr sz="2800" b="1">
              <a:solidFill>
                <a:schemeClr val="lt1"/>
              </a:solidFill>
              <a:latin typeface="Open Sans"/>
              <a:ea typeface="Open Sans"/>
              <a:cs typeface="Open Sans"/>
              <a:sym typeface="Open Sans"/>
            </a:endParaRPr>
          </a:p>
        </p:txBody>
      </p:sp>
      <p:sp>
        <p:nvSpPr>
          <p:cNvPr id="220" name="Google Shape;220;g250cdd589fc_0_96"/>
          <p:cNvSpPr txBox="1"/>
          <p:nvPr/>
        </p:nvSpPr>
        <p:spPr>
          <a:xfrm>
            <a:off x="3864500" y="808700"/>
            <a:ext cx="78192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w-IL" sz="2400" b="1" u="sng">
                <a:solidFill>
                  <a:schemeClr val="lt1"/>
                </a:solidFill>
                <a:latin typeface="Calibri"/>
                <a:ea typeface="Calibri"/>
                <a:cs typeface="Calibri"/>
                <a:sym typeface="Calibri"/>
              </a:rPr>
              <a:t>MSE </a:t>
            </a:r>
            <a:r>
              <a:rPr lang="iw-IL" sz="2400" b="1" u="sng">
                <a:solidFill>
                  <a:srgbClr val="F1582E"/>
                </a:solidFill>
                <a:latin typeface="Calibri"/>
                <a:ea typeface="Calibri"/>
                <a:cs typeface="Calibri"/>
                <a:sym typeface="Calibri"/>
              </a:rPr>
              <a:t>-</a:t>
            </a:r>
            <a:r>
              <a:rPr lang="iw-IL" sz="2400" b="1" u="sng">
                <a:solidFill>
                  <a:schemeClr val="lt1"/>
                </a:solidFill>
                <a:latin typeface="Calibri"/>
                <a:ea typeface="Calibri"/>
                <a:cs typeface="Calibri"/>
                <a:sym typeface="Calibri"/>
              </a:rPr>
              <a:t> Mean Squared Error</a:t>
            </a:r>
            <a:endParaRPr sz="2400" b="1" u="sng">
              <a:solidFill>
                <a:schemeClr val="lt1"/>
              </a:solidFill>
              <a:latin typeface="Calibri"/>
              <a:ea typeface="Calibri"/>
              <a:cs typeface="Calibri"/>
              <a:sym typeface="Calibri"/>
            </a:endParaRPr>
          </a:p>
        </p:txBody>
      </p:sp>
      <p:sp>
        <p:nvSpPr>
          <p:cNvPr id="221" name="Google Shape;221;g250cdd589fc_0_96"/>
          <p:cNvSpPr txBox="1"/>
          <p:nvPr/>
        </p:nvSpPr>
        <p:spPr>
          <a:xfrm>
            <a:off x="116400" y="2287238"/>
            <a:ext cx="3644100" cy="17238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iw-IL" sz="2500" b="1">
                <a:solidFill>
                  <a:schemeClr val="lt1"/>
                </a:solidFill>
                <a:latin typeface="Calibri"/>
                <a:ea typeface="Calibri"/>
                <a:cs typeface="Calibri"/>
                <a:sym typeface="Calibri"/>
              </a:rPr>
              <a:t>חישוב ה MSE</a:t>
            </a:r>
            <a:endParaRPr sz="2500" b="1">
              <a:solidFill>
                <a:schemeClr val="lt1"/>
              </a:solidFill>
              <a:latin typeface="Calibri"/>
              <a:ea typeface="Calibri"/>
              <a:cs typeface="Calibri"/>
              <a:sym typeface="Calibri"/>
            </a:endParaRPr>
          </a:p>
          <a:p>
            <a:pPr marL="0" lvl="0" indent="0" algn="ctr" rtl="1">
              <a:spcBef>
                <a:spcPts val="0"/>
              </a:spcBef>
              <a:spcAft>
                <a:spcPts val="0"/>
              </a:spcAft>
              <a:buNone/>
            </a:pPr>
            <a:r>
              <a:rPr lang="iw-IL" sz="2500" b="1">
                <a:solidFill>
                  <a:schemeClr val="lt1"/>
                </a:solidFill>
                <a:latin typeface="Calibri"/>
                <a:ea typeface="Calibri"/>
                <a:cs typeface="Calibri"/>
                <a:sym typeface="Calibri"/>
              </a:rPr>
              <a:t>(הטעות הריבועית הממוצעת)  מודדת את ממוצע ריבועי הטעויות. </a:t>
            </a:r>
            <a:endParaRPr sz="2500" b="1">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225"/>
        <p:cNvGrpSpPr/>
        <p:nvPr/>
      </p:nvGrpSpPr>
      <p:grpSpPr>
        <a:xfrm>
          <a:off x="0" y="0"/>
          <a:ext cx="0" cy="0"/>
          <a:chOff x="0" y="0"/>
          <a:chExt cx="0" cy="0"/>
        </a:xfrm>
      </p:grpSpPr>
      <p:sp>
        <p:nvSpPr>
          <p:cNvPr id="226" name="Google Shape;226;g24d40766fa9_0_193"/>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27" name="Google Shape;227;g24d40766fa9_0_193"/>
          <p:cNvSpPr txBox="1"/>
          <p:nvPr/>
        </p:nvSpPr>
        <p:spPr>
          <a:xfrm>
            <a:off x="110550" y="134825"/>
            <a:ext cx="4250100" cy="66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Mach</a:t>
            </a:r>
            <a:r>
              <a:rPr lang="iw-IL" sz="2800" b="1">
                <a:solidFill>
                  <a:srgbClr val="F1582E"/>
                </a:solidFill>
                <a:latin typeface="Open Sans"/>
                <a:ea typeface="Open Sans"/>
                <a:cs typeface="Open Sans"/>
                <a:sym typeface="Open Sans"/>
              </a:rPr>
              <a:t>i</a:t>
            </a:r>
            <a:r>
              <a:rPr lang="iw-IL" sz="2800" b="1">
                <a:solidFill>
                  <a:schemeClr val="lt1"/>
                </a:solidFill>
                <a:latin typeface="Open Sans"/>
                <a:ea typeface="Open Sans"/>
                <a:cs typeface="Open Sans"/>
                <a:sym typeface="Open Sans"/>
              </a:rPr>
              <a:t>ne Learn</a:t>
            </a:r>
            <a:r>
              <a:rPr lang="iw-IL" sz="2800" b="1">
                <a:solidFill>
                  <a:srgbClr val="F1582E"/>
                </a:solidFill>
                <a:latin typeface="Open Sans"/>
                <a:ea typeface="Open Sans"/>
                <a:cs typeface="Open Sans"/>
                <a:sym typeface="Open Sans"/>
              </a:rPr>
              <a:t>i</a:t>
            </a:r>
            <a:r>
              <a:rPr lang="iw-IL" sz="2800" b="1">
                <a:solidFill>
                  <a:schemeClr val="lt1"/>
                </a:solidFill>
                <a:latin typeface="Open Sans"/>
                <a:ea typeface="Open Sans"/>
                <a:cs typeface="Open Sans"/>
                <a:sym typeface="Open Sans"/>
              </a:rPr>
              <a:t>ng</a:t>
            </a:r>
            <a:endParaRPr sz="1200" b="1" i="0" u="none" strike="noStrike" cap="none">
              <a:solidFill>
                <a:schemeClr val="lt1"/>
              </a:solidFill>
              <a:latin typeface="Open Sans"/>
              <a:ea typeface="Open Sans"/>
              <a:cs typeface="Open Sans"/>
              <a:sym typeface="Open Sans"/>
            </a:endParaRPr>
          </a:p>
        </p:txBody>
      </p:sp>
      <p:sp>
        <p:nvSpPr>
          <p:cNvPr id="228" name="Google Shape;228;g24d40766fa9_0_193"/>
          <p:cNvSpPr/>
          <p:nvPr/>
        </p:nvSpPr>
        <p:spPr>
          <a:xfrm>
            <a:off x="0" y="808700"/>
            <a:ext cx="44712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29" name="Google Shape;229;g24d40766fa9_0_193"/>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30" name="Google Shape;230;g24d40766fa9_0_193"/>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pic>
        <p:nvPicPr>
          <p:cNvPr id="231" name="Google Shape;231;g24d40766fa9_0_193" descr="Holon Institute of Technology - Wikipedia"/>
          <p:cNvPicPr preferRelativeResize="0"/>
          <p:nvPr/>
        </p:nvPicPr>
        <p:blipFill rotWithShape="1">
          <a:blip r:embed="rId4">
            <a:alphaModFix/>
          </a:blip>
          <a:srcRect/>
          <a:stretch/>
        </p:blipFill>
        <p:spPr>
          <a:xfrm>
            <a:off x="319813" y="6498276"/>
            <a:ext cx="455461" cy="282900"/>
          </a:xfrm>
          <a:prstGeom prst="rect">
            <a:avLst/>
          </a:prstGeom>
          <a:noFill/>
          <a:ln>
            <a:noFill/>
          </a:ln>
        </p:spPr>
      </p:pic>
      <p:sp>
        <p:nvSpPr>
          <p:cNvPr id="232" name="Google Shape;232;g24d40766fa9_0_193"/>
          <p:cNvSpPr txBox="1"/>
          <p:nvPr/>
        </p:nvSpPr>
        <p:spPr>
          <a:xfrm>
            <a:off x="-424400" y="1248950"/>
            <a:ext cx="12388800" cy="800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IL" sz="2000" b="1">
                <a:solidFill>
                  <a:schemeClr val="lt1"/>
                </a:solidFill>
                <a:latin typeface="Calibri"/>
                <a:ea typeface="Calibri"/>
                <a:cs typeface="Calibri"/>
                <a:sym typeface="Calibri"/>
              </a:rPr>
              <a:t>הבעיה שלנו היא בעיית רגרסיה, כך שהשתמשנו במודלים ה- Linear Regression  וה- Random Forest Regressor .</a:t>
            </a:r>
            <a:endParaRPr sz="2000" b="1">
              <a:solidFill>
                <a:schemeClr val="lt1"/>
              </a:solidFill>
              <a:latin typeface="Calibri"/>
              <a:ea typeface="Calibri"/>
              <a:cs typeface="Calibri"/>
              <a:sym typeface="Calibri"/>
            </a:endParaRPr>
          </a:p>
          <a:p>
            <a:pPr marL="0" lvl="0" indent="0" algn="r" rtl="1">
              <a:spcBef>
                <a:spcPts val="0"/>
              </a:spcBef>
              <a:spcAft>
                <a:spcPts val="0"/>
              </a:spcAft>
              <a:buNone/>
            </a:pPr>
            <a:endParaRPr sz="2000" b="1">
              <a:solidFill>
                <a:schemeClr val="lt1"/>
              </a:solidFill>
              <a:latin typeface="Calibri"/>
              <a:ea typeface="Calibri"/>
              <a:cs typeface="Calibri"/>
              <a:sym typeface="Calibri"/>
            </a:endParaRPr>
          </a:p>
        </p:txBody>
      </p:sp>
      <p:pic>
        <p:nvPicPr>
          <p:cNvPr id="233" name="Google Shape;233;g24d40766fa9_0_193"/>
          <p:cNvPicPr preferRelativeResize="0"/>
          <p:nvPr/>
        </p:nvPicPr>
        <p:blipFill>
          <a:blip r:embed="rId5">
            <a:alphaModFix/>
          </a:blip>
          <a:stretch>
            <a:fillRect/>
          </a:stretch>
        </p:blipFill>
        <p:spPr>
          <a:xfrm>
            <a:off x="854075" y="2248412"/>
            <a:ext cx="4788250" cy="2944475"/>
          </a:xfrm>
          <a:prstGeom prst="rect">
            <a:avLst/>
          </a:prstGeom>
          <a:noFill/>
          <a:ln>
            <a:noFill/>
          </a:ln>
        </p:spPr>
      </p:pic>
      <p:pic>
        <p:nvPicPr>
          <p:cNvPr id="234" name="Google Shape;234;g24d40766fa9_0_193"/>
          <p:cNvPicPr preferRelativeResize="0"/>
          <p:nvPr/>
        </p:nvPicPr>
        <p:blipFill>
          <a:blip r:embed="rId6">
            <a:alphaModFix/>
          </a:blip>
          <a:stretch>
            <a:fillRect/>
          </a:stretch>
        </p:blipFill>
        <p:spPr>
          <a:xfrm>
            <a:off x="6890372" y="2069125"/>
            <a:ext cx="4378050" cy="3283532"/>
          </a:xfrm>
          <a:prstGeom prst="rect">
            <a:avLst/>
          </a:prstGeom>
          <a:noFill/>
          <a:ln>
            <a:noFill/>
          </a:ln>
        </p:spPr>
      </p:pic>
      <p:pic>
        <p:nvPicPr>
          <p:cNvPr id="235" name="Google Shape;235;g24d40766fa9_0_193"/>
          <p:cNvPicPr preferRelativeResize="0"/>
          <p:nvPr/>
        </p:nvPicPr>
        <p:blipFill>
          <a:blip r:embed="rId7">
            <a:alphaModFix/>
          </a:blip>
          <a:stretch>
            <a:fillRect/>
          </a:stretch>
        </p:blipFill>
        <p:spPr>
          <a:xfrm>
            <a:off x="1847775" y="5663557"/>
            <a:ext cx="2524125" cy="257175"/>
          </a:xfrm>
          <a:prstGeom prst="rect">
            <a:avLst/>
          </a:prstGeom>
          <a:noFill/>
          <a:ln>
            <a:noFill/>
          </a:ln>
        </p:spPr>
      </p:pic>
      <p:pic>
        <p:nvPicPr>
          <p:cNvPr id="236" name="Google Shape;236;g24d40766fa9_0_193"/>
          <p:cNvPicPr preferRelativeResize="0"/>
          <p:nvPr/>
        </p:nvPicPr>
        <p:blipFill>
          <a:blip r:embed="rId8">
            <a:alphaModFix/>
          </a:blip>
          <a:stretch>
            <a:fillRect/>
          </a:stretch>
        </p:blipFill>
        <p:spPr>
          <a:xfrm>
            <a:off x="7798288" y="5730232"/>
            <a:ext cx="2562225" cy="190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240"/>
        <p:cNvGrpSpPr/>
        <p:nvPr/>
      </p:nvGrpSpPr>
      <p:grpSpPr>
        <a:xfrm>
          <a:off x="0" y="0"/>
          <a:ext cx="0" cy="0"/>
          <a:chOff x="0" y="0"/>
          <a:chExt cx="0" cy="0"/>
        </a:xfrm>
      </p:grpSpPr>
      <p:sp>
        <p:nvSpPr>
          <p:cNvPr id="241" name="Google Shape;241;g24d40766fa9_0_164"/>
          <p:cNvSpPr txBox="1"/>
          <p:nvPr/>
        </p:nvSpPr>
        <p:spPr>
          <a:xfrm>
            <a:off x="217850" y="78525"/>
            <a:ext cx="4250100" cy="6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Mach</a:t>
            </a:r>
            <a:r>
              <a:rPr lang="iw-IL" sz="2800" b="1">
                <a:solidFill>
                  <a:srgbClr val="F1582E"/>
                </a:solidFill>
                <a:latin typeface="Open Sans"/>
                <a:ea typeface="Open Sans"/>
                <a:cs typeface="Open Sans"/>
                <a:sym typeface="Open Sans"/>
              </a:rPr>
              <a:t>i</a:t>
            </a:r>
            <a:r>
              <a:rPr lang="iw-IL" sz="2800" b="1">
                <a:solidFill>
                  <a:schemeClr val="lt1"/>
                </a:solidFill>
                <a:latin typeface="Open Sans"/>
                <a:ea typeface="Open Sans"/>
                <a:cs typeface="Open Sans"/>
                <a:sym typeface="Open Sans"/>
              </a:rPr>
              <a:t>ne Learn</a:t>
            </a:r>
            <a:r>
              <a:rPr lang="iw-IL" sz="2800" b="1">
                <a:solidFill>
                  <a:srgbClr val="F1582E"/>
                </a:solidFill>
                <a:latin typeface="Open Sans"/>
                <a:ea typeface="Open Sans"/>
                <a:cs typeface="Open Sans"/>
                <a:sym typeface="Open Sans"/>
              </a:rPr>
              <a:t>i</a:t>
            </a:r>
            <a:r>
              <a:rPr lang="iw-IL" sz="2800" b="1">
                <a:solidFill>
                  <a:schemeClr val="lt1"/>
                </a:solidFill>
                <a:latin typeface="Open Sans"/>
                <a:ea typeface="Open Sans"/>
                <a:cs typeface="Open Sans"/>
                <a:sym typeface="Open Sans"/>
              </a:rPr>
              <a:t>ng</a:t>
            </a:r>
            <a:endParaRPr sz="1200" b="1">
              <a:solidFill>
                <a:schemeClr val="lt1"/>
              </a:solidFill>
              <a:latin typeface="Open Sans"/>
              <a:ea typeface="Open Sans"/>
              <a:cs typeface="Open Sans"/>
              <a:sym typeface="Open Sans"/>
            </a:endParaRPr>
          </a:p>
          <a:p>
            <a:pPr marL="0" marR="0" lvl="0" indent="0" algn="r" rtl="1">
              <a:lnSpc>
                <a:spcPct val="100000"/>
              </a:lnSpc>
              <a:spcBef>
                <a:spcPts val="0"/>
              </a:spcBef>
              <a:spcAft>
                <a:spcPts val="0"/>
              </a:spcAft>
              <a:buClr>
                <a:schemeClr val="dk2"/>
              </a:buClr>
              <a:buSzPts val="2800"/>
              <a:buFont typeface="Arial"/>
              <a:buNone/>
            </a:pPr>
            <a:endParaRPr sz="2800" b="1">
              <a:solidFill>
                <a:schemeClr val="lt1"/>
              </a:solidFill>
              <a:latin typeface="Open Sans"/>
              <a:ea typeface="Open Sans"/>
              <a:cs typeface="Open Sans"/>
              <a:sym typeface="Open Sans"/>
            </a:endParaRPr>
          </a:p>
        </p:txBody>
      </p:sp>
      <p:sp>
        <p:nvSpPr>
          <p:cNvPr id="242" name="Google Shape;242;g24d40766fa9_0_164"/>
          <p:cNvSpPr/>
          <p:nvPr/>
        </p:nvSpPr>
        <p:spPr>
          <a:xfrm>
            <a:off x="0" y="738825"/>
            <a:ext cx="37605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43" name="Google Shape;243;g24d40766fa9_0_164"/>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sp>
        <p:nvSpPr>
          <p:cNvPr id="244" name="Google Shape;244;g24d40766fa9_0_164"/>
          <p:cNvSpPr txBox="1"/>
          <p:nvPr/>
        </p:nvSpPr>
        <p:spPr>
          <a:xfrm>
            <a:off x="7870975" y="4214925"/>
            <a:ext cx="434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5" name="Google Shape;245;g24d40766fa9_0_164"/>
          <p:cNvSpPr txBox="1"/>
          <p:nvPr/>
        </p:nvSpPr>
        <p:spPr>
          <a:xfrm>
            <a:off x="7775800" y="471650"/>
            <a:ext cx="3990000" cy="11082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IL" sz="2000" b="1">
                <a:solidFill>
                  <a:schemeClr val="lt1"/>
                </a:solidFill>
                <a:latin typeface="Calibri"/>
                <a:ea typeface="Calibri"/>
                <a:cs typeface="Calibri"/>
                <a:sym typeface="Calibri"/>
              </a:rPr>
              <a:t>ניסינו לשפר את המודל של הרגרסיה הלינארית על ידי שימוש ב K-folds וגם ניסיון של מניפולציית פיצ'רים.</a:t>
            </a:r>
            <a:endParaRPr sz="2000" b="1">
              <a:solidFill>
                <a:schemeClr val="lt1"/>
              </a:solidFill>
              <a:latin typeface="Calibri"/>
              <a:ea typeface="Calibri"/>
              <a:cs typeface="Calibri"/>
              <a:sym typeface="Calibri"/>
            </a:endParaRPr>
          </a:p>
        </p:txBody>
      </p:sp>
      <p:pic>
        <p:nvPicPr>
          <p:cNvPr id="246" name="Google Shape;246;g24d40766fa9_0_164"/>
          <p:cNvPicPr preferRelativeResize="0"/>
          <p:nvPr/>
        </p:nvPicPr>
        <p:blipFill>
          <a:blip r:embed="rId4">
            <a:alphaModFix/>
          </a:blip>
          <a:stretch>
            <a:fillRect/>
          </a:stretch>
        </p:blipFill>
        <p:spPr>
          <a:xfrm>
            <a:off x="920100" y="4540975"/>
            <a:ext cx="6064775" cy="997291"/>
          </a:xfrm>
          <a:prstGeom prst="rect">
            <a:avLst/>
          </a:prstGeom>
          <a:noFill/>
          <a:ln>
            <a:noFill/>
          </a:ln>
        </p:spPr>
      </p:pic>
      <p:pic>
        <p:nvPicPr>
          <p:cNvPr id="247" name="Google Shape;247;g24d40766fa9_0_164"/>
          <p:cNvPicPr preferRelativeResize="0"/>
          <p:nvPr/>
        </p:nvPicPr>
        <p:blipFill>
          <a:blip r:embed="rId5">
            <a:alphaModFix/>
          </a:blip>
          <a:stretch>
            <a:fillRect/>
          </a:stretch>
        </p:blipFill>
        <p:spPr>
          <a:xfrm>
            <a:off x="920100" y="1641350"/>
            <a:ext cx="6064777" cy="2271964"/>
          </a:xfrm>
          <a:prstGeom prst="rect">
            <a:avLst/>
          </a:prstGeom>
          <a:noFill/>
          <a:ln>
            <a:noFill/>
          </a:ln>
        </p:spPr>
      </p:pic>
      <p:sp>
        <p:nvSpPr>
          <p:cNvPr id="248" name="Google Shape;248;g24d40766fa9_0_164"/>
          <p:cNvSpPr/>
          <p:nvPr/>
        </p:nvSpPr>
        <p:spPr>
          <a:xfrm rot="10800000">
            <a:off x="7775788" y="2503888"/>
            <a:ext cx="1223700" cy="612000"/>
          </a:xfrm>
          <a:prstGeom prst="rightArrow">
            <a:avLst>
              <a:gd name="adj1" fmla="val 50000"/>
              <a:gd name="adj2" fmla="val 50000"/>
            </a:avLst>
          </a:prstGeom>
          <a:solidFill>
            <a:srgbClr val="2C2C7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582E"/>
              </a:solidFill>
            </a:endParaRPr>
          </a:p>
        </p:txBody>
      </p:sp>
      <p:sp>
        <p:nvSpPr>
          <p:cNvPr id="249" name="Google Shape;249;g24d40766fa9_0_164"/>
          <p:cNvSpPr txBox="1"/>
          <p:nvPr/>
        </p:nvSpPr>
        <p:spPr>
          <a:xfrm>
            <a:off x="9213900" y="2438800"/>
            <a:ext cx="191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IL" sz="3200" b="1" u="sng">
                <a:solidFill>
                  <a:srgbClr val="F1582E"/>
                </a:solidFill>
                <a:latin typeface="Calibri"/>
                <a:ea typeface="Calibri"/>
                <a:cs typeface="Calibri"/>
                <a:sym typeface="Calibri"/>
              </a:rPr>
              <a:t>K</a:t>
            </a:r>
            <a:r>
              <a:rPr lang="iw-IL" sz="3200" b="1" u="sng">
                <a:solidFill>
                  <a:schemeClr val="lt1"/>
                </a:solidFill>
                <a:latin typeface="Calibri"/>
                <a:ea typeface="Calibri"/>
                <a:cs typeface="Calibri"/>
                <a:sym typeface="Calibri"/>
              </a:rPr>
              <a:t>-folds</a:t>
            </a:r>
            <a:endParaRPr sz="3200" b="1" u="sng">
              <a:solidFill>
                <a:schemeClr val="lt1"/>
              </a:solidFill>
              <a:latin typeface="Calibri"/>
              <a:ea typeface="Calibri"/>
              <a:cs typeface="Calibri"/>
              <a:sym typeface="Calibri"/>
            </a:endParaRPr>
          </a:p>
        </p:txBody>
      </p:sp>
      <p:sp>
        <p:nvSpPr>
          <p:cNvPr id="250" name="Google Shape;250;g24d40766fa9_0_164"/>
          <p:cNvSpPr/>
          <p:nvPr/>
        </p:nvSpPr>
        <p:spPr>
          <a:xfrm rot="10800000">
            <a:off x="7775788" y="4670338"/>
            <a:ext cx="1223700" cy="612000"/>
          </a:xfrm>
          <a:prstGeom prst="rightArrow">
            <a:avLst>
              <a:gd name="adj1" fmla="val 50000"/>
              <a:gd name="adj2" fmla="val 50000"/>
            </a:avLst>
          </a:prstGeom>
          <a:solidFill>
            <a:srgbClr val="2C2C7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582E"/>
              </a:solidFill>
            </a:endParaRPr>
          </a:p>
        </p:txBody>
      </p:sp>
      <p:sp>
        <p:nvSpPr>
          <p:cNvPr id="251" name="Google Shape;251;g24d40766fa9_0_164"/>
          <p:cNvSpPr txBox="1"/>
          <p:nvPr/>
        </p:nvSpPr>
        <p:spPr>
          <a:xfrm>
            <a:off x="9213900" y="4391500"/>
            <a:ext cx="36360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IL" sz="3200" b="1" u="sng">
                <a:solidFill>
                  <a:srgbClr val="F1582E"/>
                </a:solidFill>
                <a:latin typeface="Calibri"/>
                <a:ea typeface="Calibri"/>
                <a:cs typeface="Calibri"/>
                <a:sym typeface="Calibri"/>
              </a:rPr>
              <a:t>F</a:t>
            </a:r>
            <a:r>
              <a:rPr lang="iw-IL" sz="3200" b="1" u="sng">
                <a:solidFill>
                  <a:schemeClr val="lt1"/>
                </a:solidFill>
                <a:latin typeface="Calibri"/>
                <a:ea typeface="Calibri"/>
                <a:cs typeface="Calibri"/>
                <a:sym typeface="Calibri"/>
              </a:rPr>
              <a:t>eaturing </a:t>
            </a:r>
            <a:r>
              <a:rPr lang="iw-IL" sz="3200" b="1" u="sng">
                <a:solidFill>
                  <a:srgbClr val="F1582E"/>
                </a:solidFill>
                <a:latin typeface="Calibri"/>
                <a:ea typeface="Calibri"/>
                <a:cs typeface="Calibri"/>
                <a:sym typeface="Calibri"/>
              </a:rPr>
              <a:t>M</a:t>
            </a:r>
            <a:r>
              <a:rPr lang="iw-IL" sz="3200" b="1" u="sng">
                <a:solidFill>
                  <a:schemeClr val="lt1"/>
                </a:solidFill>
                <a:latin typeface="Calibri"/>
                <a:ea typeface="Calibri"/>
                <a:cs typeface="Calibri"/>
                <a:sym typeface="Calibri"/>
              </a:rPr>
              <a:t>anipulation</a:t>
            </a:r>
            <a:endParaRPr sz="3200" b="1" u="sng">
              <a:solidFill>
                <a:schemeClr val="lt1"/>
              </a:solidFill>
              <a:latin typeface="Calibri"/>
              <a:ea typeface="Calibri"/>
              <a:cs typeface="Calibri"/>
              <a:sym typeface="Calibri"/>
            </a:endParaRPr>
          </a:p>
        </p:txBody>
      </p:sp>
      <p:sp>
        <p:nvSpPr>
          <p:cNvPr id="252" name="Google Shape;252;g24d40766fa9_0_164"/>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53" name="Google Shape;253;g24d40766fa9_0_164"/>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54" name="Google Shape;254;g24d40766fa9_0_164" descr="Holon Institute of Technology - Wikipedia"/>
          <p:cNvPicPr preferRelativeResize="0"/>
          <p:nvPr/>
        </p:nvPicPr>
        <p:blipFill rotWithShape="1">
          <a:blip r:embed="rId6">
            <a:alphaModFix/>
          </a:blip>
          <a:srcRect/>
          <a:stretch/>
        </p:blipFill>
        <p:spPr>
          <a:xfrm>
            <a:off x="319813" y="6498276"/>
            <a:ext cx="455461" cy="282900"/>
          </a:xfrm>
          <a:prstGeom prst="rect">
            <a:avLst/>
          </a:prstGeom>
          <a:noFill/>
          <a:ln>
            <a:noFill/>
          </a:ln>
        </p:spPr>
      </p:pic>
      <p:pic>
        <p:nvPicPr>
          <p:cNvPr id="255" name="Google Shape;255;g24d40766fa9_0_164"/>
          <p:cNvPicPr preferRelativeResize="0"/>
          <p:nvPr/>
        </p:nvPicPr>
        <p:blipFill>
          <a:blip r:embed="rId7">
            <a:alphaModFix/>
          </a:blip>
          <a:stretch>
            <a:fillRect/>
          </a:stretch>
        </p:blipFill>
        <p:spPr>
          <a:xfrm>
            <a:off x="920100" y="5647475"/>
            <a:ext cx="2600325" cy="219075"/>
          </a:xfrm>
          <a:prstGeom prst="rect">
            <a:avLst/>
          </a:prstGeom>
          <a:noFill/>
          <a:ln>
            <a:noFill/>
          </a:ln>
        </p:spPr>
      </p:pic>
      <p:pic>
        <p:nvPicPr>
          <p:cNvPr id="256" name="Google Shape;256;g24d40766fa9_0_164"/>
          <p:cNvPicPr preferRelativeResize="0"/>
          <p:nvPr/>
        </p:nvPicPr>
        <p:blipFill>
          <a:blip r:embed="rId8">
            <a:alphaModFix/>
          </a:blip>
          <a:stretch>
            <a:fillRect/>
          </a:stretch>
        </p:blipFill>
        <p:spPr>
          <a:xfrm>
            <a:off x="920100" y="4014888"/>
            <a:ext cx="1876425" cy="2000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260"/>
        <p:cNvGrpSpPr/>
        <p:nvPr/>
      </p:nvGrpSpPr>
      <p:grpSpPr>
        <a:xfrm>
          <a:off x="0" y="0"/>
          <a:ext cx="0" cy="0"/>
          <a:chOff x="0" y="0"/>
          <a:chExt cx="0" cy="0"/>
        </a:xfrm>
      </p:grpSpPr>
      <p:sp>
        <p:nvSpPr>
          <p:cNvPr id="261" name="Google Shape;261;g250cdd589fc_0_29"/>
          <p:cNvSpPr/>
          <p:nvPr/>
        </p:nvSpPr>
        <p:spPr>
          <a:xfrm>
            <a:off x="0" y="738825"/>
            <a:ext cx="38283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62" name="Google Shape;262;g250cdd589fc_0_29"/>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sp>
        <p:nvSpPr>
          <p:cNvPr id="263" name="Google Shape;263;g250cdd589fc_0_29"/>
          <p:cNvSpPr txBox="1"/>
          <p:nvPr/>
        </p:nvSpPr>
        <p:spPr>
          <a:xfrm>
            <a:off x="7870975" y="4214925"/>
            <a:ext cx="434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4" name="Google Shape;264;g250cdd589fc_0_29"/>
          <p:cNvSpPr txBox="1"/>
          <p:nvPr/>
        </p:nvSpPr>
        <p:spPr>
          <a:xfrm>
            <a:off x="601575" y="980025"/>
            <a:ext cx="11520300" cy="11082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iw-IL" sz="2000" b="1">
                <a:solidFill>
                  <a:schemeClr val="lt1"/>
                </a:solidFill>
                <a:latin typeface="Calibri"/>
                <a:ea typeface="Calibri"/>
                <a:cs typeface="Calibri"/>
                <a:sym typeface="Calibri"/>
              </a:rPr>
              <a:t>התוצאות שקיבלנו מהמודלים האלו לא היו מספקות, המודל מתקשה למצוא קשר בין המאפיינים ובכך החיזוי אינו מספק.</a:t>
            </a:r>
            <a:endParaRPr sz="2000" b="1">
              <a:solidFill>
                <a:schemeClr val="lt1"/>
              </a:solidFill>
              <a:latin typeface="Calibri"/>
              <a:ea typeface="Calibri"/>
              <a:cs typeface="Calibri"/>
              <a:sym typeface="Calibri"/>
            </a:endParaRPr>
          </a:p>
          <a:p>
            <a:pPr marL="0" lvl="0" indent="0" algn="ctr" rtl="1">
              <a:spcBef>
                <a:spcPts val="0"/>
              </a:spcBef>
              <a:spcAft>
                <a:spcPts val="0"/>
              </a:spcAft>
              <a:buNone/>
            </a:pPr>
            <a:r>
              <a:rPr lang="iw-IL" sz="2000" b="1">
                <a:solidFill>
                  <a:schemeClr val="lt1"/>
                </a:solidFill>
                <a:latin typeface="Calibri"/>
                <a:ea typeface="Calibri"/>
                <a:cs typeface="Calibri"/>
                <a:sym typeface="Calibri"/>
              </a:rPr>
              <a:t>ולכן ניסינו להפוך את הבעיה שלנו לבעיית סיווג (classification) ובכך לנסות למצוא תוצאות יותר מספקות.</a:t>
            </a:r>
            <a:endParaRPr sz="2000" b="1">
              <a:solidFill>
                <a:schemeClr val="lt1"/>
              </a:solidFill>
              <a:latin typeface="Calibri"/>
              <a:ea typeface="Calibri"/>
              <a:cs typeface="Calibri"/>
              <a:sym typeface="Calibri"/>
            </a:endParaRPr>
          </a:p>
          <a:p>
            <a:pPr marL="0" lvl="0" indent="0" algn="ctr" rtl="0">
              <a:spcBef>
                <a:spcPts val="0"/>
              </a:spcBef>
              <a:spcAft>
                <a:spcPts val="0"/>
              </a:spcAft>
              <a:buNone/>
            </a:pPr>
            <a:endParaRPr sz="2000">
              <a:latin typeface="Calibri"/>
              <a:ea typeface="Calibri"/>
              <a:cs typeface="Calibri"/>
              <a:sym typeface="Calibri"/>
            </a:endParaRPr>
          </a:p>
        </p:txBody>
      </p:sp>
      <p:sp>
        <p:nvSpPr>
          <p:cNvPr id="265" name="Google Shape;265;g250cdd589fc_0_29"/>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66" name="Google Shape;266;g250cdd589fc_0_29"/>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67" name="Google Shape;267;g250cdd589fc_0_29" descr="Holon Institute of Technology - Wikipedia"/>
          <p:cNvPicPr preferRelativeResize="0"/>
          <p:nvPr/>
        </p:nvPicPr>
        <p:blipFill rotWithShape="1">
          <a:blip r:embed="rId4">
            <a:alphaModFix/>
          </a:blip>
          <a:srcRect/>
          <a:stretch/>
        </p:blipFill>
        <p:spPr>
          <a:xfrm>
            <a:off x="319813" y="6498276"/>
            <a:ext cx="455461" cy="282900"/>
          </a:xfrm>
          <a:prstGeom prst="rect">
            <a:avLst/>
          </a:prstGeom>
          <a:noFill/>
          <a:ln>
            <a:noFill/>
          </a:ln>
        </p:spPr>
      </p:pic>
      <p:sp>
        <p:nvSpPr>
          <p:cNvPr id="268" name="Google Shape;268;g250cdd589fc_0_29"/>
          <p:cNvSpPr txBox="1"/>
          <p:nvPr/>
        </p:nvSpPr>
        <p:spPr>
          <a:xfrm>
            <a:off x="236400" y="78525"/>
            <a:ext cx="3708900" cy="6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Mach</a:t>
            </a:r>
            <a:r>
              <a:rPr lang="iw-IL" sz="2800" b="1">
                <a:solidFill>
                  <a:srgbClr val="F1582E"/>
                </a:solidFill>
                <a:latin typeface="Open Sans"/>
                <a:ea typeface="Open Sans"/>
                <a:cs typeface="Open Sans"/>
                <a:sym typeface="Open Sans"/>
              </a:rPr>
              <a:t>i</a:t>
            </a:r>
            <a:r>
              <a:rPr lang="iw-IL" sz="2800" b="1">
                <a:solidFill>
                  <a:schemeClr val="lt1"/>
                </a:solidFill>
                <a:latin typeface="Open Sans"/>
                <a:ea typeface="Open Sans"/>
                <a:cs typeface="Open Sans"/>
                <a:sym typeface="Open Sans"/>
              </a:rPr>
              <a:t>ne Learn</a:t>
            </a:r>
            <a:r>
              <a:rPr lang="iw-IL" sz="2800" b="1">
                <a:solidFill>
                  <a:srgbClr val="F1582E"/>
                </a:solidFill>
                <a:latin typeface="Open Sans"/>
                <a:ea typeface="Open Sans"/>
                <a:cs typeface="Open Sans"/>
                <a:sym typeface="Open Sans"/>
              </a:rPr>
              <a:t>i</a:t>
            </a:r>
            <a:r>
              <a:rPr lang="iw-IL" sz="2800" b="1">
                <a:solidFill>
                  <a:schemeClr val="lt1"/>
                </a:solidFill>
                <a:latin typeface="Open Sans"/>
                <a:ea typeface="Open Sans"/>
                <a:cs typeface="Open Sans"/>
                <a:sym typeface="Open Sans"/>
              </a:rPr>
              <a:t>ng</a:t>
            </a:r>
            <a:endParaRPr sz="1200" b="1">
              <a:solidFill>
                <a:schemeClr val="lt1"/>
              </a:solidFill>
              <a:latin typeface="Open Sans"/>
              <a:ea typeface="Open Sans"/>
              <a:cs typeface="Open Sans"/>
              <a:sym typeface="Open Sans"/>
            </a:endParaRPr>
          </a:p>
          <a:p>
            <a:pPr marL="0" marR="0" lvl="0" indent="0" algn="r" rtl="1">
              <a:lnSpc>
                <a:spcPct val="100000"/>
              </a:lnSpc>
              <a:spcBef>
                <a:spcPts val="0"/>
              </a:spcBef>
              <a:spcAft>
                <a:spcPts val="0"/>
              </a:spcAft>
              <a:buClr>
                <a:schemeClr val="dk2"/>
              </a:buClr>
              <a:buSzPts val="2800"/>
              <a:buFont typeface="Arial"/>
              <a:buNone/>
            </a:pPr>
            <a:endParaRPr sz="2800" b="1">
              <a:solidFill>
                <a:schemeClr val="lt1"/>
              </a:solidFill>
              <a:latin typeface="Open Sans"/>
              <a:ea typeface="Open Sans"/>
              <a:cs typeface="Open Sans"/>
              <a:sym typeface="Open Sans"/>
            </a:endParaRPr>
          </a:p>
        </p:txBody>
      </p:sp>
      <p:pic>
        <p:nvPicPr>
          <p:cNvPr id="269" name="Google Shape;269;g250cdd589fc_0_29"/>
          <p:cNvPicPr preferRelativeResize="0"/>
          <p:nvPr/>
        </p:nvPicPr>
        <p:blipFill>
          <a:blip r:embed="rId5">
            <a:alphaModFix/>
          </a:blip>
          <a:stretch>
            <a:fillRect/>
          </a:stretch>
        </p:blipFill>
        <p:spPr>
          <a:xfrm>
            <a:off x="236400" y="1934325"/>
            <a:ext cx="10525125" cy="904875"/>
          </a:xfrm>
          <a:prstGeom prst="rect">
            <a:avLst/>
          </a:prstGeom>
          <a:noFill/>
          <a:ln>
            <a:noFill/>
          </a:ln>
        </p:spPr>
      </p:pic>
      <p:pic>
        <p:nvPicPr>
          <p:cNvPr id="270" name="Google Shape;270;g250cdd589fc_0_29"/>
          <p:cNvPicPr preferRelativeResize="0"/>
          <p:nvPr/>
        </p:nvPicPr>
        <p:blipFill>
          <a:blip r:embed="rId6">
            <a:alphaModFix/>
          </a:blip>
          <a:stretch>
            <a:fillRect/>
          </a:stretch>
        </p:blipFill>
        <p:spPr>
          <a:xfrm>
            <a:off x="7973199" y="3487525"/>
            <a:ext cx="3423274" cy="2903875"/>
          </a:xfrm>
          <a:prstGeom prst="rect">
            <a:avLst/>
          </a:prstGeom>
          <a:noFill/>
          <a:ln>
            <a:noFill/>
          </a:ln>
        </p:spPr>
      </p:pic>
      <p:pic>
        <p:nvPicPr>
          <p:cNvPr id="271" name="Google Shape;271;g250cdd589fc_0_29"/>
          <p:cNvPicPr preferRelativeResize="0"/>
          <p:nvPr/>
        </p:nvPicPr>
        <p:blipFill>
          <a:blip r:embed="rId7">
            <a:alphaModFix/>
          </a:blip>
          <a:stretch>
            <a:fillRect/>
          </a:stretch>
        </p:blipFill>
        <p:spPr>
          <a:xfrm>
            <a:off x="1605925" y="3487526"/>
            <a:ext cx="4461325" cy="2756225"/>
          </a:xfrm>
          <a:prstGeom prst="rect">
            <a:avLst/>
          </a:prstGeom>
          <a:noFill/>
          <a:ln>
            <a:noFill/>
          </a:ln>
        </p:spPr>
      </p:pic>
      <p:sp>
        <p:nvSpPr>
          <p:cNvPr id="272" name="Google Shape;272;g250cdd589fc_0_29"/>
          <p:cNvSpPr txBox="1"/>
          <p:nvPr/>
        </p:nvSpPr>
        <p:spPr>
          <a:xfrm>
            <a:off x="3587600" y="2994925"/>
            <a:ext cx="1192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IL" sz="2000" b="1">
                <a:solidFill>
                  <a:schemeClr val="lt1"/>
                </a:solidFill>
                <a:latin typeface="Calibri"/>
                <a:ea typeface="Calibri"/>
                <a:cs typeface="Calibri"/>
                <a:sym typeface="Calibri"/>
              </a:rPr>
              <a:t>XGB</a:t>
            </a:r>
            <a:endParaRPr sz="2000" b="1">
              <a:solidFill>
                <a:schemeClr val="lt1"/>
              </a:solidFill>
              <a:latin typeface="Calibri"/>
              <a:ea typeface="Calibri"/>
              <a:cs typeface="Calibri"/>
              <a:sym typeface="Calibri"/>
            </a:endParaRPr>
          </a:p>
        </p:txBody>
      </p:sp>
      <p:sp>
        <p:nvSpPr>
          <p:cNvPr id="273" name="Google Shape;273;g250cdd589fc_0_29"/>
          <p:cNvSpPr txBox="1"/>
          <p:nvPr/>
        </p:nvSpPr>
        <p:spPr>
          <a:xfrm>
            <a:off x="8498650" y="2994913"/>
            <a:ext cx="5278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IL" sz="2000" b="1">
                <a:solidFill>
                  <a:schemeClr val="lt1"/>
                </a:solidFill>
                <a:latin typeface="Calibri"/>
                <a:ea typeface="Calibri"/>
                <a:cs typeface="Calibri"/>
                <a:sym typeface="Calibri"/>
              </a:rPr>
              <a:t>Logistic Regression</a:t>
            </a:r>
            <a:endParaRPr sz="2000" b="1">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277"/>
        <p:cNvGrpSpPr/>
        <p:nvPr/>
      </p:nvGrpSpPr>
      <p:grpSpPr>
        <a:xfrm>
          <a:off x="0" y="0"/>
          <a:ext cx="0" cy="0"/>
          <a:chOff x="0" y="0"/>
          <a:chExt cx="0" cy="0"/>
        </a:xfrm>
      </p:grpSpPr>
      <p:sp>
        <p:nvSpPr>
          <p:cNvPr id="278" name="Google Shape;278;g250cdd589fc_0_59"/>
          <p:cNvSpPr/>
          <p:nvPr/>
        </p:nvSpPr>
        <p:spPr>
          <a:xfrm>
            <a:off x="0" y="738825"/>
            <a:ext cx="38283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79" name="Google Shape;279;g250cdd589fc_0_59"/>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sp>
        <p:nvSpPr>
          <p:cNvPr id="280" name="Google Shape;280;g250cdd589fc_0_59"/>
          <p:cNvSpPr txBox="1"/>
          <p:nvPr/>
        </p:nvSpPr>
        <p:spPr>
          <a:xfrm>
            <a:off x="7870975" y="4214925"/>
            <a:ext cx="434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81" name="Google Shape;281;g250cdd589fc_0_59"/>
          <p:cNvSpPr txBox="1"/>
          <p:nvPr/>
        </p:nvSpPr>
        <p:spPr>
          <a:xfrm>
            <a:off x="5786750" y="980025"/>
            <a:ext cx="6335100" cy="861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IL" sz="2200" b="1">
                <a:solidFill>
                  <a:schemeClr val="lt1"/>
                </a:solidFill>
                <a:latin typeface="Calibri"/>
                <a:ea typeface="Calibri"/>
                <a:cs typeface="Calibri"/>
                <a:sym typeface="Calibri"/>
              </a:rPr>
              <a:t>בתוצאות שקיבלנו מהמודלים האלו חל שיפור בציון ה MSE.</a:t>
            </a:r>
            <a:endParaRPr sz="2200" b="1">
              <a:solidFill>
                <a:schemeClr val="lt1"/>
              </a:solidFill>
              <a:latin typeface="Calibri"/>
              <a:ea typeface="Calibri"/>
              <a:cs typeface="Calibri"/>
              <a:sym typeface="Calibri"/>
            </a:endParaRPr>
          </a:p>
          <a:p>
            <a:pPr marL="0" lvl="0" indent="0" algn="l" rtl="0">
              <a:spcBef>
                <a:spcPts val="0"/>
              </a:spcBef>
              <a:spcAft>
                <a:spcPts val="0"/>
              </a:spcAft>
              <a:buNone/>
            </a:pPr>
            <a:endParaRPr sz="2200">
              <a:latin typeface="Calibri"/>
              <a:ea typeface="Calibri"/>
              <a:cs typeface="Calibri"/>
              <a:sym typeface="Calibri"/>
            </a:endParaRPr>
          </a:p>
        </p:txBody>
      </p:sp>
      <p:sp>
        <p:nvSpPr>
          <p:cNvPr id="282" name="Google Shape;282;g250cdd589fc_0_59"/>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83" name="Google Shape;283;g250cdd589fc_0_59"/>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84" name="Google Shape;284;g250cdd589fc_0_59" descr="Holon Institute of Technology - Wikipedia"/>
          <p:cNvPicPr preferRelativeResize="0"/>
          <p:nvPr/>
        </p:nvPicPr>
        <p:blipFill rotWithShape="1">
          <a:blip r:embed="rId4">
            <a:alphaModFix/>
          </a:blip>
          <a:srcRect/>
          <a:stretch/>
        </p:blipFill>
        <p:spPr>
          <a:xfrm>
            <a:off x="319813" y="6498276"/>
            <a:ext cx="455461" cy="282900"/>
          </a:xfrm>
          <a:prstGeom prst="rect">
            <a:avLst/>
          </a:prstGeom>
          <a:noFill/>
          <a:ln>
            <a:noFill/>
          </a:ln>
        </p:spPr>
      </p:pic>
      <p:sp>
        <p:nvSpPr>
          <p:cNvPr id="285" name="Google Shape;285;g250cdd589fc_0_59"/>
          <p:cNvSpPr txBox="1"/>
          <p:nvPr/>
        </p:nvSpPr>
        <p:spPr>
          <a:xfrm>
            <a:off x="236400" y="78525"/>
            <a:ext cx="3708900" cy="6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Mach</a:t>
            </a:r>
            <a:r>
              <a:rPr lang="iw-IL" sz="2800" b="1">
                <a:solidFill>
                  <a:srgbClr val="F1582E"/>
                </a:solidFill>
                <a:latin typeface="Open Sans"/>
                <a:ea typeface="Open Sans"/>
                <a:cs typeface="Open Sans"/>
                <a:sym typeface="Open Sans"/>
              </a:rPr>
              <a:t>i</a:t>
            </a:r>
            <a:r>
              <a:rPr lang="iw-IL" sz="2800" b="1">
                <a:solidFill>
                  <a:schemeClr val="lt1"/>
                </a:solidFill>
                <a:latin typeface="Open Sans"/>
                <a:ea typeface="Open Sans"/>
                <a:cs typeface="Open Sans"/>
                <a:sym typeface="Open Sans"/>
              </a:rPr>
              <a:t>ne Learn</a:t>
            </a:r>
            <a:r>
              <a:rPr lang="iw-IL" sz="2800" b="1">
                <a:solidFill>
                  <a:srgbClr val="F1582E"/>
                </a:solidFill>
                <a:latin typeface="Open Sans"/>
                <a:ea typeface="Open Sans"/>
                <a:cs typeface="Open Sans"/>
                <a:sym typeface="Open Sans"/>
              </a:rPr>
              <a:t>i</a:t>
            </a:r>
            <a:r>
              <a:rPr lang="iw-IL" sz="2800" b="1">
                <a:solidFill>
                  <a:schemeClr val="lt1"/>
                </a:solidFill>
                <a:latin typeface="Open Sans"/>
                <a:ea typeface="Open Sans"/>
                <a:cs typeface="Open Sans"/>
                <a:sym typeface="Open Sans"/>
              </a:rPr>
              <a:t>ng</a:t>
            </a:r>
            <a:endParaRPr sz="1200" b="1">
              <a:solidFill>
                <a:schemeClr val="lt1"/>
              </a:solidFill>
              <a:latin typeface="Open Sans"/>
              <a:ea typeface="Open Sans"/>
              <a:cs typeface="Open Sans"/>
              <a:sym typeface="Open Sans"/>
            </a:endParaRPr>
          </a:p>
          <a:p>
            <a:pPr marL="0" marR="0" lvl="0" indent="0" algn="r" rtl="1">
              <a:lnSpc>
                <a:spcPct val="100000"/>
              </a:lnSpc>
              <a:spcBef>
                <a:spcPts val="0"/>
              </a:spcBef>
              <a:spcAft>
                <a:spcPts val="0"/>
              </a:spcAft>
              <a:buClr>
                <a:schemeClr val="dk2"/>
              </a:buClr>
              <a:buSzPts val="2800"/>
              <a:buFont typeface="Arial"/>
              <a:buNone/>
            </a:pPr>
            <a:endParaRPr sz="2800" b="1">
              <a:solidFill>
                <a:schemeClr val="lt1"/>
              </a:solidFill>
              <a:latin typeface="Open Sans"/>
              <a:ea typeface="Open Sans"/>
              <a:cs typeface="Open Sans"/>
              <a:sym typeface="Open Sans"/>
            </a:endParaRPr>
          </a:p>
        </p:txBody>
      </p:sp>
      <p:pic>
        <p:nvPicPr>
          <p:cNvPr id="286" name="Google Shape;286;g250cdd589fc_0_59"/>
          <p:cNvPicPr preferRelativeResize="0"/>
          <p:nvPr/>
        </p:nvPicPr>
        <p:blipFill>
          <a:blip r:embed="rId5">
            <a:alphaModFix/>
          </a:blip>
          <a:stretch>
            <a:fillRect/>
          </a:stretch>
        </p:blipFill>
        <p:spPr>
          <a:xfrm>
            <a:off x="9189704" y="2321976"/>
            <a:ext cx="2213545" cy="1877700"/>
          </a:xfrm>
          <a:prstGeom prst="rect">
            <a:avLst/>
          </a:prstGeom>
          <a:noFill/>
          <a:ln>
            <a:noFill/>
          </a:ln>
        </p:spPr>
      </p:pic>
      <p:pic>
        <p:nvPicPr>
          <p:cNvPr id="287" name="Google Shape;287;g250cdd589fc_0_59"/>
          <p:cNvPicPr preferRelativeResize="0"/>
          <p:nvPr/>
        </p:nvPicPr>
        <p:blipFill>
          <a:blip r:embed="rId6">
            <a:alphaModFix/>
          </a:blip>
          <a:stretch>
            <a:fillRect/>
          </a:stretch>
        </p:blipFill>
        <p:spPr>
          <a:xfrm>
            <a:off x="319825" y="2424349"/>
            <a:ext cx="2533650" cy="1787300"/>
          </a:xfrm>
          <a:prstGeom prst="rect">
            <a:avLst/>
          </a:prstGeom>
          <a:noFill/>
          <a:ln>
            <a:noFill/>
          </a:ln>
        </p:spPr>
      </p:pic>
      <p:sp>
        <p:nvSpPr>
          <p:cNvPr id="288" name="Google Shape;288;g250cdd589fc_0_59"/>
          <p:cNvSpPr txBox="1"/>
          <p:nvPr/>
        </p:nvSpPr>
        <p:spPr>
          <a:xfrm>
            <a:off x="1249225" y="1780425"/>
            <a:ext cx="1192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IL" sz="2000" b="1">
                <a:solidFill>
                  <a:schemeClr val="lt1"/>
                </a:solidFill>
                <a:latin typeface="Calibri"/>
                <a:ea typeface="Calibri"/>
                <a:cs typeface="Calibri"/>
                <a:sym typeface="Calibri"/>
              </a:rPr>
              <a:t>XGB</a:t>
            </a:r>
            <a:endParaRPr sz="2000" b="1">
              <a:solidFill>
                <a:schemeClr val="lt1"/>
              </a:solidFill>
              <a:latin typeface="Calibri"/>
              <a:ea typeface="Calibri"/>
              <a:cs typeface="Calibri"/>
              <a:sym typeface="Calibri"/>
            </a:endParaRPr>
          </a:p>
        </p:txBody>
      </p:sp>
      <p:sp>
        <p:nvSpPr>
          <p:cNvPr id="289" name="Google Shape;289;g250cdd589fc_0_59"/>
          <p:cNvSpPr txBox="1"/>
          <p:nvPr/>
        </p:nvSpPr>
        <p:spPr>
          <a:xfrm>
            <a:off x="9248750" y="1780413"/>
            <a:ext cx="2292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IL" sz="2000" b="1">
                <a:solidFill>
                  <a:schemeClr val="lt1"/>
                </a:solidFill>
                <a:latin typeface="Calibri"/>
                <a:ea typeface="Calibri"/>
                <a:cs typeface="Calibri"/>
                <a:sym typeface="Calibri"/>
              </a:rPr>
              <a:t>Logistic Regression</a:t>
            </a:r>
            <a:endParaRPr sz="2000" b="1">
              <a:solidFill>
                <a:schemeClr val="lt1"/>
              </a:solidFill>
              <a:latin typeface="Calibri"/>
              <a:ea typeface="Calibri"/>
              <a:cs typeface="Calibri"/>
              <a:sym typeface="Calibri"/>
            </a:endParaRPr>
          </a:p>
        </p:txBody>
      </p:sp>
      <p:sp>
        <p:nvSpPr>
          <p:cNvPr id="290" name="Google Shape;290;g250cdd589fc_0_59"/>
          <p:cNvSpPr txBox="1"/>
          <p:nvPr/>
        </p:nvSpPr>
        <p:spPr>
          <a:xfrm>
            <a:off x="3338411" y="2424350"/>
            <a:ext cx="5515200" cy="22164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iw-IL" sz="2200" b="1">
                <a:solidFill>
                  <a:schemeClr val="lt1"/>
                </a:solidFill>
                <a:latin typeface="Calibri"/>
                <a:ea typeface="Calibri"/>
                <a:cs typeface="Calibri"/>
                <a:sym typeface="Calibri"/>
              </a:rPr>
              <a:t>בנוסף למודל הסיווג של Logistic Regression נעשה שימוש ב"ענישה"(</a:t>
            </a:r>
            <a:r>
              <a:rPr lang="iw-IL" sz="2200" b="1">
                <a:solidFill>
                  <a:schemeClr val="lt1"/>
                </a:solidFill>
                <a:highlight>
                  <a:srgbClr val="2C2C72"/>
                </a:highlight>
              </a:rPr>
              <a:t>regularization</a:t>
            </a:r>
            <a:r>
              <a:rPr lang="iw-IL" sz="2200" b="1">
                <a:solidFill>
                  <a:schemeClr val="lt1"/>
                </a:solidFill>
                <a:latin typeface="Calibri"/>
                <a:ea typeface="Calibri"/>
                <a:cs typeface="Calibri"/>
                <a:sym typeface="Calibri"/>
              </a:rPr>
              <a:t>) על מנת לשפר את המודל, מכיוון שיש לנו כמות קטנה של Samples ביחס לכמות ה-Features, ובכך מגבירים את יכולת הלמידה של המודל כאשר הוא מבצע טעויות.</a:t>
            </a:r>
            <a:endParaRPr sz="2200" b="1">
              <a:solidFill>
                <a:schemeClr val="lt1"/>
              </a:solidFill>
              <a:latin typeface="Calibri"/>
              <a:ea typeface="Calibri"/>
              <a:cs typeface="Calibri"/>
              <a:sym typeface="Calibri"/>
            </a:endParaRPr>
          </a:p>
        </p:txBody>
      </p:sp>
      <p:pic>
        <p:nvPicPr>
          <p:cNvPr id="291" name="Google Shape;291;g250cdd589fc_0_59"/>
          <p:cNvPicPr preferRelativeResize="0"/>
          <p:nvPr/>
        </p:nvPicPr>
        <p:blipFill>
          <a:blip r:embed="rId7">
            <a:alphaModFix/>
          </a:blip>
          <a:stretch>
            <a:fillRect/>
          </a:stretch>
        </p:blipFill>
        <p:spPr>
          <a:xfrm>
            <a:off x="310300" y="4316324"/>
            <a:ext cx="2552700" cy="257175"/>
          </a:xfrm>
          <a:prstGeom prst="rect">
            <a:avLst/>
          </a:prstGeom>
          <a:noFill/>
          <a:ln>
            <a:noFill/>
          </a:ln>
        </p:spPr>
      </p:pic>
      <p:pic>
        <p:nvPicPr>
          <p:cNvPr id="292" name="Google Shape;292;g250cdd589fc_0_59"/>
          <p:cNvPicPr preferRelativeResize="0"/>
          <p:nvPr/>
        </p:nvPicPr>
        <p:blipFill>
          <a:blip r:embed="rId8">
            <a:alphaModFix/>
          </a:blip>
          <a:stretch>
            <a:fillRect/>
          </a:stretch>
        </p:blipFill>
        <p:spPr>
          <a:xfrm>
            <a:off x="9069850" y="4302025"/>
            <a:ext cx="2533650" cy="285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296"/>
        <p:cNvGrpSpPr/>
        <p:nvPr/>
      </p:nvGrpSpPr>
      <p:grpSpPr>
        <a:xfrm>
          <a:off x="0" y="0"/>
          <a:ext cx="0" cy="0"/>
          <a:chOff x="0" y="0"/>
          <a:chExt cx="0" cy="0"/>
        </a:xfrm>
      </p:grpSpPr>
      <p:sp>
        <p:nvSpPr>
          <p:cNvPr id="297" name="Google Shape;297;g250cdd589fc_0_78"/>
          <p:cNvSpPr/>
          <p:nvPr/>
        </p:nvSpPr>
        <p:spPr>
          <a:xfrm>
            <a:off x="0" y="738825"/>
            <a:ext cx="22227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98" name="Google Shape;298;g250cdd589fc_0_78"/>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sp>
        <p:nvSpPr>
          <p:cNvPr id="299" name="Google Shape;299;g250cdd589fc_0_78"/>
          <p:cNvSpPr txBox="1"/>
          <p:nvPr/>
        </p:nvSpPr>
        <p:spPr>
          <a:xfrm>
            <a:off x="7870975" y="4214925"/>
            <a:ext cx="434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00" name="Google Shape;300;g250cdd589fc_0_78"/>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1" name="Google Shape;301;g250cdd589fc_0_78"/>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302" name="Google Shape;302;g250cdd589fc_0_78" descr="Holon Institute of Technology - Wikipedia"/>
          <p:cNvPicPr preferRelativeResize="0"/>
          <p:nvPr/>
        </p:nvPicPr>
        <p:blipFill rotWithShape="1">
          <a:blip r:embed="rId4">
            <a:alphaModFix/>
          </a:blip>
          <a:srcRect/>
          <a:stretch/>
        </p:blipFill>
        <p:spPr>
          <a:xfrm>
            <a:off x="319813" y="6498276"/>
            <a:ext cx="455461" cy="282900"/>
          </a:xfrm>
          <a:prstGeom prst="rect">
            <a:avLst/>
          </a:prstGeom>
          <a:noFill/>
          <a:ln>
            <a:noFill/>
          </a:ln>
        </p:spPr>
      </p:pic>
      <p:sp>
        <p:nvSpPr>
          <p:cNvPr id="303" name="Google Shape;303;g250cdd589fc_0_78"/>
          <p:cNvSpPr txBox="1"/>
          <p:nvPr/>
        </p:nvSpPr>
        <p:spPr>
          <a:xfrm>
            <a:off x="-743100" y="148300"/>
            <a:ext cx="3708900" cy="6603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לסיכום</a:t>
            </a:r>
            <a:endParaRPr sz="1200" b="1">
              <a:solidFill>
                <a:schemeClr val="lt1"/>
              </a:solidFill>
              <a:latin typeface="Open Sans"/>
              <a:ea typeface="Open Sans"/>
              <a:cs typeface="Open Sans"/>
              <a:sym typeface="Open Sans"/>
            </a:endParaRPr>
          </a:p>
          <a:p>
            <a:pPr marL="0" marR="0" lvl="0" indent="0" algn="r" rtl="1">
              <a:lnSpc>
                <a:spcPct val="100000"/>
              </a:lnSpc>
              <a:spcBef>
                <a:spcPts val="0"/>
              </a:spcBef>
              <a:spcAft>
                <a:spcPts val="0"/>
              </a:spcAft>
              <a:buClr>
                <a:schemeClr val="dk2"/>
              </a:buClr>
              <a:buSzPts val="2800"/>
              <a:buFont typeface="Arial"/>
              <a:buNone/>
            </a:pPr>
            <a:endParaRPr sz="2800" b="1">
              <a:solidFill>
                <a:schemeClr val="lt1"/>
              </a:solidFill>
              <a:latin typeface="Open Sans"/>
              <a:ea typeface="Open Sans"/>
              <a:cs typeface="Open Sans"/>
              <a:sym typeface="Open Sans"/>
            </a:endParaRPr>
          </a:p>
        </p:txBody>
      </p:sp>
      <p:sp>
        <p:nvSpPr>
          <p:cNvPr id="304" name="Google Shape;304;g250cdd589fc_0_78"/>
          <p:cNvSpPr txBox="1"/>
          <p:nvPr/>
        </p:nvSpPr>
        <p:spPr>
          <a:xfrm>
            <a:off x="5836825" y="1421675"/>
            <a:ext cx="45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05" name="Google Shape;305;g250cdd589fc_0_78"/>
          <p:cNvPicPr preferRelativeResize="0"/>
          <p:nvPr/>
        </p:nvPicPr>
        <p:blipFill>
          <a:blip r:embed="rId5">
            <a:alphaModFix/>
          </a:blip>
          <a:stretch>
            <a:fillRect/>
          </a:stretch>
        </p:blipFill>
        <p:spPr>
          <a:xfrm>
            <a:off x="2878713" y="2523718"/>
            <a:ext cx="7220925" cy="2933475"/>
          </a:xfrm>
          <a:prstGeom prst="rect">
            <a:avLst/>
          </a:prstGeom>
          <a:noFill/>
          <a:ln>
            <a:noFill/>
          </a:ln>
        </p:spPr>
      </p:pic>
      <p:sp>
        <p:nvSpPr>
          <p:cNvPr id="306" name="Google Shape;306;g250cdd589fc_0_78"/>
          <p:cNvSpPr txBox="1"/>
          <p:nvPr/>
        </p:nvSpPr>
        <p:spPr>
          <a:xfrm>
            <a:off x="1191375" y="1221575"/>
            <a:ext cx="10712400" cy="9543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iw-IL" sz="2500" b="1">
                <a:solidFill>
                  <a:schemeClr val="lt1"/>
                </a:solidFill>
                <a:latin typeface="Calibri"/>
                <a:ea typeface="Calibri"/>
                <a:cs typeface="Calibri"/>
                <a:sym typeface="Calibri"/>
              </a:rPr>
              <a:t>למעשה, התוצאה הטובה ביותר שקיבלנו היא מהמודל Logistic Regression, אך גם תוצאה זו אינה מספקת אותנו בכדי  שנוכל להגיד כי המודל מצליח באחוזים גבוהים.</a:t>
            </a:r>
            <a:endParaRPr sz="2500" b="1">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310"/>
        <p:cNvGrpSpPr/>
        <p:nvPr/>
      </p:nvGrpSpPr>
      <p:grpSpPr>
        <a:xfrm>
          <a:off x="0" y="0"/>
          <a:ext cx="0" cy="0"/>
          <a:chOff x="0" y="0"/>
          <a:chExt cx="0" cy="0"/>
        </a:xfrm>
      </p:grpSpPr>
      <p:sp>
        <p:nvSpPr>
          <p:cNvPr id="311" name="Google Shape;311;g250cdd589fc_0_114"/>
          <p:cNvSpPr/>
          <p:nvPr/>
        </p:nvSpPr>
        <p:spPr>
          <a:xfrm>
            <a:off x="0" y="738825"/>
            <a:ext cx="22227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312" name="Google Shape;312;g250cdd589fc_0_114"/>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sp>
        <p:nvSpPr>
          <p:cNvPr id="313" name="Google Shape;313;g250cdd589fc_0_114"/>
          <p:cNvSpPr txBox="1"/>
          <p:nvPr/>
        </p:nvSpPr>
        <p:spPr>
          <a:xfrm>
            <a:off x="7870975" y="4214925"/>
            <a:ext cx="434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14" name="Google Shape;314;g250cdd589fc_0_114"/>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15" name="Google Shape;315;g250cdd589fc_0_114"/>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316" name="Google Shape;316;g250cdd589fc_0_114" descr="Holon Institute of Technology - Wikipedia"/>
          <p:cNvPicPr preferRelativeResize="0"/>
          <p:nvPr/>
        </p:nvPicPr>
        <p:blipFill rotWithShape="1">
          <a:blip r:embed="rId4">
            <a:alphaModFix/>
          </a:blip>
          <a:srcRect/>
          <a:stretch/>
        </p:blipFill>
        <p:spPr>
          <a:xfrm>
            <a:off x="319813" y="6498276"/>
            <a:ext cx="455461" cy="282900"/>
          </a:xfrm>
          <a:prstGeom prst="rect">
            <a:avLst/>
          </a:prstGeom>
          <a:noFill/>
          <a:ln>
            <a:noFill/>
          </a:ln>
        </p:spPr>
      </p:pic>
      <p:sp>
        <p:nvSpPr>
          <p:cNvPr id="317" name="Google Shape;317;g250cdd589fc_0_114"/>
          <p:cNvSpPr txBox="1"/>
          <p:nvPr/>
        </p:nvSpPr>
        <p:spPr>
          <a:xfrm>
            <a:off x="-743100" y="148300"/>
            <a:ext cx="3708900" cy="6603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לסיכום</a:t>
            </a:r>
            <a:endParaRPr sz="1200" b="1">
              <a:solidFill>
                <a:schemeClr val="lt1"/>
              </a:solidFill>
              <a:latin typeface="Open Sans"/>
              <a:ea typeface="Open Sans"/>
              <a:cs typeface="Open Sans"/>
              <a:sym typeface="Open Sans"/>
            </a:endParaRPr>
          </a:p>
          <a:p>
            <a:pPr marL="0" marR="0" lvl="0" indent="0" algn="r" rtl="1">
              <a:lnSpc>
                <a:spcPct val="100000"/>
              </a:lnSpc>
              <a:spcBef>
                <a:spcPts val="0"/>
              </a:spcBef>
              <a:spcAft>
                <a:spcPts val="0"/>
              </a:spcAft>
              <a:buClr>
                <a:schemeClr val="dk2"/>
              </a:buClr>
              <a:buSzPts val="2800"/>
              <a:buFont typeface="Arial"/>
              <a:buNone/>
            </a:pPr>
            <a:endParaRPr sz="2800" b="1">
              <a:solidFill>
                <a:schemeClr val="lt1"/>
              </a:solidFill>
              <a:latin typeface="Open Sans"/>
              <a:ea typeface="Open Sans"/>
              <a:cs typeface="Open Sans"/>
              <a:sym typeface="Open Sans"/>
            </a:endParaRPr>
          </a:p>
        </p:txBody>
      </p:sp>
      <p:sp>
        <p:nvSpPr>
          <p:cNvPr id="318" name="Google Shape;318;g250cdd589fc_0_114"/>
          <p:cNvSpPr txBox="1"/>
          <p:nvPr/>
        </p:nvSpPr>
        <p:spPr>
          <a:xfrm>
            <a:off x="5836825" y="1421675"/>
            <a:ext cx="45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19" name="Google Shape;319;g250cdd589fc_0_114"/>
          <p:cNvSpPr txBox="1"/>
          <p:nvPr/>
        </p:nvSpPr>
        <p:spPr>
          <a:xfrm>
            <a:off x="1191375" y="1221575"/>
            <a:ext cx="10712400" cy="1200600"/>
          </a:xfrm>
          <a:prstGeom prst="rect">
            <a:avLst/>
          </a:prstGeom>
          <a:noFill/>
          <a:ln>
            <a:noFill/>
          </a:ln>
        </p:spPr>
        <p:txBody>
          <a:bodyPr spcFirstLastPara="1" wrap="square" lIns="91425" tIns="91425" rIns="91425" bIns="91425" anchor="t" anchorCtr="0">
            <a:spAutoFit/>
          </a:bodyPr>
          <a:lstStyle/>
          <a:p>
            <a:pPr marL="457200" lvl="0" indent="-368300" algn="r" rtl="1">
              <a:spcBef>
                <a:spcPts val="0"/>
              </a:spcBef>
              <a:spcAft>
                <a:spcPts val="0"/>
              </a:spcAft>
              <a:buClr>
                <a:srgbClr val="F1582E"/>
              </a:buClr>
              <a:buSzPts val="2200"/>
              <a:buFont typeface="Calibri"/>
              <a:buChar char="●"/>
            </a:pPr>
            <a:r>
              <a:rPr lang="iw-IL" sz="2200" b="1">
                <a:solidFill>
                  <a:schemeClr val="lt1"/>
                </a:solidFill>
                <a:latin typeface="Calibri"/>
                <a:ea typeface="Calibri"/>
                <a:cs typeface="Calibri"/>
                <a:sym typeface="Calibri"/>
              </a:rPr>
              <a:t>תחילה, תקפנו את הבעיה בצורה ישירה, ובחרנו במודלים של בעיות רגרסיה לינארית.</a:t>
            </a:r>
            <a:endParaRPr sz="2200" b="1">
              <a:solidFill>
                <a:schemeClr val="lt1"/>
              </a:solidFill>
              <a:latin typeface="Calibri"/>
              <a:ea typeface="Calibri"/>
              <a:cs typeface="Calibri"/>
              <a:sym typeface="Calibri"/>
            </a:endParaRPr>
          </a:p>
          <a:p>
            <a:pPr marL="457200" lvl="0" indent="0" algn="r" rtl="1">
              <a:spcBef>
                <a:spcPts val="0"/>
              </a:spcBef>
              <a:spcAft>
                <a:spcPts val="0"/>
              </a:spcAft>
              <a:buNone/>
            </a:pPr>
            <a:r>
              <a:rPr lang="iw-IL" sz="2200" b="1">
                <a:solidFill>
                  <a:schemeClr val="lt1"/>
                </a:solidFill>
                <a:latin typeface="Calibri"/>
                <a:ea typeface="Calibri"/>
                <a:cs typeface="Calibri"/>
                <a:sym typeface="Calibri"/>
              </a:rPr>
              <a:t>לאחר מכן, על מנת להשתמש במודלים מגוונים יותר ניסינו לבנות את הבעיה בצורה של קלסיפיקציה.</a:t>
            </a:r>
            <a:endParaRPr sz="2200" b="1">
              <a:solidFill>
                <a:schemeClr val="lt1"/>
              </a:solidFill>
              <a:latin typeface="Calibri"/>
              <a:ea typeface="Calibri"/>
              <a:cs typeface="Calibri"/>
              <a:sym typeface="Calibri"/>
            </a:endParaRPr>
          </a:p>
        </p:txBody>
      </p:sp>
      <p:sp>
        <p:nvSpPr>
          <p:cNvPr id="320" name="Google Shape;320;g250cdd589fc_0_114"/>
          <p:cNvSpPr txBox="1"/>
          <p:nvPr/>
        </p:nvSpPr>
        <p:spPr>
          <a:xfrm>
            <a:off x="981150" y="2325025"/>
            <a:ext cx="11002500" cy="3355500"/>
          </a:xfrm>
          <a:prstGeom prst="rect">
            <a:avLst/>
          </a:prstGeom>
          <a:noFill/>
          <a:ln>
            <a:noFill/>
          </a:ln>
        </p:spPr>
        <p:txBody>
          <a:bodyPr spcFirstLastPara="1" wrap="square" lIns="91425" tIns="91425" rIns="91425" bIns="91425" anchor="t" anchorCtr="0">
            <a:spAutoFit/>
          </a:bodyPr>
          <a:lstStyle/>
          <a:p>
            <a:pPr marL="457200" lvl="0" indent="-368300" algn="r" rtl="1">
              <a:spcBef>
                <a:spcPts val="0"/>
              </a:spcBef>
              <a:spcAft>
                <a:spcPts val="0"/>
              </a:spcAft>
              <a:buClr>
                <a:srgbClr val="F1582E"/>
              </a:buClr>
              <a:buSzPts val="2200"/>
              <a:buFont typeface="Calibri"/>
              <a:buChar char="●"/>
            </a:pPr>
            <a:r>
              <a:rPr lang="iw-IL" sz="2200" b="1">
                <a:solidFill>
                  <a:schemeClr val="lt1"/>
                </a:solidFill>
                <a:latin typeface="Calibri"/>
                <a:ea typeface="Calibri"/>
                <a:cs typeface="Calibri"/>
                <a:sym typeface="Calibri"/>
              </a:rPr>
              <a:t>איכות הנתונים שהתקבלה בהרכשה מן האתר לא הייתה איכותית מספיק לבניית מודל שיספק לנו תוצאות חיזוי טובות.</a:t>
            </a:r>
            <a:endParaRPr sz="2200" b="1">
              <a:solidFill>
                <a:schemeClr val="lt1"/>
              </a:solidFill>
              <a:latin typeface="Calibri"/>
              <a:ea typeface="Calibri"/>
              <a:cs typeface="Calibri"/>
              <a:sym typeface="Calibri"/>
            </a:endParaRPr>
          </a:p>
          <a:p>
            <a:pPr marL="0" lvl="0" indent="0" algn="r" rtl="1">
              <a:spcBef>
                <a:spcPts val="0"/>
              </a:spcBef>
              <a:spcAft>
                <a:spcPts val="0"/>
              </a:spcAft>
              <a:buNone/>
            </a:pPr>
            <a:endParaRPr sz="2200" b="1">
              <a:solidFill>
                <a:schemeClr val="lt1"/>
              </a:solidFill>
              <a:latin typeface="Calibri"/>
              <a:ea typeface="Calibri"/>
              <a:cs typeface="Calibri"/>
              <a:sym typeface="Calibri"/>
            </a:endParaRPr>
          </a:p>
          <a:p>
            <a:pPr marL="457200" lvl="0" indent="-368300" algn="r" rtl="1">
              <a:spcBef>
                <a:spcPts val="0"/>
              </a:spcBef>
              <a:spcAft>
                <a:spcPts val="0"/>
              </a:spcAft>
              <a:buClr>
                <a:srgbClr val="F1582E"/>
              </a:buClr>
              <a:buSzPts val="2200"/>
              <a:buFont typeface="Calibri"/>
              <a:buChar char="●"/>
            </a:pPr>
            <a:r>
              <a:rPr lang="iw-IL" sz="2200" b="1">
                <a:solidFill>
                  <a:schemeClr val="lt1"/>
                </a:solidFill>
                <a:highlight>
                  <a:srgbClr val="2C2C72"/>
                </a:highlight>
                <a:latin typeface="Calibri"/>
                <a:ea typeface="Calibri"/>
                <a:cs typeface="Calibri"/>
                <a:sym typeface="Calibri"/>
              </a:rPr>
              <a:t>דרך חשיבה אנושית -המשתנים המעורבים בהצגת דירוג מסעדות מורכבים ומשתנים בהתאם לדרך חשיבה אישית. </a:t>
            </a:r>
            <a:endParaRPr sz="2200" b="1">
              <a:solidFill>
                <a:schemeClr val="lt1"/>
              </a:solidFill>
              <a:highlight>
                <a:srgbClr val="2C2C72"/>
              </a:highlight>
              <a:latin typeface="Calibri"/>
              <a:ea typeface="Calibri"/>
              <a:cs typeface="Calibri"/>
              <a:sym typeface="Calibri"/>
            </a:endParaRPr>
          </a:p>
          <a:p>
            <a:pPr marL="0" lvl="0" indent="0" algn="r" rtl="1">
              <a:spcBef>
                <a:spcPts val="0"/>
              </a:spcBef>
              <a:spcAft>
                <a:spcPts val="0"/>
              </a:spcAft>
              <a:buNone/>
            </a:pPr>
            <a:endParaRPr sz="2200" b="1">
              <a:solidFill>
                <a:schemeClr val="lt1"/>
              </a:solidFill>
              <a:highlight>
                <a:srgbClr val="2C2C72"/>
              </a:highlight>
            </a:endParaRPr>
          </a:p>
          <a:p>
            <a:pPr marL="0" lvl="0" indent="0" algn="r" rtl="1">
              <a:spcBef>
                <a:spcPts val="0"/>
              </a:spcBef>
              <a:spcAft>
                <a:spcPts val="0"/>
              </a:spcAft>
              <a:buNone/>
            </a:pPr>
            <a:endParaRPr sz="1800" b="1">
              <a:solidFill>
                <a:schemeClr val="lt1"/>
              </a:solidFill>
              <a:highlight>
                <a:srgbClr val="2C2C72"/>
              </a:highlight>
            </a:endParaRPr>
          </a:p>
          <a:p>
            <a:pPr marL="0" lvl="0" indent="0" algn="ctr" rtl="1">
              <a:spcBef>
                <a:spcPts val="0"/>
              </a:spcBef>
              <a:spcAft>
                <a:spcPts val="0"/>
              </a:spcAft>
              <a:buNone/>
            </a:pPr>
            <a:r>
              <a:rPr lang="iw-IL" sz="2800" b="1" u="sng">
                <a:solidFill>
                  <a:schemeClr val="lt1"/>
                </a:solidFill>
                <a:highlight>
                  <a:srgbClr val="2C2C72"/>
                </a:highlight>
                <a:latin typeface="Calibri"/>
                <a:ea typeface="Calibri"/>
                <a:cs typeface="Calibri"/>
                <a:sym typeface="Calibri"/>
              </a:rPr>
              <a:t>מסקנה כללית</a:t>
            </a:r>
            <a:r>
              <a:rPr lang="iw-IL" sz="2800" b="1" u="sng">
                <a:solidFill>
                  <a:srgbClr val="F1582E"/>
                </a:solidFill>
                <a:highlight>
                  <a:srgbClr val="2C2C72"/>
                </a:highlight>
                <a:latin typeface="Calibri"/>
                <a:ea typeface="Calibri"/>
                <a:cs typeface="Calibri"/>
                <a:sym typeface="Calibri"/>
              </a:rPr>
              <a:t>:</a:t>
            </a:r>
            <a:r>
              <a:rPr lang="iw-IL" sz="2800" b="1">
                <a:solidFill>
                  <a:schemeClr val="lt1"/>
                </a:solidFill>
                <a:highlight>
                  <a:srgbClr val="2C2C72"/>
                </a:highlight>
                <a:latin typeface="Calibri"/>
                <a:ea typeface="Calibri"/>
                <a:cs typeface="Calibri"/>
                <a:sym typeface="Calibri"/>
              </a:rPr>
              <a:t> למידת מכונה מתקשה לחזות דירוג מסעדות ותהליך זה עשוי להיות מאתגר ואינו ניתן להגיון ישיר.</a:t>
            </a:r>
            <a:endParaRPr sz="2800" b="1">
              <a:solidFill>
                <a:schemeClr val="lt1"/>
              </a:solidFill>
              <a:highlight>
                <a:srgbClr val="2C2C72"/>
              </a:highlight>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324"/>
        <p:cNvGrpSpPr/>
        <p:nvPr/>
      </p:nvGrpSpPr>
      <p:grpSpPr>
        <a:xfrm>
          <a:off x="0" y="0"/>
          <a:ext cx="0" cy="0"/>
          <a:chOff x="0" y="0"/>
          <a:chExt cx="0" cy="0"/>
        </a:xfrm>
      </p:grpSpPr>
      <p:sp>
        <p:nvSpPr>
          <p:cNvPr id="325" name="Google Shape;325;g25140ef5346_0_123"/>
          <p:cNvSpPr txBox="1"/>
          <p:nvPr/>
        </p:nvSpPr>
        <p:spPr>
          <a:xfrm>
            <a:off x="2783835" y="6165008"/>
            <a:ext cx="536400" cy="69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Arial"/>
              <a:buNone/>
            </a:pPr>
            <a:endParaRPr sz="1100" b="1" i="0" u="none" strike="noStrike" cap="none">
              <a:solidFill>
                <a:srgbClr val="40BF99"/>
              </a:solidFill>
              <a:latin typeface="Quattrocento Sans"/>
              <a:ea typeface="Quattrocento Sans"/>
              <a:cs typeface="Quattrocento Sans"/>
              <a:sym typeface="Quattrocento Sans"/>
            </a:endParaRPr>
          </a:p>
        </p:txBody>
      </p:sp>
      <p:sp>
        <p:nvSpPr>
          <p:cNvPr id="326" name="Google Shape;326;g25140ef5346_0_123"/>
          <p:cNvSpPr txBox="1"/>
          <p:nvPr/>
        </p:nvSpPr>
        <p:spPr>
          <a:xfrm>
            <a:off x="2140193" y="1516426"/>
            <a:ext cx="7911600" cy="88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iw-IL" sz="8000" b="1">
                <a:solidFill>
                  <a:schemeClr val="lt1"/>
                </a:solidFill>
                <a:latin typeface="Open Sans"/>
                <a:ea typeface="Open Sans"/>
                <a:cs typeface="Open Sans"/>
                <a:sym typeface="Open Sans"/>
              </a:rPr>
              <a:t>Restuarnt</a:t>
            </a:r>
            <a:r>
              <a:rPr lang="iw-IL" sz="8000" b="1">
                <a:solidFill>
                  <a:srgbClr val="F1582E"/>
                </a:solidFill>
                <a:latin typeface="Open Sans"/>
                <a:ea typeface="Open Sans"/>
                <a:cs typeface="Open Sans"/>
                <a:sym typeface="Open Sans"/>
              </a:rPr>
              <a:t>4</a:t>
            </a:r>
            <a:r>
              <a:rPr lang="iw-IL" sz="8000" b="1">
                <a:solidFill>
                  <a:schemeClr val="lt1"/>
                </a:solidFill>
                <a:latin typeface="Open Sans"/>
                <a:ea typeface="Open Sans"/>
                <a:cs typeface="Open Sans"/>
                <a:sym typeface="Open Sans"/>
              </a:rPr>
              <a:t>u</a:t>
            </a:r>
            <a:endParaRPr sz="8000" b="1" i="0" u="none" strike="noStrike" cap="none">
              <a:solidFill>
                <a:schemeClr val="lt1"/>
              </a:solidFill>
              <a:latin typeface="Open Sans"/>
              <a:ea typeface="Open Sans"/>
              <a:cs typeface="Open Sans"/>
              <a:sym typeface="Open Sans"/>
            </a:endParaRPr>
          </a:p>
        </p:txBody>
      </p:sp>
      <p:sp>
        <p:nvSpPr>
          <p:cNvPr id="327" name="Google Shape;327;g25140ef5346_0_123"/>
          <p:cNvSpPr txBox="1"/>
          <p:nvPr/>
        </p:nvSpPr>
        <p:spPr>
          <a:xfrm>
            <a:off x="11579512" y="-494414"/>
            <a:ext cx="536400" cy="69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Arial"/>
              <a:buNone/>
            </a:pPr>
            <a:endParaRPr sz="4400" b="1" i="0" u="none" strike="noStrike" cap="none">
              <a:solidFill>
                <a:srgbClr val="40BF99"/>
              </a:solidFill>
              <a:latin typeface="Quattrocento Sans"/>
              <a:ea typeface="Quattrocento Sans"/>
              <a:cs typeface="Quattrocento Sans"/>
              <a:sym typeface="Quattrocento Sans"/>
            </a:endParaRPr>
          </a:p>
        </p:txBody>
      </p:sp>
      <p:sp>
        <p:nvSpPr>
          <p:cNvPr id="328" name="Google Shape;328;g25140ef5346_0_123"/>
          <p:cNvSpPr txBox="1"/>
          <p:nvPr/>
        </p:nvSpPr>
        <p:spPr>
          <a:xfrm>
            <a:off x="-256851" y="889886"/>
            <a:ext cx="536400" cy="69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Arial"/>
              <a:buNone/>
            </a:pPr>
            <a:endParaRPr sz="1800" b="1" i="0" u="none" strike="noStrike" cap="none">
              <a:solidFill>
                <a:srgbClr val="40BF99"/>
              </a:solidFill>
              <a:latin typeface="Quattrocento Sans"/>
              <a:ea typeface="Quattrocento Sans"/>
              <a:cs typeface="Quattrocento Sans"/>
              <a:sym typeface="Quattrocento Sans"/>
            </a:endParaRPr>
          </a:p>
        </p:txBody>
      </p:sp>
      <p:sp>
        <p:nvSpPr>
          <p:cNvPr id="329" name="Google Shape;329;g25140ef5346_0_123"/>
          <p:cNvSpPr/>
          <p:nvPr/>
        </p:nvSpPr>
        <p:spPr>
          <a:xfrm rot="10800000">
            <a:off x="0" y="5817983"/>
            <a:ext cx="12192000" cy="197400"/>
          </a:xfrm>
          <a:prstGeom prst="triangle">
            <a:avLst>
              <a:gd name="adj" fmla="val 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30" name="Google Shape;330;g25140ef5346_0_123"/>
          <p:cNvSpPr txBox="1"/>
          <p:nvPr/>
        </p:nvSpPr>
        <p:spPr>
          <a:xfrm>
            <a:off x="593750" y="3199400"/>
            <a:ext cx="11769000" cy="762300"/>
          </a:xfrm>
          <a:prstGeom prst="rect">
            <a:avLst/>
          </a:prstGeom>
          <a:noFill/>
          <a:ln>
            <a:noFill/>
          </a:ln>
        </p:spPr>
        <p:txBody>
          <a:bodyPr spcFirstLastPara="1" wrap="square" lIns="91425" tIns="91425" rIns="91425" bIns="91425" anchor="t" anchorCtr="0">
            <a:noAutofit/>
          </a:bodyPr>
          <a:lstStyle/>
          <a:p>
            <a:pPr marL="457200" lvl="0" indent="0" algn="ctr" rtl="1">
              <a:spcBef>
                <a:spcPts val="0"/>
              </a:spcBef>
              <a:spcAft>
                <a:spcPts val="0"/>
              </a:spcAft>
              <a:buClr>
                <a:schemeClr val="dk1"/>
              </a:buClr>
              <a:buSzPts val="1100"/>
              <a:buFont typeface="Arial"/>
              <a:buNone/>
            </a:pPr>
            <a:r>
              <a:rPr lang="iw-IL" sz="4700" b="1">
                <a:solidFill>
                  <a:schemeClr val="lt1"/>
                </a:solidFill>
                <a:latin typeface="Calibri"/>
                <a:ea typeface="Calibri"/>
                <a:cs typeface="Calibri"/>
                <a:sym typeface="Calibri"/>
              </a:rPr>
              <a:t>תודה רבה על ההקשבה!</a:t>
            </a:r>
            <a:endParaRPr sz="4700" b="1">
              <a:solidFill>
                <a:schemeClr val="lt1"/>
              </a:solidFill>
              <a:latin typeface="Calibri"/>
              <a:ea typeface="Calibri"/>
              <a:cs typeface="Calibri"/>
              <a:sym typeface="Calibri"/>
            </a:endParaRPr>
          </a:p>
          <a:p>
            <a:pPr marL="0" marR="0" lvl="0" indent="0" algn="r" rtl="1">
              <a:lnSpc>
                <a:spcPct val="100000"/>
              </a:lnSpc>
              <a:spcBef>
                <a:spcPts val="0"/>
              </a:spcBef>
              <a:spcAft>
                <a:spcPts val="0"/>
              </a:spcAft>
              <a:buClr>
                <a:schemeClr val="dk2"/>
              </a:buClr>
              <a:buSzPts val="2800"/>
              <a:buFont typeface="Arial"/>
              <a:buNone/>
            </a:pPr>
            <a:endParaRPr sz="2800">
              <a:solidFill>
                <a:schemeClr val="lt1"/>
              </a:solidFill>
              <a:latin typeface="Open Sans"/>
              <a:ea typeface="Open Sans"/>
              <a:cs typeface="Open Sans"/>
              <a:sym typeface="Open Sans"/>
            </a:endParaRPr>
          </a:p>
        </p:txBody>
      </p:sp>
      <p:pic>
        <p:nvPicPr>
          <p:cNvPr id="331" name="Google Shape;331;g25140ef5346_0_123" descr="Holon Institute of Technology - Wikipedia"/>
          <p:cNvPicPr preferRelativeResize="0"/>
          <p:nvPr/>
        </p:nvPicPr>
        <p:blipFill rotWithShape="1">
          <a:blip r:embed="rId3">
            <a:alphaModFix/>
          </a:blip>
          <a:srcRect/>
          <a:stretch/>
        </p:blipFill>
        <p:spPr>
          <a:xfrm>
            <a:off x="10352230" y="353752"/>
            <a:ext cx="1227282" cy="7623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99"/>
        <p:cNvGrpSpPr/>
        <p:nvPr/>
      </p:nvGrpSpPr>
      <p:grpSpPr>
        <a:xfrm>
          <a:off x="0" y="0"/>
          <a:ext cx="0" cy="0"/>
          <a:chOff x="0" y="0"/>
          <a:chExt cx="0" cy="0"/>
        </a:xfrm>
      </p:grpSpPr>
      <p:sp>
        <p:nvSpPr>
          <p:cNvPr id="100" name="Google Shape;100;p2"/>
          <p:cNvSpPr/>
          <p:nvPr/>
        </p:nvSpPr>
        <p:spPr>
          <a:xfrm rot="10800000" flipH="1">
            <a:off x="0" y="6616699"/>
            <a:ext cx="12192000" cy="2413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01" name="Google Shape;101;p2"/>
          <p:cNvSpPr txBox="1"/>
          <p:nvPr/>
        </p:nvSpPr>
        <p:spPr>
          <a:xfrm>
            <a:off x="1135050" y="148300"/>
            <a:ext cx="8891100" cy="660300"/>
          </a:xfrm>
          <a:prstGeom prst="rect">
            <a:avLst/>
          </a:prstGeom>
          <a:noFill/>
          <a:ln>
            <a:noFill/>
          </a:ln>
        </p:spPr>
        <p:txBody>
          <a:bodyPr spcFirstLastPara="1" wrap="square" lIns="91425" tIns="91425" rIns="91425" bIns="91425" anchor="t" anchorCtr="0">
            <a:noAutofit/>
          </a:bodyPr>
          <a:lstStyle/>
          <a:p>
            <a:pPr marL="0" marR="0" lvl="0" indent="0" algn="l" rtl="1">
              <a:lnSpc>
                <a:spcPct val="100000"/>
              </a:lnSpc>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הקדמה  </a:t>
            </a:r>
            <a:endParaRPr sz="1200" b="1" i="0" u="none" strike="noStrike" cap="none">
              <a:solidFill>
                <a:schemeClr val="lt1"/>
              </a:solidFill>
              <a:latin typeface="Open Sans"/>
              <a:ea typeface="Open Sans"/>
              <a:cs typeface="Open Sans"/>
              <a:sym typeface="Open Sans"/>
            </a:endParaRPr>
          </a:p>
        </p:txBody>
      </p:sp>
      <p:sp>
        <p:nvSpPr>
          <p:cNvPr id="102" name="Google Shape;102;p2"/>
          <p:cNvSpPr/>
          <p:nvPr/>
        </p:nvSpPr>
        <p:spPr>
          <a:xfrm>
            <a:off x="0" y="808700"/>
            <a:ext cx="3365500" cy="2413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03" name="Google Shape;103;p2"/>
          <p:cNvSpPr/>
          <p:nvPr/>
        </p:nvSpPr>
        <p:spPr>
          <a:xfrm>
            <a:off x="-95250" y="6391407"/>
            <a:ext cx="4067299" cy="282754"/>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104" name="Google Shape;104;p2" descr="Holon Institute of Technology - Wikipedia"/>
          <p:cNvPicPr preferRelativeResize="0"/>
          <p:nvPr/>
        </p:nvPicPr>
        <p:blipFill rotWithShape="1">
          <a:blip r:embed="rId3">
            <a:alphaModFix/>
          </a:blip>
          <a:srcRect/>
          <a:stretch/>
        </p:blipFill>
        <p:spPr>
          <a:xfrm>
            <a:off x="205592" y="6480253"/>
            <a:ext cx="608130" cy="377750"/>
          </a:xfrm>
          <a:prstGeom prst="rect">
            <a:avLst/>
          </a:prstGeom>
          <a:noFill/>
          <a:ln>
            <a:noFill/>
          </a:ln>
        </p:spPr>
      </p:pic>
      <p:pic>
        <p:nvPicPr>
          <p:cNvPr id="105" name="Google Shape;105;p2"/>
          <p:cNvPicPr preferRelativeResize="0"/>
          <p:nvPr/>
        </p:nvPicPr>
        <p:blipFill>
          <a:blip r:embed="rId4">
            <a:alphaModFix/>
          </a:blip>
          <a:stretch>
            <a:fillRect/>
          </a:stretch>
        </p:blipFill>
        <p:spPr>
          <a:xfrm>
            <a:off x="311925" y="1485400"/>
            <a:ext cx="5956575" cy="3931349"/>
          </a:xfrm>
          <a:prstGeom prst="rect">
            <a:avLst/>
          </a:prstGeom>
          <a:noFill/>
          <a:ln>
            <a:noFill/>
          </a:ln>
        </p:spPr>
      </p:pic>
      <p:sp>
        <p:nvSpPr>
          <p:cNvPr id="106" name="Google Shape;106;p2"/>
          <p:cNvSpPr txBox="1"/>
          <p:nvPr/>
        </p:nvSpPr>
        <p:spPr>
          <a:xfrm>
            <a:off x="6743875" y="808600"/>
            <a:ext cx="5395800" cy="3786600"/>
          </a:xfrm>
          <a:prstGeom prst="rect">
            <a:avLst/>
          </a:prstGeom>
          <a:noFill/>
          <a:ln>
            <a:noFill/>
          </a:ln>
        </p:spPr>
        <p:txBody>
          <a:bodyPr spcFirstLastPara="1" wrap="square" lIns="90000" tIns="91425" rIns="91425" bIns="91425" anchor="t" anchorCtr="0">
            <a:spAutoFit/>
          </a:bodyPr>
          <a:lstStyle/>
          <a:p>
            <a:pPr marL="457200" lvl="0" indent="-368300" algn="r" rtl="1">
              <a:spcBef>
                <a:spcPts val="0"/>
              </a:spcBef>
              <a:spcAft>
                <a:spcPts val="0"/>
              </a:spcAft>
              <a:buClr>
                <a:srgbClr val="F1582E"/>
              </a:buClr>
              <a:buSzPts val="2200"/>
              <a:buFont typeface="Calibri"/>
              <a:buChar char="●"/>
            </a:pPr>
            <a:r>
              <a:rPr lang="iw-IL" sz="2200" b="1">
                <a:solidFill>
                  <a:schemeClr val="lt1"/>
                </a:solidFill>
                <a:latin typeface="Calibri"/>
                <a:ea typeface="Calibri"/>
                <a:cs typeface="Calibri"/>
                <a:sym typeface="Calibri"/>
              </a:rPr>
              <a:t>במשך השנים האחרונות, דירוגי מסעדות הפכו לאחד המדדים החשובים ביותר לבחון את איכות המסעדה.</a:t>
            </a:r>
            <a:endParaRPr sz="2200" b="1">
              <a:solidFill>
                <a:schemeClr val="lt1"/>
              </a:solidFill>
              <a:latin typeface="Calibri"/>
              <a:ea typeface="Calibri"/>
              <a:cs typeface="Calibri"/>
              <a:sym typeface="Calibri"/>
            </a:endParaRPr>
          </a:p>
          <a:p>
            <a:pPr marL="0" lvl="0" indent="0" algn="r" rtl="1">
              <a:spcBef>
                <a:spcPts val="0"/>
              </a:spcBef>
              <a:spcAft>
                <a:spcPts val="0"/>
              </a:spcAft>
              <a:buClr>
                <a:schemeClr val="dk1"/>
              </a:buClr>
              <a:buSzPts val="1100"/>
              <a:buFont typeface="Arial"/>
              <a:buNone/>
            </a:pPr>
            <a:endParaRPr sz="1800" b="1">
              <a:solidFill>
                <a:schemeClr val="lt1"/>
              </a:solidFill>
              <a:latin typeface="Calibri"/>
              <a:ea typeface="Calibri"/>
              <a:cs typeface="Calibri"/>
              <a:sym typeface="Calibri"/>
            </a:endParaRPr>
          </a:p>
          <a:p>
            <a:pPr marL="457200" lvl="0" indent="-368300" algn="r" rtl="1">
              <a:spcBef>
                <a:spcPts val="0"/>
              </a:spcBef>
              <a:spcAft>
                <a:spcPts val="0"/>
              </a:spcAft>
              <a:buClr>
                <a:srgbClr val="F1582E"/>
              </a:buClr>
              <a:buSzPts val="2200"/>
              <a:buFont typeface="Calibri"/>
              <a:buChar char="●"/>
            </a:pPr>
            <a:r>
              <a:rPr lang="iw-IL" sz="2200" b="1">
                <a:solidFill>
                  <a:schemeClr val="lt1"/>
                </a:solidFill>
                <a:latin typeface="Calibri"/>
                <a:ea typeface="Calibri"/>
                <a:cs typeface="Calibri"/>
                <a:sym typeface="Calibri"/>
              </a:rPr>
              <a:t>הדירוגים של המסעדות משפיעים על ההכנסות והצלחתן. ככל שהדירוג של המסעדה טוב יותר, כך יותר אנשים יבחרו לבקר בה. עם זאת, הדירוג לא משפיע רק על ההכנסות, אלא גם על המוניטין והאמינות של המסעדה בקרב הלקוחות. </a:t>
            </a:r>
            <a:endParaRPr sz="2200" b="1">
              <a:solidFill>
                <a:schemeClr val="lt1"/>
              </a:solidFill>
              <a:latin typeface="Calibri"/>
              <a:ea typeface="Calibri"/>
              <a:cs typeface="Calibri"/>
              <a:sym typeface="Calibri"/>
            </a:endParaRPr>
          </a:p>
          <a:p>
            <a:pPr marL="0" lvl="0" indent="0" algn="r" rtl="0">
              <a:spcBef>
                <a:spcPts val="0"/>
              </a:spcBef>
              <a:spcAft>
                <a:spcPts val="0"/>
              </a:spcAft>
              <a:buNone/>
            </a:pPr>
            <a:endParaRPr sz="1800" b="1">
              <a:solidFill>
                <a:schemeClr val="lt1"/>
              </a:solidFill>
              <a:latin typeface="Calibri"/>
              <a:ea typeface="Calibri"/>
              <a:cs typeface="Calibri"/>
              <a:sym typeface="Calibri"/>
            </a:endParaRPr>
          </a:p>
        </p:txBody>
      </p:sp>
      <p:sp>
        <p:nvSpPr>
          <p:cNvPr id="107" name="Google Shape;107;p2"/>
          <p:cNvSpPr txBox="1"/>
          <p:nvPr/>
        </p:nvSpPr>
        <p:spPr>
          <a:xfrm>
            <a:off x="6826675" y="4677850"/>
            <a:ext cx="5230200" cy="1200600"/>
          </a:xfrm>
          <a:prstGeom prst="rect">
            <a:avLst/>
          </a:prstGeom>
          <a:noFill/>
          <a:ln>
            <a:noFill/>
          </a:ln>
        </p:spPr>
        <p:txBody>
          <a:bodyPr spcFirstLastPara="1" wrap="square" lIns="91425" tIns="91425" rIns="91425" bIns="91425" anchor="t" anchorCtr="0">
            <a:spAutoFit/>
          </a:bodyPr>
          <a:lstStyle/>
          <a:p>
            <a:pPr marL="457200" lvl="0" indent="-368300" algn="r" rtl="1">
              <a:spcBef>
                <a:spcPts val="0"/>
              </a:spcBef>
              <a:spcAft>
                <a:spcPts val="0"/>
              </a:spcAft>
              <a:buClr>
                <a:srgbClr val="F1582E"/>
              </a:buClr>
              <a:buSzPts val="2200"/>
              <a:buFont typeface="Calibri"/>
              <a:buChar char="●"/>
            </a:pPr>
            <a:r>
              <a:rPr lang="iw-IL" sz="2200" b="1">
                <a:solidFill>
                  <a:schemeClr val="lt1"/>
                </a:solidFill>
                <a:latin typeface="Calibri"/>
                <a:ea typeface="Calibri"/>
                <a:cs typeface="Calibri"/>
                <a:sym typeface="Calibri"/>
              </a:rPr>
              <a:t>בעזרת ניתוח נתוני המסעדות, אנו יכולים להבין את הקשר בין המאפיינים של המסעדה לבין הדירוג שלה</a:t>
            </a:r>
            <a:r>
              <a:rPr lang="iw-IL" sz="2200">
                <a:solidFill>
                  <a:schemeClr val="lt1"/>
                </a:solidFill>
                <a:latin typeface="Calibri"/>
                <a:ea typeface="Calibri"/>
                <a:cs typeface="Calibri"/>
                <a:sym typeface="Calibri"/>
              </a:rPr>
              <a:t>.</a:t>
            </a:r>
            <a:endParaRPr sz="220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111"/>
        <p:cNvGrpSpPr/>
        <p:nvPr/>
      </p:nvGrpSpPr>
      <p:grpSpPr>
        <a:xfrm>
          <a:off x="0" y="0"/>
          <a:ext cx="0" cy="0"/>
          <a:chOff x="0" y="0"/>
          <a:chExt cx="0" cy="0"/>
        </a:xfrm>
      </p:grpSpPr>
      <p:sp>
        <p:nvSpPr>
          <p:cNvPr id="112" name="Google Shape;112;g25140ef5346_0_21"/>
          <p:cNvSpPr/>
          <p:nvPr/>
        </p:nvSpPr>
        <p:spPr>
          <a:xfrm>
            <a:off x="10339800" y="-41100"/>
            <a:ext cx="914400" cy="47244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1" i="0" u="none" strike="noStrike" cap="none">
              <a:solidFill>
                <a:srgbClr val="2C2C72"/>
              </a:solidFill>
              <a:latin typeface="Quattrocento Sans"/>
              <a:ea typeface="Quattrocento Sans"/>
              <a:cs typeface="Quattrocento Sans"/>
              <a:sym typeface="Quattrocento Sans"/>
            </a:endParaRPr>
          </a:p>
        </p:txBody>
      </p:sp>
      <p:sp>
        <p:nvSpPr>
          <p:cNvPr id="113" name="Google Shape;113;g25140ef5346_0_21"/>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4" name="Google Shape;114;g25140ef5346_0_21"/>
          <p:cNvSpPr/>
          <p:nvPr/>
        </p:nvSpPr>
        <p:spPr>
          <a:xfrm>
            <a:off x="10063500" y="-41100"/>
            <a:ext cx="914400" cy="4642200"/>
          </a:xfrm>
          <a:prstGeom prst="rect">
            <a:avLst/>
          </a:prstGeom>
          <a:solidFill>
            <a:srgbClr val="F1582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1" i="0" u="none" strike="noStrike" cap="none">
              <a:solidFill>
                <a:srgbClr val="2C2C72"/>
              </a:solidFill>
              <a:latin typeface="Quattrocento Sans"/>
              <a:ea typeface="Quattrocento Sans"/>
              <a:cs typeface="Quattrocento Sans"/>
              <a:sym typeface="Quattrocento Sans"/>
            </a:endParaRPr>
          </a:p>
        </p:txBody>
      </p:sp>
      <p:sp>
        <p:nvSpPr>
          <p:cNvPr id="115" name="Google Shape;115;g25140ef5346_0_21"/>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g25140ef5346_0_21"/>
          <p:cNvSpPr txBox="1"/>
          <p:nvPr/>
        </p:nvSpPr>
        <p:spPr>
          <a:xfrm>
            <a:off x="909150" y="1394850"/>
            <a:ext cx="8810100" cy="18525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Clr>
                <a:schemeClr val="dk1"/>
              </a:buClr>
              <a:buSzPts val="1100"/>
              <a:buFont typeface="Arial"/>
              <a:buNone/>
            </a:pPr>
            <a:r>
              <a:rPr lang="iw-IL" sz="3400" b="1">
                <a:solidFill>
                  <a:schemeClr val="lt1"/>
                </a:solidFill>
                <a:latin typeface="Calibri"/>
                <a:ea typeface="Calibri"/>
                <a:cs typeface="Calibri"/>
                <a:sym typeface="Calibri"/>
              </a:rPr>
              <a:t>איך משפיעים מאפיינים שונים על דירוג המסעדה , ואיך ניתן לחזות דירוג זה </a:t>
            </a:r>
            <a:r>
              <a:rPr lang="iw-IL" sz="3400" b="1">
                <a:solidFill>
                  <a:srgbClr val="F1582E"/>
                </a:solidFill>
                <a:latin typeface="Calibri"/>
                <a:ea typeface="Calibri"/>
                <a:cs typeface="Calibri"/>
                <a:sym typeface="Calibri"/>
              </a:rPr>
              <a:t>?</a:t>
            </a:r>
            <a:endParaRPr sz="3400">
              <a:solidFill>
                <a:srgbClr val="F1582E"/>
              </a:solidFill>
              <a:latin typeface="Calibri"/>
              <a:ea typeface="Calibri"/>
              <a:cs typeface="Calibri"/>
              <a:sym typeface="Calibri"/>
            </a:endParaRPr>
          </a:p>
          <a:p>
            <a:pPr marL="0" marR="0" lvl="0" indent="0" algn="ctr" rtl="0">
              <a:lnSpc>
                <a:spcPct val="115000"/>
              </a:lnSpc>
              <a:spcBef>
                <a:spcPts val="0"/>
              </a:spcBef>
              <a:spcAft>
                <a:spcPts val="0"/>
              </a:spcAft>
              <a:buClr>
                <a:schemeClr val="dk1"/>
              </a:buClr>
              <a:buSzPts val="1100"/>
              <a:buFont typeface="Arial"/>
              <a:buNone/>
            </a:pPr>
            <a:endParaRPr sz="3500" b="1">
              <a:solidFill>
                <a:schemeClr val="lt1"/>
              </a:solidFill>
            </a:endParaRPr>
          </a:p>
        </p:txBody>
      </p:sp>
      <p:pic>
        <p:nvPicPr>
          <p:cNvPr id="117" name="Google Shape;117;g25140ef5346_0_21" descr="Holon Institute of Technology - Wikipedia"/>
          <p:cNvPicPr preferRelativeResize="0"/>
          <p:nvPr/>
        </p:nvPicPr>
        <p:blipFill rotWithShape="1">
          <a:blip r:embed="rId3">
            <a:alphaModFix/>
          </a:blip>
          <a:srcRect/>
          <a:stretch/>
        </p:blipFill>
        <p:spPr>
          <a:xfrm>
            <a:off x="453946" y="6512723"/>
            <a:ext cx="455203" cy="282750"/>
          </a:xfrm>
          <a:prstGeom prst="rect">
            <a:avLst/>
          </a:prstGeom>
          <a:noFill/>
          <a:ln>
            <a:noFill/>
          </a:ln>
        </p:spPr>
      </p:pic>
      <p:pic>
        <p:nvPicPr>
          <p:cNvPr id="118" name="Google Shape;118;g25140ef5346_0_21"/>
          <p:cNvPicPr preferRelativeResize="0"/>
          <p:nvPr/>
        </p:nvPicPr>
        <p:blipFill>
          <a:blip r:embed="rId4">
            <a:alphaModFix/>
          </a:blip>
          <a:stretch>
            <a:fillRect/>
          </a:stretch>
        </p:blipFill>
        <p:spPr>
          <a:xfrm>
            <a:off x="3476550" y="3287050"/>
            <a:ext cx="3789926" cy="3387250"/>
          </a:xfrm>
          <a:prstGeom prst="rect">
            <a:avLst/>
          </a:prstGeom>
          <a:noFill/>
          <a:ln>
            <a:noFill/>
          </a:ln>
        </p:spPr>
      </p:pic>
      <p:sp>
        <p:nvSpPr>
          <p:cNvPr id="119" name="Google Shape;119;g25140ef5346_0_21"/>
          <p:cNvSpPr txBox="1"/>
          <p:nvPr/>
        </p:nvSpPr>
        <p:spPr>
          <a:xfrm>
            <a:off x="670650" y="148400"/>
            <a:ext cx="8891100" cy="660300"/>
          </a:xfrm>
          <a:prstGeom prst="rect">
            <a:avLst/>
          </a:prstGeom>
          <a:noFill/>
          <a:ln>
            <a:noFill/>
          </a:ln>
        </p:spPr>
        <p:txBody>
          <a:bodyPr spcFirstLastPara="1" wrap="square" lIns="91425" tIns="91425" rIns="91425" bIns="91425" anchor="t" anchorCtr="0">
            <a:noAutofit/>
          </a:bodyPr>
          <a:lstStyle/>
          <a:p>
            <a:pPr marL="0" marR="0" lvl="0" indent="0" algn="l" rtl="1">
              <a:lnSpc>
                <a:spcPct val="100000"/>
              </a:lnSpc>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שאלת המחקר </a:t>
            </a:r>
            <a:endParaRPr sz="1200" b="1" i="0" u="none" strike="noStrike" cap="none">
              <a:solidFill>
                <a:schemeClr val="lt1"/>
              </a:solidFill>
              <a:latin typeface="Open Sans"/>
              <a:ea typeface="Open Sans"/>
              <a:cs typeface="Open Sans"/>
              <a:sym typeface="Open Sans"/>
            </a:endParaRPr>
          </a:p>
        </p:txBody>
      </p:sp>
      <p:sp>
        <p:nvSpPr>
          <p:cNvPr id="120" name="Google Shape;120;g25140ef5346_0_21"/>
          <p:cNvSpPr/>
          <p:nvPr/>
        </p:nvSpPr>
        <p:spPr>
          <a:xfrm>
            <a:off x="0" y="808700"/>
            <a:ext cx="33654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124"/>
        <p:cNvGrpSpPr/>
        <p:nvPr/>
      </p:nvGrpSpPr>
      <p:grpSpPr>
        <a:xfrm>
          <a:off x="0" y="0"/>
          <a:ext cx="0" cy="0"/>
          <a:chOff x="0" y="0"/>
          <a:chExt cx="0" cy="0"/>
        </a:xfrm>
      </p:grpSpPr>
      <p:sp>
        <p:nvSpPr>
          <p:cNvPr id="125" name="Google Shape;125;p3"/>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26" name="Google Shape;126;p3"/>
          <p:cNvSpPr txBox="1"/>
          <p:nvPr/>
        </p:nvSpPr>
        <p:spPr>
          <a:xfrm>
            <a:off x="-483900" y="148300"/>
            <a:ext cx="4250100" cy="660300"/>
          </a:xfrm>
          <a:prstGeom prst="rect">
            <a:avLst/>
          </a:prstGeom>
          <a:noFill/>
          <a:ln>
            <a:noFill/>
          </a:ln>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מקור הנתונים והרכשה</a:t>
            </a:r>
            <a:endParaRPr sz="1200" b="1" i="0" u="none" strike="noStrike" cap="none">
              <a:solidFill>
                <a:schemeClr val="lt1"/>
              </a:solidFill>
              <a:latin typeface="Open Sans"/>
              <a:ea typeface="Open Sans"/>
              <a:cs typeface="Open Sans"/>
              <a:sym typeface="Open Sans"/>
            </a:endParaRPr>
          </a:p>
        </p:txBody>
      </p:sp>
      <p:sp>
        <p:nvSpPr>
          <p:cNvPr id="127" name="Google Shape;127;p3"/>
          <p:cNvSpPr/>
          <p:nvPr/>
        </p:nvSpPr>
        <p:spPr>
          <a:xfrm>
            <a:off x="0" y="808700"/>
            <a:ext cx="33654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28" name="Google Shape;128;p3"/>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129" name="Google Shape;129;p3"/>
          <p:cNvPicPr preferRelativeResize="0"/>
          <p:nvPr/>
        </p:nvPicPr>
        <p:blipFill rotWithShape="1">
          <a:blip r:embed="rId3">
            <a:alphaModFix/>
          </a:blip>
          <a:srcRect l="2898" t="86719" r="56783" b="6253"/>
          <a:stretch/>
        </p:blipFill>
        <p:spPr>
          <a:xfrm>
            <a:off x="-5303000" y="-51000"/>
            <a:ext cx="1689250" cy="199300"/>
          </a:xfrm>
          <a:prstGeom prst="rect">
            <a:avLst/>
          </a:prstGeom>
          <a:noFill/>
          <a:ln>
            <a:noFill/>
          </a:ln>
        </p:spPr>
      </p:pic>
      <p:pic>
        <p:nvPicPr>
          <p:cNvPr id="130" name="Google Shape;130;p3" descr="Holon Institute of Technology - Wikipedia"/>
          <p:cNvPicPr preferRelativeResize="0"/>
          <p:nvPr/>
        </p:nvPicPr>
        <p:blipFill rotWithShape="1">
          <a:blip r:embed="rId4">
            <a:alphaModFix/>
          </a:blip>
          <a:srcRect/>
          <a:stretch/>
        </p:blipFill>
        <p:spPr>
          <a:xfrm>
            <a:off x="319813" y="6498276"/>
            <a:ext cx="455461" cy="282900"/>
          </a:xfrm>
          <a:prstGeom prst="rect">
            <a:avLst/>
          </a:prstGeom>
          <a:noFill/>
          <a:ln>
            <a:noFill/>
          </a:ln>
        </p:spPr>
      </p:pic>
      <p:sp>
        <p:nvSpPr>
          <p:cNvPr id="131" name="Google Shape;131;p3"/>
          <p:cNvSpPr txBox="1"/>
          <p:nvPr/>
        </p:nvSpPr>
        <p:spPr>
          <a:xfrm>
            <a:off x="5449150" y="1472000"/>
            <a:ext cx="5987700" cy="861900"/>
          </a:xfrm>
          <a:prstGeom prst="rect">
            <a:avLst/>
          </a:prstGeom>
          <a:noFill/>
          <a:ln>
            <a:noFill/>
          </a:ln>
        </p:spPr>
        <p:txBody>
          <a:bodyPr spcFirstLastPara="1" wrap="square" lIns="91425" tIns="91425" rIns="91425" bIns="91425" anchor="t" anchorCtr="0">
            <a:spAutoFit/>
          </a:bodyPr>
          <a:lstStyle/>
          <a:p>
            <a:pPr marL="457200" lvl="0" indent="-368300" algn="r" rtl="1">
              <a:spcBef>
                <a:spcPts val="0"/>
              </a:spcBef>
              <a:spcAft>
                <a:spcPts val="0"/>
              </a:spcAft>
              <a:buClr>
                <a:srgbClr val="F1582E"/>
              </a:buClr>
              <a:buSzPts val="2200"/>
              <a:buFont typeface="Calibri"/>
              <a:buChar char="●"/>
            </a:pPr>
            <a:r>
              <a:rPr lang="iw-IL" sz="2200" b="1">
                <a:solidFill>
                  <a:schemeClr val="lt1"/>
                </a:solidFill>
                <a:latin typeface="Calibri"/>
                <a:ea typeface="Calibri"/>
                <a:cs typeface="Calibri"/>
                <a:sym typeface="Calibri"/>
              </a:rPr>
              <a:t>שימוש באתר zaprest כמקור להרכשת הנתונים של דירוגי המסעדות בישראל.</a:t>
            </a:r>
            <a:endParaRPr sz="2200" b="1">
              <a:solidFill>
                <a:schemeClr val="lt1"/>
              </a:solidFill>
              <a:latin typeface="Calibri"/>
              <a:ea typeface="Calibri"/>
              <a:cs typeface="Calibri"/>
              <a:sym typeface="Calibri"/>
            </a:endParaRPr>
          </a:p>
        </p:txBody>
      </p:sp>
      <p:sp>
        <p:nvSpPr>
          <p:cNvPr id="132" name="Google Shape;132;p3"/>
          <p:cNvSpPr txBox="1"/>
          <p:nvPr/>
        </p:nvSpPr>
        <p:spPr>
          <a:xfrm>
            <a:off x="1168225" y="2975138"/>
            <a:ext cx="6706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IL" sz="2000" b="1" i="1" u="sng">
                <a:solidFill>
                  <a:srgbClr val="F1582E"/>
                </a:solidFill>
                <a:latin typeface="Calibri"/>
                <a:ea typeface="Calibri"/>
                <a:cs typeface="Calibri"/>
                <a:sym typeface="Calibri"/>
              </a:rPr>
              <a:t>https://www.rest.co.il/</a:t>
            </a:r>
            <a:endParaRPr sz="2000" b="1" i="1" u="sng">
              <a:solidFill>
                <a:srgbClr val="F1582E"/>
              </a:solidFill>
              <a:latin typeface="Calibri"/>
              <a:ea typeface="Calibri"/>
              <a:cs typeface="Calibri"/>
              <a:sym typeface="Calibri"/>
            </a:endParaRPr>
          </a:p>
        </p:txBody>
      </p:sp>
      <p:sp>
        <p:nvSpPr>
          <p:cNvPr id="133" name="Google Shape;133;p3"/>
          <p:cNvSpPr txBox="1"/>
          <p:nvPr/>
        </p:nvSpPr>
        <p:spPr>
          <a:xfrm>
            <a:off x="6182650" y="3047650"/>
            <a:ext cx="5254200" cy="523200"/>
          </a:xfrm>
          <a:prstGeom prst="rect">
            <a:avLst/>
          </a:prstGeom>
          <a:noFill/>
          <a:ln>
            <a:noFill/>
          </a:ln>
        </p:spPr>
        <p:txBody>
          <a:bodyPr spcFirstLastPara="1" wrap="square" lIns="91425" tIns="91425" rIns="91425" bIns="91425" anchor="t" anchorCtr="0">
            <a:spAutoFit/>
          </a:bodyPr>
          <a:lstStyle/>
          <a:p>
            <a:pPr marL="457200" lvl="0" indent="-368300" algn="r" rtl="1">
              <a:spcBef>
                <a:spcPts val="0"/>
              </a:spcBef>
              <a:spcAft>
                <a:spcPts val="0"/>
              </a:spcAft>
              <a:buClr>
                <a:srgbClr val="F1582E"/>
              </a:buClr>
              <a:buSzPts val="2200"/>
              <a:buFont typeface="Calibri"/>
              <a:buChar char="●"/>
            </a:pPr>
            <a:r>
              <a:rPr lang="iw-IL" sz="2200" b="1">
                <a:solidFill>
                  <a:schemeClr val="lt1"/>
                </a:solidFill>
                <a:latin typeface="Calibri"/>
                <a:ea typeface="Calibri"/>
                <a:cs typeface="Calibri"/>
                <a:sym typeface="Calibri"/>
              </a:rPr>
              <a:t>כיום באתר נמצאים מעל ל 23,000 מסעדות.</a:t>
            </a:r>
            <a:endParaRPr sz="2200" b="1">
              <a:solidFill>
                <a:schemeClr val="lt1"/>
              </a:solidFill>
              <a:latin typeface="Calibri"/>
              <a:ea typeface="Calibri"/>
              <a:cs typeface="Calibri"/>
              <a:sym typeface="Calibri"/>
            </a:endParaRPr>
          </a:p>
        </p:txBody>
      </p:sp>
      <p:sp>
        <p:nvSpPr>
          <p:cNvPr id="134" name="Google Shape;134;p3"/>
          <p:cNvSpPr txBox="1"/>
          <p:nvPr/>
        </p:nvSpPr>
        <p:spPr>
          <a:xfrm>
            <a:off x="3766200" y="4108975"/>
            <a:ext cx="7670700" cy="861900"/>
          </a:xfrm>
          <a:prstGeom prst="rect">
            <a:avLst/>
          </a:prstGeom>
          <a:noFill/>
          <a:ln>
            <a:noFill/>
          </a:ln>
        </p:spPr>
        <p:txBody>
          <a:bodyPr spcFirstLastPara="1" wrap="square" lIns="91425" tIns="91425" rIns="91425" bIns="91425" anchor="t" anchorCtr="0">
            <a:spAutoFit/>
          </a:bodyPr>
          <a:lstStyle/>
          <a:p>
            <a:pPr marL="457200" lvl="0" indent="-368300" algn="r" rtl="1">
              <a:spcBef>
                <a:spcPts val="0"/>
              </a:spcBef>
              <a:spcAft>
                <a:spcPts val="0"/>
              </a:spcAft>
              <a:buClr>
                <a:srgbClr val="F1582E"/>
              </a:buClr>
              <a:buSzPts val="2200"/>
              <a:buFont typeface="Calibri"/>
              <a:buChar char="●"/>
            </a:pPr>
            <a:r>
              <a:rPr lang="iw-IL" sz="2200" b="1">
                <a:solidFill>
                  <a:schemeClr val="lt1"/>
                </a:solidFill>
                <a:latin typeface="Calibri"/>
                <a:ea typeface="Calibri"/>
                <a:cs typeface="Calibri"/>
                <a:sym typeface="Calibri"/>
              </a:rPr>
              <a:t>חילוץ כלל המסעדות מן האתר, ולאחר מכן חילוץ מאפייניה והדירוג של כל אחת מן המסעדות.</a:t>
            </a:r>
            <a:endParaRPr sz="2200" b="1">
              <a:solidFill>
                <a:schemeClr val="lt1"/>
              </a:solidFill>
              <a:latin typeface="Calibri"/>
              <a:ea typeface="Calibri"/>
              <a:cs typeface="Calibri"/>
              <a:sym typeface="Calibri"/>
            </a:endParaRPr>
          </a:p>
        </p:txBody>
      </p:sp>
      <p:pic>
        <p:nvPicPr>
          <p:cNvPr id="135" name="Google Shape;135;p3"/>
          <p:cNvPicPr preferRelativeResize="0"/>
          <p:nvPr/>
        </p:nvPicPr>
        <p:blipFill rotWithShape="1">
          <a:blip r:embed="rId5">
            <a:alphaModFix/>
          </a:blip>
          <a:srcRect l="25390" r="23951" b="12018"/>
          <a:stretch/>
        </p:blipFill>
        <p:spPr>
          <a:xfrm>
            <a:off x="1611875" y="1332125"/>
            <a:ext cx="1753524" cy="17155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139"/>
        <p:cNvGrpSpPr/>
        <p:nvPr/>
      </p:nvGrpSpPr>
      <p:grpSpPr>
        <a:xfrm>
          <a:off x="0" y="0"/>
          <a:ext cx="0" cy="0"/>
          <a:chOff x="0" y="0"/>
          <a:chExt cx="0" cy="0"/>
        </a:xfrm>
      </p:grpSpPr>
      <p:sp>
        <p:nvSpPr>
          <p:cNvPr id="140" name="Google Shape;140;g24d40766fa9_0_91"/>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41" name="Google Shape;141;g24d40766fa9_0_91"/>
          <p:cNvSpPr txBox="1"/>
          <p:nvPr/>
        </p:nvSpPr>
        <p:spPr>
          <a:xfrm>
            <a:off x="-795150" y="148300"/>
            <a:ext cx="4250100" cy="660300"/>
          </a:xfrm>
          <a:prstGeom prst="rect">
            <a:avLst/>
          </a:prstGeom>
          <a:noFill/>
          <a:ln>
            <a:noFill/>
          </a:ln>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דרכי הרכשת הנתונים</a:t>
            </a:r>
            <a:endParaRPr sz="1200" b="1" i="0" u="none" strike="noStrike" cap="none">
              <a:solidFill>
                <a:schemeClr val="lt1"/>
              </a:solidFill>
              <a:latin typeface="Open Sans"/>
              <a:ea typeface="Open Sans"/>
              <a:cs typeface="Open Sans"/>
              <a:sym typeface="Open Sans"/>
            </a:endParaRPr>
          </a:p>
        </p:txBody>
      </p:sp>
      <p:sp>
        <p:nvSpPr>
          <p:cNvPr id="142" name="Google Shape;142;g24d40766fa9_0_91"/>
          <p:cNvSpPr/>
          <p:nvPr/>
        </p:nvSpPr>
        <p:spPr>
          <a:xfrm>
            <a:off x="0" y="808700"/>
            <a:ext cx="33654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43" name="Google Shape;143;g24d40766fa9_0_91"/>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144" name="Google Shape;144;g24d40766fa9_0_91"/>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pic>
        <p:nvPicPr>
          <p:cNvPr id="145" name="Google Shape;145;g24d40766fa9_0_91" descr="Holon Institute of Technology - Wikipedia"/>
          <p:cNvPicPr preferRelativeResize="0"/>
          <p:nvPr/>
        </p:nvPicPr>
        <p:blipFill rotWithShape="1">
          <a:blip r:embed="rId4">
            <a:alphaModFix/>
          </a:blip>
          <a:srcRect/>
          <a:stretch/>
        </p:blipFill>
        <p:spPr>
          <a:xfrm>
            <a:off x="319813" y="6498276"/>
            <a:ext cx="455461" cy="282900"/>
          </a:xfrm>
          <a:prstGeom prst="rect">
            <a:avLst/>
          </a:prstGeom>
          <a:noFill/>
          <a:ln>
            <a:noFill/>
          </a:ln>
        </p:spPr>
      </p:pic>
      <p:sp>
        <p:nvSpPr>
          <p:cNvPr id="146" name="Google Shape;146;g24d40766fa9_0_91"/>
          <p:cNvSpPr txBox="1"/>
          <p:nvPr/>
        </p:nvSpPr>
        <p:spPr>
          <a:xfrm>
            <a:off x="8613825" y="1332525"/>
            <a:ext cx="3365400" cy="1154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IL" sz="2100">
                <a:solidFill>
                  <a:schemeClr val="lt1"/>
                </a:solidFill>
                <a:latin typeface="Calibri"/>
                <a:ea typeface="Calibri"/>
                <a:cs typeface="Calibri"/>
                <a:sym typeface="Calibri"/>
              </a:rPr>
              <a:t>שימוש בספריית </a:t>
            </a:r>
            <a:r>
              <a:rPr lang="iw-IL" sz="2100" b="1">
                <a:solidFill>
                  <a:schemeClr val="lt1"/>
                </a:solidFill>
                <a:latin typeface="Calibri"/>
                <a:ea typeface="Calibri"/>
                <a:cs typeface="Calibri"/>
                <a:sym typeface="Calibri"/>
              </a:rPr>
              <a:t>Selenium</a:t>
            </a:r>
            <a:r>
              <a:rPr lang="iw-IL" sz="2100">
                <a:solidFill>
                  <a:schemeClr val="lt1"/>
                </a:solidFill>
                <a:latin typeface="Calibri"/>
                <a:ea typeface="Calibri"/>
                <a:cs typeface="Calibri"/>
                <a:sym typeface="Calibri"/>
              </a:rPr>
              <a:t>  לצורך שליטה בדפדפן וחילוץ הנתונים מדפי המסעדות.</a:t>
            </a:r>
            <a:endParaRPr sz="2100">
              <a:solidFill>
                <a:schemeClr val="lt1"/>
              </a:solidFill>
              <a:latin typeface="Calibri"/>
              <a:ea typeface="Calibri"/>
              <a:cs typeface="Calibri"/>
              <a:sym typeface="Calibri"/>
            </a:endParaRPr>
          </a:p>
        </p:txBody>
      </p:sp>
      <p:pic>
        <p:nvPicPr>
          <p:cNvPr id="147" name="Google Shape;147;g24d40766fa9_0_91" title="Untitled video - Made with Clipchamp (2).mp4">
            <a:hlinkClick r:id="rId5"/>
          </p:cNvPr>
          <p:cNvPicPr preferRelativeResize="0"/>
          <p:nvPr/>
        </p:nvPicPr>
        <p:blipFill>
          <a:blip r:embed="rId6">
            <a:alphaModFix/>
          </a:blip>
          <a:stretch>
            <a:fillRect/>
          </a:stretch>
        </p:blipFill>
        <p:spPr>
          <a:xfrm>
            <a:off x="319825" y="1332525"/>
            <a:ext cx="8491128" cy="47762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151"/>
        <p:cNvGrpSpPr/>
        <p:nvPr/>
      </p:nvGrpSpPr>
      <p:grpSpPr>
        <a:xfrm>
          <a:off x="0" y="0"/>
          <a:ext cx="0" cy="0"/>
          <a:chOff x="0" y="0"/>
          <a:chExt cx="0" cy="0"/>
        </a:xfrm>
      </p:grpSpPr>
      <p:sp>
        <p:nvSpPr>
          <p:cNvPr id="152" name="Google Shape;152;g24d40766fa9_0_100"/>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3" name="Google Shape;153;g24d40766fa9_0_100"/>
          <p:cNvSpPr/>
          <p:nvPr/>
        </p:nvSpPr>
        <p:spPr>
          <a:xfrm>
            <a:off x="0" y="808700"/>
            <a:ext cx="33654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4" name="Google Shape;154;g24d40766fa9_0_100"/>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155" name="Google Shape;155;g24d40766fa9_0_100"/>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pic>
        <p:nvPicPr>
          <p:cNvPr id="156" name="Google Shape;156;g24d40766fa9_0_100" descr="Holon Institute of Technology - Wikipedia"/>
          <p:cNvPicPr preferRelativeResize="0"/>
          <p:nvPr/>
        </p:nvPicPr>
        <p:blipFill rotWithShape="1">
          <a:blip r:embed="rId4">
            <a:alphaModFix/>
          </a:blip>
          <a:srcRect/>
          <a:stretch/>
        </p:blipFill>
        <p:spPr>
          <a:xfrm>
            <a:off x="319813" y="6498276"/>
            <a:ext cx="455461" cy="282900"/>
          </a:xfrm>
          <a:prstGeom prst="rect">
            <a:avLst/>
          </a:prstGeom>
          <a:noFill/>
          <a:ln>
            <a:noFill/>
          </a:ln>
        </p:spPr>
      </p:pic>
      <p:pic>
        <p:nvPicPr>
          <p:cNvPr id="157" name="Google Shape;157;g24d40766fa9_0_100"/>
          <p:cNvPicPr preferRelativeResize="0"/>
          <p:nvPr/>
        </p:nvPicPr>
        <p:blipFill>
          <a:blip r:embed="rId5">
            <a:alphaModFix/>
          </a:blip>
          <a:stretch>
            <a:fillRect/>
          </a:stretch>
        </p:blipFill>
        <p:spPr>
          <a:xfrm>
            <a:off x="5775150" y="2979625"/>
            <a:ext cx="9599526" cy="3087825"/>
          </a:xfrm>
          <a:prstGeom prst="rect">
            <a:avLst/>
          </a:prstGeom>
          <a:noFill/>
          <a:ln>
            <a:noFill/>
          </a:ln>
        </p:spPr>
      </p:pic>
      <p:pic>
        <p:nvPicPr>
          <p:cNvPr id="158" name="Google Shape;158;g24d40766fa9_0_100"/>
          <p:cNvPicPr preferRelativeResize="0"/>
          <p:nvPr/>
        </p:nvPicPr>
        <p:blipFill>
          <a:blip r:embed="rId6">
            <a:alphaModFix/>
          </a:blip>
          <a:stretch>
            <a:fillRect/>
          </a:stretch>
        </p:blipFill>
        <p:spPr>
          <a:xfrm>
            <a:off x="5775150" y="567475"/>
            <a:ext cx="6282800" cy="2050150"/>
          </a:xfrm>
          <a:prstGeom prst="rect">
            <a:avLst/>
          </a:prstGeom>
          <a:noFill/>
          <a:ln>
            <a:noFill/>
          </a:ln>
        </p:spPr>
      </p:pic>
      <p:sp>
        <p:nvSpPr>
          <p:cNvPr id="159" name="Google Shape;159;g24d40766fa9_0_100"/>
          <p:cNvSpPr txBox="1"/>
          <p:nvPr/>
        </p:nvSpPr>
        <p:spPr>
          <a:xfrm>
            <a:off x="1047925" y="1686625"/>
            <a:ext cx="3760800" cy="21858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IL" sz="2600">
                <a:solidFill>
                  <a:schemeClr val="lt1"/>
                </a:solidFill>
                <a:latin typeface="Calibri"/>
                <a:ea typeface="Calibri"/>
                <a:cs typeface="Calibri"/>
                <a:sym typeface="Calibri"/>
              </a:rPr>
              <a:t>הקושי בהרכשת המאפיינים מדפי המסעדות, היה הדמייה של לחיצת משתמש על כפתור "עוד פרטים" על מנת לחשוף את כלל מאפייני המסעדה.</a:t>
            </a:r>
            <a:endParaRPr sz="2600">
              <a:solidFill>
                <a:schemeClr val="lt1"/>
              </a:solidFill>
              <a:latin typeface="Calibri"/>
              <a:ea typeface="Calibri"/>
              <a:cs typeface="Calibri"/>
              <a:sym typeface="Calibri"/>
            </a:endParaRPr>
          </a:p>
        </p:txBody>
      </p:sp>
      <p:sp>
        <p:nvSpPr>
          <p:cNvPr id="160" name="Google Shape;160;g24d40766fa9_0_100"/>
          <p:cNvSpPr/>
          <p:nvPr/>
        </p:nvSpPr>
        <p:spPr>
          <a:xfrm>
            <a:off x="8035150" y="1979375"/>
            <a:ext cx="1610400" cy="498600"/>
          </a:xfrm>
          <a:prstGeom prst="ellipse">
            <a:avLst/>
          </a:prstGeom>
          <a:noFill/>
          <a:ln w="28575" cap="flat" cmpd="sng">
            <a:solidFill>
              <a:srgbClr val="F158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24d40766fa9_0_100"/>
          <p:cNvSpPr txBox="1"/>
          <p:nvPr/>
        </p:nvSpPr>
        <p:spPr>
          <a:xfrm>
            <a:off x="-795150" y="148300"/>
            <a:ext cx="4250100" cy="660300"/>
          </a:xfrm>
          <a:prstGeom prst="rect">
            <a:avLst/>
          </a:prstGeom>
          <a:noFill/>
          <a:ln>
            <a:noFill/>
          </a:ln>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דרכי הרכשת הנתונים</a:t>
            </a:r>
            <a:endParaRPr sz="1200" b="1" i="0" u="none" strike="noStrike" cap="none">
              <a:solidFill>
                <a:schemeClr val="lt1"/>
              </a:solidFill>
              <a:latin typeface="Open Sans"/>
              <a:ea typeface="Open Sans"/>
              <a:cs typeface="Open Sans"/>
              <a:sym typeface="Open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6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165"/>
        <p:cNvGrpSpPr/>
        <p:nvPr/>
      </p:nvGrpSpPr>
      <p:grpSpPr>
        <a:xfrm>
          <a:off x="0" y="0"/>
          <a:ext cx="0" cy="0"/>
          <a:chOff x="0" y="0"/>
          <a:chExt cx="0" cy="0"/>
        </a:xfrm>
      </p:grpSpPr>
      <p:sp>
        <p:nvSpPr>
          <p:cNvPr id="166" name="Google Shape;166;g24d40766fa9_0_109"/>
          <p:cNvSpPr/>
          <p:nvPr/>
        </p:nvSpPr>
        <p:spPr>
          <a:xfrm rot="10800000" flipH="1">
            <a:off x="0" y="6616799"/>
            <a:ext cx="12192000" cy="241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7" name="Google Shape;167;g24d40766fa9_0_109"/>
          <p:cNvSpPr txBox="1"/>
          <p:nvPr/>
        </p:nvSpPr>
        <p:spPr>
          <a:xfrm>
            <a:off x="-487000" y="175600"/>
            <a:ext cx="4250100" cy="660300"/>
          </a:xfrm>
          <a:prstGeom prst="rect">
            <a:avLst/>
          </a:prstGeom>
          <a:noFill/>
          <a:ln>
            <a:noFill/>
          </a:ln>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ניתוח וניקוי הנתונים</a:t>
            </a:r>
            <a:endParaRPr sz="1200" b="1" i="0" u="none" strike="noStrike" cap="none">
              <a:solidFill>
                <a:schemeClr val="lt1"/>
              </a:solidFill>
              <a:latin typeface="Open Sans"/>
              <a:ea typeface="Open Sans"/>
              <a:cs typeface="Open Sans"/>
              <a:sym typeface="Open Sans"/>
            </a:endParaRPr>
          </a:p>
        </p:txBody>
      </p:sp>
      <p:sp>
        <p:nvSpPr>
          <p:cNvPr id="168" name="Google Shape;168;g24d40766fa9_0_109"/>
          <p:cNvSpPr/>
          <p:nvPr/>
        </p:nvSpPr>
        <p:spPr>
          <a:xfrm>
            <a:off x="0" y="808700"/>
            <a:ext cx="33654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9" name="Google Shape;169;g24d40766fa9_0_109"/>
          <p:cNvSpPr/>
          <p:nvPr/>
        </p:nvSpPr>
        <p:spPr>
          <a:xfrm>
            <a:off x="-95250" y="6391407"/>
            <a:ext cx="4067400" cy="282900"/>
          </a:xfrm>
          <a:prstGeom prst="triangle">
            <a:avLst>
              <a:gd name="adj" fmla="val 1048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170" name="Google Shape;170;g24d40766fa9_0_109"/>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pic>
        <p:nvPicPr>
          <p:cNvPr id="171" name="Google Shape;171;g24d40766fa9_0_109" descr="Holon Institute of Technology - Wikipedia"/>
          <p:cNvPicPr preferRelativeResize="0"/>
          <p:nvPr/>
        </p:nvPicPr>
        <p:blipFill rotWithShape="1">
          <a:blip r:embed="rId4">
            <a:alphaModFix/>
          </a:blip>
          <a:srcRect/>
          <a:stretch/>
        </p:blipFill>
        <p:spPr>
          <a:xfrm>
            <a:off x="319813" y="6498276"/>
            <a:ext cx="455461" cy="282900"/>
          </a:xfrm>
          <a:prstGeom prst="rect">
            <a:avLst/>
          </a:prstGeom>
          <a:noFill/>
          <a:ln>
            <a:noFill/>
          </a:ln>
        </p:spPr>
      </p:pic>
      <p:sp>
        <p:nvSpPr>
          <p:cNvPr id="172" name="Google Shape;172;g24d40766fa9_0_109"/>
          <p:cNvSpPr txBox="1"/>
          <p:nvPr/>
        </p:nvSpPr>
        <p:spPr>
          <a:xfrm>
            <a:off x="3589825" y="1304850"/>
            <a:ext cx="8373000" cy="4617600"/>
          </a:xfrm>
          <a:prstGeom prst="rect">
            <a:avLst/>
          </a:prstGeom>
          <a:noFill/>
          <a:ln>
            <a:noFill/>
          </a:ln>
        </p:spPr>
        <p:txBody>
          <a:bodyPr spcFirstLastPara="1" wrap="square" lIns="91425" tIns="91425" rIns="91425" bIns="91425" anchor="t" anchorCtr="0">
            <a:spAutoFit/>
          </a:bodyPr>
          <a:lstStyle/>
          <a:p>
            <a:pPr marL="457200" lvl="0" indent="0" algn="r" rtl="1">
              <a:spcBef>
                <a:spcPts val="0"/>
              </a:spcBef>
              <a:spcAft>
                <a:spcPts val="0"/>
              </a:spcAft>
              <a:buNone/>
            </a:pPr>
            <a:r>
              <a:rPr lang="iw-IL" sz="2400">
                <a:solidFill>
                  <a:schemeClr val="lt1"/>
                </a:solidFill>
                <a:latin typeface="Calibri"/>
                <a:ea typeface="Calibri"/>
                <a:cs typeface="Calibri"/>
                <a:sym typeface="Calibri"/>
              </a:rPr>
              <a:t>לאחר הרכשת הנתונים ויצירת </a:t>
            </a:r>
            <a:r>
              <a:rPr lang="iw-IL" sz="2400">
                <a:solidFill>
                  <a:srgbClr val="F1582E"/>
                </a:solidFill>
                <a:latin typeface="Calibri"/>
                <a:ea typeface="Calibri"/>
                <a:cs typeface="Calibri"/>
                <a:sym typeface="Calibri"/>
              </a:rPr>
              <a:t>D</a:t>
            </a:r>
            <a:r>
              <a:rPr lang="iw-IL" sz="2400">
                <a:solidFill>
                  <a:schemeClr val="lt1"/>
                </a:solidFill>
                <a:latin typeface="Calibri"/>
                <a:ea typeface="Calibri"/>
                <a:cs typeface="Calibri"/>
                <a:sym typeface="Calibri"/>
              </a:rPr>
              <a:t>ata</a:t>
            </a:r>
            <a:r>
              <a:rPr lang="iw-IL" sz="2400">
                <a:solidFill>
                  <a:srgbClr val="F1582E"/>
                </a:solidFill>
                <a:latin typeface="Calibri"/>
                <a:ea typeface="Calibri"/>
                <a:cs typeface="Calibri"/>
                <a:sym typeface="Calibri"/>
              </a:rPr>
              <a:t>F</a:t>
            </a:r>
            <a:r>
              <a:rPr lang="iw-IL" sz="2400">
                <a:solidFill>
                  <a:schemeClr val="lt1"/>
                </a:solidFill>
                <a:latin typeface="Calibri"/>
                <a:ea typeface="Calibri"/>
                <a:cs typeface="Calibri"/>
                <a:sym typeface="Calibri"/>
              </a:rPr>
              <a:t>rame, ביצענו ניקוי נתונים על פי הפרמטרים הבאים:</a:t>
            </a:r>
            <a:endParaRPr sz="2400">
              <a:solidFill>
                <a:schemeClr val="lt1"/>
              </a:solidFill>
              <a:latin typeface="Calibri"/>
              <a:ea typeface="Calibri"/>
              <a:cs typeface="Calibri"/>
              <a:sym typeface="Calibri"/>
            </a:endParaRPr>
          </a:p>
          <a:p>
            <a:pPr marL="457200" lvl="0" indent="0" algn="r" rtl="1">
              <a:spcBef>
                <a:spcPts val="0"/>
              </a:spcBef>
              <a:spcAft>
                <a:spcPts val="0"/>
              </a:spcAft>
              <a:buNone/>
            </a:pPr>
            <a:endParaRPr sz="2400">
              <a:solidFill>
                <a:schemeClr val="lt1"/>
              </a:solidFill>
              <a:latin typeface="Calibri"/>
              <a:ea typeface="Calibri"/>
              <a:cs typeface="Calibri"/>
              <a:sym typeface="Calibri"/>
            </a:endParaRPr>
          </a:p>
          <a:p>
            <a:pPr marL="457200" lvl="0" indent="-381000" algn="r" rtl="1">
              <a:spcBef>
                <a:spcPts val="0"/>
              </a:spcBef>
              <a:spcAft>
                <a:spcPts val="0"/>
              </a:spcAft>
              <a:buClr>
                <a:srgbClr val="F1582E"/>
              </a:buClr>
              <a:buSzPts val="2400"/>
              <a:buFont typeface="Calibri"/>
              <a:buChar char="●"/>
            </a:pPr>
            <a:r>
              <a:rPr lang="iw-IL" sz="2400">
                <a:solidFill>
                  <a:schemeClr val="lt1"/>
                </a:solidFill>
                <a:latin typeface="Calibri"/>
                <a:ea typeface="Calibri"/>
                <a:cs typeface="Calibri"/>
                <a:sym typeface="Calibri"/>
              </a:rPr>
              <a:t>הסרנו מסעדות ללא דירוג(NaN values).</a:t>
            </a:r>
            <a:endParaRPr sz="2400">
              <a:solidFill>
                <a:schemeClr val="lt1"/>
              </a:solidFill>
              <a:latin typeface="Calibri"/>
              <a:ea typeface="Calibri"/>
              <a:cs typeface="Calibri"/>
              <a:sym typeface="Calibri"/>
            </a:endParaRPr>
          </a:p>
          <a:p>
            <a:pPr marL="0" lvl="0" indent="0" algn="r" rtl="1">
              <a:spcBef>
                <a:spcPts val="0"/>
              </a:spcBef>
              <a:spcAft>
                <a:spcPts val="0"/>
              </a:spcAft>
              <a:buNone/>
            </a:pPr>
            <a:endParaRPr sz="2400">
              <a:solidFill>
                <a:schemeClr val="lt1"/>
              </a:solidFill>
              <a:latin typeface="Calibri"/>
              <a:ea typeface="Calibri"/>
              <a:cs typeface="Calibri"/>
              <a:sym typeface="Calibri"/>
            </a:endParaRPr>
          </a:p>
          <a:p>
            <a:pPr marL="0" lvl="0" indent="0" algn="r" rtl="1">
              <a:spcBef>
                <a:spcPts val="0"/>
              </a:spcBef>
              <a:spcAft>
                <a:spcPts val="0"/>
              </a:spcAft>
              <a:buNone/>
            </a:pPr>
            <a:endParaRPr sz="2400">
              <a:solidFill>
                <a:schemeClr val="lt1"/>
              </a:solidFill>
              <a:latin typeface="Calibri"/>
              <a:ea typeface="Calibri"/>
              <a:cs typeface="Calibri"/>
              <a:sym typeface="Calibri"/>
            </a:endParaRPr>
          </a:p>
          <a:p>
            <a:pPr marL="457200" lvl="0" indent="-381000" algn="r" rtl="1">
              <a:spcBef>
                <a:spcPts val="0"/>
              </a:spcBef>
              <a:spcAft>
                <a:spcPts val="0"/>
              </a:spcAft>
              <a:buClr>
                <a:srgbClr val="F1582E"/>
              </a:buClr>
              <a:buSzPts val="2400"/>
              <a:buFont typeface="Calibri"/>
              <a:buChar char="●"/>
            </a:pPr>
            <a:r>
              <a:rPr lang="iw-IL" sz="2400">
                <a:solidFill>
                  <a:schemeClr val="lt1"/>
                </a:solidFill>
                <a:latin typeface="Calibri"/>
                <a:ea typeface="Calibri"/>
                <a:cs typeface="Calibri"/>
                <a:sym typeface="Calibri"/>
              </a:rPr>
              <a:t>הסרנו מאפיינים בעלי תדירות הופעה</a:t>
            </a:r>
            <a:endParaRPr sz="2400">
              <a:solidFill>
                <a:schemeClr val="lt1"/>
              </a:solidFill>
              <a:latin typeface="Calibri"/>
              <a:ea typeface="Calibri"/>
              <a:cs typeface="Calibri"/>
              <a:sym typeface="Calibri"/>
            </a:endParaRPr>
          </a:p>
          <a:p>
            <a:pPr marL="457200" lvl="0" indent="0" algn="r" rtl="1">
              <a:spcBef>
                <a:spcPts val="0"/>
              </a:spcBef>
              <a:spcAft>
                <a:spcPts val="0"/>
              </a:spcAft>
              <a:buNone/>
            </a:pPr>
            <a:r>
              <a:rPr lang="iw-IL" sz="2400">
                <a:solidFill>
                  <a:schemeClr val="lt1"/>
                </a:solidFill>
                <a:latin typeface="Calibri"/>
                <a:ea typeface="Calibri"/>
                <a:cs typeface="Calibri"/>
                <a:sym typeface="Calibri"/>
              </a:rPr>
              <a:t>נמוכה אצל מסעדות.</a:t>
            </a:r>
            <a:endParaRPr sz="2400">
              <a:solidFill>
                <a:schemeClr val="lt1"/>
              </a:solidFill>
              <a:latin typeface="Calibri"/>
              <a:ea typeface="Calibri"/>
              <a:cs typeface="Calibri"/>
              <a:sym typeface="Calibri"/>
            </a:endParaRPr>
          </a:p>
          <a:p>
            <a:pPr marL="0" lvl="0" indent="0" algn="r" rtl="1">
              <a:spcBef>
                <a:spcPts val="0"/>
              </a:spcBef>
              <a:spcAft>
                <a:spcPts val="0"/>
              </a:spcAft>
              <a:buNone/>
            </a:pPr>
            <a:endParaRPr sz="2400">
              <a:solidFill>
                <a:schemeClr val="lt1"/>
              </a:solidFill>
              <a:latin typeface="Calibri"/>
              <a:ea typeface="Calibri"/>
              <a:cs typeface="Calibri"/>
              <a:sym typeface="Calibri"/>
            </a:endParaRPr>
          </a:p>
          <a:p>
            <a:pPr marL="0" lvl="0" indent="0" algn="r" rtl="1">
              <a:spcBef>
                <a:spcPts val="0"/>
              </a:spcBef>
              <a:spcAft>
                <a:spcPts val="0"/>
              </a:spcAft>
              <a:buNone/>
            </a:pPr>
            <a:endParaRPr sz="2400">
              <a:solidFill>
                <a:schemeClr val="lt1"/>
              </a:solidFill>
              <a:latin typeface="Calibri"/>
              <a:ea typeface="Calibri"/>
              <a:cs typeface="Calibri"/>
              <a:sym typeface="Calibri"/>
            </a:endParaRPr>
          </a:p>
          <a:p>
            <a:pPr marL="457200" lvl="0" indent="-381000" algn="r" rtl="1">
              <a:spcBef>
                <a:spcPts val="0"/>
              </a:spcBef>
              <a:spcAft>
                <a:spcPts val="0"/>
              </a:spcAft>
              <a:buClr>
                <a:srgbClr val="F1582E"/>
              </a:buClr>
              <a:buSzPts val="2400"/>
              <a:buFont typeface="Calibri"/>
              <a:buChar char="●"/>
            </a:pPr>
            <a:r>
              <a:rPr lang="iw-IL" sz="2400">
                <a:solidFill>
                  <a:schemeClr val="lt1"/>
                </a:solidFill>
                <a:latin typeface="Calibri"/>
                <a:ea typeface="Calibri"/>
                <a:cs typeface="Calibri"/>
                <a:sym typeface="Calibri"/>
              </a:rPr>
              <a:t>הסרת מאפיינים שאינם נומריים/קטגוריאלים.</a:t>
            </a:r>
            <a:endParaRPr sz="2400">
              <a:solidFill>
                <a:schemeClr val="lt1"/>
              </a:solidFill>
              <a:latin typeface="Calibri"/>
              <a:ea typeface="Calibri"/>
              <a:cs typeface="Calibri"/>
              <a:sym typeface="Calibri"/>
            </a:endParaRPr>
          </a:p>
          <a:p>
            <a:pPr marL="0" lvl="0" indent="0" algn="r" rtl="1">
              <a:spcBef>
                <a:spcPts val="0"/>
              </a:spcBef>
              <a:spcAft>
                <a:spcPts val="0"/>
              </a:spcAft>
              <a:buNone/>
            </a:pPr>
            <a:endParaRPr sz="2400">
              <a:solidFill>
                <a:schemeClr val="lt1"/>
              </a:solidFill>
              <a:latin typeface="Calibri"/>
              <a:ea typeface="Calibri"/>
              <a:cs typeface="Calibri"/>
              <a:sym typeface="Calibri"/>
            </a:endParaRPr>
          </a:p>
        </p:txBody>
      </p:sp>
      <p:graphicFrame>
        <p:nvGraphicFramePr>
          <p:cNvPr id="173" name="Google Shape;173;g24d40766fa9_0_109"/>
          <p:cNvGraphicFramePr/>
          <p:nvPr/>
        </p:nvGraphicFramePr>
        <p:xfrm>
          <a:off x="319825" y="3244300"/>
          <a:ext cx="5996850" cy="521375"/>
        </p:xfrm>
        <a:graphic>
          <a:graphicData uri="http://schemas.openxmlformats.org/drawingml/2006/table">
            <a:tbl>
              <a:tblPr>
                <a:noFill/>
                <a:tableStyleId>{549408F2-DC0E-44E4-8377-BE5E47C4CDAD}</a:tableStyleId>
              </a:tblPr>
              <a:tblGrid>
                <a:gridCol w="1998950">
                  <a:extLst>
                    <a:ext uri="{9D8B030D-6E8A-4147-A177-3AD203B41FA5}">
                      <a16:colId xmlns:a16="http://schemas.microsoft.com/office/drawing/2014/main" val="20000"/>
                    </a:ext>
                  </a:extLst>
                </a:gridCol>
                <a:gridCol w="1998950">
                  <a:extLst>
                    <a:ext uri="{9D8B030D-6E8A-4147-A177-3AD203B41FA5}">
                      <a16:colId xmlns:a16="http://schemas.microsoft.com/office/drawing/2014/main" val="20001"/>
                    </a:ext>
                  </a:extLst>
                </a:gridCol>
                <a:gridCol w="1998950">
                  <a:extLst>
                    <a:ext uri="{9D8B030D-6E8A-4147-A177-3AD203B41FA5}">
                      <a16:colId xmlns:a16="http://schemas.microsoft.com/office/drawing/2014/main" val="20002"/>
                    </a:ext>
                  </a:extLst>
                </a:gridCol>
              </a:tblGrid>
              <a:tr h="521375">
                <a:tc>
                  <a:txBody>
                    <a:bodyPr/>
                    <a:lstStyle/>
                    <a:p>
                      <a:pPr marL="0" lvl="0" indent="0" algn="ctr" rtl="0">
                        <a:spcBef>
                          <a:spcPts val="0"/>
                        </a:spcBef>
                        <a:spcAft>
                          <a:spcPts val="0"/>
                        </a:spcAft>
                        <a:buNone/>
                      </a:pPr>
                      <a:r>
                        <a:rPr lang="iw-IL" sz="1500">
                          <a:solidFill>
                            <a:schemeClr val="lt1"/>
                          </a:solidFill>
                        </a:rPr>
                        <a:t>Burger club</a:t>
                      </a:r>
                      <a:endParaRPr sz="1500">
                        <a:solidFill>
                          <a:schemeClr val="lt1"/>
                        </a:solidFill>
                      </a:endParaRPr>
                    </a:p>
                  </a:txBody>
                  <a:tcPr marL="91425" marR="91425" marT="91425" marB="91425" anchor="ctr">
                    <a:lnL w="28575" cap="flat" cmpd="sng">
                      <a:solidFill>
                        <a:srgbClr val="F1582E"/>
                      </a:solidFill>
                      <a:prstDash val="solid"/>
                      <a:round/>
                      <a:headEnd type="none" w="sm" len="sm"/>
                      <a:tailEnd type="none" w="sm" len="sm"/>
                    </a:lnL>
                    <a:lnR w="28575" cap="flat" cmpd="sng">
                      <a:solidFill>
                        <a:srgbClr val="F1582E"/>
                      </a:solidFill>
                      <a:prstDash val="solid"/>
                      <a:round/>
                      <a:headEnd type="none" w="sm" len="sm"/>
                      <a:tailEnd type="none" w="sm" len="sm"/>
                    </a:lnR>
                    <a:lnT w="28575" cap="flat" cmpd="sng">
                      <a:solidFill>
                        <a:srgbClr val="F1582E"/>
                      </a:solidFill>
                      <a:prstDash val="solid"/>
                      <a:round/>
                      <a:headEnd type="none" w="sm" len="sm"/>
                      <a:tailEnd type="none" w="sm" len="sm"/>
                    </a:lnT>
                    <a:lnB w="28575" cap="flat" cmpd="sng">
                      <a:solidFill>
                        <a:srgbClr val="F1582E"/>
                      </a:solidFill>
                      <a:prstDash val="solid"/>
                      <a:round/>
                      <a:headEnd type="none" w="sm" len="sm"/>
                      <a:tailEnd type="none" w="sm" len="sm"/>
                    </a:lnB>
                  </a:tcPr>
                </a:tc>
                <a:tc>
                  <a:txBody>
                    <a:bodyPr/>
                    <a:lstStyle/>
                    <a:p>
                      <a:pPr marL="0" lvl="0" indent="0" algn="ctr" rtl="1">
                        <a:spcBef>
                          <a:spcPts val="0"/>
                        </a:spcBef>
                        <a:spcAft>
                          <a:spcPts val="0"/>
                        </a:spcAft>
                        <a:buNone/>
                      </a:pPr>
                      <a:r>
                        <a:rPr lang="iw-IL" sz="1600">
                          <a:solidFill>
                            <a:schemeClr val="lt1"/>
                          </a:solidFill>
                        </a:rPr>
                        <a:t>חדר פרטי</a:t>
                      </a:r>
                      <a:endParaRPr sz="1600">
                        <a:solidFill>
                          <a:schemeClr val="lt1"/>
                        </a:solidFill>
                      </a:endParaRPr>
                    </a:p>
                  </a:txBody>
                  <a:tcPr marL="91425" marR="91425" marT="91425" marB="91425" anchor="ctr">
                    <a:lnL w="28575" cap="flat" cmpd="sng">
                      <a:solidFill>
                        <a:srgbClr val="F1582E"/>
                      </a:solidFill>
                      <a:prstDash val="solid"/>
                      <a:round/>
                      <a:headEnd type="none" w="sm" len="sm"/>
                      <a:tailEnd type="none" w="sm" len="sm"/>
                    </a:lnL>
                    <a:lnR w="28575" cap="flat" cmpd="sng">
                      <a:solidFill>
                        <a:srgbClr val="F1582E"/>
                      </a:solidFill>
                      <a:prstDash val="solid"/>
                      <a:round/>
                      <a:headEnd type="none" w="sm" len="sm"/>
                      <a:tailEnd type="none" w="sm" len="sm"/>
                    </a:lnR>
                    <a:lnT w="28575" cap="flat" cmpd="sng">
                      <a:solidFill>
                        <a:srgbClr val="F1582E"/>
                      </a:solidFill>
                      <a:prstDash val="solid"/>
                      <a:round/>
                      <a:headEnd type="none" w="sm" len="sm"/>
                      <a:tailEnd type="none" w="sm" len="sm"/>
                    </a:lnT>
                    <a:lnB w="28575" cap="flat" cmpd="sng">
                      <a:solidFill>
                        <a:srgbClr val="F1582E"/>
                      </a:solidFill>
                      <a:prstDash val="solid"/>
                      <a:round/>
                      <a:headEnd type="none" w="sm" len="sm"/>
                      <a:tailEnd type="none" w="sm" len="sm"/>
                    </a:lnB>
                  </a:tcPr>
                </a:tc>
                <a:tc>
                  <a:txBody>
                    <a:bodyPr/>
                    <a:lstStyle/>
                    <a:p>
                      <a:pPr marL="0" lvl="0" indent="0" algn="ctr" rtl="1">
                        <a:spcBef>
                          <a:spcPts val="0"/>
                        </a:spcBef>
                        <a:spcAft>
                          <a:spcPts val="0"/>
                        </a:spcAft>
                        <a:buNone/>
                      </a:pPr>
                      <a:r>
                        <a:rPr lang="iw-IL" sz="1600">
                          <a:solidFill>
                            <a:schemeClr val="lt1"/>
                          </a:solidFill>
                          <a:latin typeface="Calibri"/>
                          <a:ea typeface="Calibri"/>
                          <a:cs typeface="Calibri"/>
                          <a:sym typeface="Calibri"/>
                        </a:rPr>
                        <a:t>מסעדה עם מרתף יינות</a:t>
                      </a:r>
                      <a:endParaRPr sz="1600">
                        <a:solidFill>
                          <a:schemeClr val="lt1"/>
                        </a:solidFill>
                      </a:endParaRPr>
                    </a:p>
                  </a:txBody>
                  <a:tcPr marL="91425" marR="91425" marT="91425" marB="91425" anchor="ctr">
                    <a:lnL w="28575" cap="flat" cmpd="sng">
                      <a:solidFill>
                        <a:srgbClr val="F1582E"/>
                      </a:solidFill>
                      <a:prstDash val="solid"/>
                      <a:round/>
                      <a:headEnd type="none" w="sm" len="sm"/>
                      <a:tailEnd type="none" w="sm" len="sm"/>
                    </a:lnL>
                    <a:lnR w="28575" cap="flat" cmpd="sng">
                      <a:solidFill>
                        <a:srgbClr val="F1582E"/>
                      </a:solidFill>
                      <a:prstDash val="solid"/>
                      <a:round/>
                      <a:headEnd type="none" w="sm" len="sm"/>
                      <a:tailEnd type="none" w="sm" len="sm"/>
                    </a:lnR>
                    <a:lnT w="28575" cap="flat" cmpd="sng">
                      <a:solidFill>
                        <a:srgbClr val="F1582E"/>
                      </a:solidFill>
                      <a:prstDash val="solid"/>
                      <a:round/>
                      <a:headEnd type="none" w="sm" len="sm"/>
                      <a:tailEnd type="none" w="sm" len="sm"/>
                    </a:lnT>
                    <a:lnB w="28575" cap="flat" cmpd="sng">
                      <a:solidFill>
                        <a:srgbClr val="F1582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74" name="Google Shape;174;g24d40766fa9_0_109"/>
          <p:cNvGraphicFramePr/>
          <p:nvPr/>
        </p:nvGraphicFramePr>
        <p:xfrm>
          <a:off x="319825" y="4486375"/>
          <a:ext cx="5996850" cy="579475"/>
        </p:xfrm>
        <a:graphic>
          <a:graphicData uri="http://schemas.openxmlformats.org/drawingml/2006/table">
            <a:tbl>
              <a:tblPr>
                <a:noFill/>
                <a:tableStyleId>{549408F2-DC0E-44E4-8377-BE5E47C4CDAD}</a:tableStyleId>
              </a:tblPr>
              <a:tblGrid>
                <a:gridCol w="1998950">
                  <a:extLst>
                    <a:ext uri="{9D8B030D-6E8A-4147-A177-3AD203B41FA5}">
                      <a16:colId xmlns:a16="http://schemas.microsoft.com/office/drawing/2014/main" val="20000"/>
                    </a:ext>
                  </a:extLst>
                </a:gridCol>
                <a:gridCol w="1998950">
                  <a:extLst>
                    <a:ext uri="{9D8B030D-6E8A-4147-A177-3AD203B41FA5}">
                      <a16:colId xmlns:a16="http://schemas.microsoft.com/office/drawing/2014/main" val="20001"/>
                    </a:ext>
                  </a:extLst>
                </a:gridCol>
                <a:gridCol w="1998950">
                  <a:extLst>
                    <a:ext uri="{9D8B030D-6E8A-4147-A177-3AD203B41FA5}">
                      <a16:colId xmlns:a16="http://schemas.microsoft.com/office/drawing/2014/main" val="20002"/>
                    </a:ext>
                  </a:extLst>
                </a:gridCol>
              </a:tblGrid>
              <a:tr h="579475">
                <a:tc>
                  <a:txBody>
                    <a:bodyPr/>
                    <a:lstStyle/>
                    <a:p>
                      <a:pPr marL="0" lvl="0" indent="0" algn="ctr" rtl="1">
                        <a:spcBef>
                          <a:spcPts val="0"/>
                        </a:spcBef>
                        <a:spcAft>
                          <a:spcPts val="0"/>
                        </a:spcAft>
                        <a:buNone/>
                      </a:pPr>
                      <a:r>
                        <a:rPr lang="iw-IL" sz="1500">
                          <a:solidFill>
                            <a:schemeClr val="lt1"/>
                          </a:solidFill>
                        </a:rPr>
                        <a:t>נגישות לנכים</a:t>
                      </a:r>
                      <a:endParaRPr sz="1500">
                        <a:solidFill>
                          <a:schemeClr val="lt1"/>
                        </a:solidFill>
                      </a:endParaRPr>
                    </a:p>
                  </a:txBody>
                  <a:tcPr marL="91425" marR="91425" marT="91425" marB="91425" anchor="ctr">
                    <a:lnL w="28575" cap="flat" cmpd="sng">
                      <a:solidFill>
                        <a:srgbClr val="F1582E"/>
                      </a:solidFill>
                      <a:prstDash val="solid"/>
                      <a:round/>
                      <a:headEnd type="none" w="sm" len="sm"/>
                      <a:tailEnd type="none" w="sm" len="sm"/>
                    </a:lnL>
                    <a:lnR w="28575" cap="flat" cmpd="sng">
                      <a:solidFill>
                        <a:srgbClr val="F1582E"/>
                      </a:solidFill>
                      <a:prstDash val="solid"/>
                      <a:round/>
                      <a:headEnd type="none" w="sm" len="sm"/>
                      <a:tailEnd type="none" w="sm" len="sm"/>
                    </a:lnR>
                    <a:lnT w="28575" cap="flat" cmpd="sng">
                      <a:solidFill>
                        <a:srgbClr val="F1582E"/>
                      </a:solidFill>
                      <a:prstDash val="solid"/>
                      <a:round/>
                      <a:headEnd type="none" w="sm" len="sm"/>
                      <a:tailEnd type="none" w="sm" len="sm"/>
                    </a:lnT>
                    <a:lnB w="28575" cap="flat" cmpd="sng">
                      <a:solidFill>
                        <a:srgbClr val="F1582E"/>
                      </a:solidFill>
                      <a:prstDash val="solid"/>
                      <a:round/>
                      <a:headEnd type="none" w="sm" len="sm"/>
                      <a:tailEnd type="none" w="sm" len="sm"/>
                    </a:lnB>
                  </a:tcPr>
                </a:tc>
                <a:tc>
                  <a:txBody>
                    <a:bodyPr/>
                    <a:lstStyle/>
                    <a:p>
                      <a:pPr marL="0" lvl="0" indent="0" algn="ctr" rtl="1">
                        <a:spcBef>
                          <a:spcPts val="0"/>
                        </a:spcBef>
                        <a:spcAft>
                          <a:spcPts val="0"/>
                        </a:spcAft>
                        <a:buNone/>
                      </a:pPr>
                      <a:r>
                        <a:rPr lang="iw-IL" sz="1600">
                          <a:solidFill>
                            <a:schemeClr val="lt1"/>
                          </a:solidFill>
                        </a:rPr>
                        <a:t>אפשרות ישיבה בחוץ</a:t>
                      </a:r>
                      <a:endParaRPr sz="1600">
                        <a:solidFill>
                          <a:schemeClr val="lt1"/>
                        </a:solidFill>
                      </a:endParaRPr>
                    </a:p>
                  </a:txBody>
                  <a:tcPr marL="91425" marR="91425" marT="91425" marB="91425" anchor="ctr">
                    <a:lnL w="28575" cap="flat" cmpd="sng">
                      <a:solidFill>
                        <a:srgbClr val="F1582E"/>
                      </a:solidFill>
                      <a:prstDash val="solid"/>
                      <a:round/>
                      <a:headEnd type="none" w="sm" len="sm"/>
                      <a:tailEnd type="none" w="sm" len="sm"/>
                    </a:lnL>
                    <a:lnR w="28575" cap="flat" cmpd="sng">
                      <a:solidFill>
                        <a:srgbClr val="F1582E"/>
                      </a:solidFill>
                      <a:prstDash val="solid"/>
                      <a:round/>
                      <a:headEnd type="none" w="sm" len="sm"/>
                      <a:tailEnd type="none" w="sm" len="sm"/>
                    </a:lnR>
                    <a:lnT w="28575" cap="flat" cmpd="sng">
                      <a:solidFill>
                        <a:srgbClr val="F1582E"/>
                      </a:solidFill>
                      <a:prstDash val="solid"/>
                      <a:round/>
                      <a:headEnd type="none" w="sm" len="sm"/>
                      <a:tailEnd type="none" w="sm" len="sm"/>
                    </a:lnT>
                    <a:lnB w="28575" cap="flat" cmpd="sng">
                      <a:solidFill>
                        <a:srgbClr val="F1582E"/>
                      </a:solidFill>
                      <a:prstDash val="solid"/>
                      <a:round/>
                      <a:headEnd type="none" w="sm" len="sm"/>
                      <a:tailEnd type="none" w="sm" len="sm"/>
                    </a:lnB>
                  </a:tcPr>
                </a:tc>
                <a:tc>
                  <a:txBody>
                    <a:bodyPr/>
                    <a:lstStyle/>
                    <a:p>
                      <a:pPr marL="0" lvl="0" indent="0" algn="ctr" rtl="1">
                        <a:spcBef>
                          <a:spcPts val="0"/>
                        </a:spcBef>
                        <a:spcAft>
                          <a:spcPts val="0"/>
                        </a:spcAft>
                        <a:buNone/>
                      </a:pPr>
                      <a:r>
                        <a:rPr lang="iw-IL" sz="1600">
                          <a:solidFill>
                            <a:schemeClr val="lt1"/>
                          </a:solidFill>
                          <a:latin typeface="Calibri"/>
                          <a:ea typeface="Calibri"/>
                          <a:cs typeface="Calibri"/>
                          <a:sym typeface="Calibri"/>
                        </a:rPr>
                        <a:t>פתוח במוצ"ש</a:t>
                      </a:r>
                      <a:endParaRPr sz="1600">
                        <a:solidFill>
                          <a:schemeClr val="lt1"/>
                        </a:solidFill>
                      </a:endParaRPr>
                    </a:p>
                  </a:txBody>
                  <a:tcPr marL="91425" marR="91425" marT="91425" marB="91425" anchor="ctr">
                    <a:lnL w="28575" cap="flat" cmpd="sng">
                      <a:solidFill>
                        <a:srgbClr val="F1582E"/>
                      </a:solidFill>
                      <a:prstDash val="solid"/>
                      <a:round/>
                      <a:headEnd type="none" w="sm" len="sm"/>
                      <a:tailEnd type="none" w="sm" len="sm"/>
                    </a:lnL>
                    <a:lnR w="28575" cap="flat" cmpd="sng">
                      <a:solidFill>
                        <a:srgbClr val="F1582E"/>
                      </a:solidFill>
                      <a:prstDash val="solid"/>
                      <a:round/>
                      <a:headEnd type="none" w="sm" len="sm"/>
                      <a:tailEnd type="none" w="sm" len="sm"/>
                    </a:lnR>
                    <a:lnT w="28575" cap="flat" cmpd="sng">
                      <a:solidFill>
                        <a:srgbClr val="F1582E"/>
                      </a:solidFill>
                      <a:prstDash val="solid"/>
                      <a:round/>
                      <a:headEnd type="none" w="sm" len="sm"/>
                      <a:tailEnd type="none" w="sm" len="sm"/>
                    </a:lnT>
                    <a:lnB w="28575" cap="flat" cmpd="sng">
                      <a:solidFill>
                        <a:srgbClr val="F1582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75" name="Google Shape;175;g24d40766fa9_0_109"/>
          <p:cNvSpPr txBox="1"/>
          <p:nvPr/>
        </p:nvSpPr>
        <p:spPr>
          <a:xfrm>
            <a:off x="330250" y="2749450"/>
            <a:ext cx="5976000" cy="4311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iw-IL" sz="1600" b="1">
                <a:solidFill>
                  <a:schemeClr val="lt1"/>
                </a:solidFill>
                <a:latin typeface="Calibri"/>
                <a:ea typeface="Calibri"/>
                <a:cs typeface="Calibri"/>
                <a:sym typeface="Calibri"/>
              </a:rPr>
              <a:t>מאפיינים חסרי חשיבות</a:t>
            </a:r>
            <a:endParaRPr sz="1600" b="1">
              <a:solidFill>
                <a:schemeClr val="lt1"/>
              </a:solidFill>
              <a:latin typeface="Calibri"/>
              <a:ea typeface="Calibri"/>
              <a:cs typeface="Calibri"/>
              <a:sym typeface="Calibri"/>
            </a:endParaRPr>
          </a:p>
        </p:txBody>
      </p:sp>
      <p:sp>
        <p:nvSpPr>
          <p:cNvPr id="176" name="Google Shape;176;g24d40766fa9_0_109"/>
          <p:cNvSpPr txBox="1"/>
          <p:nvPr/>
        </p:nvSpPr>
        <p:spPr>
          <a:xfrm>
            <a:off x="330250" y="3970850"/>
            <a:ext cx="5976000" cy="4311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Clr>
                <a:schemeClr val="dk1"/>
              </a:buClr>
              <a:buSzPts val="1100"/>
              <a:buFont typeface="Arial"/>
              <a:buNone/>
            </a:pPr>
            <a:r>
              <a:rPr lang="iw-IL" sz="1600" b="1">
                <a:solidFill>
                  <a:schemeClr val="lt1"/>
                </a:solidFill>
                <a:latin typeface="Calibri"/>
                <a:ea typeface="Calibri"/>
                <a:cs typeface="Calibri"/>
                <a:sym typeface="Calibri"/>
              </a:rPr>
              <a:t>מאפיינים בעלי חשיבות</a:t>
            </a:r>
            <a:endParaRPr sz="1600" b="1">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75"/>
                                        </p:tgtEl>
                                        <p:attrNameLst>
                                          <p:attrName>style.visibility</p:attrName>
                                        </p:attrNameLst>
                                      </p:cBhvr>
                                      <p:to>
                                        <p:strVal val="visible"/>
                                      </p:to>
                                    </p:set>
                                    <p:animEffect transition="in" filter="fade">
                                      <p:cBhvr>
                                        <p:cTn id="9" dur="1000"/>
                                        <p:tgtEl>
                                          <p:spTgt spid="17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76"/>
                                        </p:tgtEl>
                                        <p:attrNameLst>
                                          <p:attrName>style.visibility</p:attrName>
                                        </p:attrNameLst>
                                      </p:cBhvr>
                                      <p:to>
                                        <p:strVal val="visible"/>
                                      </p:to>
                                    </p:se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174"/>
                                        </p:tgtEl>
                                        <p:attrNameLst>
                                          <p:attrName>style.visibility</p:attrName>
                                        </p:attrNameLst>
                                      </p:cBhvr>
                                      <p:to>
                                        <p:strVal val="visible"/>
                                      </p:to>
                                    </p:set>
                                    <p:animEffect transition="in" filter="fade">
                                      <p:cBhvr>
                                        <p:cTn id="17"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180"/>
        <p:cNvGrpSpPr/>
        <p:nvPr/>
      </p:nvGrpSpPr>
      <p:grpSpPr>
        <a:xfrm>
          <a:off x="0" y="0"/>
          <a:ext cx="0" cy="0"/>
          <a:chOff x="0" y="0"/>
          <a:chExt cx="0" cy="0"/>
        </a:xfrm>
      </p:grpSpPr>
      <p:sp>
        <p:nvSpPr>
          <p:cNvPr id="181" name="Google Shape;181;g250cdd589fc_0_7"/>
          <p:cNvSpPr txBox="1"/>
          <p:nvPr/>
        </p:nvSpPr>
        <p:spPr>
          <a:xfrm>
            <a:off x="-1172025" y="148300"/>
            <a:ext cx="4250100" cy="660300"/>
          </a:xfrm>
          <a:prstGeom prst="rect">
            <a:avLst/>
          </a:prstGeom>
          <a:noFill/>
          <a:ln>
            <a:noFill/>
          </a:ln>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ו</a:t>
            </a:r>
            <a:r>
              <a:rPr lang="iw-IL" sz="2800" b="1">
                <a:solidFill>
                  <a:srgbClr val="F1582E"/>
                </a:solidFill>
                <a:latin typeface="Open Sans"/>
                <a:ea typeface="Open Sans"/>
                <a:cs typeface="Open Sans"/>
                <a:sym typeface="Open Sans"/>
              </a:rPr>
              <a:t>י</a:t>
            </a:r>
            <a:r>
              <a:rPr lang="iw-IL" sz="2800" b="1">
                <a:solidFill>
                  <a:schemeClr val="lt1"/>
                </a:solidFill>
                <a:latin typeface="Open Sans"/>
                <a:ea typeface="Open Sans"/>
                <a:cs typeface="Open Sans"/>
                <a:sym typeface="Open Sans"/>
              </a:rPr>
              <a:t>זואל</a:t>
            </a:r>
            <a:r>
              <a:rPr lang="iw-IL" sz="2800" b="1">
                <a:solidFill>
                  <a:srgbClr val="F1582E"/>
                </a:solidFill>
                <a:latin typeface="Open Sans"/>
                <a:ea typeface="Open Sans"/>
                <a:cs typeface="Open Sans"/>
                <a:sym typeface="Open Sans"/>
              </a:rPr>
              <a:t>י</a:t>
            </a:r>
            <a:r>
              <a:rPr lang="iw-IL" sz="2800" b="1">
                <a:solidFill>
                  <a:schemeClr val="lt1"/>
                </a:solidFill>
                <a:latin typeface="Open Sans"/>
                <a:ea typeface="Open Sans"/>
                <a:cs typeface="Open Sans"/>
                <a:sym typeface="Open Sans"/>
              </a:rPr>
              <a:t>זצ</a:t>
            </a:r>
            <a:r>
              <a:rPr lang="iw-IL" sz="2800" b="1">
                <a:solidFill>
                  <a:srgbClr val="F1582E"/>
                </a:solidFill>
                <a:latin typeface="Open Sans"/>
                <a:ea typeface="Open Sans"/>
                <a:cs typeface="Open Sans"/>
                <a:sym typeface="Open Sans"/>
              </a:rPr>
              <a:t>י</a:t>
            </a:r>
            <a:r>
              <a:rPr lang="iw-IL" sz="2800" b="1">
                <a:solidFill>
                  <a:schemeClr val="lt1"/>
                </a:solidFill>
                <a:latin typeface="Open Sans"/>
                <a:ea typeface="Open Sans"/>
                <a:cs typeface="Open Sans"/>
                <a:sym typeface="Open Sans"/>
              </a:rPr>
              <a:t>ה</a:t>
            </a:r>
            <a:endParaRPr sz="1200" b="1" i="0" u="none" strike="noStrike" cap="none">
              <a:solidFill>
                <a:schemeClr val="lt1"/>
              </a:solidFill>
              <a:latin typeface="Open Sans"/>
              <a:ea typeface="Open Sans"/>
              <a:cs typeface="Open Sans"/>
              <a:sym typeface="Open Sans"/>
            </a:endParaRPr>
          </a:p>
        </p:txBody>
      </p:sp>
      <p:sp>
        <p:nvSpPr>
          <p:cNvPr id="182" name="Google Shape;182;g250cdd589fc_0_7"/>
          <p:cNvSpPr/>
          <p:nvPr/>
        </p:nvSpPr>
        <p:spPr>
          <a:xfrm>
            <a:off x="0" y="808700"/>
            <a:ext cx="34884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183" name="Google Shape;183;g250cdd589fc_0_7"/>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sp>
        <p:nvSpPr>
          <p:cNvPr id="184" name="Google Shape;184;g250cdd589fc_0_7"/>
          <p:cNvSpPr txBox="1"/>
          <p:nvPr/>
        </p:nvSpPr>
        <p:spPr>
          <a:xfrm>
            <a:off x="8755525" y="1957642"/>
            <a:ext cx="3201900" cy="17238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iw-IL" sz="2500" b="1">
                <a:solidFill>
                  <a:schemeClr val="lt1"/>
                </a:solidFill>
                <a:latin typeface="Calibri"/>
                <a:ea typeface="Calibri"/>
                <a:cs typeface="Calibri"/>
                <a:sym typeface="Calibri"/>
              </a:rPr>
              <a:t>גרף עמודות המציג את השכיחות של המשתנים בהופעתם כמאפיין במסעדה.</a:t>
            </a:r>
            <a:endParaRPr sz="2500" b="1">
              <a:solidFill>
                <a:schemeClr val="lt1"/>
              </a:solidFill>
              <a:latin typeface="Calibri"/>
              <a:ea typeface="Calibri"/>
              <a:cs typeface="Calibri"/>
              <a:sym typeface="Calibri"/>
            </a:endParaRPr>
          </a:p>
        </p:txBody>
      </p:sp>
      <p:pic>
        <p:nvPicPr>
          <p:cNvPr id="185" name="Google Shape;185;g250cdd589fc_0_7"/>
          <p:cNvPicPr preferRelativeResize="0"/>
          <p:nvPr/>
        </p:nvPicPr>
        <p:blipFill>
          <a:blip r:embed="rId4">
            <a:alphaModFix/>
          </a:blip>
          <a:stretch>
            <a:fillRect/>
          </a:stretch>
        </p:blipFill>
        <p:spPr>
          <a:xfrm>
            <a:off x="530000" y="1222738"/>
            <a:ext cx="7971044" cy="53854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C2C72"/>
        </a:solidFill>
        <a:effectLst/>
      </p:bgPr>
    </p:bg>
    <p:spTree>
      <p:nvGrpSpPr>
        <p:cNvPr id="1" name="Shape 189"/>
        <p:cNvGrpSpPr/>
        <p:nvPr/>
      </p:nvGrpSpPr>
      <p:grpSpPr>
        <a:xfrm>
          <a:off x="0" y="0"/>
          <a:ext cx="0" cy="0"/>
          <a:chOff x="0" y="0"/>
          <a:chExt cx="0" cy="0"/>
        </a:xfrm>
      </p:grpSpPr>
      <p:sp>
        <p:nvSpPr>
          <p:cNvPr id="190" name="Google Shape;190;g24d40766fa9_0_140"/>
          <p:cNvSpPr txBox="1"/>
          <p:nvPr/>
        </p:nvSpPr>
        <p:spPr>
          <a:xfrm>
            <a:off x="231975" y="148300"/>
            <a:ext cx="4250100" cy="66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Arial"/>
              <a:buNone/>
            </a:pPr>
            <a:r>
              <a:rPr lang="iw-IL" sz="2800" b="1">
                <a:solidFill>
                  <a:schemeClr val="lt1"/>
                </a:solidFill>
                <a:latin typeface="Open Sans"/>
                <a:ea typeface="Open Sans"/>
                <a:cs typeface="Open Sans"/>
                <a:sym typeface="Open Sans"/>
              </a:rPr>
              <a:t>E</a:t>
            </a:r>
            <a:r>
              <a:rPr lang="iw-IL" sz="2800" b="1">
                <a:solidFill>
                  <a:srgbClr val="F1582E"/>
                </a:solidFill>
                <a:latin typeface="Open Sans"/>
                <a:ea typeface="Open Sans"/>
                <a:cs typeface="Open Sans"/>
                <a:sym typeface="Open Sans"/>
              </a:rPr>
              <a:t>.</a:t>
            </a:r>
            <a:r>
              <a:rPr lang="iw-IL" sz="2800" b="1">
                <a:solidFill>
                  <a:schemeClr val="lt1"/>
                </a:solidFill>
                <a:latin typeface="Open Sans"/>
                <a:ea typeface="Open Sans"/>
                <a:cs typeface="Open Sans"/>
                <a:sym typeface="Open Sans"/>
              </a:rPr>
              <a:t>D</a:t>
            </a:r>
            <a:r>
              <a:rPr lang="iw-IL" sz="2800" b="1">
                <a:solidFill>
                  <a:srgbClr val="F1582E"/>
                </a:solidFill>
                <a:latin typeface="Open Sans"/>
                <a:ea typeface="Open Sans"/>
                <a:cs typeface="Open Sans"/>
                <a:sym typeface="Open Sans"/>
              </a:rPr>
              <a:t>.</a:t>
            </a:r>
            <a:r>
              <a:rPr lang="iw-IL" sz="2800" b="1">
                <a:solidFill>
                  <a:schemeClr val="lt1"/>
                </a:solidFill>
                <a:latin typeface="Open Sans"/>
                <a:ea typeface="Open Sans"/>
                <a:cs typeface="Open Sans"/>
                <a:sym typeface="Open Sans"/>
              </a:rPr>
              <a:t>A</a:t>
            </a:r>
            <a:endParaRPr sz="1200" b="1" i="0" u="none" strike="noStrike" cap="none">
              <a:solidFill>
                <a:schemeClr val="lt1"/>
              </a:solidFill>
              <a:latin typeface="Open Sans"/>
              <a:ea typeface="Open Sans"/>
              <a:cs typeface="Open Sans"/>
              <a:sym typeface="Open Sans"/>
            </a:endParaRPr>
          </a:p>
        </p:txBody>
      </p:sp>
      <p:sp>
        <p:nvSpPr>
          <p:cNvPr id="191" name="Google Shape;191;g24d40766fa9_0_140"/>
          <p:cNvSpPr/>
          <p:nvPr/>
        </p:nvSpPr>
        <p:spPr>
          <a:xfrm>
            <a:off x="0" y="808700"/>
            <a:ext cx="2200500" cy="241200"/>
          </a:xfrm>
          <a:prstGeom prst="rect">
            <a:avLst/>
          </a:prstGeom>
          <a:solidFill>
            <a:srgbClr val="40B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192" name="Google Shape;192;g24d40766fa9_0_140"/>
          <p:cNvPicPr preferRelativeResize="0"/>
          <p:nvPr/>
        </p:nvPicPr>
        <p:blipFill rotWithShape="1">
          <a:blip r:embed="rId3">
            <a:alphaModFix/>
          </a:blip>
          <a:srcRect l="2898" t="86719" r="56781" b="6252"/>
          <a:stretch/>
        </p:blipFill>
        <p:spPr>
          <a:xfrm>
            <a:off x="-5303000" y="-51000"/>
            <a:ext cx="1689250" cy="199300"/>
          </a:xfrm>
          <a:prstGeom prst="rect">
            <a:avLst/>
          </a:prstGeom>
          <a:noFill/>
          <a:ln>
            <a:noFill/>
          </a:ln>
        </p:spPr>
      </p:pic>
      <p:sp>
        <p:nvSpPr>
          <p:cNvPr id="193" name="Google Shape;193;g24d40766fa9_0_140"/>
          <p:cNvSpPr txBox="1"/>
          <p:nvPr/>
        </p:nvSpPr>
        <p:spPr>
          <a:xfrm>
            <a:off x="1740063" y="1088863"/>
            <a:ext cx="3201900" cy="4770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IL" sz="1900" b="1">
                <a:solidFill>
                  <a:schemeClr val="lt1"/>
                </a:solidFill>
                <a:latin typeface="Calibri"/>
                <a:ea typeface="Calibri"/>
                <a:cs typeface="Calibri"/>
                <a:sym typeface="Calibri"/>
              </a:rPr>
              <a:t>התפלגות הדירוגים של המסעדות</a:t>
            </a:r>
            <a:endParaRPr sz="1900" b="1">
              <a:solidFill>
                <a:schemeClr val="lt1"/>
              </a:solidFill>
              <a:latin typeface="Calibri"/>
              <a:ea typeface="Calibri"/>
              <a:cs typeface="Calibri"/>
              <a:sym typeface="Calibri"/>
            </a:endParaRPr>
          </a:p>
        </p:txBody>
      </p:sp>
      <p:sp>
        <p:nvSpPr>
          <p:cNvPr id="194" name="Google Shape;194;g24d40766fa9_0_140"/>
          <p:cNvSpPr txBox="1"/>
          <p:nvPr/>
        </p:nvSpPr>
        <p:spPr>
          <a:xfrm>
            <a:off x="7759150" y="529300"/>
            <a:ext cx="3271800" cy="10620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iw-IL" sz="1900" b="1">
                <a:solidFill>
                  <a:schemeClr val="lt1"/>
                </a:solidFill>
                <a:latin typeface="Calibri"/>
                <a:ea typeface="Calibri"/>
                <a:cs typeface="Calibri"/>
                <a:sym typeface="Calibri"/>
              </a:rPr>
              <a:t>מפת חום עם שימוש ב Phi-k המראה על הקוראלציה בין משתנים משמעותיים</a:t>
            </a:r>
            <a:endParaRPr sz="1900" b="1">
              <a:solidFill>
                <a:schemeClr val="lt1"/>
              </a:solidFill>
              <a:latin typeface="Calibri"/>
              <a:ea typeface="Calibri"/>
              <a:cs typeface="Calibri"/>
              <a:sym typeface="Calibri"/>
            </a:endParaRPr>
          </a:p>
        </p:txBody>
      </p:sp>
      <p:pic>
        <p:nvPicPr>
          <p:cNvPr id="195" name="Google Shape;195;g24d40766fa9_0_140"/>
          <p:cNvPicPr preferRelativeResize="0"/>
          <p:nvPr/>
        </p:nvPicPr>
        <p:blipFill>
          <a:blip r:embed="rId4">
            <a:alphaModFix/>
          </a:blip>
          <a:stretch>
            <a:fillRect/>
          </a:stretch>
        </p:blipFill>
        <p:spPr>
          <a:xfrm>
            <a:off x="544075" y="1604825"/>
            <a:ext cx="5593874" cy="4629150"/>
          </a:xfrm>
          <a:prstGeom prst="rect">
            <a:avLst/>
          </a:prstGeom>
          <a:noFill/>
          <a:ln>
            <a:noFill/>
          </a:ln>
        </p:spPr>
      </p:pic>
      <p:pic>
        <p:nvPicPr>
          <p:cNvPr id="196" name="Google Shape;196;g24d40766fa9_0_140"/>
          <p:cNvPicPr preferRelativeResize="0"/>
          <p:nvPr/>
        </p:nvPicPr>
        <p:blipFill>
          <a:blip r:embed="rId5">
            <a:alphaModFix/>
          </a:blip>
          <a:stretch>
            <a:fillRect/>
          </a:stretch>
        </p:blipFill>
        <p:spPr>
          <a:xfrm>
            <a:off x="6912000" y="1604825"/>
            <a:ext cx="4918151" cy="46291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מסך רחב</PresentationFormat>
  <Paragraphs>81</Paragraphs>
  <Slides>18</Slides>
  <Notes>18</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18</vt:i4>
      </vt:variant>
    </vt:vector>
  </HeadingPairs>
  <TitlesOfParts>
    <vt:vector size="23" baseType="lpstr">
      <vt:lpstr>Quattrocento Sans</vt:lpstr>
      <vt:lpstr>Arial</vt:lpstr>
      <vt:lpstr>Open Sans</vt:lpstr>
      <vt:lpstr>Calibri</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cp:lastModifiedBy>asaf zabari</cp:lastModifiedBy>
  <cp:revision>1</cp:revision>
  <dcterms:modified xsi:type="dcterms:W3CDTF">2023-06-11T19:19:14Z</dcterms:modified>
</cp:coreProperties>
</file>