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15119350"/>
  <p:notesSz cx="6858000" cy="9144000"/>
  <p:defaultTextStyle>
    <a:defPPr>
      <a:defRPr lang="en-US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40" d="100"/>
          <a:sy n="40" d="100"/>
        </p:scale>
        <p:origin x="124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1"/>
            </a:lvl1pPr>
            <a:lvl2pPr marL="1007943" indent="0" algn="ctr">
              <a:buNone/>
              <a:defRPr sz="4409"/>
            </a:lvl2pPr>
            <a:lvl3pPr marL="2015886" indent="0" algn="ctr">
              <a:buNone/>
              <a:defRPr sz="3968"/>
            </a:lvl3pPr>
            <a:lvl4pPr marL="3023829" indent="0" algn="ctr">
              <a:buNone/>
              <a:defRPr sz="3527"/>
            </a:lvl4pPr>
            <a:lvl5pPr marL="4031772" indent="0" algn="ctr">
              <a:buNone/>
              <a:defRPr sz="3527"/>
            </a:lvl5pPr>
            <a:lvl6pPr marL="5039716" indent="0" algn="ctr">
              <a:buNone/>
              <a:defRPr sz="3527"/>
            </a:lvl6pPr>
            <a:lvl7pPr marL="6047659" indent="0" algn="ctr">
              <a:buNone/>
              <a:defRPr sz="3527"/>
            </a:lvl7pPr>
            <a:lvl8pPr marL="7055602" indent="0" algn="ctr">
              <a:buNone/>
              <a:defRPr sz="3527"/>
            </a:lvl8pPr>
            <a:lvl9pPr marL="8063545" indent="0" algn="ctr">
              <a:buNone/>
              <a:defRPr sz="35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3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6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1">
                <a:solidFill>
                  <a:schemeClr val="tx1"/>
                </a:solidFill>
              </a:defRPr>
            </a:lvl1pPr>
            <a:lvl2pPr marL="1007943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2pPr>
            <a:lvl3pPr marL="201588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3pPr>
            <a:lvl4pPr marL="302382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4pPr>
            <a:lvl5pPr marL="403177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5pPr>
            <a:lvl6pPr marL="5039716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6pPr>
            <a:lvl7pPr marL="6047659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7pPr>
            <a:lvl8pPr marL="7055602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8pPr>
            <a:lvl9pPr marL="8063545" indent="0">
              <a:buNone/>
              <a:defRPr sz="35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1" b="1"/>
            </a:lvl1pPr>
            <a:lvl2pPr marL="1007943" indent="0">
              <a:buNone/>
              <a:defRPr sz="4409" b="1"/>
            </a:lvl2pPr>
            <a:lvl3pPr marL="2015886" indent="0">
              <a:buNone/>
              <a:defRPr sz="3968" b="1"/>
            </a:lvl3pPr>
            <a:lvl4pPr marL="3023829" indent="0">
              <a:buNone/>
              <a:defRPr sz="3527" b="1"/>
            </a:lvl4pPr>
            <a:lvl5pPr marL="4031772" indent="0">
              <a:buNone/>
              <a:defRPr sz="3527" b="1"/>
            </a:lvl5pPr>
            <a:lvl6pPr marL="5039716" indent="0">
              <a:buNone/>
              <a:defRPr sz="3527" b="1"/>
            </a:lvl6pPr>
            <a:lvl7pPr marL="6047659" indent="0">
              <a:buNone/>
              <a:defRPr sz="3527" b="1"/>
            </a:lvl7pPr>
            <a:lvl8pPr marL="7055602" indent="0">
              <a:buNone/>
              <a:defRPr sz="3527" b="1"/>
            </a:lvl8pPr>
            <a:lvl9pPr marL="8063545" indent="0">
              <a:buNone/>
              <a:defRPr sz="35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0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3"/>
            </a:lvl2pPr>
            <a:lvl3pPr>
              <a:defRPr sz="5291"/>
            </a:lvl3pPr>
            <a:lvl4pPr>
              <a:defRPr sz="4409"/>
            </a:lvl4pPr>
            <a:lvl5pPr>
              <a:defRPr sz="4409"/>
            </a:lvl5pPr>
            <a:lvl6pPr>
              <a:defRPr sz="4409"/>
            </a:lvl6pPr>
            <a:lvl7pPr>
              <a:defRPr sz="4409"/>
            </a:lvl7pPr>
            <a:lvl8pPr>
              <a:defRPr sz="4409"/>
            </a:lvl8pPr>
            <a:lvl9pPr>
              <a:defRPr sz="440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943" indent="0">
              <a:buNone/>
              <a:defRPr sz="6173"/>
            </a:lvl2pPr>
            <a:lvl3pPr marL="2015886" indent="0">
              <a:buNone/>
              <a:defRPr sz="5291"/>
            </a:lvl3pPr>
            <a:lvl4pPr marL="3023829" indent="0">
              <a:buNone/>
              <a:defRPr sz="4409"/>
            </a:lvl4pPr>
            <a:lvl5pPr marL="4031772" indent="0">
              <a:buNone/>
              <a:defRPr sz="4409"/>
            </a:lvl5pPr>
            <a:lvl6pPr marL="5039716" indent="0">
              <a:buNone/>
              <a:defRPr sz="4409"/>
            </a:lvl6pPr>
            <a:lvl7pPr marL="6047659" indent="0">
              <a:buNone/>
              <a:defRPr sz="4409"/>
            </a:lvl7pPr>
            <a:lvl8pPr marL="7055602" indent="0">
              <a:buNone/>
              <a:defRPr sz="4409"/>
            </a:lvl8pPr>
            <a:lvl9pPr marL="8063545" indent="0">
              <a:buNone/>
              <a:defRPr sz="440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7"/>
            </a:lvl1pPr>
            <a:lvl2pPr marL="1007943" indent="0">
              <a:buNone/>
              <a:defRPr sz="3086"/>
            </a:lvl2pPr>
            <a:lvl3pPr marL="2015886" indent="0">
              <a:buNone/>
              <a:defRPr sz="2646"/>
            </a:lvl3pPr>
            <a:lvl4pPr marL="3023829" indent="0">
              <a:buNone/>
              <a:defRPr sz="2205"/>
            </a:lvl4pPr>
            <a:lvl5pPr marL="4031772" indent="0">
              <a:buNone/>
              <a:defRPr sz="2205"/>
            </a:lvl5pPr>
            <a:lvl6pPr marL="5039716" indent="0">
              <a:buNone/>
              <a:defRPr sz="2205"/>
            </a:lvl6pPr>
            <a:lvl7pPr marL="6047659" indent="0">
              <a:buNone/>
              <a:defRPr sz="2205"/>
            </a:lvl7pPr>
            <a:lvl8pPr marL="7055602" indent="0">
              <a:buNone/>
              <a:defRPr sz="2205"/>
            </a:lvl8pPr>
            <a:lvl9pPr marL="8063545" indent="0">
              <a:buNone/>
              <a:defRPr sz="220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2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022E-2692-471C-8BE8-56CA4B4CEDFE}" type="datetimeFigureOut">
              <a:rPr lang="en-US" smtClean="0"/>
              <a:t>8/20/2014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6B0E1-025B-4168-B937-BC2ED9F5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15886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972" indent="-503972" algn="l" defTabSz="2015886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1pPr>
      <a:lvl2pPr marL="1511915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2pPr>
      <a:lvl3pPr marL="2519858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3pPr>
      <a:lvl4pPr marL="3527801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535744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54368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551630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559573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567517" indent="-503972" algn="l" defTabSz="2015886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1007943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201588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3pPr>
      <a:lvl4pPr marL="302382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4pPr>
      <a:lvl5pPr marL="403177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5pPr>
      <a:lvl6pPr marL="5039716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6pPr>
      <a:lvl7pPr marL="6047659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7pPr>
      <a:lvl8pPr marL="7055602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8pPr>
      <a:lvl9pPr marL="8063545" algn="l" defTabSz="2015886" rtl="0" eaLnBrk="1" latinLnBrk="0" hangingPunct="1">
        <a:defRPr sz="3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/>
          <p:cNvCxnSpPr/>
          <p:nvPr/>
        </p:nvCxnSpPr>
        <p:spPr>
          <a:xfrm flipV="1">
            <a:off x="3886200" y="5322199"/>
            <a:ext cx="2667391" cy="194380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716000" y="10107680"/>
            <a:ext cx="1978363" cy="1675122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0000" y="1044000"/>
            <a:ext cx="3484394" cy="212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21384000" cy="2160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Proposition Knowledge </a:t>
            </a:r>
            <a:r>
              <a:rPr lang="en-US" sz="9600" dirty="0" smtClean="0"/>
              <a:t>Graphs	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520000"/>
            <a:ext cx="21383625" cy="947004"/>
          </a:xfrm>
        </p:spPr>
        <p:txBody>
          <a:bodyPr>
            <a:normAutofit/>
          </a:bodyPr>
          <a:lstStyle/>
          <a:p>
            <a:r>
              <a:rPr lang="en-US" sz="4400" i="1" dirty="0" smtClean="0"/>
              <a:t>Gabriel </a:t>
            </a:r>
            <a:r>
              <a:rPr lang="en-US" sz="4400" i="1" dirty="0" err="1" smtClean="0"/>
              <a:t>Stanovsky</a:t>
            </a:r>
            <a:r>
              <a:rPr lang="en-US" sz="4400" i="1" dirty="0" smtClean="0"/>
              <a:t> 	Omer </a:t>
            </a:r>
            <a:r>
              <a:rPr lang="en-US" sz="4400" i="1" dirty="0" smtClean="0"/>
              <a:t>Levy	</a:t>
            </a:r>
            <a:r>
              <a:rPr lang="en-US" sz="4400" i="1" dirty="0" err="1" smtClean="0"/>
              <a:t>Ido</a:t>
            </a:r>
            <a:r>
              <a:rPr lang="en-US" sz="4400" i="1" dirty="0" smtClean="0"/>
              <a:t> </a:t>
            </a:r>
            <a:r>
              <a:rPr lang="en-US" sz="4400" i="1" dirty="0" smtClean="0"/>
              <a:t>Dagan	</a:t>
            </a:r>
            <a:endParaRPr lang="en-US" sz="4400" i="1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00" y="5272600"/>
            <a:ext cx="7560000" cy="660250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 flipV="1">
            <a:off x="13288297" y="5405571"/>
            <a:ext cx="1651515" cy="2020242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288297" y="8472948"/>
            <a:ext cx="1651515" cy="3309854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939812" y="5405571"/>
            <a:ext cx="5040000" cy="6377231"/>
          </a:xfrm>
          <a:prstGeom prst="rect">
            <a:avLst/>
          </a:prstGeom>
          <a:solidFill>
            <a:schemeClr val="bg1"/>
          </a:solidFill>
          <a:ln w="6350">
            <a:solidFill>
              <a:schemeClr val="dk1">
                <a:alpha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15984681" y="5886749"/>
            <a:ext cx="3240000" cy="1440000"/>
            <a:chOff x="3911677" y="2926800"/>
            <a:chExt cx="3240000" cy="1440000"/>
          </a:xfrm>
        </p:grpSpPr>
        <p:sp>
          <p:nvSpPr>
            <p:cNvPr id="70" name="Rounded Rectangle 69"/>
            <p:cNvSpPr/>
            <p:nvPr/>
          </p:nvSpPr>
          <p:spPr bwMode="auto">
            <a:xfrm>
              <a:off x="3911677" y="2926800"/>
              <a:ext cx="3240000" cy="1440000"/>
            </a:xfrm>
            <a:prstGeom prst="roundRect">
              <a:avLst/>
            </a:prstGeom>
            <a:noFill/>
            <a:ln w="254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r>
                <a:rPr lang="en-US" sz="2000" dirty="0">
                  <a:solidFill>
                    <a:schemeClr val="accent3"/>
                  </a:solidFill>
                </a:rPr>
                <a:t>Predicate: </a:t>
              </a:r>
              <a:r>
                <a:rPr lang="en-US" sz="2000" dirty="0" smtClean="0"/>
                <a:t>	</a:t>
              </a:r>
              <a:r>
                <a:rPr lang="en-US" sz="2000" b="1" dirty="0" smtClean="0"/>
                <a:t>utilize</a:t>
              </a:r>
              <a:endParaRPr lang="en-US" sz="2000" b="1" dirty="0"/>
            </a:p>
            <a:p>
              <a:pPr defTabSz="685800"/>
              <a:r>
                <a:rPr lang="en-US" sz="2000" dirty="0" smtClean="0">
                  <a:solidFill>
                    <a:schemeClr val="accent3"/>
                  </a:solidFill>
                </a:rPr>
                <a:t>Subject</a:t>
              </a:r>
              <a:r>
                <a:rPr lang="en-US" sz="2000" dirty="0">
                  <a:solidFill>
                    <a:schemeClr val="accent3"/>
                  </a:solidFill>
                </a:rPr>
                <a:t>:    </a:t>
              </a:r>
              <a:r>
                <a:rPr lang="en-US" sz="2000" dirty="0" smtClean="0"/>
                <a:t>	</a:t>
              </a:r>
              <a:r>
                <a:rPr lang="en-US" sz="2000" b="1" dirty="0" smtClean="0">
                  <a:solidFill>
                    <a:schemeClr val="accent6"/>
                  </a:solidFill>
                </a:rPr>
                <a:t>NASA</a:t>
              </a:r>
              <a:endParaRPr lang="en-US" sz="2000" b="1" dirty="0">
                <a:solidFill>
                  <a:schemeClr val="accent6"/>
                </a:solidFill>
              </a:endParaRPr>
            </a:p>
            <a:p>
              <a:pPr defTabSz="685800"/>
              <a:r>
                <a:rPr lang="en-US" sz="2000" dirty="0">
                  <a:solidFill>
                    <a:schemeClr val="accent3"/>
                  </a:solidFill>
                </a:rPr>
                <a:t>Object</a:t>
              </a:r>
              <a:r>
                <a:rPr lang="en-US" sz="2000" b="1" dirty="0">
                  <a:solidFill>
                    <a:schemeClr val="accent3"/>
                  </a:solidFill>
                </a:rPr>
                <a:t>:     </a:t>
              </a:r>
              <a:r>
                <a:rPr lang="en-US" sz="2000" b="1" dirty="0" smtClean="0">
                  <a:solidFill>
                    <a:schemeClr val="accent3"/>
                  </a:solidFill>
                </a:rPr>
                <a:t> </a:t>
              </a:r>
              <a:r>
                <a:rPr lang="en-US" sz="2000" b="1" dirty="0" smtClean="0"/>
                <a:t>	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the </a:t>
              </a:r>
              <a:r>
                <a:rPr lang="en-US" sz="2000" b="1" dirty="0">
                  <a:solidFill>
                    <a:srgbClr val="FF0000"/>
                  </a:solidFill>
                </a:rPr>
                <a:t>Mars rove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r</a:t>
              </a:r>
              <a:r>
                <a:rPr lang="en-US" sz="2000" dirty="0" smtClean="0">
                  <a:solidFill>
                    <a:schemeClr val="bg2">
                      <a:lumMod val="50000"/>
                    </a:schemeClr>
                  </a:solidFill>
                </a:rPr>
                <a:t/>
              </a:r>
              <a:br>
                <a:rPr lang="en-US" sz="2000" dirty="0" smtClean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sz="2000" dirty="0" smtClean="0">
                  <a:solidFill>
                    <a:schemeClr val="accent3"/>
                  </a:solidFill>
                </a:rPr>
                <a:t>Comp: 	</a:t>
              </a:r>
              <a:r>
                <a:rPr lang="en-US" sz="2000" b="1" dirty="0" smtClean="0"/>
                <a:t>examine</a:t>
              </a:r>
              <a:endParaRPr lang="en-US" sz="2000" b="1" dirty="0"/>
            </a:p>
            <a:p>
              <a:pPr defTabSz="685800"/>
              <a:r>
                <a:rPr lang="en-US" sz="1400" b="1" dirty="0"/>
                <a:t>  </a:t>
              </a:r>
            </a:p>
            <a:p>
              <a:pPr defTabSz="685800"/>
              <a:r>
                <a:rPr lang="en-US" sz="1400" b="1" dirty="0"/>
                <a:t>	</a:t>
              </a:r>
              <a:br>
                <a:rPr lang="en-US" sz="1400" b="1" dirty="0"/>
              </a:br>
              <a:endParaRPr lang="en-US" sz="1400" b="1" dirty="0"/>
            </a:p>
            <a:p>
              <a:pPr defTabSz="685800"/>
              <a:endParaRPr lang="en-US" sz="1400" dirty="0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387228" y="3982501"/>
              <a:ext cx="1008000" cy="288000"/>
            </a:xfrm>
            <a:prstGeom prst="roundRect">
              <a:avLst/>
            </a:prstGeom>
            <a:no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GB" sz="1400" b="1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5875766" y="6958122"/>
            <a:ext cx="3240000" cy="4409232"/>
            <a:chOff x="3802762" y="3998173"/>
            <a:chExt cx="3240000" cy="4409232"/>
          </a:xfrm>
        </p:grpSpPr>
        <p:grpSp>
          <p:nvGrpSpPr>
            <p:cNvPr id="64" name="Group 63"/>
            <p:cNvGrpSpPr/>
            <p:nvPr/>
          </p:nvGrpSpPr>
          <p:grpSpPr>
            <a:xfrm>
              <a:off x="3802762" y="5405165"/>
              <a:ext cx="3240000" cy="3002240"/>
              <a:chOff x="3802762" y="5405165"/>
              <a:chExt cx="3240000" cy="3002240"/>
            </a:xfrm>
          </p:grpSpPr>
          <p:sp>
            <p:nvSpPr>
              <p:cNvPr id="66" name="Rounded Rectangle 65"/>
              <p:cNvSpPr/>
              <p:nvPr/>
            </p:nvSpPr>
            <p:spPr bwMode="auto">
              <a:xfrm>
                <a:off x="3802762" y="5405165"/>
                <a:ext cx="3240000" cy="1152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dirty="0">
                    <a:solidFill>
                      <a:schemeClr val="accent3"/>
                    </a:solidFill>
                  </a:rPr>
                  <a:t>Predicate: </a:t>
                </a:r>
                <a:r>
                  <a:rPr lang="en-US" sz="2000" dirty="0" smtClean="0"/>
                  <a:t>	</a:t>
                </a:r>
                <a:r>
                  <a:rPr lang="en-US" sz="2000" b="1" dirty="0" smtClean="0"/>
                  <a:t>examine</a:t>
                </a:r>
                <a:endParaRPr lang="en-US" sz="2000" b="1" dirty="0"/>
              </a:p>
              <a:p>
                <a:pPr defTabSz="685800"/>
                <a:r>
                  <a:rPr lang="en-US" sz="2000" dirty="0" smtClean="0">
                    <a:solidFill>
                      <a:schemeClr val="accent3"/>
                    </a:solidFill>
                  </a:rPr>
                  <a:t>Subject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:    </a:t>
                </a:r>
                <a:r>
                  <a:rPr lang="en-US" sz="2000" dirty="0" smtClean="0"/>
                  <a:t>	</a:t>
                </a:r>
                <a:r>
                  <a:rPr lang="en-US" sz="2000" b="1" dirty="0" smtClean="0">
                    <a:solidFill>
                      <a:srgbClr val="FF0000"/>
                    </a:solidFill>
                  </a:rPr>
                  <a:t>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Mars rover</a:t>
                </a:r>
                <a: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  <a:t/>
                </a:r>
                <a:br>
                  <a:rPr lang="en-US" sz="2000" b="1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en-US" sz="2000" dirty="0" smtClean="0">
                    <a:solidFill>
                      <a:schemeClr val="accent3"/>
                    </a:solidFill>
                  </a:rPr>
                  <a:t>Object:     	</a:t>
                </a:r>
                <a:r>
                  <a:rPr lang="en-US" sz="2000" b="1" dirty="0" smtClean="0"/>
                  <a:t>rock samples</a:t>
                </a:r>
              </a:p>
              <a:p>
                <a:pPr defTabSz="685800"/>
                <a:r>
                  <a:rPr lang="en-US" sz="1400" b="1" dirty="0" smtClean="0"/>
                  <a:t>  </a:t>
                </a:r>
                <a:endParaRPr lang="en-US" sz="1400" b="1" dirty="0"/>
              </a:p>
              <a:p>
                <a:pPr defTabSz="685800"/>
                <a:r>
                  <a:rPr lang="en-US" sz="1400" b="1" dirty="0"/>
                  <a:t>	</a:t>
                </a:r>
                <a:r>
                  <a:rPr lang="en-US" sz="2000" b="1" dirty="0"/>
                  <a:t/>
                </a:r>
                <a:br>
                  <a:rPr lang="en-US" sz="2000" b="1" dirty="0"/>
                </a:br>
                <a:endParaRPr lang="en-US" sz="2000" b="1" dirty="0"/>
              </a:p>
              <a:p>
                <a:pPr defTabSz="685800"/>
                <a:endParaRPr lang="en-US" sz="1400" dirty="0"/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>
                <a:off x="4127228" y="7651405"/>
                <a:ext cx="2520000" cy="756000"/>
              </a:xfrm>
              <a:prstGeom prst="roundRect">
                <a:avLst/>
              </a:prstGeom>
              <a:noFill/>
              <a:ln w="2540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685800"/>
                <a:r>
                  <a:rPr lang="en-US" sz="2000" b="1" dirty="0">
                    <a:solidFill>
                      <a:schemeClr val="accent5"/>
                    </a:solidFill>
                  </a:rPr>
                  <a:t>rock</a:t>
                </a:r>
                <a:r>
                  <a:rPr lang="en-US" sz="20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000" b="1" dirty="0" smtClean="0">
                    <a:solidFill>
                      <a:schemeClr val="accent5"/>
                    </a:solidFill>
                  </a:rPr>
                  <a:t>samples</a:t>
                </a:r>
              </a:p>
              <a:p>
                <a:pPr defTabSz="685800"/>
                <a:r>
                  <a:rPr lang="en-US" sz="2000" dirty="0" smtClean="0">
                    <a:solidFill>
                      <a:schemeClr val="accent3"/>
                    </a:solidFill>
                  </a:rPr>
                  <a:t>Modifier: </a:t>
                </a:r>
                <a:r>
                  <a:rPr lang="en-US" sz="2000" b="1" dirty="0" smtClean="0"/>
                  <a:t>from Mars</a:t>
                </a:r>
                <a:endParaRPr lang="en-US" sz="2000" b="1" dirty="0"/>
              </a:p>
              <a:p>
                <a:pPr defTabSz="685800"/>
                <a:endParaRPr lang="en-US" sz="2000" b="1" dirty="0"/>
              </a:p>
              <a:p>
                <a:pPr defTabSz="685800"/>
                <a:r>
                  <a:rPr lang="en-US" sz="1400" b="1" dirty="0" smtClean="0"/>
                  <a:t>	</a:t>
                </a:r>
                <a:br>
                  <a:rPr lang="en-US" sz="1400" b="1" dirty="0" smtClean="0"/>
                </a:br>
                <a:endParaRPr lang="en-US" sz="1400" b="1" dirty="0" smtClean="0"/>
              </a:p>
              <a:p>
                <a:pPr defTabSz="685800"/>
                <a:endParaRPr lang="en-US" sz="1400" dirty="0"/>
              </a:p>
            </p:txBody>
          </p:sp>
          <p:cxnSp>
            <p:nvCxnSpPr>
              <p:cNvPr id="68" name="Straight Arrow Connector 67"/>
              <p:cNvCxnSpPr>
                <a:stCxn id="69" idx="3"/>
                <a:endCxn id="67" idx="0"/>
              </p:cNvCxnSpPr>
              <p:nvPr/>
            </p:nvCxnSpPr>
            <p:spPr>
              <a:xfrm flipH="1">
                <a:off x="5387228" y="6269165"/>
                <a:ext cx="1367681" cy="138224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dash"/>
                <a:headEnd w="med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ounded Rectangle 68"/>
              <p:cNvSpPr/>
              <p:nvPr/>
            </p:nvSpPr>
            <p:spPr>
              <a:xfrm>
                <a:off x="5239494" y="6125165"/>
                <a:ext cx="1515415" cy="288000"/>
              </a:xfrm>
              <a:prstGeom prst="roundRect">
                <a:avLst/>
              </a:prstGeom>
              <a:noFill/>
              <a:ln w="12700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400" b="1" dirty="0"/>
              </a:p>
            </p:txBody>
          </p:sp>
        </p:grpSp>
        <p:cxnSp>
          <p:nvCxnSpPr>
            <p:cNvPr id="65" name="Straight Arrow Connector 64"/>
            <p:cNvCxnSpPr>
              <a:endCxn id="66" idx="0"/>
            </p:cNvCxnSpPr>
            <p:nvPr/>
          </p:nvCxnSpPr>
          <p:spPr>
            <a:xfrm flipH="1">
              <a:off x="5422762" y="3998173"/>
              <a:ext cx="972466" cy="1406992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dash"/>
              <a:headEnd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76000" y="7200000"/>
            <a:ext cx="3240000" cy="2907680"/>
            <a:chOff x="2383268" y="1101099"/>
            <a:chExt cx="4172367" cy="3744416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268" y="1101099"/>
              <a:ext cx="3247282" cy="2625860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softEdge">
              <a:bevelT/>
              <a:bevelB w="139700" h="139700" prst="divot"/>
            </a:sp3d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1173" y="1547368"/>
              <a:ext cx="3442179" cy="2883018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softEdge">
              <a:bevelT/>
              <a:bevelB w="139700" h="139700" prst="divot"/>
            </a:sp3d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4657" y="2122842"/>
              <a:ext cx="3360978" cy="2722673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softEdge">
              <a:bevelT/>
              <a:bevelB w="139700" h="139700" prst="divot"/>
            </a:sp3d>
          </p:spPr>
        </p:pic>
      </p:grpSp>
      <p:sp>
        <p:nvSpPr>
          <p:cNvPr id="108" name="TextBox 107"/>
          <p:cNvSpPr txBox="1"/>
          <p:nvPr/>
        </p:nvSpPr>
        <p:spPr>
          <a:xfrm>
            <a:off x="144000" y="3816000"/>
            <a:ext cx="5688000" cy="76944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Natural Language </a:t>
            </a:r>
            <a:r>
              <a:rPr lang="en-US" sz="4400" b="1" dirty="0" smtClean="0"/>
              <a:t>Texts</a:t>
            </a:r>
            <a:endParaRPr lang="en-US" sz="4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976000" y="3816000"/>
            <a:ext cx="7560000" cy="76944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Multi-Sentence Representation</a:t>
            </a:r>
            <a:endParaRPr lang="en-US" sz="4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3680000" y="3816000"/>
            <a:ext cx="7560000" cy="76944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Single-Sentence Representation</a:t>
            </a:r>
            <a:endParaRPr lang="en-US" sz="4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4939812" y="12420000"/>
            <a:ext cx="5040000" cy="2308324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Extends </a:t>
            </a:r>
            <a:r>
              <a:rPr lang="en-US" sz="3600" b="1" dirty="0" smtClean="0"/>
              <a:t>Open 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Rich Representation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Inner </a:t>
            </a:r>
            <a:r>
              <a:rPr lang="en-US" sz="3600" dirty="0"/>
              <a:t>s</a:t>
            </a:r>
            <a:r>
              <a:rPr lang="en-US" sz="3600" dirty="0" smtClean="0"/>
              <a:t>tructure</a:t>
            </a:r>
            <a:endParaRPr 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Implied Propositions</a:t>
            </a:r>
            <a:endParaRPr lang="en-US" sz="3600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7236000" y="12420000"/>
            <a:ext cx="5040000" cy="2308324"/>
          </a:xfrm>
          <a:prstGeom prst="rect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Embeds Semantic Links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Entailment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Temporal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Causal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21383625" cy="360000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0" y="3600000"/>
            <a:ext cx="21383625" cy="11519350"/>
          </a:xfrm>
          <a:prstGeom prst="rect">
            <a:avLst/>
          </a:prstGeom>
          <a:noFill/>
          <a:ln w="508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94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37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Proposition Knowledge Graphs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 Knowledge Graphs</dc:title>
  <dc:creator>Gabriel Stanovsky</dc:creator>
  <cp:lastModifiedBy>Omer Levy</cp:lastModifiedBy>
  <cp:revision>9</cp:revision>
  <dcterms:created xsi:type="dcterms:W3CDTF">2014-08-20T11:51:02Z</dcterms:created>
  <dcterms:modified xsi:type="dcterms:W3CDTF">2014-08-20T16:37:05Z</dcterms:modified>
</cp:coreProperties>
</file>