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6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Stanovsky" initials="GS" lastIdx="0" clrIdx="0">
    <p:extLst>
      <p:ext uri="{19B8F6BF-5375-455C-9EA6-DF929625EA0E}">
        <p15:presenceInfo xmlns:p15="http://schemas.microsoft.com/office/powerpoint/2012/main" userId="1742594134ae0b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8713" autoAdjust="0"/>
  </p:normalViewPr>
  <p:slideViewPr>
    <p:cSldViewPr snapToGrid="0">
      <p:cViewPr varScale="1">
        <p:scale>
          <a:sx n="83" d="100"/>
          <a:sy n="83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C2918-90D8-43CB-AD5E-22CC76703708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01DB-418B-4EF2-9937-2ECADC29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5 m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7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Explitives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existentials</a:t>
            </a:r>
            <a:r>
              <a:rPr lang="en-US" baseline="0" dirty="0" smtClean="0"/>
              <a:t>): There are cookies in the jar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3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NP structure – </a:t>
            </a:r>
            <a:r>
              <a:rPr lang="en-US" dirty="0" err="1" smtClean="0"/>
              <a:t>Vadas</a:t>
            </a:r>
            <a:r>
              <a:rPr lang="en-US" dirty="0" smtClean="0"/>
              <a:t> and</a:t>
            </a:r>
            <a:r>
              <a:rPr lang="en-US" baseline="0" dirty="0" smtClean="0"/>
              <a:t> Curran 2007. </a:t>
            </a:r>
          </a:p>
          <a:p>
            <a:r>
              <a:rPr lang="en-US" baseline="0" dirty="0" smtClean="0"/>
              <a:t>Provides, for example, structure in </a:t>
            </a:r>
            <a:r>
              <a:rPr lang="en-US" b="1" baseline="0" dirty="0" smtClean="0"/>
              <a:t>((air force) contract) </a:t>
            </a:r>
            <a:r>
              <a:rPr lang="en-US" baseline="0" dirty="0" smtClean="0"/>
              <a:t>vs. the PTB’s flat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Traditional LAS was modified to account for non 1-1 correspondence between words and nodes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D01DB-418B-4EF2-9937-2ECADC291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Cumbersome – due to syntactic</a:t>
            </a:r>
            <a:r>
              <a:rPr lang="en-US" baseline="0" dirty="0" smtClean="0"/>
              <a:t> </a:t>
            </a:r>
            <a:r>
              <a:rPr lang="en-US" dirty="0" smtClean="0"/>
              <a:t>over-specification it usually</a:t>
            </a:r>
            <a:r>
              <a:rPr lang="en-US" baseline="0" dirty="0" smtClean="0"/>
              <a:t> requires a stage of preprocessing before task specific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Similar spirit to dependency but more abstract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Features</a:t>
            </a:r>
            <a:r>
              <a:rPr lang="en-US" baseline="0" dirty="0" smtClean="0"/>
              <a:t> encode syntactic properties:</a:t>
            </a:r>
          </a:p>
          <a:p>
            <a:pPr marL="628650" lvl="1" indent="-171450">
              <a:buFontTx/>
              <a:buChar char="-"/>
            </a:pPr>
            <a:r>
              <a:rPr lang="en-GB" dirty="0" smtClean="0"/>
              <a:t>of modality, negation, definiteness, tense, passive</a:t>
            </a:r>
            <a:r>
              <a:rPr lang="en-GB" baseline="0" dirty="0" smtClean="0"/>
              <a:t> </a:t>
            </a:r>
            <a:r>
              <a:rPr lang="en-GB" dirty="0" smtClean="0"/>
              <a:t>or active voice, and other phenomena,</a:t>
            </a:r>
          </a:p>
          <a:p>
            <a:pPr marL="171450" lvl="0" indent="-171450">
              <a:buFontTx/>
              <a:buChar char="-"/>
            </a:pPr>
            <a:r>
              <a:rPr lang="en-GB" dirty="0" smtClean="0"/>
              <a:t>Abstracts</a:t>
            </a:r>
            <a:r>
              <a:rPr lang="en-GB" baseline="0" dirty="0" smtClean="0"/>
              <a:t> </a:t>
            </a:r>
            <a:r>
              <a:rPr lang="en-GB" dirty="0" smtClean="0"/>
              <a:t>over the ways in which these features are realized</a:t>
            </a:r>
            <a:r>
              <a:rPr lang="en-GB" baseline="0" dirty="0" smtClean="0"/>
              <a:t> </a:t>
            </a:r>
            <a:r>
              <a:rPr lang="en-GB" dirty="0" smtClean="0"/>
              <a:t>in the surface 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oppose to dependencies</a:t>
            </a:r>
            <a:r>
              <a:rPr lang="en-US" baseline="0" dirty="0" smtClean="0"/>
              <a:t>, many types of predications are represented in a unified manner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Verbal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Adjectival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Non-lexical (appositions, possessives etc.)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addition: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err="1" smtClean="0"/>
              <a:t>Canonicalizes</a:t>
            </a:r>
            <a:r>
              <a:rPr lang="en-GB" dirty="0" smtClean="0"/>
              <a:t> different syntactic realizations of the same proposition: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Differentiates appositives – Barack</a:t>
            </a:r>
            <a:r>
              <a:rPr lang="en-GB" baseline="0" dirty="0" smtClean="0"/>
              <a:t> Obama, the U.S president (identity) vs. a drug, called Merck (provides more info). </a:t>
            </a: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4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example,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Extracting propositions from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PropS</a:t>
            </a:r>
            <a:r>
              <a:rPr lang="en-US" baseline="0" dirty="0" smtClean="0"/>
              <a:t> involves traversing the </a:t>
            </a:r>
            <a:r>
              <a:rPr lang="en-US" baseline="0" dirty="0" err="1" smtClean="0"/>
              <a:t>subgraph</a:t>
            </a:r>
            <a:r>
              <a:rPr lang="en-US" baseline="0" dirty="0" smtClean="0"/>
              <a:t> rooted at each predicate node.</a:t>
            </a:r>
            <a:endParaRPr lang="en-US" dirty="0" smtClean="0"/>
          </a:p>
          <a:p>
            <a:r>
              <a:rPr lang="en-US" dirty="0" smtClean="0"/>
              <a:t>Extracting the same from a</a:t>
            </a:r>
            <a:r>
              <a:rPr lang="en-US" baseline="0" dirty="0" smtClean="0"/>
              <a:t> dependency tree requires non-trivial amount of processing. 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Color coding: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– attributed</a:t>
            </a:r>
          </a:p>
          <a:p>
            <a:r>
              <a:rPr lang="en-US" baseline="0" dirty="0" smtClean="0"/>
              <a:t>Orange - asserted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64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example,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Extracting propositions from </a:t>
            </a:r>
            <a:r>
              <a:rPr lang="en-US" b="1" baseline="0" dirty="0" smtClean="0"/>
              <a:t>In </a:t>
            </a:r>
            <a:r>
              <a:rPr lang="en-US" b="1" baseline="0" dirty="0" err="1" smtClean="0"/>
              <a:t>PropS</a:t>
            </a:r>
            <a:r>
              <a:rPr lang="en-US" b="1" baseline="0" dirty="0" smtClean="0"/>
              <a:t> involves traversing the </a:t>
            </a:r>
            <a:r>
              <a:rPr lang="en-US" b="1" baseline="0" dirty="0" err="1" smtClean="0"/>
              <a:t>subgraph</a:t>
            </a:r>
            <a:r>
              <a:rPr lang="en-US" b="1" baseline="0" dirty="0" smtClean="0"/>
              <a:t> rooted at each predicate node.</a:t>
            </a:r>
            <a:endParaRPr lang="en-US" b="1" dirty="0" smtClean="0"/>
          </a:p>
          <a:p>
            <a:r>
              <a:rPr lang="en-US" dirty="0" smtClean="0"/>
              <a:t>Extracting</a:t>
            </a:r>
            <a:r>
              <a:rPr lang="en-US" baseline="0" dirty="0" smtClean="0"/>
              <a:t> the s</a:t>
            </a:r>
            <a:r>
              <a:rPr lang="en-US" dirty="0" smtClean="0"/>
              <a:t>ame from a</a:t>
            </a:r>
            <a:r>
              <a:rPr lang="en-US" baseline="0" dirty="0" smtClean="0"/>
              <a:t> dependency tree requires non-trivial amount of processing.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non-restrictive is identified is determined by the POS of the modified entity (Proper noun </a:t>
            </a:r>
            <a:r>
              <a:rPr lang="en-US" baseline="0" dirty="0" smtClean="0">
                <a:sym typeface="Wingdings" panose="05000000000000000000" pitchFamily="2" charset="2"/>
              </a:rPr>
              <a:t> Non-restrictive)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3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Assertion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related to the attribution corpus (PARC), and can provide a useful starting point for applications trying to parse to its format.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Attribution is generally detected by nesting (nesting = attributed), yet there are certain exceptions: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Relative clauses</a:t>
            </a:r>
            <a:endParaRPr lang="en-US" b="0" baseline="0" dirty="0" smtClean="0"/>
          </a:p>
          <a:p>
            <a:pPr marL="1085850" lvl="2" indent="-171450">
              <a:buFontTx/>
              <a:buChar char="-"/>
            </a:pPr>
            <a:r>
              <a:rPr lang="en-US" i="1" baseline="0" dirty="0" smtClean="0"/>
              <a:t>The boy who was laughing</a:t>
            </a:r>
            <a:r>
              <a:rPr lang="en-US" baseline="0" dirty="0" smtClean="0"/>
              <a:t> (laughing is nested, yet asserted)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Appositives</a:t>
            </a:r>
            <a:endParaRPr lang="en-US" b="0" baseline="0" dirty="0" smtClean="0"/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He likes Barack Obama, the president [Barack Obama is the president is asserted]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Certain conditional constructions:</a:t>
            </a:r>
          </a:p>
          <a:p>
            <a:pPr marL="1085850" lvl="2" indent="-171450">
              <a:buFontTx/>
              <a:buChar char="-"/>
            </a:pPr>
            <a:r>
              <a:rPr lang="en-US" b="0" baseline="0" dirty="0" smtClean="0"/>
              <a:t>Glaciers are melting because the temperature rises [both melting, and rises predicates are asserted]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Appositives: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different types of appositions are identified by the definiteness of the elements participating the apposition: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both are definite then it’s appositive, otherwise it’s predicative.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the example:  “A former president” for instance, is not definite, so it serves as non-restrictive modifier of Bill </a:t>
            </a:r>
            <a:r>
              <a:rPr lang="en-US" baseline="0" dirty="0" err="1" smtClean="0"/>
              <a:t>clinton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9DF3-7ECE-46DC-9AD3-61F9C9B570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0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3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0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744"/>
            <a:fld id="{C0EB022E-2692-471C-8BE8-56CA4B4CED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94744"/>
              <a:t>8/31/2017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74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4744"/>
            <a:fld id="{67A6B0E1-025B-4168-B937-BC2ED9F5E5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9474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1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2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.cs.biu.ac.il/~stanovg/propextra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.cs.biu.ac.il/~stanovg/propextrac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9674"/>
            <a:ext cx="9144000" cy="4496071"/>
          </a:xfrm>
        </p:spPr>
        <p:txBody>
          <a:bodyPr>
            <a:normAutofit/>
          </a:bodyPr>
          <a:lstStyle/>
          <a:p>
            <a:r>
              <a:rPr lang="en-US" sz="5400" b="1" i="1" dirty="0" err="1" smtClean="0"/>
              <a:t>PropS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Generic Proposition Extraction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700" dirty="0" smtClean="0"/>
              <a:t>Gabriel Satanovsky    Jessica Ficler</a:t>
            </a:r>
            <a:r>
              <a:rPr lang="en-US" sz="2700" dirty="0"/>
              <a:t> </a:t>
            </a:r>
            <a:r>
              <a:rPr lang="en-US" sz="2700" dirty="0" smtClean="0"/>
              <a:t>   Ido Dagan    Yoav Goldberg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800" dirty="0" smtClean="0"/>
              <a:t>Online </a:t>
            </a:r>
            <a:r>
              <a:rPr lang="en-US" sz="2800" dirty="0"/>
              <a:t>Demo available at: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://u.cs.biu.ac.il/~</a:t>
            </a:r>
            <a:r>
              <a:rPr lang="en-US" sz="2800" dirty="0" smtClean="0">
                <a:hlinkClick r:id="rId3"/>
              </a:rPr>
              <a:t>stanovg/propextraction.html</a:t>
            </a:r>
            <a:r>
              <a:rPr lang="en-US" sz="2700" dirty="0"/>
              <a:t/>
            </a:r>
            <a:br>
              <a:rPr lang="en-US" sz="2700" dirty="0"/>
            </a:b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8349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and more: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Raising vs. control constructions</a:t>
            </a:r>
          </a:p>
          <a:p>
            <a:pPr lvl="1"/>
            <a:r>
              <a:rPr lang="en-US" dirty="0" smtClean="0"/>
              <a:t>Non-lexical predications (expletives, possessives, etc.)</a:t>
            </a:r>
          </a:p>
          <a:p>
            <a:pPr lvl="1"/>
            <a:r>
              <a:rPr lang="en-US" dirty="0" smtClean="0"/>
              <a:t>Temporal expressions</a:t>
            </a:r>
          </a:p>
          <a:p>
            <a:pPr lvl="1"/>
            <a:r>
              <a:rPr lang="en-US" dirty="0" smtClean="0"/>
              <a:t>Adjectival modification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PropS</a:t>
            </a:r>
            <a:r>
              <a:rPr lang="he-IL" b="1" i="1" dirty="0"/>
              <a:t> </a:t>
            </a:r>
            <a:r>
              <a:rPr lang="en-US" dirty="0"/>
              <a:t>Handled Phenomena (cont.)</a:t>
            </a:r>
          </a:p>
        </p:txBody>
      </p:sp>
    </p:spTree>
    <p:extLst>
      <p:ext uri="{BB962C8B-B14F-4D97-AF65-F5344CB8AC3E}">
        <p14:creationId xmlns:p14="http://schemas.microsoft.com/office/powerpoint/2010/main" val="23846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PropS</a:t>
            </a:r>
            <a:r>
              <a:rPr lang="en-US" b="1" i="1" dirty="0"/>
              <a:t>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Human annotated gold-standard</a:t>
            </a:r>
          </a:p>
          <a:p>
            <a:pPr lvl="1"/>
            <a:r>
              <a:rPr lang="en-US" dirty="0" smtClean="0"/>
              <a:t>100 sentences from the PTB annotated with our gold structures</a:t>
            </a:r>
          </a:p>
          <a:p>
            <a:endParaRPr lang="en-US" dirty="0" smtClean="0"/>
          </a:p>
          <a:p>
            <a:r>
              <a:rPr lang="en-US" dirty="0" smtClean="0"/>
              <a:t>High-accuracy conversion of the WSJ</a:t>
            </a:r>
          </a:p>
          <a:p>
            <a:pPr lvl="1"/>
            <a:r>
              <a:rPr lang="en-US" dirty="0" smtClean="0"/>
              <a:t>Computed (rule-based) on top of integration of several manual annotations</a:t>
            </a:r>
          </a:p>
          <a:p>
            <a:pPr lvl="2"/>
            <a:r>
              <a:rPr lang="en-US" dirty="0" smtClean="0"/>
              <a:t>PTB Constituency</a:t>
            </a:r>
          </a:p>
          <a:p>
            <a:pPr lvl="2"/>
            <a:r>
              <a:rPr lang="en-US" dirty="0" err="1" smtClean="0"/>
              <a:t>Propbank</a:t>
            </a:r>
            <a:endParaRPr lang="en-US" dirty="0"/>
          </a:p>
          <a:p>
            <a:pPr lvl="2"/>
            <a:r>
              <a:rPr lang="en-US" dirty="0" err="1" smtClean="0"/>
              <a:t>Vadas</a:t>
            </a:r>
            <a:r>
              <a:rPr lang="en-US" dirty="0" smtClean="0"/>
              <a:t> et al(2007)’s NP structure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Baseline parser</a:t>
            </a:r>
          </a:p>
          <a:p>
            <a:pPr lvl="1"/>
            <a:r>
              <a:rPr lang="en-US" dirty="0" smtClean="0"/>
              <a:t>Rule based converter over automatically generated dependency parse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r>
              <a:rPr lang="en-US" dirty="0" smtClean="0"/>
              <a:t> Conversion Accuracy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30" y="1690690"/>
            <a:ext cx="7499340" cy="35604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27979" y="5919701"/>
            <a:ext cx="487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http://u.cs.biu.ac.il/~stanovg/propextraction.html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Semantic application are primarily interested in the </a:t>
            </a:r>
            <a:r>
              <a:rPr lang="en-GB" dirty="0" smtClean="0">
                <a:solidFill>
                  <a:schemeClr val="accent1"/>
                </a:solidFill>
              </a:rPr>
              <a:t>predicate-argument structure</a:t>
            </a:r>
            <a:r>
              <a:rPr lang="en-GB" dirty="0" smtClean="0"/>
              <a:t> </a:t>
            </a:r>
            <a:r>
              <a:rPr lang="en-GB" dirty="0"/>
              <a:t>conveyed in </a:t>
            </a:r>
            <a:r>
              <a:rPr lang="en-GB" dirty="0" smtClean="0"/>
              <a:t>texts</a:t>
            </a:r>
            <a:br>
              <a:rPr lang="en-GB" dirty="0" smtClean="0"/>
            </a:br>
            <a:endParaRPr lang="en-US" dirty="0"/>
          </a:p>
          <a:p>
            <a:r>
              <a:rPr lang="en-US" dirty="0" smtClean="0"/>
              <a:t>Commonly extracted from dependency trees</a:t>
            </a:r>
          </a:p>
          <a:p>
            <a:pPr lvl="1"/>
            <a:r>
              <a:rPr lang="en-US" dirty="0" smtClean="0"/>
              <a:t>Yet it is often a non-trivial and cumbersome process, due to syntactic over-specification, and the lack of abstraction &amp; canonicalization</a:t>
            </a:r>
          </a:p>
          <a:p>
            <a:pPr lvl="1"/>
            <a:endParaRPr lang="en-US" dirty="0"/>
          </a:p>
          <a:p>
            <a:r>
              <a:rPr lang="en-US" dirty="0" smtClean="0"/>
              <a:t>Our goal:</a:t>
            </a:r>
          </a:p>
          <a:p>
            <a:pPr lvl="1"/>
            <a:r>
              <a:rPr lang="en-US" dirty="0" smtClean="0"/>
              <a:t>Accurately get as much semantics as given by syntax</a:t>
            </a:r>
          </a:p>
          <a:p>
            <a:pPr lvl="1"/>
            <a:r>
              <a:rPr lang="en-US" dirty="0" smtClean="0"/>
              <a:t>Stems from a </a:t>
            </a:r>
            <a:r>
              <a:rPr lang="en-US" dirty="0" smtClean="0">
                <a:solidFill>
                  <a:schemeClr val="accent1"/>
                </a:solidFill>
              </a:rPr>
              <a:t>technical</a:t>
            </a:r>
            <a:r>
              <a:rPr lang="en-US" dirty="0" smtClean="0"/>
              <a:t> standpoint </a:t>
            </a:r>
          </a:p>
          <a:p>
            <a:pPr lvl="1"/>
            <a:r>
              <a:rPr lang="en-US" dirty="0" smtClean="0"/>
              <a:t>Yet raises some </a:t>
            </a:r>
            <a:r>
              <a:rPr lang="en-US" dirty="0" smtClean="0">
                <a:solidFill>
                  <a:schemeClr val="accent2"/>
                </a:solidFill>
              </a:rPr>
              <a:t>theoretic</a:t>
            </a:r>
            <a:r>
              <a:rPr lang="en-US" dirty="0" smtClean="0"/>
              <a:t> issues regarding the syntax – semantics interface</a:t>
            </a:r>
          </a:p>
          <a:p>
            <a:pPr lvl="2"/>
            <a:r>
              <a:rPr lang="en-US" dirty="0" smtClean="0"/>
              <a:t>Over generalizing might result in losing important semantic nuances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simple, abstract and </a:t>
            </a:r>
            <a:r>
              <a:rPr lang="en-US" dirty="0" err="1" smtClean="0"/>
              <a:t>canonicalized</a:t>
            </a:r>
            <a:r>
              <a:rPr lang="en-US" dirty="0" smtClean="0"/>
              <a:t> sentence representation scheme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Nodes</a:t>
            </a:r>
            <a:r>
              <a:rPr lang="en-US" b="1" dirty="0" smtClean="0"/>
              <a:t> </a:t>
            </a:r>
            <a:r>
              <a:rPr lang="en-US" dirty="0" smtClean="0"/>
              <a:t>represent atomic elements of the proposition </a:t>
            </a:r>
          </a:p>
          <a:p>
            <a:pPr lvl="2"/>
            <a:r>
              <a:rPr lang="en-US" dirty="0" smtClean="0"/>
              <a:t>Predicates, arguments or modifiers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Edges</a:t>
            </a:r>
            <a:r>
              <a:rPr lang="en-US" b="1" dirty="0" smtClean="0"/>
              <a:t> </a:t>
            </a:r>
            <a:r>
              <a:rPr lang="en-US" dirty="0" smtClean="0"/>
              <a:t>encode argument (solid) or modifier (dashed) relations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43175" y="4264018"/>
            <a:ext cx="375285" cy="35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730817" y="4264018"/>
            <a:ext cx="6897815" cy="2279737"/>
            <a:chOff x="2730817" y="4264018"/>
            <a:chExt cx="6897815" cy="22797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0817" y="4264018"/>
              <a:ext cx="6897815" cy="22797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730817" y="4358641"/>
              <a:ext cx="375285" cy="264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0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r>
              <a:rPr lang="en-US" dirty="0" smtClean="0"/>
              <a:t> Properties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80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Abstracts</a:t>
            </a:r>
            <a:r>
              <a:rPr lang="en-US" b="1" dirty="0" smtClean="0"/>
              <a:t> </a:t>
            </a:r>
            <a:r>
              <a:rPr lang="en-US" dirty="0" smtClean="0"/>
              <a:t>away syntactic variations</a:t>
            </a:r>
          </a:p>
          <a:p>
            <a:pPr lvl="1"/>
            <a:r>
              <a:rPr lang="en-US" dirty="0" smtClean="0"/>
              <a:t>Tense, passive vs. active voice, negation variants, etc.</a:t>
            </a:r>
          </a:p>
          <a:p>
            <a:pPr lvl="1"/>
            <a:endParaRPr lang="he-IL" dirty="0" smtClean="0"/>
          </a:p>
          <a:p>
            <a:r>
              <a:rPr lang="en-GB" b="1" dirty="0" smtClean="0">
                <a:solidFill>
                  <a:schemeClr val="accent1"/>
                </a:solidFill>
              </a:rPr>
              <a:t>Unifies</a:t>
            </a:r>
            <a:r>
              <a:rPr lang="en-GB" b="1" dirty="0" smtClean="0"/>
              <a:t> </a:t>
            </a:r>
            <a:r>
              <a:rPr lang="en-GB" dirty="0" smtClean="0"/>
              <a:t>semantically similar constructions</a:t>
            </a:r>
          </a:p>
          <a:p>
            <a:pPr lvl="1"/>
            <a:r>
              <a:rPr lang="en-GB" dirty="0" smtClean="0"/>
              <a:t>Various </a:t>
            </a:r>
            <a:r>
              <a:rPr lang="en-GB" dirty="0"/>
              <a:t>types of </a:t>
            </a:r>
            <a:r>
              <a:rPr lang="en-GB" dirty="0" smtClean="0"/>
              <a:t>predications</a:t>
            </a:r>
          </a:p>
          <a:p>
            <a:pPr lvl="1"/>
            <a:r>
              <a:rPr lang="en-GB" dirty="0" smtClean="0"/>
              <a:t>Different </a:t>
            </a:r>
            <a:r>
              <a:rPr lang="en-GB" dirty="0"/>
              <a:t>syntactic realizations of the same </a:t>
            </a:r>
            <a:r>
              <a:rPr lang="en-GB" dirty="0" smtClean="0"/>
              <a:t>proposition</a:t>
            </a:r>
            <a:br>
              <a:rPr lang="en-GB" dirty="0" smtClean="0"/>
            </a:br>
            <a:endParaRPr lang="en-GB" dirty="0"/>
          </a:p>
          <a:p>
            <a:r>
              <a:rPr lang="en-GB" b="1" dirty="0" smtClean="0">
                <a:solidFill>
                  <a:schemeClr val="accent1"/>
                </a:solidFill>
              </a:rPr>
              <a:t>Differentiates</a:t>
            </a:r>
            <a:r>
              <a:rPr lang="en-GB" b="1" dirty="0" smtClean="0"/>
              <a:t> </a:t>
            </a:r>
            <a:r>
              <a:rPr lang="en-GB" dirty="0" smtClean="0"/>
              <a:t>over semantically different propositions</a:t>
            </a:r>
          </a:p>
          <a:p>
            <a:pPr lvl="1"/>
            <a:r>
              <a:rPr lang="en-GB" dirty="0" smtClean="0"/>
              <a:t>E.g. restrictive vs. non-restrictive modification, different types of appositions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6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49304"/>
            <a:ext cx="1169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“Mr</a:t>
            </a:r>
            <a:r>
              <a:rPr lang="en-US" sz="2800" i="1" dirty="0"/>
              <a:t>. Pratt, head of marketing, thinks that lower wine prices have come about because producers don’t like to see a hit wine dramatically increase in price</a:t>
            </a:r>
            <a:r>
              <a:rPr lang="en-US" sz="2800" i="1" dirty="0" smtClean="0"/>
              <a:t>.”</a:t>
            </a:r>
            <a:endParaRPr lang="en-US" sz="2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01871"/>
            <a:ext cx="11582400" cy="115605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922569"/>
            <a:ext cx="10515600" cy="5612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i="1" dirty="0" smtClean="0"/>
              <a:t>Props</a:t>
            </a:r>
            <a:r>
              <a:rPr lang="en-GB" dirty="0" smtClean="0"/>
              <a:t> (17 nodes and 19 edges)</a:t>
            </a:r>
            <a:endParaRPr lang="en-GB" b="1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540573"/>
            <a:ext cx="10515600" cy="56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 smtClean="0"/>
              <a:t>Dependency parsing (27 nodes and edges)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472090"/>
            <a:ext cx="11699631" cy="15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0006"/>
            <a:ext cx="10515600" cy="3810404"/>
          </a:xfrm>
        </p:spPr>
        <p:txBody>
          <a:bodyPr/>
          <a:lstStyle/>
          <a:p>
            <a:r>
              <a:rPr lang="en-US" dirty="0" smtClean="0"/>
              <a:t>Extracted propositions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GB" dirty="0"/>
              <a:t>(1) lower wine prices have come about </a:t>
            </a:r>
            <a:r>
              <a:rPr lang="en-GB" dirty="0" smtClean="0"/>
              <a:t>		[</a:t>
            </a:r>
            <a:r>
              <a:rPr lang="en-GB" dirty="0"/>
              <a:t>asserted]</a:t>
            </a:r>
          </a:p>
          <a:p>
            <a:pPr marL="457200" lvl="1" indent="0">
              <a:buNone/>
            </a:pPr>
            <a:r>
              <a:rPr lang="en-GB" dirty="0"/>
              <a:t>(2) hit wine dramatically increase in price</a:t>
            </a:r>
          </a:p>
          <a:p>
            <a:pPr marL="457200" lvl="1" indent="0">
              <a:buNone/>
            </a:pPr>
            <a:r>
              <a:rPr lang="en-GB" dirty="0"/>
              <a:t>(3) producers see (2)</a:t>
            </a:r>
          </a:p>
          <a:p>
            <a:pPr marL="457200" lvl="1" indent="0">
              <a:buNone/>
            </a:pPr>
            <a:r>
              <a:rPr lang="en-GB" dirty="0"/>
              <a:t>(4) producers don’t like (3) </a:t>
            </a:r>
            <a:r>
              <a:rPr lang="en-GB" dirty="0" smtClean="0"/>
              <a:t>			[</a:t>
            </a:r>
            <a:r>
              <a:rPr lang="en-GB" dirty="0"/>
              <a:t>asserted]</a:t>
            </a:r>
          </a:p>
          <a:p>
            <a:pPr marL="457200" lvl="1" indent="0">
              <a:buNone/>
            </a:pPr>
            <a:r>
              <a:rPr lang="en-GB" dirty="0"/>
              <a:t>(5) Mr Pratt is the head of marketing </a:t>
            </a:r>
            <a:r>
              <a:rPr lang="en-GB" dirty="0" smtClean="0"/>
              <a:t>		[</a:t>
            </a:r>
            <a:r>
              <a:rPr lang="en-GB" dirty="0"/>
              <a:t>asserted]</a:t>
            </a:r>
          </a:p>
          <a:p>
            <a:pPr marL="457200" lvl="1" indent="0">
              <a:buNone/>
            </a:pPr>
            <a:r>
              <a:rPr lang="en-GB" dirty="0"/>
              <a:t>(6) (1) happens because of (4)</a:t>
            </a:r>
          </a:p>
          <a:p>
            <a:pPr marL="457200" lvl="1" indent="0">
              <a:buNone/>
            </a:pPr>
            <a:r>
              <a:rPr lang="en-GB" dirty="0" smtClean="0"/>
              <a:t>(7</a:t>
            </a:r>
            <a:r>
              <a:rPr lang="en-GB" dirty="0"/>
              <a:t>) Mr Pratt thinks that (6) </a:t>
            </a:r>
            <a:r>
              <a:rPr lang="en-GB" dirty="0" smtClean="0"/>
              <a:t>			[</a:t>
            </a:r>
            <a:r>
              <a:rPr lang="en-GB" dirty="0"/>
              <a:t>asserted]</a:t>
            </a:r>
          </a:p>
          <a:p>
            <a:pPr marL="457200" lvl="1" indent="0">
              <a:buNone/>
            </a:pPr>
            <a:r>
              <a:rPr lang="en-GB" dirty="0"/>
              <a:t>(8) the head of marketing thinks that (6) </a:t>
            </a:r>
            <a:r>
              <a:rPr lang="en-GB" dirty="0" smtClean="0"/>
              <a:t>		[</a:t>
            </a:r>
            <a:r>
              <a:rPr lang="en-GB" dirty="0"/>
              <a:t>asserted]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685093"/>
            <a:ext cx="1169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“Mr</a:t>
            </a:r>
            <a:r>
              <a:rPr lang="en-US" i="1" dirty="0"/>
              <a:t>. Pratt, head of marketing, thinks that lower wine prices have come about because producers don’t like to see a hit wine dramatically increase in price</a:t>
            </a:r>
            <a:r>
              <a:rPr lang="en-US" i="1" dirty="0" smtClean="0"/>
              <a:t>.”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22968"/>
            <a:ext cx="11699631" cy="15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Corpus based analysis</a:t>
            </a:r>
          </a:p>
          <a:p>
            <a:pPr lvl="1"/>
            <a:r>
              <a:rPr lang="en-US" dirty="0"/>
              <a:t>Taking semantic applications perspective</a:t>
            </a:r>
          </a:p>
          <a:p>
            <a:pPr lvl="1"/>
            <a:r>
              <a:rPr lang="en-US" dirty="0" smtClean="0"/>
              <a:t>Focusing on the most commonly occurring phenomena</a:t>
            </a:r>
            <a:endParaRPr lang="en-US" dirty="0"/>
          </a:p>
          <a:p>
            <a:pPr lvl="2"/>
            <a:r>
              <a:rPr lang="en-US" dirty="0" smtClean="0"/>
              <a:t>Covering most of them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Feasibility criterion</a:t>
            </a:r>
          </a:p>
          <a:p>
            <a:pPr lvl="1"/>
            <a:r>
              <a:rPr lang="en-US" dirty="0" smtClean="0"/>
              <a:t>High accuracy “Gold Standard” would be feasibly derivable from available manual annotations</a:t>
            </a:r>
          </a:p>
          <a:p>
            <a:pPr lvl="1"/>
            <a:r>
              <a:rPr lang="en-US" dirty="0" smtClean="0"/>
              <a:t>Reasonable accuracy for baseline parser from dependency parsing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PropS</a:t>
            </a:r>
            <a:r>
              <a:rPr lang="he-IL" b="1" i="1" dirty="0" smtClean="0"/>
              <a:t> </a:t>
            </a:r>
            <a:r>
              <a:rPr lang="en-US" dirty="0" smtClean="0"/>
              <a:t>Handled Phenomena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Certain syntactic details are abstracted into node features</a:t>
            </a:r>
          </a:p>
          <a:p>
            <a:pPr lvl="1"/>
            <a:r>
              <a:rPr lang="en-GB" dirty="0" smtClean="0"/>
              <a:t>Modality </a:t>
            </a:r>
          </a:p>
          <a:p>
            <a:pPr lvl="1"/>
            <a:r>
              <a:rPr lang="en-GB" dirty="0" smtClean="0"/>
              <a:t>Negation</a:t>
            </a:r>
          </a:p>
          <a:p>
            <a:pPr lvl="1"/>
            <a:r>
              <a:rPr lang="en-GB" dirty="0" smtClean="0"/>
              <a:t>Definiteness</a:t>
            </a:r>
          </a:p>
          <a:p>
            <a:pPr lvl="1"/>
            <a:r>
              <a:rPr lang="en-GB" dirty="0" smtClean="0"/>
              <a:t>Tense</a:t>
            </a:r>
          </a:p>
          <a:p>
            <a:pPr lvl="1"/>
            <a:r>
              <a:rPr lang="en-GB" dirty="0" smtClean="0"/>
              <a:t>Passive or </a:t>
            </a:r>
            <a:r>
              <a:rPr lang="en-GB" dirty="0"/>
              <a:t>active </a:t>
            </a:r>
            <a:r>
              <a:rPr lang="en-GB" dirty="0" smtClean="0"/>
              <a:t>voice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  <a:p>
            <a:r>
              <a:rPr lang="en-US" dirty="0"/>
              <a:t>Restrictive </a:t>
            </a:r>
            <a:r>
              <a:rPr lang="en-US" dirty="0" smtClean="0"/>
              <a:t>vs. </a:t>
            </a:r>
            <a:r>
              <a:rPr lang="en-US" dirty="0"/>
              <a:t>non restrictive </a:t>
            </a:r>
            <a:r>
              <a:rPr lang="en-US" dirty="0" smtClean="0"/>
              <a:t>modification</a:t>
            </a:r>
          </a:p>
          <a:p>
            <a:pPr lvl="1"/>
            <a:r>
              <a:rPr lang="en-US" dirty="0" smtClean="0"/>
              <a:t>Implies different argument boundaries:</a:t>
            </a:r>
          </a:p>
          <a:p>
            <a:pPr lvl="2"/>
            <a:r>
              <a:rPr lang="en-US" i="1" dirty="0" smtClean="0"/>
              <a:t>[</a:t>
            </a:r>
            <a:r>
              <a:rPr lang="en-US" i="1" dirty="0" smtClean="0">
                <a:solidFill>
                  <a:schemeClr val="accent2"/>
                </a:solidFill>
              </a:rPr>
              <a:t>The boy who was born in Hawaii</a:t>
            </a:r>
            <a:r>
              <a:rPr lang="en-US" i="1" dirty="0" smtClean="0"/>
              <a:t>] </a:t>
            </a:r>
            <a:r>
              <a:rPr lang="en-US" b="1" i="1" dirty="0" smtClean="0"/>
              <a:t>went</a:t>
            </a:r>
            <a:r>
              <a:rPr lang="en-US" i="1" dirty="0" smtClean="0"/>
              <a:t> home</a:t>
            </a:r>
            <a:r>
              <a:rPr lang="en-US" dirty="0" smtClean="0"/>
              <a:t> 		[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estrictive</a:t>
            </a:r>
            <a:r>
              <a:rPr lang="en-US" dirty="0" smtClean="0"/>
              <a:t>]</a:t>
            </a:r>
          </a:p>
          <a:p>
            <a:pPr lvl="2"/>
            <a:r>
              <a:rPr lang="en-US" i="1" dirty="0"/>
              <a:t>[</a:t>
            </a:r>
            <a:r>
              <a:rPr lang="en-US" i="1" dirty="0" smtClean="0">
                <a:solidFill>
                  <a:schemeClr val="accent1"/>
                </a:solidFill>
              </a:rPr>
              <a:t>Barack Obama</a:t>
            </a:r>
            <a:r>
              <a:rPr lang="en-US" i="1" dirty="0" smtClean="0"/>
              <a:t>] </a:t>
            </a:r>
            <a:r>
              <a:rPr lang="en-US" i="1" dirty="0"/>
              <a:t>who was born in </a:t>
            </a:r>
            <a:r>
              <a:rPr lang="en-US" i="1" dirty="0" smtClean="0"/>
              <a:t>Hawaii </a:t>
            </a:r>
            <a:r>
              <a:rPr lang="en-US" b="1" i="1" dirty="0" smtClean="0"/>
              <a:t>went</a:t>
            </a:r>
            <a:r>
              <a:rPr lang="en-US" i="1" dirty="0" smtClean="0"/>
              <a:t> home		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non-restrictive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PropS</a:t>
            </a:r>
            <a:r>
              <a:rPr lang="he-IL" b="1" i="1" dirty="0"/>
              <a:t> </a:t>
            </a:r>
            <a:r>
              <a:rPr lang="en-US" dirty="0"/>
              <a:t>Handled </a:t>
            </a:r>
            <a:r>
              <a:rPr lang="en-US" dirty="0" smtClean="0"/>
              <a:t>Phenomena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Distinguishing between </a:t>
            </a:r>
            <a:r>
              <a:rPr lang="en-US" b="1" dirty="0" smtClean="0">
                <a:solidFill>
                  <a:schemeClr val="accent1"/>
                </a:solidFill>
              </a:rPr>
              <a:t>asserted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/>
                </a:solidFill>
              </a:rPr>
              <a:t>attributed</a:t>
            </a:r>
            <a:r>
              <a:rPr lang="en-US" dirty="0" smtClean="0"/>
              <a:t> propositions</a:t>
            </a:r>
          </a:p>
          <a:p>
            <a:pPr lvl="1"/>
            <a:r>
              <a:rPr lang="en-GB" i="1" dirty="0"/>
              <a:t>John </a:t>
            </a:r>
            <a:r>
              <a:rPr lang="en-GB" b="1" i="1" dirty="0">
                <a:solidFill>
                  <a:schemeClr val="accent1"/>
                </a:solidFill>
              </a:rPr>
              <a:t>passed</a:t>
            </a:r>
            <a:r>
              <a:rPr lang="en-GB" i="1" dirty="0"/>
              <a:t> the </a:t>
            </a:r>
            <a:r>
              <a:rPr lang="en-GB" i="1" dirty="0" smtClean="0"/>
              <a:t>test</a:t>
            </a:r>
            <a:endParaRPr lang="en-GB" i="1" dirty="0"/>
          </a:p>
          <a:p>
            <a:pPr lvl="1"/>
            <a:r>
              <a:rPr lang="en-GB" i="1" dirty="0"/>
              <a:t>the teacher </a:t>
            </a:r>
            <a:r>
              <a:rPr lang="en-GB" b="1" i="1" dirty="0">
                <a:solidFill>
                  <a:schemeClr val="accent1"/>
                </a:solidFill>
              </a:rPr>
              <a:t>said</a:t>
            </a:r>
            <a:r>
              <a:rPr lang="en-GB" i="1" dirty="0"/>
              <a:t> that John </a:t>
            </a:r>
            <a:r>
              <a:rPr lang="en-GB" b="1" i="1" dirty="0">
                <a:solidFill>
                  <a:schemeClr val="accent2"/>
                </a:solidFill>
              </a:rPr>
              <a:t>passed</a:t>
            </a:r>
            <a:r>
              <a:rPr lang="en-GB" i="1" dirty="0"/>
              <a:t> the </a:t>
            </a:r>
            <a:r>
              <a:rPr lang="en-GB" i="1" dirty="0" smtClean="0"/>
              <a:t>test</a:t>
            </a:r>
            <a:br>
              <a:rPr lang="en-GB" i="1" dirty="0" smtClean="0"/>
            </a:br>
            <a:endParaRPr lang="en-GB" i="1" dirty="0" smtClean="0"/>
          </a:p>
          <a:p>
            <a:endParaRPr lang="en-US" dirty="0" smtClean="0"/>
          </a:p>
          <a:p>
            <a:r>
              <a:rPr lang="en-US" dirty="0" smtClean="0"/>
              <a:t>Distinguishing the different types of appositives and copulas</a:t>
            </a:r>
          </a:p>
          <a:p>
            <a:pPr lvl="1"/>
            <a:r>
              <a:rPr lang="en-US" i="1" dirty="0" smtClean="0"/>
              <a:t>The company, Random </a:t>
            </a:r>
            <a:r>
              <a:rPr lang="en-US" i="1" dirty="0"/>
              <a:t>H</a:t>
            </a:r>
            <a:r>
              <a:rPr lang="en-US" i="1" dirty="0" smtClean="0"/>
              <a:t>ouse, didn’t report its earnings 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accent6"/>
                </a:solidFill>
              </a:rPr>
              <a:t>appositive</a:t>
            </a:r>
            <a:r>
              <a:rPr lang="en-US" dirty="0" smtClean="0"/>
              <a:t>]</a:t>
            </a:r>
            <a:endParaRPr lang="en-US" i="1" dirty="0" smtClean="0"/>
          </a:p>
          <a:p>
            <a:pPr lvl="1"/>
            <a:r>
              <a:rPr lang="en-US" i="1" dirty="0" smtClean="0"/>
              <a:t>Bill Clinton, a former U.S president , will join the board    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accent4"/>
                </a:solidFill>
              </a:rPr>
              <a:t>predicative</a:t>
            </a:r>
            <a:r>
              <a:rPr lang="en-US" dirty="0" smtClean="0"/>
              <a:t>]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10577</TotalTime>
  <Words>757</Words>
  <Application>Microsoft Office PowerPoint</Application>
  <PresentationFormat>Widescreen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1_Office Theme</vt:lpstr>
      <vt:lpstr>PropS Generic Proposition Extraction  Gabriel Satanovsky    Jessica Ficler    Ido Dagan    Yoav Goldberg  Online Demo available at:  http://u.cs.biu.ac.il/~stanovg/propextraction.html </vt:lpstr>
      <vt:lpstr>PropS motivation</vt:lpstr>
      <vt:lpstr>PropS</vt:lpstr>
      <vt:lpstr>PropS Properties </vt:lpstr>
      <vt:lpstr>PowerPoint Presentation</vt:lpstr>
      <vt:lpstr>PowerPoint Presentation</vt:lpstr>
      <vt:lpstr>PropS Methodology</vt:lpstr>
      <vt:lpstr>PropS Handled Phenomena</vt:lpstr>
      <vt:lpstr>PropS Handled Phenomena (cont.)</vt:lpstr>
      <vt:lpstr>PropS Handled Phenomena (cont.)</vt:lpstr>
      <vt:lpstr>PropS Resources</vt:lpstr>
      <vt:lpstr>PropS Conversion Accuracy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Knowledge Graphs</dc:title>
  <dc:creator>Gabriel Stanovsky</dc:creator>
  <cp:lastModifiedBy>Gabriel Stanovsky</cp:lastModifiedBy>
  <cp:revision>19</cp:revision>
  <dcterms:created xsi:type="dcterms:W3CDTF">2015-12-06T17:40:17Z</dcterms:created>
  <dcterms:modified xsi:type="dcterms:W3CDTF">2017-08-31T19:28:12Z</dcterms:modified>
</cp:coreProperties>
</file>