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8176" autoAdjust="0"/>
  </p:normalViewPr>
  <p:slideViewPr>
    <p:cSldViewPr snapToGrid="0">
      <p:cViewPr>
        <p:scale>
          <a:sx n="84" d="100"/>
          <a:sy n="84" d="100"/>
        </p:scale>
        <p:origin x="15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5491A-672F-42B7-8D2E-FC877E14F7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93E7B34-9E86-40C6-AEE7-52B0AA965896}">
      <dgm:prSet phldrT="[Text]"/>
      <dgm:spPr/>
      <dgm:t>
        <a:bodyPr/>
        <a:lstStyle/>
        <a:p>
          <a:r>
            <a:rPr lang="en-US" dirty="0" smtClean="0"/>
            <a:t>Obstruction SVC</a:t>
          </a:r>
          <a:endParaRPr lang="en-US" dirty="0"/>
        </a:p>
      </dgm:t>
    </dgm:pt>
    <dgm:pt modelId="{8A6A8C75-54CA-425E-83ED-11F21CAE7042}" type="parTrans" cxnId="{A583996B-7BF6-49DB-A0D1-7151B75D0805}">
      <dgm:prSet/>
      <dgm:spPr/>
      <dgm:t>
        <a:bodyPr/>
        <a:lstStyle/>
        <a:p>
          <a:endParaRPr lang="en-US"/>
        </a:p>
      </dgm:t>
    </dgm:pt>
    <dgm:pt modelId="{1BA69973-78A3-4054-8B09-671B6BCB8BB2}" type="sibTrans" cxnId="{A583996B-7BF6-49DB-A0D1-7151B75D0805}">
      <dgm:prSet/>
      <dgm:spPr/>
      <dgm:t>
        <a:bodyPr/>
        <a:lstStyle/>
        <a:p>
          <a:endParaRPr lang="en-US"/>
        </a:p>
      </dgm:t>
    </dgm:pt>
    <dgm:pt modelId="{1BE07D2E-EDDE-4A91-861D-D518EF4B67A7}">
      <dgm:prSet phldrT="[Text]"/>
      <dgm:spPr/>
      <dgm:t>
        <a:bodyPr/>
        <a:lstStyle/>
        <a:p>
          <a:r>
            <a:rPr lang="en-US" dirty="0" smtClean="0"/>
            <a:t>Collateral veins</a:t>
          </a:r>
          <a:endParaRPr lang="en-US" dirty="0"/>
        </a:p>
      </dgm:t>
    </dgm:pt>
    <dgm:pt modelId="{74C7920C-5067-4B54-B352-61CE2663BBFA}" type="parTrans" cxnId="{437EE44B-5399-48B4-A8FA-C498E356DAE1}">
      <dgm:prSet/>
      <dgm:spPr/>
      <dgm:t>
        <a:bodyPr/>
        <a:lstStyle/>
        <a:p>
          <a:endParaRPr lang="en-US"/>
        </a:p>
      </dgm:t>
    </dgm:pt>
    <dgm:pt modelId="{4183CF5A-91E9-4847-9892-46A29031AA01}" type="sibTrans" cxnId="{437EE44B-5399-48B4-A8FA-C498E356DAE1}">
      <dgm:prSet/>
      <dgm:spPr/>
      <dgm:t>
        <a:bodyPr/>
        <a:lstStyle/>
        <a:p>
          <a:endParaRPr lang="en-US"/>
        </a:p>
      </dgm:t>
    </dgm:pt>
    <dgm:pt modelId="{ADD3713D-F7DE-4241-9E90-301771138368}">
      <dgm:prSet phldrT="[Text]"/>
      <dgm:spPr/>
      <dgm:t>
        <a:bodyPr/>
        <a:lstStyle/>
        <a:p>
          <a:r>
            <a:rPr lang="en-US" dirty="0" smtClean="0"/>
            <a:t>Dilation</a:t>
          </a:r>
          <a:endParaRPr lang="en-US" dirty="0"/>
        </a:p>
      </dgm:t>
    </dgm:pt>
    <dgm:pt modelId="{1271647A-E3B3-4E17-BB23-FBED86478F51}" type="parTrans" cxnId="{A15287C8-034A-4D99-88AC-6765FB03C942}">
      <dgm:prSet/>
      <dgm:spPr/>
      <dgm:t>
        <a:bodyPr/>
        <a:lstStyle/>
        <a:p>
          <a:endParaRPr lang="en-US"/>
        </a:p>
      </dgm:t>
    </dgm:pt>
    <dgm:pt modelId="{97947B70-3F01-4759-81DF-935BA32D026B}" type="sibTrans" cxnId="{A15287C8-034A-4D99-88AC-6765FB03C942}">
      <dgm:prSet/>
      <dgm:spPr/>
      <dgm:t>
        <a:bodyPr/>
        <a:lstStyle/>
        <a:p>
          <a:endParaRPr lang="en-US"/>
        </a:p>
      </dgm:t>
    </dgm:pt>
    <dgm:pt modelId="{36664214-A4A9-4344-A165-63AB2EB25FE9}">
      <dgm:prSet phldrT="[Text]"/>
      <dgm:spPr/>
      <dgm:t>
        <a:bodyPr/>
        <a:lstStyle/>
        <a:p>
          <a:r>
            <a:rPr lang="en-US" dirty="0" smtClean="0"/>
            <a:t>Upper body venous pressure</a:t>
          </a:r>
          <a:endParaRPr lang="en-US" dirty="0"/>
        </a:p>
      </dgm:t>
    </dgm:pt>
    <dgm:pt modelId="{F1ED7A00-A3ED-4B1C-9209-8F73B231EDC3}" type="parTrans" cxnId="{73A8E3CD-27C6-4D44-AC6C-1A925E26DE19}">
      <dgm:prSet/>
      <dgm:spPr/>
      <dgm:t>
        <a:bodyPr/>
        <a:lstStyle/>
        <a:p>
          <a:endParaRPr lang="en-US"/>
        </a:p>
      </dgm:t>
    </dgm:pt>
    <dgm:pt modelId="{3DD8515B-0CA2-400F-8711-EEFD25D63937}" type="sibTrans" cxnId="{73A8E3CD-27C6-4D44-AC6C-1A925E26DE19}">
      <dgm:prSet/>
      <dgm:spPr/>
      <dgm:t>
        <a:bodyPr/>
        <a:lstStyle/>
        <a:p>
          <a:endParaRPr lang="en-US"/>
        </a:p>
      </dgm:t>
    </dgm:pt>
    <dgm:pt modelId="{F357123B-7B8B-4FD7-BBD9-0CFADDED4602}">
      <dgm:prSet phldrT="[Text]"/>
      <dgm:spPr/>
      <dgm:t>
        <a:bodyPr/>
        <a:lstStyle/>
        <a:p>
          <a:r>
            <a:rPr lang="en-US" dirty="0" smtClean="0"/>
            <a:t>central venous pressures</a:t>
          </a:r>
          <a:endParaRPr lang="en-US" dirty="0"/>
        </a:p>
      </dgm:t>
    </dgm:pt>
    <dgm:pt modelId="{7E8080F4-9DD3-463C-9E16-AEB533BEC9E0}" type="parTrans" cxnId="{B3CACBD3-8763-4309-9D35-7074A5057222}">
      <dgm:prSet/>
      <dgm:spPr/>
      <dgm:t>
        <a:bodyPr/>
        <a:lstStyle/>
        <a:p>
          <a:endParaRPr lang="en-US"/>
        </a:p>
      </dgm:t>
    </dgm:pt>
    <dgm:pt modelId="{045B6669-7DF6-462A-8E65-FB5EA436714F}" type="sibTrans" cxnId="{B3CACBD3-8763-4309-9D35-7074A5057222}">
      <dgm:prSet/>
      <dgm:spPr/>
      <dgm:t>
        <a:bodyPr/>
        <a:lstStyle/>
        <a:p>
          <a:endParaRPr lang="en-US"/>
        </a:p>
      </dgm:t>
    </dgm:pt>
    <dgm:pt modelId="{DE98EA2F-FAD9-4D21-A2E1-9190D387E939}">
      <dgm:prSet phldrT="[Text]"/>
      <dgm:spPr/>
      <dgm:t>
        <a:bodyPr/>
        <a:lstStyle/>
        <a:p>
          <a:r>
            <a:rPr lang="en-US" dirty="0" smtClean="0"/>
            <a:t>symptoms of SVC syn.</a:t>
          </a:r>
          <a:endParaRPr lang="en-US" dirty="0"/>
        </a:p>
      </dgm:t>
    </dgm:pt>
    <dgm:pt modelId="{7FE37CAD-DC5D-4221-9A81-984DE33873A8}" type="parTrans" cxnId="{ECD8C3C8-62A8-4702-AA6C-4603090AC8AA}">
      <dgm:prSet/>
      <dgm:spPr/>
      <dgm:t>
        <a:bodyPr/>
        <a:lstStyle/>
        <a:p>
          <a:endParaRPr lang="en-US"/>
        </a:p>
      </dgm:t>
    </dgm:pt>
    <dgm:pt modelId="{9DD148F0-ED0E-4DF7-80AD-99A846260157}" type="sibTrans" cxnId="{ECD8C3C8-62A8-4702-AA6C-4603090AC8AA}">
      <dgm:prSet/>
      <dgm:spPr/>
      <dgm:t>
        <a:bodyPr/>
        <a:lstStyle/>
        <a:p>
          <a:endParaRPr lang="en-US"/>
        </a:p>
      </dgm:t>
    </dgm:pt>
    <dgm:pt modelId="{0DCE67AD-BDCF-49B2-A426-8959FB1C3E3C}" type="pres">
      <dgm:prSet presAssocID="{D4B5491A-672F-42B7-8D2E-FC877E14F7D4}" presName="Name0" presStyleCnt="0">
        <dgm:presLayoutVars>
          <dgm:dir/>
          <dgm:animLvl val="lvl"/>
          <dgm:resizeHandles val="exact"/>
        </dgm:presLayoutVars>
      </dgm:prSet>
      <dgm:spPr/>
    </dgm:pt>
    <dgm:pt modelId="{1458D530-04CA-4B40-9496-C45816A1693C}" type="pres">
      <dgm:prSet presAssocID="{F93E7B34-9E86-40C6-AEE7-52B0AA96589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FC0B-BD22-4530-9083-72669D5303C9}" type="pres">
      <dgm:prSet presAssocID="{1BA69973-78A3-4054-8B09-671B6BCB8BB2}" presName="parTxOnlySpace" presStyleCnt="0"/>
      <dgm:spPr/>
    </dgm:pt>
    <dgm:pt modelId="{ADA973CB-D420-464F-A33D-0C3E24157E50}" type="pres">
      <dgm:prSet presAssocID="{1BE07D2E-EDDE-4A91-861D-D518EF4B67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F3EDE-1459-4FF8-9DB1-B3BB7693A67C}" type="pres">
      <dgm:prSet presAssocID="{4183CF5A-91E9-4847-9892-46A29031AA01}" presName="parTxOnlySpace" presStyleCnt="0"/>
      <dgm:spPr/>
    </dgm:pt>
    <dgm:pt modelId="{464F7B21-949C-4C9A-A968-17C51E113FAC}" type="pres">
      <dgm:prSet presAssocID="{ADD3713D-F7DE-4241-9E90-30177113836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27658-3BD0-4C5D-B66A-C5E3EE0B8215}" type="pres">
      <dgm:prSet presAssocID="{97947B70-3F01-4759-81DF-935BA32D026B}" presName="parTxOnlySpace" presStyleCnt="0"/>
      <dgm:spPr/>
    </dgm:pt>
    <dgm:pt modelId="{6EF69946-4399-4E69-8E1F-31B6B77753F1}" type="pres">
      <dgm:prSet presAssocID="{36664214-A4A9-4344-A165-63AB2EB25FE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9FF4-B488-415B-978B-CDF4EE2B695B}" type="pres">
      <dgm:prSet presAssocID="{3DD8515B-0CA2-400F-8711-EEFD25D63937}" presName="parTxOnlySpace" presStyleCnt="0"/>
      <dgm:spPr/>
    </dgm:pt>
    <dgm:pt modelId="{7086B476-2982-4AAB-AF97-32B238CFD91F}" type="pres">
      <dgm:prSet presAssocID="{F357123B-7B8B-4FD7-BBD9-0CFADDED460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11C38-BA48-405D-A08D-8E8317AE4A5B}" type="pres">
      <dgm:prSet presAssocID="{045B6669-7DF6-462A-8E65-FB5EA436714F}" presName="parTxOnlySpace" presStyleCnt="0"/>
      <dgm:spPr/>
    </dgm:pt>
    <dgm:pt modelId="{831EB26D-E379-48A1-9867-4A7ACAD2D314}" type="pres">
      <dgm:prSet presAssocID="{DE98EA2F-FAD9-4D21-A2E1-9190D387E93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287C8-034A-4D99-88AC-6765FB03C942}" srcId="{D4B5491A-672F-42B7-8D2E-FC877E14F7D4}" destId="{ADD3713D-F7DE-4241-9E90-301771138368}" srcOrd="2" destOrd="0" parTransId="{1271647A-E3B3-4E17-BB23-FBED86478F51}" sibTransId="{97947B70-3F01-4759-81DF-935BA32D026B}"/>
    <dgm:cxn modelId="{0F58B961-E967-4C42-8961-C42A82A9C081}" type="presOf" srcId="{DE98EA2F-FAD9-4D21-A2E1-9190D387E939}" destId="{831EB26D-E379-48A1-9867-4A7ACAD2D314}" srcOrd="0" destOrd="0" presId="urn:microsoft.com/office/officeart/2005/8/layout/chevron1"/>
    <dgm:cxn modelId="{568EDE5E-019B-40EE-846A-68CF251239EA}" type="presOf" srcId="{F93E7B34-9E86-40C6-AEE7-52B0AA965896}" destId="{1458D530-04CA-4B40-9496-C45816A1693C}" srcOrd="0" destOrd="0" presId="urn:microsoft.com/office/officeart/2005/8/layout/chevron1"/>
    <dgm:cxn modelId="{1E2B6030-DA6A-420F-BA2F-88F911E690DE}" type="presOf" srcId="{D4B5491A-672F-42B7-8D2E-FC877E14F7D4}" destId="{0DCE67AD-BDCF-49B2-A426-8959FB1C3E3C}" srcOrd="0" destOrd="0" presId="urn:microsoft.com/office/officeart/2005/8/layout/chevron1"/>
    <dgm:cxn modelId="{6FA61361-D033-49F9-9080-F239BD00185D}" type="presOf" srcId="{ADD3713D-F7DE-4241-9E90-301771138368}" destId="{464F7B21-949C-4C9A-A968-17C51E113FAC}" srcOrd="0" destOrd="0" presId="urn:microsoft.com/office/officeart/2005/8/layout/chevron1"/>
    <dgm:cxn modelId="{8830B971-B228-49C1-B5E5-6D1B195CADA1}" type="presOf" srcId="{1BE07D2E-EDDE-4A91-861D-D518EF4B67A7}" destId="{ADA973CB-D420-464F-A33D-0C3E24157E50}" srcOrd="0" destOrd="0" presId="urn:microsoft.com/office/officeart/2005/8/layout/chevron1"/>
    <dgm:cxn modelId="{437EE44B-5399-48B4-A8FA-C498E356DAE1}" srcId="{D4B5491A-672F-42B7-8D2E-FC877E14F7D4}" destId="{1BE07D2E-EDDE-4A91-861D-D518EF4B67A7}" srcOrd="1" destOrd="0" parTransId="{74C7920C-5067-4B54-B352-61CE2663BBFA}" sibTransId="{4183CF5A-91E9-4847-9892-46A29031AA01}"/>
    <dgm:cxn modelId="{73A8E3CD-27C6-4D44-AC6C-1A925E26DE19}" srcId="{D4B5491A-672F-42B7-8D2E-FC877E14F7D4}" destId="{36664214-A4A9-4344-A165-63AB2EB25FE9}" srcOrd="3" destOrd="0" parTransId="{F1ED7A00-A3ED-4B1C-9209-8F73B231EDC3}" sibTransId="{3DD8515B-0CA2-400F-8711-EEFD25D63937}"/>
    <dgm:cxn modelId="{6AB53C62-9AB6-4CE9-A93C-342D4F1FAA39}" type="presOf" srcId="{36664214-A4A9-4344-A165-63AB2EB25FE9}" destId="{6EF69946-4399-4E69-8E1F-31B6B77753F1}" srcOrd="0" destOrd="0" presId="urn:microsoft.com/office/officeart/2005/8/layout/chevron1"/>
    <dgm:cxn modelId="{BE7671B8-C7C0-4470-8627-5344D15C146D}" type="presOf" srcId="{F357123B-7B8B-4FD7-BBD9-0CFADDED4602}" destId="{7086B476-2982-4AAB-AF97-32B238CFD91F}" srcOrd="0" destOrd="0" presId="urn:microsoft.com/office/officeart/2005/8/layout/chevron1"/>
    <dgm:cxn modelId="{ECD8C3C8-62A8-4702-AA6C-4603090AC8AA}" srcId="{D4B5491A-672F-42B7-8D2E-FC877E14F7D4}" destId="{DE98EA2F-FAD9-4D21-A2E1-9190D387E939}" srcOrd="5" destOrd="0" parTransId="{7FE37CAD-DC5D-4221-9A81-984DE33873A8}" sibTransId="{9DD148F0-ED0E-4DF7-80AD-99A846260157}"/>
    <dgm:cxn modelId="{A583996B-7BF6-49DB-A0D1-7151B75D0805}" srcId="{D4B5491A-672F-42B7-8D2E-FC877E14F7D4}" destId="{F93E7B34-9E86-40C6-AEE7-52B0AA965896}" srcOrd="0" destOrd="0" parTransId="{8A6A8C75-54CA-425E-83ED-11F21CAE7042}" sibTransId="{1BA69973-78A3-4054-8B09-671B6BCB8BB2}"/>
    <dgm:cxn modelId="{B3CACBD3-8763-4309-9D35-7074A5057222}" srcId="{D4B5491A-672F-42B7-8D2E-FC877E14F7D4}" destId="{F357123B-7B8B-4FD7-BBD9-0CFADDED4602}" srcOrd="4" destOrd="0" parTransId="{7E8080F4-9DD3-463C-9E16-AEB533BEC9E0}" sibTransId="{045B6669-7DF6-462A-8E65-FB5EA436714F}"/>
    <dgm:cxn modelId="{B24722D1-37AD-4881-BCEC-108E65F03668}" type="presParOf" srcId="{0DCE67AD-BDCF-49B2-A426-8959FB1C3E3C}" destId="{1458D530-04CA-4B40-9496-C45816A1693C}" srcOrd="0" destOrd="0" presId="urn:microsoft.com/office/officeart/2005/8/layout/chevron1"/>
    <dgm:cxn modelId="{23F04F11-9395-4380-8147-AA167ECD7289}" type="presParOf" srcId="{0DCE67AD-BDCF-49B2-A426-8959FB1C3E3C}" destId="{BEB0FC0B-BD22-4530-9083-72669D5303C9}" srcOrd="1" destOrd="0" presId="urn:microsoft.com/office/officeart/2005/8/layout/chevron1"/>
    <dgm:cxn modelId="{5BB0C562-D438-4B7F-9714-FF59E10D99A6}" type="presParOf" srcId="{0DCE67AD-BDCF-49B2-A426-8959FB1C3E3C}" destId="{ADA973CB-D420-464F-A33D-0C3E24157E50}" srcOrd="2" destOrd="0" presId="urn:microsoft.com/office/officeart/2005/8/layout/chevron1"/>
    <dgm:cxn modelId="{DE1414CB-A331-4DBB-BA38-AE419146ECCB}" type="presParOf" srcId="{0DCE67AD-BDCF-49B2-A426-8959FB1C3E3C}" destId="{1B1F3EDE-1459-4FF8-9DB1-B3BB7693A67C}" srcOrd="3" destOrd="0" presId="urn:microsoft.com/office/officeart/2005/8/layout/chevron1"/>
    <dgm:cxn modelId="{18A2CDD4-7F6F-4589-B25C-CC1087B147E6}" type="presParOf" srcId="{0DCE67AD-BDCF-49B2-A426-8959FB1C3E3C}" destId="{464F7B21-949C-4C9A-A968-17C51E113FAC}" srcOrd="4" destOrd="0" presId="urn:microsoft.com/office/officeart/2005/8/layout/chevron1"/>
    <dgm:cxn modelId="{FF57464D-AB19-4830-9E5E-C53E26992927}" type="presParOf" srcId="{0DCE67AD-BDCF-49B2-A426-8959FB1C3E3C}" destId="{1CC27658-3BD0-4C5D-B66A-C5E3EE0B8215}" srcOrd="5" destOrd="0" presId="urn:microsoft.com/office/officeart/2005/8/layout/chevron1"/>
    <dgm:cxn modelId="{70DC32CE-7143-4CE7-B4F5-FD0CE654D2AA}" type="presParOf" srcId="{0DCE67AD-BDCF-49B2-A426-8959FB1C3E3C}" destId="{6EF69946-4399-4E69-8E1F-31B6B77753F1}" srcOrd="6" destOrd="0" presId="urn:microsoft.com/office/officeart/2005/8/layout/chevron1"/>
    <dgm:cxn modelId="{EA3DDA62-119E-4616-BB5F-4E997CA5FAEE}" type="presParOf" srcId="{0DCE67AD-BDCF-49B2-A426-8959FB1C3E3C}" destId="{84609FF4-B488-415B-978B-CDF4EE2B695B}" srcOrd="7" destOrd="0" presId="urn:microsoft.com/office/officeart/2005/8/layout/chevron1"/>
    <dgm:cxn modelId="{3EE40079-6247-45CC-B745-B816CCCE5E04}" type="presParOf" srcId="{0DCE67AD-BDCF-49B2-A426-8959FB1C3E3C}" destId="{7086B476-2982-4AAB-AF97-32B238CFD91F}" srcOrd="8" destOrd="0" presId="urn:microsoft.com/office/officeart/2005/8/layout/chevron1"/>
    <dgm:cxn modelId="{0A5AC3DF-E0F6-45CB-8284-6665E141E6A0}" type="presParOf" srcId="{0DCE67AD-BDCF-49B2-A426-8959FB1C3E3C}" destId="{F3B11C38-BA48-405D-A08D-8E8317AE4A5B}" srcOrd="9" destOrd="0" presId="urn:microsoft.com/office/officeart/2005/8/layout/chevron1"/>
    <dgm:cxn modelId="{7480ED47-2E74-4F32-B0FA-DE3AB4FB53B8}" type="presParOf" srcId="{0DCE67AD-BDCF-49B2-A426-8959FB1C3E3C}" destId="{831EB26D-E379-48A1-9867-4A7ACAD2D31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8D530-04CA-4B40-9496-C45816A1693C}">
      <dsp:nvSpPr>
        <dsp:cNvPr id="0" name=""/>
        <dsp:cNvSpPr/>
      </dsp:nvSpPr>
      <dsp:spPr>
        <a:xfrm>
          <a:off x="3968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Obstruction SVC</a:t>
          </a:r>
          <a:endParaRPr lang="en-US" sz="1300" kern="1200" dirty="0"/>
        </a:p>
      </dsp:txBody>
      <dsp:txXfrm>
        <a:off x="299243" y="321442"/>
        <a:ext cx="885825" cy="590549"/>
      </dsp:txXfrm>
    </dsp:sp>
    <dsp:sp modelId="{ADA973CB-D420-464F-A33D-0C3E24157E50}">
      <dsp:nvSpPr>
        <dsp:cNvPr id="0" name=""/>
        <dsp:cNvSpPr/>
      </dsp:nvSpPr>
      <dsp:spPr>
        <a:xfrm>
          <a:off x="1332706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Collateral veins</a:t>
          </a:r>
          <a:endParaRPr lang="en-US" sz="1300" kern="1200" dirty="0"/>
        </a:p>
      </dsp:txBody>
      <dsp:txXfrm>
        <a:off x="1627981" y="321442"/>
        <a:ext cx="885825" cy="590549"/>
      </dsp:txXfrm>
    </dsp:sp>
    <dsp:sp modelId="{464F7B21-949C-4C9A-A968-17C51E113FAC}">
      <dsp:nvSpPr>
        <dsp:cNvPr id="0" name=""/>
        <dsp:cNvSpPr/>
      </dsp:nvSpPr>
      <dsp:spPr>
        <a:xfrm>
          <a:off x="2661443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Dilation</a:t>
          </a:r>
          <a:endParaRPr lang="en-US" sz="1300" kern="1200" dirty="0"/>
        </a:p>
      </dsp:txBody>
      <dsp:txXfrm>
        <a:off x="2956718" y="321442"/>
        <a:ext cx="885825" cy="590549"/>
      </dsp:txXfrm>
    </dsp:sp>
    <dsp:sp modelId="{6EF69946-4399-4E69-8E1F-31B6B77753F1}">
      <dsp:nvSpPr>
        <dsp:cNvPr id="0" name=""/>
        <dsp:cNvSpPr/>
      </dsp:nvSpPr>
      <dsp:spPr>
        <a:xfrm>
          <a:off x="3990181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Upper body venous pressure</a:t>
          </a:r>
          <a:endParaRPr lang="en-US" sz="1300" kern="1200" dirty="0"/>
        </a:p>
      </dsp:txBody>
      <dsp:txXfrm>
        <a:off x="4285456" y="321442"/>
        <a:ext cx="885825" cy="590549"/>
      </dsp:txXfrm>
    </dsp:sp>
    <dsp:sp modelId="{7086B476-2982-4AAB-AF97-32B238CFD91F}">
      <dsp:nvSpPr>
        <dsp:cNvPr id="0" name=""/>
        <dsp:cNvSpPr/>
      </dsp:nvSpPr>
      <dsp:spPr>
        <a:xfrm>
          <a:off x="5318918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central venous pressures</a:t>
          </a:r>
          <a:endParaRPr lang="en-US" sz="1300" kern="1200" dirty="0"/>
        </a:p>
      </dsp:txBody>
      <dsp:txXfrm>
        <a:off x="5614193" y="321442"/>
        <a:ext cx="885825" cy="590549"/>
      </dsp:txXfrm>
    </dsp:sp>
    <dsp:sp modelId="{831EB26D-E379-48A1-9867-4A7ACAD2D314}">
      <dsp:nvSpPr>
        <dsp:cNvPr id="0" name=""/>
        <dsp:cNvSpPr/>
      </dsp:nvSpPr>
      <dsp:spPr>
        <a:xfrm>
          <a:off x="6647656" y="321442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symptoms of SVC syn.</a:t>
          </a:r>
          <a:endParaRPr lang="en-US" sz="1300" kern="1200" dirty="0"/>
        </a:p>
      </dsp:txBody>
      <dsp:txXfrm>
        <a:off x="6942931" y="321442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BC458-B7E3-4E34-9F32-D2EE051244A9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02E89-56E7-489A-B68C-B07E1D93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הווריד הנבוב העליון (</a:t>
            </a:r>
            <a:r>
              <a:rPr lang="en-US" dirty="0" smtClean="0"/>
              <a:t>Vena cava superior)  </a:t>
            </a:r>
            <a:r>
              <a:rPr lang="he-IL" dirty="0" smtClean="0"/>
              <a:t>מנקז את ורידי הראש והזרוע (</a:t>
            </a:r>
            <a:r>
              <a:rPr lang="en-US" dirty="0" smtClean="0"/>
              <a:t>vena </a:t>
            </a:r>
            <a:r>
              <a:rPr lang="en-US" dirty="0" err="1" smtClean="0"/>
              <a:t>brachiocephalica</a:t>
            </a:r>
            <a:r>
              <a:rPr lang="en-US" dirty="0" smtClean="0"/>
              <a:t>) </a:t>
            </a:r>
            <a:r>
              <a:rPr lang="he-IL" dirty="0" smtClean="0"/>
              <a:t>הימני והשמאלי, שאחראים על ניקוז הדם המחוזר בעיקר מן הראש, החזה והגפיים העליונות. </a:t>
            </a:r>
            <a:endParaRPr lang="en-US" dirty="0" smtClean="0"/>
          </a:p>
          <a:p>
            <a:pPr algn="r" rtl="1"/>
            <a:r>
              <a:rPr lang="he-IL" dirty="0" smtClean="0"/>
              <a:t>וריד מרכזי נוסף המתנקז לווריד הנבוב העליון הוא הווריד האי-זוגי (</a:t>
            </a:r>
            <a:r>
              <a:rPr lang="en-US" dirty="0" smtClean="0"/>
              <a:t>Azygos), </a:t>
            </a:r>
            <a:r>
              <a:rPr lang="he-IL" dirty="0" smtClean="0"/>
              <a:t>אשר מנקז דם מכלי הדם העוטפים את עמוד השדרה והשרירים הבין-צלעיים.</a:t>
            </a:r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הסינדרום</a:t>
            </a:r>
            <a:r>
              <a:rPr lang="he-IL" baseline="0" dirty="0" smtClean="0"/>
              <a:t> נובע מחסימה של זרימת הדם דרך </a:t>
            </a:r>
            <a:r>
              <a:rPr lang="he-IL" baseline="0" dirty="0" err="1" smtClean="0"/>
              <a:t>הואנה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קאבה</a:t>
            </a:r>
            <a:r>
              <a:rPr lang="he-IL" baseline="0" dirty="0" smtClean="0"/>
              <a:t>. חסימה – חיצונית או </a:t>
            </a:r>
            <a:r>
              <a:rPr lang="he-IL" baseline="0" dirty="0" err="1" smtClean="0"/>
              <a:t>אינבזיבית</a:t>
            </a:r>
            <a:r>
              <a:rPr lang="he-IL" baseline="0" dirty="0" smtClean="0"/>
              <a:t> ע"י פתולוגיה מסביב המערבת את ריאה ימין, בלוטות לימפה ומבנים אחרים </a:t>
            </a:r>
            <a:r>
              <a:rPr lang="he-IL" baseline="0" dirty="0" err="1" smtClean="0"/>
              <a:t>במדיאסטינום</a:t>
            </a:r>
            <a:r>
              <a:rPr lang="he-IL" baseline="0" dirty="0" smtClean="0"/>
              <a:t> או </a:t>
            </a:r>
            <a:r>
              <a:rPr lang="he-IL" baseline="0" dirty="0" err="1" smtClean="0"/>
              <a:t>טרומבוס</a:t>
            </a:r>
            <a:r>
              <a:rPr lang="he-IL" baseline="0" dirty="0" smtClean="0"/>
              <a:t>. לפעמים יכולה להיות גם פתולוגיה וגם </a:t>
            </a:r>
            <a:r>
              <a:rPr lang="he-IL" baseline="0" dirty="0" err="1" smtClean="0"/>
              <a:t>טרומבוס</a:t>
            </a:r>
            <a:r>
              <a:rPr lang="he-IL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02E89-56E7-489A-B68C-B07E1D932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</a:t>
            </a:r>
            <a:r>
              <a:rPr lang="he-IL" baseline="0" dirty="0" smtClean="0"/>
              <a:t> יש חסימה של ה-</a:t>
            </a:r>
            <a:r>
              <a:rPr lang="en-US" baseline="0" dirty="0" smtClean="0"/>
              <a:t>SVC</a:t>
            </a:r>
            <a:r>
              <a:rPr lang="he-IL" baseline="0" dirty="0" smtClean="0"/>
              <a:t> – נוצרים </a:t>
            </a:r>
            <a:r>
              <a:rPr lang="he-IL" baseline="0" dirty="0" err="1" smtClean="0"/>
              <a:t>קולטרלים</a:t>
            </a:r>
            <a:r>
              <a:rPr lang="he-IL" baseline="0" dirty="0" smtClean="0"/>
              <a:t> ורידיים כדי להחזיר דם ורידי לעלייה ימין. הם יכולים להיווצר מה- </a:t>
            </a:r>
          </a:p>
          <a:p>
            <a:pPr algn="r" rtl="1"/>
            <a:r>
              <a:rPr lang="en-US" dirty="0" smtClean="0"/>
              <a:t>Collateral veins may arise from the azygos, internal mammary, lateral thoracic, </a:t>
            </a:r>
            <a:r>
              <a:rPr lang="en-US" dirty="0" err="1" smtClean="0"/>
              <a:t>paraspinous</a:t>
            </a:r>
            <a:r>
              <a:rPr lang="en-US" dirty="0" smtClean="0"/>
              <a:t>, and esophageal venous systems</a:t>
            </a:r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יש ממאירות שגדלה מהר- מפתחים תוך שבועות עד חודשים את הסימפטומים כי אין מספיק זמן לייצר </a:t>
            </a:r>
            <a:r>
              <a:rPr lang="he-IL" baseline="0" dirty="0" err="1" smtClean="0"/>
              <a:t>קולטרלים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לעומת זאת, נגיד בפיברוזיס </a:t>
            </a:r>
            <a:r>
              <a:rPr lang="he-IL" baseline="0" dirty="0" err="1" smtClean="0"/>
              <a:t>מדיאסטניטיס</a:t>
            </a:r>
            <a:r>
              <a:rPr lang="he-IL" baseline="0" dirty="0" smtClean="0"/>
              <a:t> בשל זיהום (כמו </a:t>
            </a:r>
            <a:r>
              <a:rPr lang="he-IL" baseline="0" dirty="0" err="1" smtClean="0"/>
              <a:t>היסטפלסמוזיס</a:t>
            </a:r>
            <a:r>
              <a:rPr lang="he-IL" baseline="0" dirty="0" smtClean="0"/>
              <a:t>)- אפשר להיות א-</a:t>
            </a:r>
            <a:r>
              <a:rPr lang="he-IL" baseline="0" dirty="0" err="1" smtClean="0"/>
              <a:t>סימפטומי</a:t>
            </a:r>
            <a:r>
              <a:rPr lang="he-IL" baseline="0" dirty="0" smtClean="0"/>
              <a:t> במשך שנים. </a:t>
            </a:r>
            <a:endParaRPr lang="en-US" baseline="0" dirty="0" smtClean="0"/>
          </a:p>
          <a:p>
            <a:pPr algn="r" rtl="1"/>
            <a:endParaRPr lang="en-US" baseline="0" dirty="0" smtClean="0"/>
          </a:p>
          <a:p>
            <a:pPr algn="r" rtl="1"/>
            <a:r>
              <a:rPr lang="he-IL" baseline="0" dirty="0" smtClean="0"/>
              <a:t>קוצר נשימה הכי שכיח. נפיחות בפנים מחמירה ברכינה קדימה או בשכיבה. </a:t>
            </a:r>
            <a:endParaRPr lang="en-US" baseline="0" dirty="0" smtClean="0"/>
          </a:p>
          <a:p>
            <a:pPr algn="r" rtl="1"/>
            <a:endParaRPr lang="en-US" baseline="0" dirty="0" smtClean="0"/>
          </a:p>
          <a:p>
            <a:pPr algn="r" rtl="1"/>
            <a:endParaRPr lang="en-US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02E89-56E7-489A-B68C-B07E1D932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SCLC </a:t>
            </a:r>
            <a:r>
              <a:rPr lang="he-IL" dirty="0" smtClean="0"/>
              <a:t>יותר</a:t>
            </a:r>
            <a:r>
              <a:rPr lang="he-IL" baseline="0" dirty="0" smtClean="0"/>
              <a:t> מרכזי מאשר פריפרי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Fewer than 2 percent of patients presenting with NSCLC have SVC syndrome as a complication, but because of the higher incidence, NSCLC is a more frequent cause of SVC syndrome than is SCLC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02E89-56E7-489A-B68C-B07E1D932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02E89-56E7-489A-B68C-B07E1D932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02E89-56E7-489A-B68C-B07E1D932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5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Superior vena cava syndrome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Sheba 21/11/17</a:t>
            </a:r>
          </a:p>
          <a:p>
            <a:r>
              <a:rPr lang="en-US" dirty="0" smtClean="0"/>
              <a:t>Noa Granot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Obstruction</a:t>
            </a:r>
            <a:r>
              <a:rPr lang="he-IL" dirty="0" smtClean="0"/>
              <a:t>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Invasion/ Blood clot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External compression </a:t>
            </a:r>
            <a:endParaRPr lang="he-IL" dirty="0"/>
          </a:p>
          <a:p>
            <a:pPr>
              <a:buFont typeface="Wingdings" panose="05000000000000000000" pitchFamily="2" charset="2"/>
              <a:buChar char="v"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87" y="1309332"/>
            <a:ext cx="4600026" cy="500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much time until symptoms?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Symptoms:</a:t>
            </a:r>
          </a:p>
          <a:p>
            <a:pPr marL="173736" lvl="1" indent="0">
              <a:buNone/>
            </a:pPr>
            <a:r>
              <a:rPr lang="en-US" b="1" dirty="0" smtClean="0"/>
              <a:t>Interstitial edema</a:t>
            </a:r>
            <a:r>
              <a:rPr lang="en-US" dirty="0" smtClean="0"/>
              <a:t> of the head and neck- causing </a:t>
            </a:r>
            <a:r>
              <a:rPr lang="en-US" b="1" dirty="0"/>
              <a:t>dyspnea</a:t>
            </a:r>
            <a:r>
              <a:rPr lang="en-US" dirty="0"/>
              <a:t>, stridor, cough, hoarseness, and dysphagia. </a:t>
            </a:r>
            <a:endParaRPr lang="en-US" dirty="0" smtClean="0"/>
          </a:p>
          <a:p>
            <a:pPr marL="173736" lvl="1" indent="0">
              <a:buNone/>
            </a:pPr>
            <a:r>
              <a:rPr lang="en-US" b="1" dirty="0" smtClean="0"/>
              <a:t>Cerebral edema</a:t>
            </a:r>
            <a:r>
              <a:rPr lang="en-US" dirty="0" smtClean="0"/>
              <a:t>- lead </a:t>
            </a:r>
            <a:r>
              <a:rPr lang="en-US" dirty="0"/>
              <a:t>to cerebral ischemia, herniation, and </a:t>
            </a:r>
            <a:r>
              <a:rPr lang="en-US" dirty="0" smtClean="0"/>
              <a:t>possibly death.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Physical examination- </a:t>
            </a:r>
            <a:r>
              <a:rPr lang="en-US" dirty="0"/>
              <a:t>facial edema and distension of the veins in the neck and on the chest wall. Arm </a:t>
            </a:r>
            <a:r>
              <a:rPr lang="en-US" dirty="0" smtClean="0"/>
              <a:t>edema and cyanosis </a:t>
            </a:r>
            <a:r>
              <a:rPr lang="en-US" dirty="0"/>
              <a:t>are less frequent.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133176"/>
              </p:ext>
            </p:extLst>
          </p:nvPr>
        </p:nvGraphicFramePr>
        <p:xfrm>
          <a:off x="1209489" y="2230533"/>
          <a:ext cx="8128000" cy="123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469668" y="2745713"/>
            <a:ext cx="153238" cy="3818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 flipV="1">
            <a:off x="6274535" y="2775857"/>
            <a:ext cx="206657" cy="3215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568632" y="2735664"/>
            <a:ext cx="227139" cy="3617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8D530-04CA-4B40-9496-C45816A16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A973CB-D420-464F-A33D-0C3E24157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F7B21-949C-4C9A-A968-17C51E113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F69946-4399-4E69-8E1F-31B6B7775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86B476-2982-4AAB-AF97-32B238CFD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1EB26D-E379-48A1-9867-4A7ACAD2D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Malignancy</a:t>
            </a:r>
            <a:r>
              <a:rPr lang="en-US" dirty="0"/>
              <a:t> </a:t>
            </a:r>
            <a:r>
              <a:rPr lang="en-US" dirty="0" smtClean="0"/>
              <a:t>( </a:t>
            </a:r>
            <a:r>
              <a:rPr lang="en-US" dirty="0"/>
              <a:t>60 to 85 </a:t>
            </a:r>
            <a:r>
              <a:rPr lang="en-US" dirty="0" smtClean="0"/>
              <a:t>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SVC </a:t>
            </a:r>
            <a:r>
              <a:rPr lang="en-US" dirty="0"/>
              <a:t>obstruction is the </a:t>
            </a:r>
            <a:r>
              <a:rPr lang="en-US" b="1" dirty="0"/>
              <a:t>presenting symptom</a:t>
            </a:r>
            <a:r>
              <a:rPr lang="en-US" dirty="0"/>
              <a:t> of a previously undiagnosed tumor in up to </a:t>
            </a:r>
            <a:r>
              <a:rPr lang="en-US" b="1" dirty="0" smtClean="0"/>
              <a:t>60% </a:t>
            </a:r>
            <a:r>
              <a:rPr lang="en-US" dirty="0"/>
              <a:t>.</a:t>
            </a:r>
            <a:endParaRPr lang="he-I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Non-small </a:t>
            </a:r>
            <a:r>
              <a:rPr lang="en-US" dirty="0"/>
              <a:t>cell lung cancer (</a:t>
            </a:r>
            <a:r>
              <a:rPr lang="en-US" b="1" dirty="0"/>
              <a:t>NSCLC</a:t>
            </a:r>
            <a:r>
              <a:rPr lang="en-US" dirty="0"/>
              <a:t>) is the most common malignant cause of SVC syndrome, accounting for </a:t>
            </a:r>
            <a:r>
              <a:rPr lang="en-US" dirty="0" smtClean="0"/>
              <a:t>50% of </a:t>
            </a:r>
            <a:r>
              <a:rPr lang="en-US" dirty="0"/>
              <a:t>all </a:t>
            </a:r>
            <a:r>
              <a:rPr lang="en-US" dirty="0" smtClean="0"/>
              <a:t>cases.</a:t>
            </a:r>
            <a:endParaRPr lang="he-I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Small </a:t>
            </a:r>
            <a:r>
              <a:rPr lang="en-US" dirty="0"/>
              <a:t>cell lung cancer (</a:t>
            </a:r>
            <a:r>
              <a:rPr lang="en-US" b="1" dirty="0"/>
              <a:t>SCLC</a:t>
            </a:r>
            <a:r>
              <a:rPr lang="en-US" dirty="0"/>
              <a:t>; </a:t>
            </a:r>
            <a:r>
              <a:rPr lang="en-US" b="1" dirty="0"/>
              <a:t>25</a:t>
            </a:r>
            <a:r>
              <a:rPr lang="en-US" dirty="0"/>
              <a:t> </a:t>
            </a:r>
            <a:r>
              <a:rPr lang="en-US" dirty="0" smtClean="0"/>
              <a:t>%)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Non-Hodgkin </a:t>
            </a:r>
            <a:r>
              <a:rPr lang="en-US" dirty="0"/>
              <a:t>lymphoma (</a:t>
            </a:r>
            <a:r>
              <a:rPr lang="en-US" b="1" dirty="0"/>
              <a:t>NHL</a:t>
            </a:r>
            <a:r>
              <a:rPr lang="en-US" dirty="0"/>
              <a:t>; </a:t>
            </a:r>
            <a:r>
              <a:rPr lang="en-US" b="1" dirty="0" smtClean="0"/>
              <a:t>10</a:t>
            </a:r>
            <a:r>
              <a:rPr lang="en-US" dirty="0" smtClean="0"/>
              <a:t>%- </a:t>
            </a:r>
            <a:r>
              <a:rPr lang="en-US" dirty="0"/>
              <a:t>Diffuse large cell and lymphoblastic lymphomas are the most common subtypes</a:t>
            </a:r>
            <a:r>
              <a:rPr lang="en-US" dirty="0" smtClean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Less common- </a:t>
            </a:r>
            <a:r>
              <a:rPr lang="en-US" dirty="0" err="1" smtClean="0"/>
              <a:t>thymoma</a:t>
            </a:r>
            <a:r>
              <a:rPr lang="en-US" dirty="0" smtClean="0"/>
              <a:t>, </a:t>
            </a:r>
            <a:r>
              <a:rPr lang="en-US" dirty="0"/>
              <a:t>primary mediastinal germ cell </a:t>
            </a:r>
            <a:r>
              <a:rPr lang="en-US" dirty="0" smtClean="0"/>
              <a:t>neoplasms, </a:t>
            </a:r>
            <a:r>
              <a:rPr lang="en-US" dirty="0"/>
              <a:t>mesothelioma, and solid tumors with mediastinal lymph node metastases (</a:t>
            </a:r>
            <a:r>
              <a:rPr lang="en-US" dirty="0" err="1"/>
              <a:t>eg</a:t>
            </a:r>
            <a:r>
              <a:rPr lang="en-US" dirty="0"/>
              <a:t>, breast cancer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Venous </a:t>
            </a:r>
            <a:r>
              <a:rPr lang="en-US" dirty="0"/>
              <a:t>obstruction in these cases results from </a:t>
            </a:r>
            <a:r>
              <a:rPr lang="en-US" b="1" dirty="0"/>
              <a:t>extrinsic compression</a:t>
            </a:r>
            <a:r>
              <a:rPr lang="en-US" dirty="0"/>
              <a:t> of the SVC by either the </a:t>
            </a:r>
            <a:r>
              <a:rPr lang="en-US" b="1" dirty="0"/>
              <a:t>primary tumor</a:t>
            </a:r>
            <a:r>
              <a:rPr lang="en-US" dirty="0"/>
              <a:t> or </a:t>
            </a:r>
            <a:r>
              <a:rPr lang="en-US" b="1" dirty="0"/>
              <a:t>enlarged mediastinal lymph nodes</a:t>
            </a:r>
            <a:r>
              <a:rPr lang="en-US" dirty="0"/>
              <a:t>, or as a result of </a:t>
            </a:r>
            <a:r>
              <a:rPr lang="en-US" b="1" dirty="0"/>
              <a:t>direct tumor invasion</a:t>
            </a:r>
            <a:r>
              <a:rPr lang="en-US" dirty="0"/>
              <a:t> of the </a:t>
            </a:r>
            <a:r>
              <a:rPr lang="en-US" dirty="0" smtClean="0"/>
              <a:t>SVC.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371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Nonmalignant </a:t>
            </a:r>
            <a:r>
              <a:rPr lang="en-US" b="1" dirty="0"/>
              <a:t>disorders</a:t>
            </a:r>
            <a:r>
              <a:rPr lang="en-US" dirty="0"/>
              <a:t> </a:t>
            </a:r>
            <a:r>
              <a:rPr lang="en-US" dirty="0" smtClean="0"/>
              <a:t>(15-40%) – </a:t>
            </a:r>
          </a:p>
          <a:p>
            <a:r>
              <a:rPr lang="en-US" b="1" dirty="0"/>
              <a:t>2</a:t>
            </a:r>
            <a:r>
              <a:rPr lang="en-US" b="1" dirty="0" smtClean="0"/>
              <a:t>. Thrombosis</a:t>
            </a:r>
            <a:r>
              <a:rPr lang="en-US" dirty="0" smtClean="0"/>
              <a:t> —  Most cases are related to the presence of indwelling intravascular devices.</a:t>
            </a:r>
          </a:p>
          <a:p>
            <a:r>
              <a:rPr lang="en-US" b="1" dirty="0" smtClean="0"/>
              <a:t>3. </a:t>
            </a:r>
            <a:r>
              <a:rPr lang="en-US" b="1" dirty="0" err="1" smtClean="0"/>
              <a:t>Fibrosing</a:t>
            </a:r>
            <a:r>
              <a:rPr lang="en-US" b="1" dirty="0" smtClean="0"/>
              <a:t> </a:t>
            </a:r>
            <a:r>
              <a:rPr lang="en-US" b="1" dirty="0" err="1"/>
              <a:t>mediastinitis</a:t>
            </a:r>
            <a:r>
              <a:rPr lang="en-US" b="1" dirty="0"/>
              <a:t> and fungal infection</a:t>
            </a:r>
            <a:r>
              <a:rPr lang="en-US" dirty="0"/>
              <a:t> — </a:t>
            </a:r>
            <a:r>
              <a:rPr lang="en-US" dirty="0" smtClean="0"/>
              <a:t>50% </a:t>
            </a:r>
            <a:r>
              <a:rPr lang="en-US" dirty="0"/>
              <a:t>of cases of SVC syndrome not due to </a:t>
            </a:r>
            <a:r>
              <a:rPr lang="en-US" dirty="0" smtClean="0"/>
              <a:t>malignancy.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cause is an excessive host response to a prior infection with </a:t>
            </a:r>
            <a:r>
              <a:rPr lang="en-US" b="1" i="1" dirty="0"/>
              <a:t>Histoplasma </a:t>
            </a:r>
            <a:r>
              <a:rPr lang="en-US" b="1" i="1" dirty="0" err="1"/>
              <a:t>capsulatum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Other infections associated- </a:t>
            </a:r>
            <a:r>
              <a:rPr lang="en-US" b="1" dirty="0" smtClean="0"/>
              <a:t>tuberculosis</a:t>
            </a:r>
            <a:r>
              <a:rPr lang="en-US" b="1" dirty="0"/>
              <a:t>, </a:t>
            </a:r>
            <a:r>
              <a:rPr lang="en-US" b="1" dirty="0" err="1"/>
              <a:t>actinomycosis</a:t>
            </a:r>
            <a:r>
              <a:rPr lang="en-US" b="1" dirty="0"/>
              <a:t>, aspergillosis, </a:t>
            </a:r>
            <a:r>
              <a:rPr lang="en-US" b="1" dirty="0" err="1" smtClean="0"/>
              <a:t>blastomycosis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contrast, infection with </a:t>
            </a:r>
            <a:r>
              <a:rPr lang="en-US" b="1" dirty="0" err="1"/>
              <a:t>nocardiosis</a:t>
            </a:r>
            <a:r>
              <a:rPr lang="en-US" dirty="0"/>
              <a:t> can cause SVC syndrome by contiguous spread from a pulmonary, pleural, or cutaneous focus of infection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4. </a:t>
            </a:r>
            <a:r>
              <a:rPr lang="en-US" b="1" dirty="0" err="1" smtClean="0"/>
              <a:t>Postradiation</a:t>
            </a:r>
            <a:r>
              <a:rPr lang="en-US" b="1" dirty="0" smtClean="0"/>
              <a:t> </a:t>
            </a:r>
            <a:r>
              <a:rPr lang="en-US" b="1" dirty="0"/>
              <a:t>fibrosis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in patients who have received prior thoracic radiation </a:t>
            </a:r>
            <a:r>
              <a:rPr lang="en-US" dirty="0" smtClean="0"/>
              <a:t>therapy.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58693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majority of </a:t>
            </a:r>
            <a:r>
              <a:rPr lang="en-US" dirty="0" smtClean="0"/>
              <a:t>patients </a:t>
            </a:r>
            <a:r>
              <a:rPr lang="en-US" dirty="0"/>
              <a:t>have an abnormal </a:t>
            </a:r>
            <a:r>
              <a:rPr lang="en-US" b="1" dirty="0"/>
              <a:t>chest </a:t>
            </a:r>
            <a:r>
              <a:rPr lang="en-US" b="1" dirty="0" smtClean="0"/>
              <a:t>radiograph</a:t>
            </a:r>
            <a:r>
              <a:rPr lang="en-US" dirty="0" smtClean="0"/>
              <a:t>- most </a:t>
            </a:r>
            <a:r>
              <a:rPr lang="en-US" dirty="0"/>
              <a:t>common findings </a:t>
            </a:r>
            <a:r>
              <a:rPr lang="en-US" dirty="0" smtClean="0"/>
              <a:t>are mediastinal </a:t>
            </a:r>
            <a:r>
              <a:rPr lang="en-US" dirty="0"/>
              <a:t>widening and pleural </a:t>
            </a:r>
            <a:r>
              <a:rPr lang="en-US" dirty="0" smtClean="0"/>
              <a:t>effusion (64% ;26%)</a:t>
            </a:r>
            <a:endParaRPr lang="en-US" dirty="0"/>
          </a:p>
          <a:p>
            <a:r>
              <a:rPr lang="en-US" b="1" dirty="0"/>
              <a:t>Duplex ultrasound</a:t>
            </a:r>
            <a:r>
              <a:rPr lang="en-US" dirty="0"/>
              <a:t> is useful for excluding thrombus in the subclavian, axillary, and brachiocephalic </a:t>
            </a:r>
            <a:r>
              <a:rPr lang="en-US" dirty="0" smtClean="0"/>
              <a:t>veins. </a:t>
            </a:r>
          </a:p>
          <a:p>
            <a:r>
              <a:rPr lang="en-US" dirty="0" smtClean="0"/>
              <a:t>The </a:t>
            </a:r>
            <a:r>
              <a:rPr lang="en-US" dirty="0"/>
              <a:t>SVC cannot be directly imaged using ultrasound due to acoustic shadowing by the overlying ribs. </a:t>
            </a:r>
            <a:endParaRPr lang="en-US" dirty="0" smtClean="0"/>
          </a:p>
          <a:p>
            <a:r>
              <a:rPr lang="en-US" dirty="0" smtClean="0"/>
              <a:t>Indirect </a:t>
            </a:r>
            <a:r>
              <a:rPr lang="en-US" dirty="0"/>
              <a:t>findings </a:t>
            </a:r>
            <a:r>
              <a:rPr lang="en-US" dirty="0" smtClean="0"/>
              <a:t>-dampening </a:t>
            </a:r>
            <a:r>
              <a:rPr lang="en-US" dirty="0"/>
              <a:t>of the waveforms of the central upper extremity veins with loss of venous </a:t>
            </a:r>
            <a:r>
              <a:rPr lang="en-US" dirty="0" err="1"/>
              <a:t>pulsatility</a:t>
            </a:r>
            <a:r>
              <a:rPr lang="en-US" dirty="0"/>
              <a:t> and loss of respiratory variation. </a:t>
            </a:r>
          </a:p>
          <a:p>
            <a:r>
              <a:rPr lang="en-US" b="1" dirty="0" smtClean="0"/>
              <a:t>Contrast-enhanced </a:t>
            </a:r>
            <a:r>
              <a:rPr lang="en-US" b="1" dirty="0"/>
              <a:t>chest </a:t>
            </a:r>
            <a:r>
              <a:rPr lang="en-US" b="1" dirty="0" smtClean="0"/>
              <a:t>CT</a:t>
            </a:r>
            <a:r>
              <a:rPr lang="en-US" b="1" dirty="0"/>
              <a:t> </a:t>
            </a:r>
            <a:r>
              <a:rPr lang="en-US" b="1" dirty="0" smtClean="0"/>
              <a:t>/ MRI</a:t>
            </a:r>
            <a:r>
              <a:rPr lang="en-US" dirty="0" smtClean="0"/>
              <a:t>- most useful.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algorithm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7051" b="10442"/>
          <a:stretch/>
        </p:blipFill>
        <p:spPr bwMode="auto">
          <a:xfrm>
            <a:off x="5906683" y="795130"/>
            <a:ext cx="6009844" cy="55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608789" y="4599459"/>
            <a:ext cx="1943320" cy="1244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5396" y="2711547"/>
            <a:ext cx="1846785" cy="44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5554" y="2459225"/>
            <a:ext cx="3492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Treatment </a:t>
            </a:r>
            <a:r>
              <a:rPr lang="en-US" sz="2000" b="1" dirty="0" smtClean="0"/>
              <a:t>aims:</a:t>
            </a:r>
          </a:p>
          <a:p>
            <a:pPr marL="342900" indent="-342900"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elieve symptoms</a:t>
            </a:r>
          </a:p>
          <a:p>
            <a:pPr marL="342900" indent="-342900"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reat </a:t>
            </a:r>
            <a:r>
              <a:rPr lang="en-US" sz="2000" dirty="0"/>
              <a:t>the underlying cause of the SVC syndrome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0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Treatment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P</a:t>
            </a:r>
            <a:r>
              <a:rPr lang="en-US" sz="1600" dirty="0" smtClean="0"/>
              <a:t>resentation of stridor, respiratory compromise, or depressed CNS function = emergent treatment with </a:t>
            </a:r>
            <a:r>
              <a:rPr lang="en-US" sz="1600" b="1" dirty="0" err="1" smtClean="0"/>
              <a:t>endovenous</a:t>
            </a:r>
            <a:r>
              <a:rPr lang="en-US" sz="1600" dirty="0" smtClean="0"/>
              <a:t> </a:t>
            </a:r>
            <a:r>
              <a:rPr lang="en-US" sz="1600" b="1" dirty="0" smtClean="0"/>
              <a:t>stenting</a:t>
            </a:r>
            <a:r>
              <a:rPr lang="en-US" sz="1600" dirty="0" smtClean="0"/>
              <a:t> followed by </a:t>
            </a:r>
            <a:r>
              <a:rPr lang="en-US" sz="1600" b="1" dirty="0" smtClean="0"/>
              <a:t>RT</a:t>
            </a:r>
            <a:r>
              <a:rPr lang="en-US" sz="1600" dirty="0" smtClean="0"/>
              <a:t> + short course of high-dose </a:t>
            </a:r>
            <a:r>
              <a:rPr lang="en-US" sz="1600" b="1" dirty="0" smtClean="0"/>
              <a:t>corticosteroids</a:t>
            </a:r>
            <a:r>
              <a:rPr lang="en-US" sz="1600" dirty="0" smtClean="0"/>
              <a:t> to minimize the risk of central airway obstruction.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Histologic</a:t>
            </a:r>
            <a:r>
              <a:rPr lang="en-US" sz="1600" dirty="0" smtClean="0"/>
              <a:t> </a:t>
            </a:r>
            <a:r>
              <a:rPr lang="en-US" sz="1600" b="1" dirty="0"/>
              <a:t>diagnosis</a:t>
            </a:r>
            <a:r>
              <a:rPr lang="en-US" sz="1600" dirty="0"/>
              <a:t> is required prior to initiating specific antitumor therapy. 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Thrombus </a:t>
            </a:r>
            <a:r>
              <a:rPr lang="en-US" sz="1600" dirty="0"/>
              <a:t>is </a:t>
            </a:r>
            <a:r>
              <a:rPr lang="en-US" sz="1600" dirty="0" smtClean="0"/>
              <a:t>present- systemic </a:t>
            </a:r>
            <a:r>
              <a:rPr lang="en-US" sz="1600" b="1" dirty="0"/>
              <a:t>anticoagulation</a:t>
            </a:r>
            <a:r>
              <a:rPr lang="en-US" sz="1600" dirty="0"/>
              <a:t> should be considered to limit extension of thrombus.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Surgical </a:t>
            </a:r>
            <a:r>
              <a:rPr lang="en-US" sz="1600" b="1" dirty="0"/>
              <a:t>resection</a:t>
            </a:r>
            <a:r>
              <a:rPr lang="en-US" sz="1600" dirty="0"/>
              <a:t> of mediastinal tumor combined with reconstruction of the SVC is </a:t>
            </a:r>
            <a:r>
              <a:rPr lang="en-US" sz="1600" b="1" dirty="0"/>
              <a:t>rarely</a:t>
            </a:r>
            <a:r>
              <a:rPr lang="en-US" sz="1600" dirty="0"/>
              <a:t> </a:t>
            </a:r>
            <a:r>
              <a:rPr lang="en-US" sz="1600" b="1" dirty="0"/>
              <a:t>considered</a:t>
            </a:r>
            <a:r>
              <a:rPr lang="en-US" sz="1600" dirty="0"/>
              <a:t> in view of its morbidity and mortality </a:t>
            </a:r>
          </a:p>
          <a:p>
            <a:r>
              <a:rPr lang="en-US" sz="1600" dirty="0"/>
              <a:t>One possible </a:t>
            </a:r>
            <a:r>
              <a:rPr lang="en-US" sz="1600" b="1" dirty="0"/>
              <a:t>exception</a:t>
            </a:r>
            <a:r>
              <a:rPr lang="en-US" sz="1600" dirty="0"/>
              <a:t> is </a:t>
            </a:r>
            <a:r>
              <a:rPr lang="en-US" sz="1600" b="1" dirty="0"/>
              <a:t>malignant</a:t>
            </a:r>
            <a:r>
              <a:rPr lang="en-US" sz="1600" dirty="0"/>
              <a:t> </a:t>
            </a:r>
            <a:r>
              <a:rPr lang="en-US" sz="1600" b="1" dirty="0" err="1"/>
              <a:t>thymoma</a:t>
            </a:r>
            <a:r>
              <a:rPr lang="en-US" sz="1600" dirty="0"/>
              <a:t> and </a:t>
            </a:r>
            <a:r>
              <a:rPr lang="en-US" sz="1600" b="1" dirty="0" err="1"/>
              <a:t>thymic</a:t>
            </a:r>
            <a:r>
              <a:rPr lang="en-US" sz="1600" dirty="0"/>
              <a:t> </a:t>
            </a:r>
            <a:r>
              <a:rPr lang="en-US" sz="1600" b="1" dirty="0"/>
              <a:t>carcinoma</a:t>
            </a:r>
            <a:r>
              <a:rPr lang="en-US" sz="1600" dirty="0"/>
              <a:t>, which are relatively resistant to chemotherapy and radiation. Surgical resection could be considered in selected cases as a component of a </a:t>
            </a:r>
            <a:r>
              <a:rPr lang="en-US" sz="1600" b="1" dirty="0"/>
              <a:t>multimodality</a:t>
            </a:r>
            <a:r>
              <a:rPr lang="en-US" sz="1600" dirty="0"/>
              <a:t> </a:t>
            </a:r>
            <a:r>
              <a:rPr lang="en-US" sz="1600" b="1" dirty="0"/>
              <a:t>approach</a:t>
            </a:r>
            <a:r>
              <a:rPr lang="en-US" sz="1600" dirty="0"/>
              <a:t> to treatment.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5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Q? Thank you!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Have a good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581</Words>
  <Application>Microsoft Office PowerPoint</Application>
  <PresentationFormat>Widescreen</PresentationFormat>
  <Paragraphs>77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Levenim MT</vt:lpstr>
      <vt:lpstr>Tw Cen MT</vt:lpstr>
      <vt:lpstr>Tw Cen MT Condensed</vt:lpstr>
      <vt:lpstr>Wingdings</vt:lpstr>
      <vt:lpstr>Wingdings 3</vt:lpstr>
      <vt:lpstr>Integral</vt:lpstr>
      <vt:lpstr>Superior vena cava syndrome</vt:lpstr>
      <vt:lpstr>INTRODUCTION</vt:lpstr>
      <vt:lpstr>PATHOPHYSIOLOGY</vt:lpstr>
      <vt:lpstr>ETIOLOGY</vt:lpstr>
      <vt:lpstr>ETIOLOGY</vt:lpstr>
      <vt:lpstr>Imaging studies</vt:lpstr>
      <vt:lpstr>Treatment algorithm</vt:lpstr>
      <vt:lpstr>Treatment recommendations</vt:lpstr>
      <vt:lpstr>Any Q? 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Superior vena cava syndrome</dc:title>
  <dc:creator>Noa Granot</dc:creator>
  <cp:lastModifiedBy>Noa Granot</cp:lastModifiedBy>
  <cp:revision>41</cp:revision>
  <dcterms:created xsi:type="dcterms:W3CDTF">2017-11-20T19:13:00Z</dcterms:created>
  <dcterms:modified xsi:type="dcterms:W3CDTF">2017-11-20T21:56:10Z</dcterms:modified>
</cp:coreProperties>
</file>