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08" r:id="rId4"/>
    <p:sldId id="258" r:id="rId5"/>
    <p:sldId id="342" r:id="rId6"/>
    <p:sldId id="325" r:id="rId7"/>
    <p:sldId id="268" r:id="rId8"/>
    <p:sldId id="307" r:id="rId9"/>
    <p:sldId id="305" r:id="rId10"/>
    <p:sldId id="270" r:id="rId11"/>
    <p:sldId id="326" r:id="rId12"/>
    <p:sldId id="271" r:id="rId13"/>
    <p:sldId id="272" r:id="rId14"/>
    <p:sldId id="327" r:id="rId15"/>
    <p:sldId id="328" r:id="rId16"/>
    <p:sldId id="274" r:id="rId17"/>
    <p:sldId id="275" r:id="rId18"/>
    <p:sldId id="329" r:id="rId19"/>
    <p:sldId id="330" r:id="rId20"/>
    <p:sldId id="332" r:id="rId21"/>
    <p:sldId id="333" r:id="rId22"/>
    <p:sldId id="295" r:id="rId23"/>
    <p:sldId id="343" r:id="rId24"/>
    <p:sldId id="298" r:id="rId25"/>
    <p:sldId id="334" r:id="rId26"/>
    <p:sldId id="344" r:id="rId27"/>
    <p:sldId id="335" r:id="rId28"/>
    <p:sldId id="338" r:id="rId29"/>
    <p:sldId id="339" r:id="rId30"/>
    <p:sldId id="300" r:id="rId31"/>
    <p:sldId id="301" r:id="rId32"/>
    <p:sldId id="318" r:id="rId33"/>
    <p:sldId id="336" r:id="rId34"/>
    <p:sldId id="341" r:id="rId35"/>
    <p:sldId id="340" r:id="rId36"/>
    <p:sldId id="315" r:id="rId37"/>
    <p:sldId id="322" r:id="rId38"/>
    <p:sldId id="32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18B14ED-0A56-4EDE-91C5-0AAD6D3DC23F}">
          <p14:sldIdLst>
            <p14:sldId id="256"/>
          </p14:sldIdLst>
        </p14:section>
        <p14:section name="Goal" id="{A5CA5A6C-A63F-4DBE-B615-757524AB11EA}">
          <p14:sldIdLst>
            <p14:sldId id="257"/>
            <p14:sldId id="308"/>
            <p14:sldId id="258"/>
            <p14:sldId id="342"/>
          </p14:sldIdLst>
        </p14:section>
        <p14:section name="Representing a Single Sentence" id="{CADE3C9A-2F82-4A08-8F8F-6C8F42191A86}">
          <p14:sldIdLst>
            <p14:sldId id="325"/>
            <p14:sldId id="268"/>
            <p14:sldId id="307"/>
            <p14:sldId id="305"/>
            <p14:sldId id="270"/>
            <p14:sldId id="326"/>
            <p14:sldId id="271"/>
            <p14:sldId id="272"/>
            <p14:sldId id="327"/>
            <p14:sldId id="328"/>
            <p14:sldId id="274"/>
            <p14:sldId id="275"/>
            <p14:sldId id="329"/>
          </p14:sldIdLst>
        </p14:section>
        <p14:section name="Proposition Knowledge Graphs - A single sentence" id="{FF912630-F6A2-4AC8-B7F3-F3524C4CF03D}">
          <p14:sldIdLst>
            <p14:sldId id="330"/>
            <p14:sldId id="332"/>
            <p14:sldId id="333"/>
            <p14:sldId id="295"/>
            <p14:sldId id="343"/>
            <p14:sldId id="298"/>
            <p14:sldId id="334"/>
            <p14:sldId id="344"/>
          </p14:sldIdLst>
        </p14:section>
        <p14:section name="Finding Semantic Relations" id="{76F633FD-1ECB-40E7-8A53-6F18E1479075}">
          <p14:sldIdLst>
            <p14:sldId id="335"/>
            <p14:sldId id="338"/>
            <p14:sldId id="339"/>
            <p14:sldId id="300"/>
            <p14:sldId id="301"/>
            <p14:sldId id="318"/>
          </p14:sldIdLst>
        </p14:section>
        <p14:section name="Traversing" id="{1BBFDB4E-759B-447F-8B85-668CA40C3A10}">
          <p14:sldIdLst>
            <p14:sldId id="336"/>
            <p14:sldId id="341"/>
            <p14:sldId id="340"/>
            <p14:sldId id="315"/>
            <p14:sldId id="322"/>
            <p14:sldId id="323"/>
          </p14:sldIdLst>
        </p14:section>
        <p14:section name="Conclusion" id="{4CAD5083-4E9C-4658-A78C-7A5691A35832}">
          <p14:sldIdLst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79" autoAdjust="0"/>
    <p:restoredTop sz="66763" autoAdjust="0"/>
  </p:normalViewPr>
  <p:slideViewPr>
    <p:cSldViewPr snapToGrid="0">
      <p:cViewPr>
        <p:scale>
          <a:sx n="75" d="100"/>
          <a:sy n="75" d="100"/>
        </p:scale>
        <p:origin x="-606" y="-3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F0B92-844A-4768-9A17-8501D640865A}" type="datetimeFigureOut">
              <a:rPr lang="en-GB" smtClean="0"/>
              <a:t>15/08/2014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5BC1F-FE5F-4194-9E5F-41140DD33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1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Hello,</a:t>
            </a:r>
            <a:r>
              <a:rPr lang="en-GB" baseline="0" dirty="0" smtClean="0"/>
              <a:t> I’m Gabi Stanovsky from Bar </a:t>
            </a:r>
            <a:r>
              <a:rPr lang="en-GB" baseline="0" dirty="0" err="1" smtClean="0"/>
              <a:t>Ilan</a:t>
            </a:r>
            <a:r>
              <a:rPr lang="en-GB" baseline="0" dirty="0" smtClean="0"/>
              <a:t> University, and ill be </a:t>
            </a:r>
            <a:r>
              <a:rPr lang="en-US" baseline="0" dirty="0" smtClean="0"/>
              <a:t>presenting a joint work with Omer levy an</a:t>
            </a:r>
            <a:r>
              <a:rPr lang="en-GB" baseline="0" dirty="0" smtClean="0"/>
              <a:t>d </a:t>
            </a:r>
            <a:r>
              <a:rPr lang="en-US" baseline="0" dirty="0" err="1" smtClean="0"/>
              <a:t>ido</a:t>
            </a:r>
            <a:r>
              <a:rPr lang="en-US" baseline="0" dirty="0" smtClean="0"/>
              <a:t> Dagan 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is a position paper describing the initial design of a representation framework for information discovery which we call proposition knowledge graph</a:t>
            </a: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40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Looking at SRL with respect</a:t>
            </a:r>
            <a:r>
              <a:rPr lang="en-US" baseline="0" dirty="0" smtClean="0"/>
              <a:t> to the properties we set out to find in our representation, we find:</a:t>
            </a:r>
            <a:endParaRPr lang="en-US" dirty="0" smtClean="0"/>
          </a:p>
          <a:p>
            <a:r>
              <a:rPr lang="en-US" dirty="0" smtClean="0"/>
              <a:t>On one side: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</a:t>
            </a:r>
            <a:r>
              <a:rPr lang="en-US" baseline="0" dirty="0" smtClean="0"/>
              <a:t>xpressive – As it Aims at conveying the semantic relations of the sentence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On the downside: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misses propositions – for instance, in this sentence, the proposition that “</a:t>
            </a:r>
            <a:r>
              <a:rPr lang="en-US" b="1" baseline="0" dirty="0" smtClean="0"/>
              <a:t>Mars has an atmosphere</a:t>
            </a:r>
            <a:r>
              <a:rPr lang="en-US" b="0" baseline="0" dirty="0" smtClean="0"/>
              <a:t>” is not clearly represented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lastly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uses a human-generated lexicon, and therefore it is bounded by its vocabulary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940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Another</a:t>
            </a:r>
            <a:r>
              <a:rPr lang="en-US" baseline="0" dirty="0" smtClean="0"/>
              <a:t> semantic representation which gathered a lot of interest recently is AMR,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36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AMR maps sentences onto an </a:t>
            </a:r>
            <a:r>
              <a:rPr lang="en-US" dirty="0" smtClean="0"/>
              <a:t>hierarchical predicate-argument structure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Uses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PropBank</a:t>
            </a:r>
            <a:r>
              <a:rPr lang="en-US" baseline="0" dirty="0" smtClean="0"/>
              <a:t> frames where possible, and ungrounded predicates otherwise, if no appropriate </a:t>
            </a:r>
            <a:r>
              <a:rPr lang="en-US" baseline="0" dirty="0" err="1" smtClean="0"/>
              <a:t>propBank</a:t>
            </a:r>
            <a:r>
              <a:rPr lang="en-US" baseline="0" dirty="0" smtClean="0"/>
              <a:t> frame exists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614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previous sentence again we can see how AMR will represent a sentence: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rooted tree representing the meaning of the sentence.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see the same Propbank frames appearing as in the SRL representation – land, entering, and their arguments.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oppose to SRL, AMR draws a logical relation between the two predicates.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case – a temporal relation.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940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Semantically expressive, as it deals with uncovering the semantic properties of the sentence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Unbounded by lexicon – can somewhat deal with out-of-lexicon predicates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Cons: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Enforces the representation to be a rooted structure – and therefore cannot provide discrete independent propositions (such as “Mars has as an atmosphere”)</a:t>
            </a:r>
            <a:br>
              <a:rPr lang="en-US" baseline="0" dirty="0" smtClean="0"/>
            </a:br>
            <a:r>
              <a:rPr lang="en-US" baseline="0" dirty="0" smtClean="0"/>
              <a:t>As oppose to SRL – which didn’t capture at all the extraction that Mars has an atmosphere – in AMR this representation is hidden deep inside the representation.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Requires a deep semantic analysis to obtain “the meaning representation” of the sentence, which currently renders it to be very domain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79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last</a:t>
            </a:r>
            <a:r>
              <a:rPr lang="en-US" baseline="0" dirty="0" smtClean="0"/>
              <a:t> representation we will survey is </a:t>
            </a:r>
            <a:r>
              <a:rPr lang="en-US" baseline="0" dirty="0" smtClean="0"/>
              <a:t>Open Information Extraction or </a:t>
            </a:r>
            <a:r>
              <a:rPr lang="en-US" baseline="0" dirty="0" smtClean="0"/>
              <a:t>Open-IE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646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Finally, lets look at Open Information</a:t>
            </a:r>
            <a:r>
              <a:rPr lang="en-GB" baseline="0" dirty="0" smtClean="0"/>
              <a:t> Extraction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 smtClean="0"/>
              <a:t>As</a:t>
            </a:r>
            <a:r>
              <a:rPr lang="en-GB" baseline="0" dirty="0" smtClean="0"/>
              <a:t> oppose to the previous approaches we’ve surveyed, Open IE doesn’t map to a predefined ontology, instead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It</a:t>
            </a:r>
            <a:r>
              <a:rPr lang="en-US" baseline="0" dirty="0" smtClean="0"/>
              <a:t> extracts predicate-argument tuple using syntactic patterns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And uses the surface form in which they appeared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7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Lets revisit our example -</a:t>
            </a:r>
          </a:p>
          <a:p>
            <a:endParaRPr lang="en-US" dirty="0" smtClean="0"/>
          </a:p>
          <a:p>
            <a:r>
              <a:rPr lang="en-US" dirty="0" smtClean="0"/>
              <a:t>Open</a:t>
            </a:r>
            <a:r>
              <a:rPr lang="en-US" baseline="0" dirty="0" smtClean="0"/>
              <a:t> IE discovers a single proposition – </a:t>
            </a:r>
          </a:p>
          <a:p>
            <a:r>
              <a:rPr lang="en-US" baseline="0" dirty="0" smtClean="0"/>
              <a:t>“Successfully landed on”, without breaking it into an inner structure.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second proposition – “entering its atmosphere” serves as an atomic clausal modifier, without further analyzing of the “entering” proposition.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319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he-IL" baseline="0" dirty="0" smtClean="0"/>
              <a:t> </a:t>
            </a:r>
            <a:r>
              <a:rPr lang="en-US" baseline="0" dirty="0" smtClean="0"/>
              <a:t> Open IE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Unbounded by lexicon – represents based on syntactic patterns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Extracts discrete propositions – no need to extract from a rooted structure</a:t>
            </a:r>
            <a:br>
              <a:rPr lang="en-US" baseline="0" dirty="0" smtClean="0"/>
            </a:br>
            <a:r>
              <a:rPr lang="en-US" baseline="0" dirty="0" smtClean="0"/>
              <a:t>This is important in scenarios such as IR or QA, where a list of independent “facts” might come in handy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dirty="0" smtClean="0"/>
              <a:t>On the downside: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 misses propositions</a:t>
            </a:r>
            <a:r>
              <a:rPr lang="en-US" baseline="0" dirty="0" smtClean="0"/>
              <a:t>  – certain propositions cannot be represented, such as that Mars has an atmosphere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It does not analyze semantic relations between extractions, just outputs a list of independent extractions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417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&lt;</a:t>
            </a:r>
            <a:r>
              <a:rPr lang="en-US" b="1" baseline="0" dirty="0" smtClean="0"/>
              <a:t>Deep breath&gt;</a:t>
            </a:r>
            <a:endParaRPr lang="en-GB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TODO: maybe add the </a:t>
            </a:r>
            <a:r>
              <a:rPr lang="en-GB" dirty="0" err="1" smtClean="0"/>
              <a:t>minimap</a:t>
            </a:r>
            <a:r>
              <a:rPr lang="en-GB" dirty="0" smtClean="0"/>
              <a:t> –</a:t>
            </a:r>
            <a:r>
              <a:rPr lang="en-GB" baseline="0" dirty="0" smtClean="0"/>
              <a:t> and add Proposition structure in blue </a:t>
            </a:r>
            <a:r>
              <a:rPr lang="en-GB" i="1" baseline="0" dirty="0" smtClean="0"/>
              <a:t>– not sure how will this fit in the flow, after that slide will come this slide? That will look awkward</a:t>
            </a:r>
            <a:endParaRPr lang="en-GB" i="1" dirty="0" smtClean="0"/>
          </a:p>
          <a:p>
            <a:endParaRPr lang="en-US" dirty="0" smtClean="0"/>
          </a:p>
          <a:p>
            <a:r>
              <a:rPr lang="en-US" dirty="0" smtClean="0"/>
              <a:t>We</a:t>
            </a:r>
            <a:r>
              <a:rPr lang="en-US" baseline="0" dirty="0" smtClean="0"/>
              <a:t> now move on to designing our representation – a work which is still in progress, beginning with dealing with a single sentence’s representation, and afterwards moving on to representing information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371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dirty="0" smtClean="0"/>
              <a:t>Information discovery</a:t>
            </a:r>
            <a:r>
              <a:rPr lang="en-US" baseline="0" dirty="0" smtClean="0"/>
              <a:t> requires taking into account natural language information which might be found within different levels.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lang="en-US" baseline="0" dirty="0" smtClean="0"/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within a single sentence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a single document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or across multiple documents.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baseline="0" dirty="0" smtClean="0"/>
              <a:t>And presenting it efficiently to an and user – either a human being or a semantic application.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baseline="0" dirty="0" smtClean="0"/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471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We would like to adopt the methodology</a:t>
            </a:r>
            <a:r>
              <a:rPr lang="en-GB" baseline="0" dirty="0" smtClean="0"/>
              <a:t> of open-</a:t>
            </a:r>
            <a:r>
              <a:rPr lang="en-GB" baseline="0" dirty="0" err="1" smtClean="0"/>
              <a:t>ie</a:t>
            </a:r>
            <a:r>
              <a:rPr lang="en-GB" baseline="0" dirty="0" smtClean="0"/>
              <a:t> for representing the propositions conveyed by the text, and extend its expressiveness to correctly capture more complex relations.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259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Instead of</a:t>
            </a:r>
            <a:r>
              <a:rPr lang="en-US" baseline="0" dirty="0" smtClean="0"/>
              <a:t> using tuples - </a:t>
            </a:r>
            <a:r>
              <a:rPr lang="en-GB" dirty="0" smtClean="0"/>
              <a:t>A single sentence</a:t>
            </a:r>
            <a:r>
              <a:rPr lang="en-GB" baseline="0" dirty="0" smtClean="0"/>
              <a:t> is represented as a graph of propositions conveyed from syntax – A proposition structure.</a:t>
            </a:r>
          </a:p>
          <a:p>
            <a:endParaRPr lang="en-US" b="1" dirty="0" smtClean="0"/>
          </a:p>
          <a:p>
            <a:r>
              <a:rPr lang="en-US" b="1" dirty="0" smtClean="0"/>
              <a:t>Nodes</a:t>
            </a:r>
            <a:r>
              <a:rPr lang="en-US" dirty="0" smtClean="0"/>
              <a:t> are </a:t>
            </a:r>
            <a:r>
              <a:rPr lang="en-US" b="1" dirty="0" smtClean="0"/>
              <a:t>propositions</a:t>
            </a:r>
            <a:endParaRPr lang="en-US" dirty="0" smtClean="0"/>
          </a:p>
          <a:p>
            <a:pPr lvl="1"/>
            <a:r>
              <a:rPr lang="en-US" dirty="0" smtClean="0"/>
              <a:t>Predicate and a set of arguments</a:t>
            </a:r>
          </a:p>
          <a:p>
            <a:pPr lvl="1"/>
            <a:r>
              <a:rPr lang="en-US" dirty="0" smtClean="0"/>
              <a:t>Syntactic properties are encoded within the node</a:t>
            </a:r>
          </a:p>
          <a:p>
            <a:pPr lvl="1"/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So</a:t>
            </a:r>
            <a:r>
              <a:rPr lang="en-US" b="0" baseline="0" dirty="0" smtClean="0"/>
              <a:t> in this sentence we have three propositions: </a:t>
            </a:r>
            <a:r>
              <a:rPr lang="en-US" b="0" i="1" baseline="0" dirty="0" smtClean="0"/>
              <a:t>look for</a:t>
            </a:r>
            <a:r>
              <a:rPr lang="en-US" b="0" baseline="0" dirty="0" smtClean="0"/>
              <a:t>, </a:t>
            </a:r>
            <a:r>
              <a:rPr lang="en-US" b="0" i="1" baseline="0" dirty="0" smtClean="0"/>
              <a:t>have</a:t>
            </a:r>
            <a:r>
              <a:rPr lang="en-US" b="0" baseline="0" dirty="0" smtClean="0"/>
              <a:t> and </a:t>
            </a:r>
            <a:r>
              <a:rPr lang="en-US" b="0" i="1" baseline="0" dirty="0" smtClean="0"/>
              <a:t>supporting</a:t>
            </a:r>
            <a:endParaRPr lang="en-US" b="0" i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And for example, look for is encoded with tense feature of </a:t>
            </a:r>
            <a:r>
              <a:rPr lang="en-US" b="0" i="1" baseline="0" dirty="0" smtClean="0"/>
              <a:t>future </a:t>
            </a:r>
            <a:endParaRPr lang="en-US" b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64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edges in the graph are syntactic relations between propositions.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732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 instance – </a:t>
            </a:r>
            <a:r>
              <a:rPr lang="en-US" b="1" baseline="0" dirty="0" smtClean="0"/>
              <a:t>Conditions for supporting life</a:t>
            </a:r>
            <a:r>
              <a:rPr lang="en-US" b="0" baseline="0" dirty="0" smtClean="0"/>
              <a:t> is the </a:t>
            </a:r>
            <a:r>
              <a:rPr lang="en-US" b="1" i="1" baseline="0" dirty="0" smtClean="0"/>
              <a:t>Object </a:t>
            </a:r>
            <a:r>
              <a:rPr lang="en-US" b="0" i="0" baseline="0" dirty="0" smtClean="0"/>
              <a:t>of </a:t>
            </a:r>
            <a:r>
              <a:rPr lang="en-US" b="1" i="0" baseline="0" dirty="0" smtClean="0"/>
              <a:t>look for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5351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="1" dirty="0" smtClean="0"/>
              <a:t>In addition to extending the expressiveness</a:t>
            </a:r>
            <a:r>
              <a:rPr lang="en-US" b="1" baseline="0" dirty="0" smtClean="0"/>
              <a:t> of open-IE, we would also like to represent implied propositions</a:t>
            </a:r>
            <a:endParaRPr lang="en-US" b="1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We intend on representing</a:t>
            </a:r>
            <a:r>
              <a:rPr lang="en-US" baseline="0" dirty="0" smtClean="0"/>
              <a:t> all of the propositions conveyed by the syntax itself to a human listener.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So, if we look at the sentence :</a:t>
            </a:r>
            <a:br>
              <a:rPr lang="en-US" baseline="0" dirty="0" smtClean="0"/>
            </a:br>
            <a:r>
              <a:rPr lang="en-US" sz="1200" dirty="0" smtClean="0">
                <a:solidFill>
                  <a:schemeClr val="accent4"/>
                </a:solidFill>
              </a:rPr>
              <a:t>Curiosity’s</a:t>
            </a:r>
            <a:r>
              <a:rPr lang="en-US" sz="1200" dirty="0" smtClean="0">
                <a:solidFill>
                  <a:srgbClr val="FFC000"/>
                </a:solidFill>
              </a:rPr>
              <a:t> </a:t>
            </a:r>
            <a:r>
              <a:rPr lang="en-US" sz="1200" dirty="0" smtClean="0">
                <a:solidFill>
                  <a:schemeClr val="accent5"/>
                </a:solidFill>
              </a:rPr>
              <a:t>robotic arm </a:t>
            </a:r>
            <a:r>
              <a:rPr lang="en-US" sz="1200" dirty="0" smtClean="0"/>
              <a:t>is used to collect samples – a human listener will gather that Curiosity has a robotic arm</a:t>
            </a:r>
          </a:p>
          <a:p>
            <a:pPr marL="171450" indent="-171450">
              <a:buFontTx/>
              <a:buChar char="-"/>
            </a:pPr>
            <a:r>
              <a:rPr lang="en-US" sz="1200" dirty="0" smtClean="0"/>
              <a:t>Apposition</a:t>
            </a:r>
            <a:r>
              <a:rPr lang="en-US" sz="1200" baseline="0" dirty="0" smtClean="0"/>
              <a:t> is another construction missed by the open-</a:t>
            </a:r>
            <a:r>
              <a:rPr lang="en-US" sz="1200" baseline="0" dirty="0" err="1" smtClean="0"/>
              <a:t>ie</a:t>
            </a:r>
            <a:r>
              <a:rPr lang="en-US" sz="1200" baseline="0" dirty="0" smtClean="0"/>
              <a:t> paradigm, lets look at the sentence:</a:t>
            </a:r>
            <a:br>
              <a:rPr lang="en-US" sz="1200" baseline="0" dirty="0" smtClean="0"/>
            </a:br>
            <a:r>
              <a:rPr lang="en-US" sz="1200" dirty="0" smtClean="0">
                <a:solidFill>
                  <a:schemeClr val="accent4"/>
                </a:solidFill>
              </a:rPr>
              <a:t>Curiosity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rgbClr val="FF0000"/>
                </a:solidFill>
              </a:rPr>
              <a:t>the Mars rover</a:t>
            </a:r>
            <a:r>
              <a:rPr lang="en-US" sz="1200" dirty="0" smtClean="0"/>
              <a:t>, landed on Mars</a:t>
            </a:r>
            <a:br>
              <a:rPr lang="en-US" sz="1200" dirty="0" smtClean="0"/>
            </a:br>
            <a:r>
              <a:rPr lang="en-US" sz="1200" dirty="0" smtClean="0"/>
              <a:t>It</a:t>
            </a:r>
            <a:r>
              <a:rPr lang="en-US" sz="1200" baseline="0" dirty="0" smtClean="0"/>
              <a:t> clearly implies that Curiosity </a:t>
            </a:r>
            <a:r>
              <a:rPr lang="en-US" sz="1200" b="1" baseline="0" dirty="0" smtClean="0"/>
              <a:t>is</a:t>
            </a:r>
            <a:r>
              <a:rPr lang="en-US" sz="1200" b="0" baseline="0" dirty="0" smtClean="0"/>
              <a:t> the mars rover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baseline="0" dirty="0" smtClean="0"/>
              <a:t>And this phenomena can appear in other constructions, such as </a:t>
            </a:r>
            <a:r>
              <a:rPr lang="en-US" i="1" dirty="0" smtClean="0"/>
              <a:t>adjectives, nominalizations, conjunctions</a:t>
            </a:r>
            <a:r>
              <a:rPr lang="en-US" dirty="0" smtClean="0"/>
              <a:t>, and</a:t>
            </a:r>
            <a:r>
              <a:rPr lang="en-US" baseline="0" dirty="0" smtClean="0"/>
              <a:t> more</a:t>
            </a:r>
            <a:endParaRPr lang="en-US" sz="1200" b="0" baseline="0" dirty="0" smtClean="0"/>
          </a:p>
          <a:p>
            <a:pPr marL="171450" indent="-171450">
              <a:buFontTx/>
              <a:buChar char="-"/>
            </a:pPr>
            <a:r>
              <a:rPr lang="en-US" sz="1200" b="0" baseline="0" dirty="0" smtClean="0"/>
              <a:t>Open IE system will not be able to capture and represent this kind of information, as it is implicit in the text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347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Reviewing</a:t>
            </a:r>
            <a:r>
              <a:rPr lang="en-US" baseline="0" dirty="0" smtClean="0"/>
              <a:t> our propositions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mark implied propositions (such as </a:t>
            </a:r>
            <a:r>
              <a:rPr lang="en-US" b="1" baseline="0" dirty="0" smtClean="0"/>
              <a:t>curiosity has a robotic arm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mark discrete propositions along with their inner structure as we’ve seen in the example – we do not impose a rooted structure, but instead provide a graph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Unbounded by lexicon – as we do not use semantic roles.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And that is exactly the downside  - we do not analyze the semantic structure of the sentence</a:t>
            </a:r>
            <a:br>
              <a:rPr lang="en-US" baseline="0" dirty="0" smtClean="0"/>
            </a:br>
            <a:r>
              <a:rPr lang="en-US" dirty="0" smtClean="0"/>
              <a:t>Hopefully the lack of semantics: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Provides</a:t>
            </a:r>
            <a:r>
              <a:rPr lang="en-US" baseline="0" dirty="0" smtClean="0"/>
              <a:t> a more feasible framework, compared with SRL and AMR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Will be added in a second phase, via consolidation of different sentences.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579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we maintained the robustness of Open-IE while improving its expressiveness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 Next we will deal with representing multiple sentences.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415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&lt;</a:t>
            </a:r>
            <a:r>
              <a:rPr lang="en-US" b="1" baseline="0" dirty="0" smtClean="0"/>
              <a:t>Deep breath&gt;</a:t>
            </a:r>
            <a:endParaRPr lang="en-GB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Let’s move on from representing a single sentence</a:t>
            </a:r>
            <a:r>
              <a:rPr lang="en-US" baseline="0" dirty="0" smtClean="0"/>
              <a:t> to representing multiple sentences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784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As a backbone of our representation, each sentence is represented via proposition structures.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if we are looking at the sentence we’ve just seen before,</a:t>
            </a:r>
          </a:p>
          <a:p>
            <a:r>
              <a:rPr lang="en-US" baseline="0" dirty="0" smtClean="0"/>
              <a:t>- It will be represented internally with the proposition structure which we’ve just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002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r>
              <a:rPr lang="en-US" baseline="0" dirty="0" smtClean="0"/>
              <a:t> that representation, we would like to add semantic edges between sentences, such edges might be </a:t>
            </a:r>
          </a:p>
          <a:p>
            <a:pPr lvl="1"/>
            <a:r>
              <a:rPr lang="en-US" dirty="0" smtClean="0"/>
              <a:t>Entailment</a:t>
            </a:r>
          </a:p>
          <a:p>
            <a:pPr lvl="1"/>
            <a:r>
              <a:rPr lang="en-US" dirty="0" smtClean="0"/>
              <a:t>Temporal</a:t>
            </a:r>
          </a:p>
          <a:p>
            <a:pPr lvl="1"/>
            <a:r>
              <a:rPr lang="en-US" dirty="0" smtClean="0"/>
              <a:t>Conditional</a:t>
            </a:r>
          </a:p>
          <a:p>
            <a:pPr lvl="1"/>
            <a:r>
              <a:rPr lang="en-US" dirty="0" smtClean="0"/>
              <a:t>Causality</a:t>
            </a:r>
            <a:endParaRPr lang="en-US" dirty="0" smtClean="0"/>
          </a:p>
          <a:p>
            <a:r>
              <a:rPr lang="en-US" dirty="0" smtClean="0"/>
              <a:t>And more.</a:t>
            </a:r>
          </a:p>
          <a:p>
            <a:endParaRPr lang="en-US" dirty="0" smtClean="0"/>
          </a:p>
          <a:p>
            <a:r>
              <a:rPr lang="en-US" dirty="0" smtClean="0"/>
              <a:t>Let’s</a:t>
            </a:r>
            <a:r>
              <a:rPr lang="en-US" baseline="0" dirty="0" smtClean="0"/>
              <a:t> look at a few examples where these edges might be drawn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980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 test case we will follow through</a:t>
            </a:r>
            <a:r>
              <a:rPr lang="en-US" baseline="0" dirty="0" smtClean="0"/>
              <a:t>out this representation we will use the Curiosity Mars rover - a land rover NASA has sent in 2012 to survey the surface of Mars.</a:t>
            </a:r>
          </a:p>
          <a:p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As most contemporary events -  information on the subject is abundant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would like to provide a useful representation for this data, either for a human being, or a semantic application.</a:t>
            </a:r>
            <a:endParaRPr lang="he-IL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953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paraphrase link will form cliques</a:t>
            </a:r>
            <a:r>
              <a:rPr lang="en-US" baseline="0" dirty="0" smtClean="0"/>
              <a:t> of redundant information</a:t>
            </a:r>
          </a:p>
          <a:p>
            <a:r>
              <a:rPr lang="en-US" baseline="0" dirty="0" smtClean="0"/>
              <a:t>- When observing a new sentence, which we identify as a paraphrase of an existing sentence – we will draw a bidirectional link, so applications will know that they are dealing with rephrasing of an existing information, rather than new information.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3259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entailment link wil</a:t>
            </a:r>
            <a:r>
              <a:rPr lang="en-US" baseline="0" dirty="0" smtClean="0"/>
              <a:t>l be drawn when new information is observed, and it relates to previous information by means of entailment </a:t>
            </a:r>
          </a:p>
          <a:p>
            <a:r>
              <a:rPr lang="en-US" baseline="0" dirty="0" smtClean="0"/>
              <a:t>– For example, The sentence “</a:t>
            </a:r>
            <a:r>
              <a:rPr lang="en-US" i="1" baseline="0" dirty="0" smtClean="0"/>
              <a:t>curiosity is a mars rover</a:t>
            </a:r>
            <a:r>
              <a:rPr lang="en-US" i="0" baseline="0" dirty="0" smtClean="0"/>
              <a:t>” is entailed from the previous clique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impose a </a:t>
            </a:r>
            <a:r>
              <a:rPr lang="en-US" b="1" baseline="0" dirty="0" smtClean="0"/>
              <a:t>Specific to General </a:t>
            </a:r>
            <a:r>
              <a:rPr lang="en-US" baseline="0" dirty="0" smtClean="0"/>
              <a:t>order while an application is traversing this sort of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3928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 A temporal link will mark temporal</a:t>
            </a:r>
            <a:r>
              <a:rPr lang="en-US" baseline="0" dirty="0" smtClean="0"/>
              <a:t> succession between the propositions.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So, when receiving the sentence “Curiosity successfully landed on Mars”, when we decide, by means of semantic analysis that this event preceded other propositions we already represented – we can draw a temporal link within our representation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Other semantic links might be drawn between propositions, such as: conditional, causation, and more.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967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&lt;</a:t>
            </a:r>
            <a:r>
              <a:rPr lang="en-US" b="1" baseline="0" dirty="0" smtClean="0"/>
              <a:t>Deep breath&gt;</a:t>
            </a:r>
            <a:endParaRPr lang="en-GB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Finally,</a:t>
            </a:r>
            <a:r>
              <a:rPr lang="en-US" baseline="0" dirty="0" smtClean="0"/>
              <a:t> we would like to show that it is possible to traverse this representation, looking for some desired information, either at a single sentence level, or at multiple sentence level.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983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baseline="0" dirty="0" smtClean="0">
                <a:solidFill>
                  <a:schemeClr val="accent6"/>
                </a:solidFill>
              </a:rPr>
              <a:t>Returning to our previous graph: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baseline="0" dirty="0" smtClean="0">
              <a:solidFill>
                <a:schemeClr val="accent6"/>
              </a:solidFill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baseline="0" dirty="0" smtClean="0">
                <a:solidFill>
                  <a:schemeClr val="accent6"/>
                </a:solidFill>
              </a:rPr>
              <a:t>A query from an end user would like to know “what did curiosity do after landing?”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7537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baseline="0" dirty="0" smtClean="0">
                <a:solidFill>
                  <a:schemeClr val="accent6"/>
                </a:solidFill>
              </a:rPr>
              <a:t>The end user can: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baseline="0" dirty="0" smtClean="0">
                <a:solidFill>
                  <a:schemeClr val="accent6"/>
                </a:solidFill>
              </a:rPr>
              <a:t>find the relevant edge, describing the landing of curiosity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i="0" baseline="0" dirty="0" smtClean="0">
                <a:solidFill>
                  <a:schemeClr val="accent6"/>
                </a:solidFill>
              </a:rPr>
              <a:t>And travel along a temporal link, to find several things that curiosity do after landing – everything within this clique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647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addition, other queries might be answered from</a:t>
            </a:r>
            <a:r>
              <a:rPr lang="en-GB" baseline="0" dirty="0" smtClean="0"/>
              <a:t> a single sentence’s representation: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Looking at the sentence “</a:t>
            </a:r>
            <a:r>
              <a:rPr lang="en-GB" sz="1200" dirty="0" smtClean="0"/>
              <a:t>NASA utilizes the Mars rover to examine rock samples from Mars”</a:t>
            </a:r>
            <a:endParaRPr lang="en-GB" baseline="0" dirty="0" smtClean="0"/>
          </a:p>
          <a:p>
            <a:r>
              <a:rPr lang="en-GB" baseline="0" dirty="0" smtClean="0"/>
              <a:t>- And it appropriate Proposition structure</a:t>
            </a:r>
          </a:p>
          <a:p>
            <a:r>
              <a:rPr lang="en-GB" baseline="0" dirty="0" smtClean="0"/>
              <a:t>We can answer the questions: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483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baseline="0" dirty="0" smtClean="0"/>
              <a:t>like</a:t>
            </a:r>
          </a:p>
          <a:p>
            <a:pPr marL="0" indent="0">
              <a:buNone/>
            </a:pPr>
            <a:r>
              <a:rPr lang="en-GB" baseline="0" dirty="0" smtClean="0"/>
              <a:t>“</a:t>
            </a:r>
            <a:r>
              <a:rPr lang="en-US" sz="1200" i="1" dirty="0" smtClean="0">
                <a:solidFill>
                  <a:schemeClr val="accent2"/>
                </a:solidFill>
              </a:rPr>
              <a:t>Who utilizes the Mars rover?”</a:t>
            </a:r>
            <a:endParaRPr lang="en-US" sz="1200" i="1" dirty="0" smtClean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7962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baseline="0" dirty="0" smtClean="0"/>
              <a:t>And </a:t>
            </a:r>
          </a:p>
          <a:p>
            <a:pPr marL="171450" indent="-171450">
              <a:buFontTx/>
              <a:buChar char="-"/>
            </a:pPr>
            <a:r>
              <a:rPr lang="en-GB" baseline="0" dirty="0" smtClean="0"/>
              <a:t>“What did the Mars rover examine?”</a:t>
            </a:r>
          </a:p>
          <a:p>
            <a:pPr marL="171450" indent="-171450">
              <a:buFontTx/>
              <a:buChar char="-"/>
            </a:pPr>
            <a:endParaRPr lang="en-GB" baseline="0" dirty="0" smtClean="0"/>
          </a:p>
          <a:p>
            <a:pPr marL="0" indent="0">
              <a:buFontTx/>
              <a:buNone/>
            </a:pPr>
            <a:r>
              <a:rPr lang="en-GB" baseline="0" dirty="0" smtClean="0"/>
              <a:t>So our representation is traversable both at the sentence level as well at multi-sentence level.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2625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/>
              <a:t>&lt;</a:t>
            </a:r>
            <a:r>
              <a:rPr lang="en-US" b="1" baseline="0" dirty="0" smtClean="0"/>
              <a:t>Deep breath&gt;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So,</a:t>
            </a:r>
            <a:r>
              <a:rPr lang="en-GB" baseline="0" dirty="0" smtClean="0"/>
              <a:t> as this is an ongoing work, the </a:t>
            </a:r>
            <a:r>
              <a:rPr lang="en-GB" dirty="0" smtClean="0"/>
              <a:t>challenges</a:t>
            </a:r>
            <a:r>
              <a:rPr lang="en-GB" baseline="0" dirty="0" smtClean="0"/>
              <a:t> left are: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Extract rich propositions from text</a:t>
            </a:r>
            <a:r>
              <a:rPr lang="en-US" baseline="0" dirty="0" smtClean="0"/>
              <a:t>, which will fit the representation scheme we described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 and embed them within the single sentence representation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to </a:t>
            </a:r>
            <a:r>
              <a:rPr lang="en-US" dirty="0" smtClean="0"/>
              <a:t>discover semantic relations between propositions not implied by text, but by</a:t>
            </a:r>
            <a:r>
              <a:rPr lang="en-US" baseline="0" dirty="0" smtClean="0"/>
              <a:t> other outer knowledge, as the Entailment relation.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Thank you for listening</a:t>
            </a:r>
            <a:endParaRPr lang="en-US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11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Our goal is to find a representation which will capture and organize information for information discovery.</a:t>
            </a:r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We want to be able to represent the information: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Expressive </a:t>
            </a:r>
            <a:br>
              <a:rPr lang="en-US" baseline="0" dirty="0" smtClean="0"/>
            </a:br>
            <a:r>
              <a:rPr lang="en-US" baseline="0" dirty="0" smtClean="0"/>
              <a:t>We would like to represent as much as a human listener would understand from a single sentence.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Consolidated </a:t>
            </a:r>
            <a:br>
              <a:rPr lang="en-US" baseline="0" dirty="0" smtClean="0"/>
            </a:br>
            <a:r>
              <a:rPr lang="en-US" baseline="0" dirty="0" smtClean="0"/>
              <a:t>We want to group elements of the representation according to semantic relations between them.</a:t>
            </a:r>
            <a:br>
              <a:rPr lang="en-US" baseline="0" dirty="0" smtClean="0"/>
            </a:br>
            <a:r>
              <a:rPr lang="en-US" baseline="0" dirty="0" smtClean="0"/>
              <a:t>This is important when dealing with large overlapping corpus, as often semantic applications need to do.</a:t>
            </a:r>
            <a:br>
              <a:rPr lang="en-US" baseline="0" dirty="0" smtClean="0"/>
            </a:br>
            <a:endParaRPr lang="en-US" baseline="0" dirty="0" smtClean="0"/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Traversable</a:t>
            </a:r>
            <a:br>
              <a:rPr lang="en-US" baseline="0" dirty="0" smtClean="0"/>
            </a:br>
            <a:r>
              <a:rPr lang="en-US" baseline="0" dirty="0" smtClean="0"/>
              <a:t>Giving its end user – either a human being, or a semantic application – the power to find its information by traversing the representation, rather then exhaustively searching the elements of the representation.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lang="en-US" baseline="0" dirty="0" smtClean="0"/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baseline="0" dirty="0" smtClean="0"/>
              <a:t>In the rest of our presentation we will deal with providing solutions for these issues within a single framework.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925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In the rest of the representation we will: 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survey existing frameworks for representing a single sentence, followed by presenting our single sentence representation.</a:t>
            </a:r>
          </a:p>
          <a:p>
            <a:pPr marL="171450" indent="-171450">
              <a:spcBef>
                <a:spcPts val="0"/>
              </a:spcBef>
              <a:buFontTx/>
              <a:buChar char="-"/>
            </a:pPr>
            <a:r>
              <a:rPr lang="en-US" baseline="0" dirty="0" smtClean="0"/>
              <a:t>Concluding with a scheme to extend the representation to a multiple sentence representation – Proposition Knowledge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48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So let’s begin by looking at SRL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913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first representation we we’ll survey is SRL – a much studied task, which aims at mapping predicates and argument in a given sentence onto a predefined ontology of predicates and their possible arguments.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Several such ontologies were created – among the popular ones we can name </a:t>
            </a:r>
            <a:r>
              <a:rPr lang="en-US" baseline="0" dirty="0" err="1" smtClean="0"/>
              <a:t>PropBank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Framenet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NomBank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370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Lets look at a sentence 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Curiosity successfully </a:t>
            </a:r>
            <a:r>
              <a:rPr lang="en-GB" b="1" dirty="0" smtClean="0">
                <a:solidFill>
                  <a:schemeClr val="accent2"/>
                </a:solidFill>
              </a:rPr>
              <a:t>landed</a:t>
            </a:r>
            <a:r>
              <a:rPr lang="en-GB" dirty="0" smtClean="0"/>
              <a:t> on Mars, after </a:t>
            </a:r>
            <a:r>
              <a:rPr lang="en-GB" b="1" dirty="0" smtClean="0">
                <a:solidFill>
                  <a:schemeClr val="accent6"/>
                </a:solidFill>
              </a:rPr>
              <a:t>entering</a:t>
            </a:r>
            <a:r>
              <a:rPr lang="en-GB" dirty="0" smtClean="0"/>
              <a:t> its atmosphere.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SRL will identify two predicates – landed and entering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44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each predicate, arguments are identified according to a lexicon and a predetermined list of roles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“Thing landing”, for example, is a specific argument taken from the Propbank frame for “land”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5BC1F-FE5F-4194-9E5F-41140DD33FD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95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23BFE-5AFE-4CF9-A56B-CF790EC9E1F0}" type="datetime1">
              <a:rPr lang="en-GB" smtClean="0"/>
              <a:t>15/08/2014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99940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DF4D-2987-4029-A119-9E88D918B148}" type="datetime1">
              <a:rPr lang="en-GB" smtClean="0"/>
              <a:t>15/08/2014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7253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89DFC-D73E-4FAD-90C6-198ABAE19D54}" type="datetime1">
              <a:rPr lang="en-GB" smtClean="0"/>
              <a:t>15/08/2014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870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C5324-A6BE-4D48-96B0-4267BCAD7892}" type="datetime1">
              <a:rPr lang="en-GB" smtClean="0"/>
              <a:t>15/08/2014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7870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782C-9E4D-47A1-A1EB-5FE123A84C3F}" type="datetime1">
              <a:rPr lang="en-GB" smtClean="0"/>
              <a:t>15/08/2014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6825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4C8F-4778-4F66-A870-894A1A6E1E11}" type="datetime1">
              <a:rPr lang="en-GB" smtClean="0"/>
              <a:t>15/08/2014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4928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CFBCF-B0BC-4434-958F-151C96FB120C}" type="datetime1">
              <a:rPr lang="en-GB" smtClean="0"/>
              <a:t>15/08/2014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689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224DF-C694-4F87-A5B2-86998FDE7588}" type="datetime1">
              <a:rPr lang="en-GB" smtClean="0"/>
              <a:t>15/08/2014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81396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CF94-0360-4BB3-8DC2-BDC635C2A525}" type="datetime1">
              <a:rPr lang="en-GB" smtClean="0"/>
              <a:t>15/08/2014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268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EFCE2-6963-48A3-B84A-A4FA97542D97}" type="datetime1">
              <a:rPr lang="en-GB" smtClean="0"/>
              <a:t>15/08/2014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02309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64C7-221F-4A88-9BE2-98778E4555D6}" type="datetime1">
              <a:rPr lang="en-GB" smtClean="0"/>
              <a:t>15/08/2014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8540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6DB42-1C2E-406F-958A-99642984AC2D}" type="datetime1">
              <a:rPr lang="en-GB" smtClean="0"/>
              <a:t>15/08/2014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0DA1-163C-4E7D-B58F-8875A2FF8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97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22363"/>
            <a:ext cx="10668000" cy="2387600"/>
          </a:xfrm>
        </p:spPr>
        <p:txBody>
          <a:bodyPr/>
          <a:lstStyle/>
          <a:p>
            <a:r>
              <a:rPr lang="en-US" dirty="0" smtClean="0"/>
              <a:t>Proposition Knowledge Graphs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Gabriel Stanovsky	Omer Levy	</a:t>
            </a:r>
            <a:r>
              <a:rPr lang="en-US" dirty="0" err="1" smtClean="0"/>
              <a:t>Ido</a:t>
            </a:r>
            <a:r>
              <a:rPr lang="en-US" dirty="0" smtClean="0"/>
              <a:t> Dagan	</a:t>
            </a:r>
          </a:p>
          <a:p>
            <a:r>
              <a:rPr lang="en-US" dirty="0" smtClean="0"/>
              <a:t>Bar-</a:t>
            </a:r>
            <a:r>
              <a:rPr lang="en-US" dirty="0" err="1" smtClean="0"/>
              <a:t>Ilan</a:t>
            </a:r>
            <a:r>
              <a:rPr lang="en-US" dirty="0" smtClean="0"/>
              <a:t> University</a:t>
            </a:r>
          </a:p>
          <a:p>
            <a:r>
              <a:rPr lang="en-US" dirty="0" smtClean="0"/>
              <a:t>Israel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909" y="0"/>
            <a:ext cx="2250091" cy="1371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87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Role Labeling (SRL)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256388"/>
              </p:ext>
            </p:extLst>
          </p:nvPr>
        </p:nvGraphicFramePr>
        <p:xfrm>
          <a:off x="838200" y="1825625"/>
          <a:ext cx="10515600" cy="4833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7747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315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chemeClr val="accent6"/>
                          </a:solidFill>
                        </a:rPr>
                        <a:t>✔</a:t>
                      </a: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2800" dirty="0" smtClean="0">
                          <a:solidFill>
                            <a:schemeClr val="accent6"/>
                          </a:solidFill>
                        </a:rPr>
                        <a:t>Semantically expressive</a:t>
                      </a:r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✘ Misses</a:t>
                      </a:r>
                      <a: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  <a:t> propositions</a:t>
                      </a:r>
                      <a:b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  <a:t>       </a:t>
                      </a:r>
                      <a:r>
                        <a:rPr lang="en-GB" sz="2400" b="0" i="1" baseline="0" dirty="0" smtClean="0">
                          <a:solidFill>
                            <a:schemeClr val="tx1"/>
                          </a:solidFill>
                        </a:rPr>
                        <a:t>“Mars has an atmosphere”</a:t>
                      </a:r>
                      <a:endParaRPr lang="en-GB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315508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✘ Relies on an external</a:t>
                      </a:r>
                      <a: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  <a:t> lexicon</a:t>
                      </a:r>
                      <a:b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kumimoji="0" lang="en-GB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      </a:t>
                      </a:r>
                      <a:r>
                        <a:rPr kumimoji="0" lang="en-GB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such as Propbank</a:t>
                      </a:r>
                      <a:endParaRPr lang="en-GB" sz="2800" baseline="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315508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10</a:t>
            </a:fld>
            <a:endParaRPr lang="en-GB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680" y="4762500"/>
            <a:ext cx="6114205" cy="250031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59455" y="2423319"/>
            <a:ext cx="436245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36255" y="2429669"/>
            <a:ext cx="436245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83904" y="3859609"/>
            <a:ext cx="4722195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92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2975769"/>
            <a:ext cx="10515600" cy="159623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SRL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600" b="1" dirty="0"/>
              <a:t>AMR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Open-IE</a:t>
            </a:r>
            <a:endParaRPr lang="en-GB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11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3450" y="1918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Existing Frameworks</a:t>
            </a:r>
            <a:endParaRPr lang="en-GB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628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Representing a Single Sentence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15187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Meaning Representation (AMR)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Maps a sentence onto a hierarchical structure of propositions</a:t>
            </a:r>
          </a:p>
          <a:p>
            <a:endParaRPr lang="en-US" dirty="0"/>
          </a:p>
          <a:p>
            <a:r>
              <a:rPr lang="en-US" dirty="0" smtClean="0"/>
              <a:t>Uses </a:t>
            </a:r>
            <a:r>
              <a:rPr lang="en-US" dirty="0" err="1" smtClean="0"/>
              <a:t>PropBank</a:t>
            </a:r>
            <a:r>
              <a:rPr lang="en-US" dirty="0" smtClean="0"/>
              <a:t> for predicates, where possible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8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Meaning Representation (AMR)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sz="3300" dirty="0" smtClean="0"/>
              <a:t>“Curiosity successfully </a:t>
            </a:r>
            <a:r>
              <a:rPr lang="en-GB" sz="3300" dirty="0" smtClean="0">
                <a:solidFill>
                  <a:schemeClr val="accent1"/>
                </a:solidFill>
              </a:rPr>
              <a:t>landed</a:t>
            </a:r>
            <a:r>
              <a:rPr lang="en-GB" sz="3300" dirty="0" smtClean="0"/>
              <a:t> on Mars, after </a:t>
            </a:r>
            <a:r>
              <a:rPr lang="en-GB" sz="3300" dirty="0" smtClean="0">
                <a:solidFill>
                  <a:schemeClr val="accent2"/>
                </a:solidFill>
              </a:rPr>
              <a:t>entering</a:t>
            </a:r>
            <a:r>
              <a:rPr lang="en-GB" sz="3300" dirty="0" smtClean="0"/>
              <a:t> its atmosphere.”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(</a:t>
            </a:r>
            <a:r>
              <a:rPr lang="en-GB" b="1" dirty="0" smtClean="0"/>
              <a:t>l</a:t>
            </a:r>
            <a:r>
              <a:rPr lang="en-GB" dirty="0" smtClean="0"/>
              <a:t> / </a:t>
            </a:r>
            <a:r>
              <a:rPr lang="en-GB" dirty="0" smtClean="0">
                <a:solidFill>
                  <a:schemeClr val="accent1"/>
                </a:solidFill>
              </a:rPr>
              <a:t>land-01</a:t>
            </a:r>
          </a:p>
          <a:p>
            <a:pPr marL="0" indent="0">
              <a:buNone/>
            </a:pPr>
            <a:r>
              <a:rPr lang="en-GB" dirty="0" smtClean="0"/>
              <a:t>	:</a:t>
            </a:r>
            <a:r>
              <a:rPr lang="en-GB" b="1" dirty="0" smtClean="0"/>
              <a:t>arg1</a:t>
            </a:r>
            <a:r>
              <a:rPr lang="en-GB" dirty="0" smtClean="0"/>
              <a:t> (</a:t>
            </a:r>
            <a:r>
              <a:rPr lang="en-GB" b="1" dirty="0" smtClean="0"/>
              <a:t>c</a:t>
            </a:r>
            <a:r>
              <a:rPr lang="en-GB" dirty="0" smtClean="0"/>
              <a:t> / Curiosity)</a:t>
            </a:r>
          </a:p>
          <a:p>
            <a:pPr marL="0" indent="0">
              <a:buNone/>
            </a:pPr>
            <a:r>
              <a:rPr lang="en-GB" dirty="0" smtClean="0"/>
              <a:t>	:</a:t>
            </a:r>
            <a:r>
              <a:rPr lang="en-GB" b="1" dirty="0" smtClean="0"/>
              <a:t>location</a:t>
            </a:r>
            <a:r>
              <a:rPr lang="en-GB" dirty="0" smtClean="0"/>
              <a:t> (</a:t>
            </a:r>
            <a:r>
              <a:rPr lang="en-GB" b="1" dirty="0" smtClean="0"/>
              <a:t>m</a:t>
            </a:r>
            <a:r>
              <a:rPr lang="en-GB" dirty="0" smtClean="0"/>
              <a:t> / Mars)</a:t>
            </a:r>
          </a:p>
          <a:p>
            <a:pPr marL="0" indent="0">
              <a:buNone/>
            </a:pPr>
            <a:r>
              <a:rPr lang="en-GB" dirty="0" smtClean="0"/>
              <a:t>	:</a:t>
            </a:r>
            <a:r>
              <a:rPr lang="en-GB" b="1" dirty="0" smtClean="0"/>
              <a:t>manner</a:t>
            </a:r>
            <a:r>
              <a:rPr lang="en-GB" dirty="0" smtClean="0"/>
              <a:t> (</a:t>
            </a:r>
            <a:r>
              <a:rPr lang="en-GB" b="1" dirty="0" smtClean="0"/>
              <a:t>s</a:t>
            </a:r>
            <a:r>
              <a:rPr lang="en-GB" dirty="0" smtClean="0"/>
              <a:t> / successful)</a:t>
            </a:r>
          </a:p>
          <a:p>
            <a:pPr marL="0" indent="0">
              <a:buNone/>
            </a:pPr>
            <a:r>
              <a:rPr lang="en-GB" dirty="0" smtClean="0"/>
              <a:t>	:</a:t>
            </a:r>
            <a:r>
              <a:rPr lang="en-GB" b="1" dirty="0" smtClean="0"/>
              <a:t>time</a:t>
            </a:r>
            <a:r>
              <a:rPr lang="en-GB" dirty="0" smtClean="0"/>
              <a:t> (</a:t>
            </a:r>
            <a:r>
              <a:rPr lang="en-GB" b="1" dirty="0" smtClean="0"/>
              <a:t>b</a:t>
            </a:r>
            <a:r>
              <a:rPr lang="en-GB" dirty="0" smtClean="0"/>
              <a:t> / after</a:t>
            </a:r>
          </a:p>
          <a:p>
            <a:pPr marL="0" indent="0">
              <a:buNone/>
            </a:pPr>
            <a:r>
              <a:rPr lang="en-GB" dirty="0" smtClean="0"/>
              <a:t>		:</a:t>
            </a:r>
            <a:r>
              <a:rPr lang="en-GB" b="1" dirty="0" smtClean="0"/>
              <a:t>op1</a:t>
            </a:r>
            <a:r>
              <a:rPr lang="en-GB" dirty="0" smtClean="0"/>
              <a:t> (</a:t>
            </a:r>
            <a:r>
              <a:rPr lang="en-GB" b="1" dirty="0" smtClean="0"/>
              <a:t>e</a:t>
            </a:r>
            <a:r>
              <a:rPr lang="en-GB" dirty="0" smtClean="0"/>
              <a:t> / </a:t>
            </a:r>
            <a:r>
              <a:rPr lang="en-GB" dirty="0" smtClean="0">
                <a:solidFill>
                  <a:schemeClr val="accent2"/>
                </a:solidFill>
              </a:rPr>
              <a:t>enter-01</a:t>
            </a:r>
          </a:p>
          <a:p>
            <a:pPr marL="0" indent="0">
              <a:buNone/>
            </a:pPr>
            <a:r>
              <a:rPr lang="en-GB" dirty="0" smtClean="0"/>
              <a:t>			:</a:t>
            </a:r>
            <a:r>
              <a:rPr lang="en-GB" b="1" dirty="0" smtClean="0"/>
              <a:t>arg0</a:t>
            </a:r>
            <a:r>
              <a:rPr lang="en-GB" dirty="0" smtClean="0"/>
              <a:t> </a:t>
            </a:r>
            <a:r>
              <a:rPr lang="en-GB" b="1" dirty="0" smtClean="0"/>
              <a:t>c</a:t>
            </a:r>
          </a:p>
          <a:p>
            <a:pPr marL="0" indent="0">
              <a:buNone/>
            </a:pPr>
            <a:r>
              <a:rPr lang="en-GB" dirty="0" smtClean="0"/>
              <a:t>			:</a:t>
            </a:r>
            <a:r>
              <a:rPr lang="en-GB" b="1" dirty="0" smtClean="0"/>
              <a:t>arg1</a:t>
            </a:r>
            <a:r>
              <a:rPr lang="en-GB" dirty="0" smtClean="0"/>
              <a:t> (</a:t>
            </a:r>
            <a:r>
              <a:rPr lang="en-GB" b="1" dirty="0" smtClean="0"/>
              <a:t>a</a:t>
            </a:r>
            <a:r>
              <a:rPr lang="en-GB" dirty="0" smtClean="0"/>
              <a:t> / atmosphere</a:t>
            </a:r>
          </a:p>
          <a:p>
            <a:pPr marL="0" indent="0">
              <a:buNone/>
            </a:pPr>
            <a:r>
              <a:rPr lang="en-GB" dirty="0" smtClean="0"/>
              <a:t>					:</a:t>
            </a:r>
            <a:r>
              <a:rPr lang="en-GB" b="1" dirty="0" err="1" smtClean="0"/>
              <a:t>poss</a:t>
            </a:r>
            <a:r>
              <a:rPr lang="en-GB" b="1" dirty="0" smtClean="0"/>
              <a:t> m</a:t>
            </a:r>
            <a:r>
              <a:rPr lang="en-GB" dirty="0" smtClean="0"/>
              <a:t>))))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41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Meaning Representation (AMR)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291328"/>
              </p:ext>
            </p:extLst>
          </p:nvPr>
        </p:nvGraphicFramePr>
        <p:xfrm>
          <a:off x="838200" y="1825625"/>
          <a:ext cx="10515600" cy="4558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7747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1525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chemeClr val="accent6"/>
                          </a:solidFill>
                        </a:rPr>
                        <a:t>✔</a:t>
                      </a: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2800" dirty="0" smtClean="0">
                          <a:solidFill>
                            <a:schemeClr val="accent6"/>
                          </a:solidFill>
                        </a:rPr>
                        <a:t>Semantically expressive</a:t>
                      </a:r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✘ Imposes a rooted structure</a:t>
                      </a:r>
                      <a: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  <a:t>       </a:t>
                      </a:r>
                      <a:r>
                        <a:rPr lang="en-GB" sz="2800" b="0" i="1" baseline="0" dirty="0" smtClean="0">
                          <a:solidFill>
                            <a:schemeClr val="tx1"/>
                          </a:solidFill>
                        </a:rPr>
                        <a:t>“Mars has an atmosphere”</a:t>
                      </a:r>
                      <a:endParaRPr lang="en-GB" sz="28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315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chemeClr val="accent6"/>
                          </a:solidFill>
                        </a:rPr>
                        <a:t>✔</a:t>
                      </a: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2800" dirty="0" smtClean="0">
                          <a:solidFill>
                            <a:schemeClr val="accent6"/>
                          </a:solidFill>
                        </a:rPr>
                        <a:t>Unbounded</a:t>
                      </a:r>
                      <a:r>
                        <a:rPr lang="en-GB" sz="2800" baseline="0" dirty="0" smtClean="0">
                          <a:solidFill>
                            <a:schemeClr val="accent6"/>
                          </a:solidFill>
                        </a:rPr>
                        <a:t> by lexicon</a:t>
                      </a:r>
                      <a:endParaRPr lang="en-GB" sz="2800" dirty="0" smtClean="0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kumimoji="0" lang="en-GB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     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✘ Requires</a:t>
                      </a:r>
                      <a: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  <a:t> deep semantic analysis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315508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14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4305420"/>
            <a:ext cx="4095750" cy="24160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2423319"/>
            <a:ext cx="436245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350" y="3679031"/>
            <a:ext cx="3903045" cy="543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2423319"/>
            <a:ext cx="46990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68527" y="3720366"/>
            <a:ext cx="5170973" cy="543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14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2975769"/>
            <a:ext cx="10515600" cy="159623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SRL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AMR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600" b="1" dirty="0"/>
              <a:t>Open-IE</a:t>
            </a:r>
            <a:endParaRPr lang="en-GB" sz="3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15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3450" y="1918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Existing Frameworks</a:t>
            </a:r>
            <a:endParaRPr lang="en-GB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628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Representing a Single Sentence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8528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Information Extraction (Open IE)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Extracts propositions from text based on surface/syntactic patterns</a:t>
            </a:r>
          </a:p>
          <a:p>
            <a:r>
              <a:rPr lang="en-US" dirty="0" smtClean="0"/>
              <a:t>Represents propositions as predicate-argument tuples</a:t>
            </a:r>
            <a:endParaRPr lang="en-GB" dirty="0" smtClean="0"/>
          </a:p>
          <a:p>
            <a:r>
              <a:rPr lang="en-US" dirty="0" smtClean="0"/>
              <a:t>Each element is a natural language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21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Information Extraction (Open IE)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“Curiosity </a:t>
            </a:r>
            <a:r>
              <a:rPr lang="en-GB" dirty="0" smtClean="0">
                <a:solidFill>
                  <a:schemeClr val="accent2"/>
                </a:solidFill>
              </a:rPr>
              <a:t>successfully landed on </a:t>
            </a:r>
            <a:r>
              <a:rPr lang="en-GB" dirty="0" smtClean="0"/>
              <a:t>Mars, </a:t>
            </a:r>
            <a:r>
              <a:rPr lang="en-GB" dirty="0" smtClean="0">
                <a:solidFill>
                  <a:schemeClr val="accent1"/>
                </a:solidFill>
              </a:rPr>
              <a:t>after entering its atmosphere</a:t>
            </a:r>
            <a:r>
              <a:rPr lang="en-GB" dirty="0" smtClean="0"/>
              <a:t>.”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US" dirty="0" smtClean="0"/>
              <a:t>((“Curiosity”, “</a:t>
            </a:r>
            <a:r>
              <a:rPr lang="en-US" dirty="0" smtClean="0">
                <a:solidFill>
                  <a:schemeClr val="accent2"/>
                </a:solidFill>
              </a:rPr>
              <a:t>successfully landed on</a:t>
            </a:r>
            <a:r>
              <a:rPr lang="en-US" dirty="0" smtClean="0"/>
              <a:t>”, “Mars”);</a:t>
            </a:r>
          </a:p>
          <a:p>
            <a:pPr marL="0" indent="0" algn="ctr">
              <a:buNone/>
            </a:pPr>
            <a:r>
              <a:rPr lang="en-US" b="1" dirty="0" err="1" smtClean="0"/>
              <a:t>ClausalModifier</a:t>
            </a:r>
            <a:r>
              <a:rPr lang="en-US" b="1" dirty="0" smtClean="0"/>
              <a:t>:</a:t>
            </a:r>
            <a:r>
              <a:rPr lang="en-US" dirty="0" smtClean="0"/>
              <a:t> “</a:t>
            </a:r>
            <a:r>
              <a:rPr lang="en-US" dirty="0" smtClean="0">
                <a:solidFill>
                  <a:schemeClr val="accent1"/>
                </a:solidFill>
              </a:rPr>
              <a:t>after entering its atmosphere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655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Information Extraction (Open IE)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534923"/>
              </p:ext>
            </p:extLst>
          </p:nvPr>
        </p:nvGraphicFramePr>
        <p:xfrm>
          <a:off x="838200" y="1825625"/>
          <a:ext cx="10515600" cy="520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7747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315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chemeClr val="accent6"/>
                          </a:solidFill>
                        </a:rPr>
                        <a:t>✔</a:t>
                      </a: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2800" dirty="0" smtClean="0">
                          <a:solidFill>
                            <a:schemeClr val="accent6"/>
                          </a:solidFill>
                        </a:rPr>
                        <a:t>Unbounded</a:t>
                      </a:r>
                      <a:r>
                        <a:rPr lang="en-GB" sz="2800" baseline="0" dirty="0" smtClean="0">
                          <a:solidFill>
                            <a:schemeClr val="accent6"/>
                          </a:solidFill>
                        </a:rPr>
                        <a:t> by lexicon</a:t>
                      </a:r>
                      <a:endParaRPr lang="en-GB" sz="2800" dirty="0" smtClean="0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kumimoji="0" lang="en-GB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       </a:t>
                      </a:r>
                      <a:r>
                        <a:rPr kumimoji="0" lang="en-GB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Uses syntactic patterns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✘ Misses</a:t>
                      </a:r>
                      <a: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  <a:t> propositions</a:t>
                      </a:r>
                      <a:b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  <a:t>       </a:t>
                      </a:r>
                      <a:r>
                        <a:rPr lang="en-GB" sz="2400" b="0" i="1" baseline="0" dirty="0" smtClean="0">
                          <a:solidFill>
                            <a:schemeClr val="tx1"/>
                          </a:solidFill>
                        </a:rPr>
                        <a:t>“Mars has an atmosphere”</a:t>
                      </a:r>
                      <a:endParaRPr lang="en-GB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3155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chemeClr val="accent6"/>
                          </a:solidFill>
                        </a:rPr>
                        <a:t>✔ Extracts</a:t>
                      </a:r>
                      <a:r>
                        <a:rPr lang="en-GB" sz="2800" baseline="0" dirty="0" smtClean="0">
                          <a:solidFill>
                            <a:schemeClr val="accent6"/>
                          </a:solidFill>
                        </a:rPr>
                        <a:t> discrete propositions</a:t>
                      </a:r>
                      <a:br>
                        <a:rPr lang="en-GB" sz="2800" baseline="0" dirty="0" smtClean="0">
                          <a:solidFill>
                            <a:schemeClr val="accent6"/>
                          </a:solidFill>
                        </a:rPr>
                      </a:br>
                      <a:r>
                        <a:rPr lang="en-GB" sz="2800" baseline="0" dirty="0" smtClean="0">
                          <a:solidFill>
                            <a:schemeClr val="accent6"/>
                          </a:solidFill>
                        </a:rPr>
                        <a:t>       </a:t>
                      </a:r>
                      <a:r>
                        <a:rPr kumimoji="0" lang="en-GB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Information retrieval scenario</a:t>
                      </a:r>
                      <a:endParaRPr kumimoji="0" lang="en-GB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800" dirty="0" smtClean="0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kumimoji="0" lang="en-GB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      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✘ Does</a:t>
                      </a:r>
                      <a: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  <a:t> not analyse semantics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315508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18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764" y="5400675"/>
            <a:ext cx="6840472" cy="11382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4241" y="2637631"/>
            <a:ext cx="4431959" cy="816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96000" y="2403673"/>
            <a:ext cx="4667250" cy="1079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79155" y="3883818"/>
            <a:ext cx="4588845" cy="543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5797" y="3879055"/>
            <a:ext cx="4980303" cy="896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4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104"/>
            <a:ext cx="10515600" cy="159623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Representing a Single Sentence</a:t>
            </a:r>
            <a:br>
              <a:rPr lang="en-US" sz="3200" b="1" dirty="0"/>
            </a:b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Consolidation Across Multiple Sentences</a:t>
            </a:r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Traversing the Representation</a:t>
            </a:r>
            <a:endParaRPr lang="en-GB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19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3450" y="1918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628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Proposition Knowledge Graphs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6751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64505" y="1690688"/>
            <a:ext cx="2662989" cy="13314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End User</a:t>
            </a:r>
            <a:endParaRPr lang="en-GB" sz="2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690155" y="2356435"/>
            <a:ext cx="10811687" cy="3494808"/>
            <a:chOff x="690155" y="2356435"/>
            <a:chExt cx="10811687" cy="349480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155" y="4022671"/>
              <a:ext cx="1828571" cy="182857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5934" y="4022672"/>
              <a:ext cx="1828571" cy="182857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713" y="4022671"/>
              <a:ext cx="1828571" cy="182857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7492" y="4022671"/>
              <a:ext cx="1828571" cy="182857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3271" y="4022670"/>
              <a:ext cx="1828571" cy="1828571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stCxn id="5" idx="0"/>
              <a:endCxn id="4" idx="1"/>
            </p:cNvCxnSpPr>
            <p:nvPr/>
          </p:nvCxnSpPr>
          <p:spPr>
            <a:xfrm flipV="1">
              <a:off x="1604441" y="2356435"/>
              <a:ext cx="3160064" cy="1666236"/>
            </a:xfrm>
            <a:prstGeom prst="straightConnector1">
              <a:avLst/>
            </a:prstGeom>
            <a:ln w="25400" cmpd="sng"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0"/>
            </p:cNvCxnSpPr>
            <p:nvPr/>
          </p:nvCxnSpPr>
          <p:spPr>
            <a:xfrm flipV="1">
              <a:off x="3850220" y="3016251"/>
              <a:ext cx="914285" cy="1006421"/>
            </a:xfrm>
            <a:prstGeom prst="straightConnector1">
              <a:avLst/>
            </a:prstGeom>
            <a:ln w="25400" cmpd="sng"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0"/>
              <a:endCxn id="4" idx="2"/>
            </p:cNvCxnSpPr>
            <p:nvPr/>
          </p:nvCxnSpPr>
          <p:spPr>
            <a:xfrm flipV="1">
              <a:off x="6095999" y="3022182"/>
              <a:ext cx="1" cy="1000489"/>
            </a:xfrm>
            <a:prstGeom prst="straightConnector1">
              <a:avLst/>
            </a:prstGeom>
            <a:ln w="25400" cmpd="sng"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0"/>
            </p:cNvCxnSpPr>
            <p:nvPr/>
          </p:nvCxnSpPr>
          <p:spPr>
            <a:xfrm flipH="1" flipV="1">
              <a:off x="7427492" y="3016251"/>
              <a:ext cx="914286" cy="1006420"/>
            </a:xfrm>
            <a:prstGeom prst="straightConnector1">
              <a:avLst/>
            </a:prstGeom>
            <a:ln w="25400" cmpd="sng"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0"/>
              <a:endCxn id="4" idx="3"/>
            </p:cNvCxnSpPr>
            <p:nvPr/>
          </p:nvCxnSpPr>
          <p:spPr>
            <a:xfrm flipH="1" flipV="1">
              <a:off x="7427494" y="2356435"/>
              <a:ext cx="3160063" cy="1666235"/>
            </a:xfrm>
            <a:prstGeom prst="straightConnector1">
              <a:avLst/>
            </a:prstGeom>
            <a:ln w="25400" cmpd="sng"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Oval 30"/>
          <p:cNvSpPr/>
          <p:nvPr/>
        </p:nvSpPr>
        <p:spPr>
          <a:xfrm>
            <a:off x="4655998" y="3930311"/>
            <a:ext cx="2880000" cy="1920930"/>
          </a:xfrm>
          <a:prstGeom prst="ellipse">
            <a:avLst/>
          </a:prstGeom>
          <a:solidFill>
            <a:schemeClr val="accent4">
              <a:alpha val="20000"/>
            </a:schemeClr>
          </a:solidFill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6901776" y="3930311"/>
            <a:ext cx="2880000" cy="1920930"/>
          </a:xfrm>
          <a:prstGeom prst="ellipse">
            <a:avLst/>
          </a:prstGeom>
          <a:solidFill>
            <a:schemeClr val="accent4">
              <a:alpha val="20000"/>
            </a:schemeClr>
          </a:solidFill>
          <a:ln w="25400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2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7254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Single Sentence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“Curiosity will </a:t>
            </a:r>
            <a:r>
              <a:rPr lang="en-US" b="1" dirty="0">
                <a:solidFill>
                  <a:schemeClr val="accent1"/>
                </a:solidFill>
              </a:rPr>
              <a:t>look for </a:t>
            </a:r>
            <a:r>
              <a:rPr lang="en-US" dirty="0"/>
              <a:t>evidence that </a:t>
            </a:r>
            <a:br>
              <a:rPr lang="en-US" dirty="0"/>
            </a:br>
            <a:r>
              <a:rPr lang="en-US" dirty="0"/>
              <a:t>Mars might </a:t>
            </a:r>
            <a:r>
              <a:rPr lang="en-US" b="1" dirty="0">
                <a:solidFill>
                  <a:schemeClr val="accent2"/>
                </a:solidFill>
              </a:rPr>
              <a:t>have</a:t>
            </a:r>
            <a:r>
              <a:rPr lang="en-US" dirty="0"/>
              <a:t> had conditions for </a:t>
            </a:r>
            <a:r>
              <a:rPr lang="en-US" b="1" dirty="0">
                <a:solidFill>
                  <a:schemeClr val="accent6"/>
                </a:solidFill>
              </a:rPr>
              <a:t>supporting</a:t>
            </a:r>
            <a:r>
              <a:rPr lang="en-US" dirty="0"/>
              <a:t> life.”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768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Single Sentence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“Curiosity will </a:t>
            </a:r>
            <a:r>
              <a:rPr lang="en-US" b="1" dirty="0" smtClean="0">
                <a:solidFill>
                  <a:schemeClr val="accent1"/>
                </a:solidFill>
              </a:rPr>
              <a:t>look for </a:t>
            </a:r>
            <a:r>
              <a:rPr lang="en-US" dirty="0" smtClean="0"/>
              <a:t>evidence that </a:t>
            </a:r>
            <a:br>
              <a:rPr lang="en-US" dirty="0" smtClean="0"/>
            </a:br>
            <a:r>
              <a:rPr lang="en-US" dirty="0" smtClean="0"/>
              <a:t>Mars might </a:t>
            </a:r>
            <a:r>
              <a:rPr lang="en-US" b="1" dirty="0" smtClean="0">
                <a:solidFill>
                  <a:schemeClr val="accent2"/>
                </a:solidFill>
              </a:rPr>
              <a:t>have</a:t>
            </a:r>
            <a:r>
              <a:rPr lang="en-US" dirty="0" smtClean="0"/>
              <a:t> had conditions for </a:t>
            </a:r>
            <a:r>
              <a:rPr lang="en-US" b="1" dirty="0" smtClean="0">
                <a:solidFill>
                  <a:schemeClr val="accent6"/>
                </a:solidFill>
              </a:rPr>
              <a:t>supporting</a:t>
            </a:r>
            <a:r>
              <a:rPr lang="en-US" dirty="0" smtClean="0"/>
              <a:t> life.”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320000" y="3600000"/>
            <a:ext cx="3600000" cy="1800000"/>
          </a:xfrm>
          <a:prstGeom prst="round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/>
                </a:solidFill>
              </a:rPr>
              <a:t>Predicate: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chemeClr val="accent2"/>
                </a:solidFill>
              </a:rPr>
              <a:t>have</a:t>
            </a:r>
          </a:p>
          <a:p>
            <a:r>
              <a:rPr lang="en-US" sz="2000" dirty="0" smtClean="0">
                <a:solidFill>
                  <a:schemeClr val="accent3"/>
                </a:solidFill>
              </a:rPr>
              <a:t>Tense:</a:t>
            </a:r>
            <a:r>
              <a:rPr lang="en-US" sz="2000" dirty="0" smtClean="0"/>
              <a:t>		</a:t>
            </a:r>
            <a:r>
              <a:rPr lang="en-US" sz="2000" i="1" dirty="0" smtClean="0"/>
              <a:t>future</a:t>
            </a:r>
          </a:p>
          <a:p>
            <a:r>
              <a:rPr lang="en-US" sz="2000" dirty="0" smtClean="0">
                <a:solidFill>
                  <a:schemeClr val="accent3"/>
                </a:solidFill>
              </a:rPr>
              <a:t>Modality:</a:t>
            </a:r>
            <a:r>
              <a:rPr lang="en-US" sz="2000" dirty="0" smtClean="0"/>
              <a:t>	</a:t>
            </a:r>
            <a:r>
              <a:rPr lang="en-US" sz="2000" i="1" dirty="0" smtClean="0"/>
              <a:t>might</a:t>
            </a:r>
            <a:endParaRPr lang="en-US" sz="2000" dirty="0" smtClean="0"/>
          </a:p>
          <a:p>
            <a:r>
              <a:rPr lang="en-US" sz="2000" dirty="0" smtClean="0">
                <a:solidFill>
                  <a:schemeClr val="accent3"/>
                </a:solidFill>
              </a:rPr>
              <a:t>Subject:</a:t>
            </a: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chemeClr val="tx1"/>
                </a:solidFill>
              </a:rPr>
              <a:t>Mars</a:t>
            </a:r>
          </a:p>
          <a:p>
            <a:r>
              <a:rPr lang="en-US" sz="2000" dirty="0" smtClean="0">
                <a:solidFill>
                  <a:schemeClr val="accent3"/>
                </a:solidFill>
              </a:rPr>
              <a:t>Object:</a:t>
            </a:r>
            <a:r>
              <a:rPr lang="en-US" sz="2000" dirty="0" smtClean="0"/>
              <a:t>		</a:t>
            </a:r>
            <a:r>
              <a:rPr lang="en-US" sz="2000" b="1" dirty="0" smtClean="0"/>
              <a:t>conditions</a:t>
            </a:r>
            <a:endParaRPr lang="en-GB" sz="2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8280000" y="4860000"/>
            <a:ext cx="3600000" cy="720000"/>
          </a:xfrm>
          <a:prstGeom prst="round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/>
                </a:solidFill>
              </a:rPr>
              <a:t>Predicate: 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chemeClr val="accent6"/>
                </a:solidFill>
              </a:rPr>
              <a:t>supporting</a:t>
            </a:r>
          </a:p>
          <a:p>
            <a:r>
              <a:rPr lang="en-US" sz="2000" dirty="0" smtClean="0">
                <a:solidFill>
                  <a:schemeClr val="accent3"/>
                </a:solidFill>
              </a:rPr>
              <a:t>Object:</a:t>
            </a:r>
            <a:r>
              <a:rPr lang="en-US" sz="2000" dirty="0" smtClean="0"/>
              <a:t>		</a:t>
            </a:r>
            <a:r>
              <a:rPr lang="en-US" sz="2000" b="1" dirty="0" smtClean="0"/>
              <a:t>life</a:t>
            </a:r>
            <a:endParaRPr lang="en-GB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60000" y="3240000"/>
            <a:ext cx="3600000" cy="1440000"/>
          </a:xfrm>
          <a:prstGeom prst="roundRect">
            <a:avLst/>
          </a:prstGeom>
          <a:ln w="254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/>
                </a:solidFill>
              </a:rPr>
              <a:t>Predicate:</a:t>
            </a: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chemeClr val="accent1"/>
                </a:solidFill>
              </a:rPr>
              <a:t>look for</a:t>
            </a:r>
          </a:p>
          <a:p>
            <a:r>
              <a:rPr lang="en-US" sz="2000" dirty="0" smtClean="0">
                <a:solidFill>
                  <a:schemeClr val="accent3"/>
                </a:solidFill>
              </a:rPr>
              <a:t>Tense:</a:t>
            </a:r>
            <a:r>
              <a:rPr lang="en-US" sz="2000" dirty="0" smtClean="0"/>
              <a:t>		</a:t>
            </a:r>
            <a:r>
              <a:rPr lang="en-US" sz="2000" i="1" dirty="0" smtClean="0"/>
              <a:t>future</a:t>
            </a:r>
          </a:p>
          <a:p>
            <a:r>
              <a:rPr lang="en-US" sz="2000" dirty="0" smtClean="0">
                <a:solidFill>
                  <a:schemeClr val="accent3"/>
                </a:solidFill>
              </a:rPr>
              <a:t>Subject:</a:t>
            </a:r>
            <a:r>
              <a:rPr lang="en-US" sz="2000" dirty="0" smtClean="0"/>
              <a:t>		</a:t>
            </a:r>
            <a:r>
              <a:rPr lang="en-US" sz="2000" b="1" dirty="0" smtClean="0">
                <a:solidFill>
                  <a:schemeClr val="tx1"/>
                </a:solidFill>
              </a:rPr>
              <a:t>Curiosity</a:t>
            </a:r>
          </a:p>
          <a:p>
            <a:r>
              <a:rPr lang="en-US" sz="2000" dirty="0" smtClean="0">
                <a:solidFill>
                  <a:schemeClr val="accent3"/>
                </a:solidFill>
              </a:rPr>
              <a:t>Object:</a:t>
            </a:r>
            <a:r>
              <a:rPr lang="en-US" sz="2000" dirty="0" smtClean="0"/>
              <a:t>		</a:t>
            </a:r>
            <a:r>
              <a:rPr lang="en-US" sz="2000" b="1" dirty="0" smtClean="0"/>
              <a:t>evidence</a:t>
            </a:r>
            <a:endParaRPr lang="en-GB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4320000" y="6116284"/>
            <a:ext cx="362842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prstClr val="black"/>
                </a:solidFill>
              </a:rPr>
              <a:t>Nodes</a:t>
            </a:r>
            <a:r>
              <a:rPr lang="en-US" sz="2800" dirty="0">
                <a:solidFill>
                  <a:prstClr val="black"/>
                </a:solidFill>
              </a:rPr>
              <a:t> are </a:t>
            </a:r>
            <a:r>
              <a:rPr lang="en-US" sz="2800" b="1" dirty="0">
                <a:solidFill>
                  <a:prstClr val="black"/>
                </a:solidFill>
              </a:rPr>
              <a:t>propositions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47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Single Sentence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“Curiosity will </a:t>
            </a:r>
            <a:r>
              <a:rPr lang="en-US" b="1" dirty="0">
                <a:solidFill>
                  <a:schemeClr val="accent1"/>
                </a:solidFill>
              </a:rPr>
              <a:t>look for </a:t>
            </a:r>
            <a:r>
              <a:rPr lang="en-US" dirty="0"/>
              <a:t>evidence that </a:t>
            </a:r>
            <a:br>
              <a:rPr lang="en-US" dirty="0"/>
            </a:br>
            <a:r>
              <a:rPr lang="en-US" dirty="0"/>
              <a:t>Mars might </a:t>
            </a:r>
            <a:r>
              <a:rPr lang="en-US" b="1" dirty="0">
                <a:solidFill>
                  <a:schemeClr val="accent2"/>
                </a:solidFill>
              </a:rPr>
              <a:t>have</a:t>
            </a:r>
            <a:r>
              <a:rPr lang="en-US" dirty="0"/>
              <a:t> had conditions for </a:t>
            </a:r>
            <a:r>
              <a:rPr lang="en-US" b="1" dirty="0">
                <a:solidFill>
                  <a:schemeClr val="accent6"/>
                </a:solidFill>
              </a:rPr>
              <a:t>supporting</a:t>
            </a:r>
            <a:r>
              <a:rPr lang="en-US" dirty="0"/>
              <a:t> life.”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0000" y="3240000"/>
            <a:ext cx="11520000" cy="2340000"/>
            <a:chOff x="360000" y="2880000"/>
            <a:chExt cx="11520000" cy="2340000"/>
          </a:xfrm>
        </p:grpSpPr>
        <p:sp>
          <p:nvSpPr>
            <p:cNvPr id="4" name="Rounded Rectangle 3"/>
            <p:cNvSpPr/>
            <p:nvPr/>
          </p:nvSpPr>
          <p:spPr>
            <a:xfrm>
              <a:off x="4320000" y="3240000"/>
              <a:ext cx="3600000" cy="1800000"/>
            </a:xfrm>
            <a:prstGeom prst="round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chemeClr val="accent3"/>
                  </a:solidFill>
                </a:rPr>
                <a:t>Predicate:</a:t>
              </a:r>
              <a:r>
                <a:rPr lang="en-US" sz="2000" dirty="0" smtClean="0"/>
                <a:t>	</a:t>
              </a:r>
              <a:r>
                <a:rPr lang="en-US" sz="2000" b="1" dirty="0" smtClean="0">
                  <a:solidFill>
                    <a:schemeClr val="accent2"/>
                  </a:solidFill>
                </a:rPr>
                <a:t>have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Tense:</a:t>
              </a:r>
              <a:r>
                <a:rPr lang="en-US" sz="2000" dirty="0" smtClean="0"/>
                <a:t>		</a:t>
              </a:r>
              <a:r>
                <a:rPr lang="en-US" sz="2000" i="1" dirty="0" smtClean="0"/>
                <a:t>future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Modality:</a:t>
              </a:r>
              <a:r>
                <a:rPr lang="en-US" sz="2000" dirty="0" smtClean="0"/>
                <a:t>	</a:t>
              </a:r>
              <a:r>
                <a:rPr lang="en-US" sz="2000" i="1" dirty="0" smtClean="0"/>
                <a:t>might</a:t>
              </a:r>
              <a:endParaRPr lang="en-US" sz="2000" dirty="0" smtClean="0"/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Subject:</a:t>
              </a:r>
              <a:r>
                <a:rPr lang="en-US" sz="2000" dirty="0" smtClean="0"/>
                <a:t>		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Mars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Object:</a:t>
              </a:r>
              <a:r>
                <a:rPr lang="en-US" sz="2000" dirty="0" smtClean="0"/>
                <a:t>		</a:t>
              </a:r>
              <a:r>
                <a:rPr lang="en-US" sz="2000" b="1" dirty="0" smtClean="0"/>
                <a:t>conditions</a:t>
              </a:r>
              <a:endParaRPr lang="en-GB" sz="2000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280000" y="4500000"/>
              <a:ext cx="3600000" cy="720000"/>
            </a:xfrm>
            <a:prstGeom prst="round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chemeClr val="accent3"/>
                  </a:solidFill>
                </a:rPr>
                <a:t>Predicate: </a:t>
              </a:r>
              <a:r>
                <a:rPr lang="en-US" sz="2000" dirty="0" smtClean="0"/>
                <a:t>	</a:t>
              </a:r>
              <a:r>
                <a:rPr lang="en-US" sz="2000" b="1" dirty="0" smtClean="0">
                  <a:solidFill>
                    <a:schemeClr val="accent6"/>
                  </a:solidFill>
                </a:rPr>
                <a:t>supporting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Object:</a:t>
              </a:r>
              <a:r>
                <a:rPr lang="en-US" sz="2000" dirty="0" smtClean="0"/>
                <a:t>		</a:t>
              </a:r>
              <a:r>
                <a:rPr lang="en-US" sz="2000" b="1" dirty="0" smtClean="0"/>
                <a:t>life</a:t>
              </a:r>
              <a:endParaRPr lang="en-GB" sz="2000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0000" y="2880000"/>
              <a:ext cx="3600000" cy="1440000"/>
            </a:xfrm>
            <a:prstGeom prst="round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chemeClr val="accent3"/>
                  </a:solidFill>
                </a:rPr>
                <a:t>Predicate:</a:t>
              </a:r>
              <a:r>
                <a:rPr lang="en-US" sz="2000" dirty="0" smtClean="0"/>
                <a:t>	</a:t>
              </a:r>
              <a:r>
                <a:rPr lang="en-US" sz="2000" b="1" dirty="0" smtClean="0">
                  <a:solidFill>
                    <a:schemeClr val="accent1"/>
                  </a:solidFill>
                </a:rPr>
                <a:t>look for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Tense:</a:t>
              </a:r>
              <a:r>
                <a:rPr lang="en-US" sz="2000" dirty="0" smtClean="0"/>
                <a:t>		</a:t>
              </a:r>
              <a:r>
                <a:rPr lang="en-US" sz="2000" i="1" dirty="0" smtClean="0"/>
                <a:t>future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Subject:</a:t>
              </a:r>
              <a:r>
                <a:rPr lang="en-US" sz="2000" dirty="0" smtClean="0"/>
                <a:t>		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Curiosity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Object:</a:t>
              </a:r>
              <a:r>
                <a:rPr lang="en-US" sz="2000" dirty="0" smtClean="0"/>
                <a:t>		</a:t>
              </a:r>
              <a:r>
                <a:rPr lang="en-US" sz="2000" b="1" dirty="0" smtClean="0"/>
                <a:t>evidence</a:t>
              </a:r>
              <a:endParaRPr lang="en-GB" sz="20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04000" y="3924000"/>
              <a:ext cx="1080000" cy="288000"/>
            </a:xfrm>
            <a:prstGeom prst="round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400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64000" y="4608000"/>
              <a:ext cx="1260000" cy="288000"/>
            </a:xfrm>
            <a:prstGeom prst="round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400" b="1" dirty="0"/>
            </a:p>
          </p:txBody>
        </p:sp>
        <p:cxnSp>
          <p:nvCxnSpPr>
            <p:cNvPr id="10" name="Straight Arrow Connector 9"/>
            <p:cNvCxnSpPr>
              <a:stCxn id="8" idx="3"/>
              <a:endCxn id="4" idx="1"/>
            </p:cNvCxnSpPr>
            <p:nvPr/>
          </p:nvCxnSpPr>
          <p:spPr>
            <a:xfrm>
              <a:off x="3384000" y="4068000"/>
              <a:ext cx="936000" cy="7200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dash"/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3"/>
              <a:endCxn id="5" idx="1"/>
            </p:cNvCxnSpPr>
            <p:nvPr/>
          </p:nvCxnSpPr>
          <p:spPr>
            <a:xfrm>
              <a:off x="7524000" y="4752000"/>
              <a:ext cx="756000" cy="10800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dash"/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22</a:t>
            </a:fld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736475" y="6143869"/>
            <a:ext cx="445198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prstClr val="black"/>
                </a:solidFill>
              </a:rPr>
              <a:t>Edges</a:t>
            </a:r>
            <a:r>
              <a:rPr lang="en-US" sz="2800" dirty="0">
                <a:solidFill>
                  <a:prstClr val="black"/>
                </a:solidFill>
              </a:rPr>
              <a:t> are </a:t>
            </a:r>
            <a:r>
              <a:rPr lang="en-US" sz="2800" b="1" dirty="0" smtClean="0">
                <a:solidFill>
                  <a:prstClr val="black"/>
                </a:solidFill>
              </a:rPr>
              <a:t>syntactic relations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785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Single Sentence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“Curiosity will </a:t>
            </a:r>
            <a:r>
              <a:rPr lang="en-US" b="1" dirty="0">
                <a:solidFill>
                  <a:schemeClr val="accent1"/>
                </a:solidFill>
              </a:rPr>
              <a:t>look for </a:t>
            </a:r>
            <a:r>
              <a:rPr lang="en-US" dirty="0"/>
              <a:t>evidence that </a:t>
            </a:r>
            <a:br>
              <a:rPr lang="en-US" dirty="0"/>
            </a:br>
            <a:r>
              <a:rPr lang="en-US" dirty="0"/>
              <a:t>Mars might </a:t>
            </a:r>
            <a:r>
              <a:rPr lang="en-US" b="1" dirty="0">
                <a:solidFill>
                  <a:schemeClr val="accent2"/>
                </a:solidFill>
              </a:rPr>
              <a:t>have</a:t>
            </a:r>
            <a:r>
              <a:rPr lang="en-US" dirty="0"/>
              <a:t> had conditions for </a:t>
            </a:r>
            <a:r>
              <a:rPr lang="en-US" b="1" dirty="0">
                <a:solidFill>
                  <a:schemeClr val="accent6"/>
                </a:solidFill>
              </a:rPr>
              <a:t>supporting</a:t>
            </a:r>
            <a:r>
              <a:rPr lang="en-US" dirty="0"/>
              <a:t> life.”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360000" y="3240000"/>
            <a:ext cx="11520000" cy="2340000"/>
            <a:chOff x="360000" y="2880000"/>
            <a:chExt cx="11520000" cy="2340000"/>
          </a:xfrm>
        </p:grpSpPr>
        <p:sp>
          <p:nvSpPr>
            <p:cNvPr id="4" name="Rounded Rectangle 3"/>
            <p:cNvSpPr/>
            <p:nvPr/>
          </p:nvSpPr>
          <p:spPr>
            <a:xfrm>
              <a:off x="4320000" y="3240000"/>
              <a:ext cx="3600000" cy="1800000"/>
            </a:xfrm>
            <a:prstGeom prst="round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chemeClr val="accent3"/>
                  </a:solidFill>
                </a:rPr>
                <a:t>Predicate:</a:t>
              </a:r>
              <a:r>
                <a:rPr lang="en-US" sz="2000" dirty="0" smtClean="0"/>
                <a:t>	</a:t>
              </a:r>
              <a:r>
                <a:rPr lang="en-US" sz="2000" b="1" dirty="0" smtClean="0">
                  <a:solidFill>
                    <a:schemeClr val="accent2"/>
                  </a:solidFill>
                </a:rPr>
                <a:t>have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Tense:</a:t>
              </a:r>
              <a:r>
                <a:rPr lang="en-US" sz="2000" dirty="0" smtClean="0"/>
                <a:t>		</a:t>
              </a:r>
              <a:r>
                <a:rPr lang="en-US" sz="2000" i="1" dirty="0" smtClean="0"/>
                <a:t>future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Modality:</a:t>
              </a:r>
              <a:r>
                <a:rPr lang="en-US" sz="2000" dirty="0" smtClean="0"/>
                <a:t>	</a:t>
              </a:r>
              <a:r>
                <a:rPr lang="en-US" sz="2000" i="1" dirty="0" smtClean="0"/>
                <a:t>might</a:t>
              </a:r>
              <a:endParaRPr lang="en-US" sz="2000" dirty="0" smtClean="0"/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Subject:</a:t>
              </a:r>
              <a:r>
                <a:rPr lang="en-US" sz="2000" dirty="0" smtClean="0"/>
                <a:t>		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Mars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Object:</a:t>
              </a:r>
              <a:r>
                <a:rPr lang="en-US" sz="2000" dirty="0" smtClean="0"/>
                <a:t>		</a:t>
              </a:r>
              <a:r>
                <a:rPr lang="en-US" sz="2000" b="1" dirty="0" smtClean="0"/>
                <a:t>conditions</a:t>
              </a:r>
              <a:endParaRPr lang="en-GB" sz="2000" b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280000" y="4500000"/>
              <a:ext cx="3600000" cy="720000"/>
            </a:xfrm>
            <a:prstGeom prst="round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chemeClr val="accent3"/>
                  </a:solidFill>
                </a:rPr>
                <a:t>Predicate: </a:t>
              </a:r>
              <a:r>
                <a:rPr lang="en-US" sz="2000" dirty="0" smtClean="0"/>
                <a:t>	</a:t>
              </a:r>
              <a:r>
                <a:rPr lang="en-US" sz="2000" b="1" dirty="0" smtClean="0">
                  <a:solidFill>
                    <a:schemeClr val="accent6"/>
                  </a:solidFill>
                </a:rPr>
                <a:t>supporting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Object:</a:t>
              </a:r>
              <a:r>
                <a:rPr lang="en-US" sz="2000" dirty="0" smtClean="0"/>
                <a:t>		</a:t>
              </a:r>
              <a:r>
                <a:rPr lang="en-US" sz="2000" b="1" dirty="0" smtClean="0"/>
                <a:t>life</a:t>
              </a:r>
              <a:endParaRPr lang="en-GB" sz="2000" b="1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0000" y="2880000"/>
              <a:ext cx="3600000" cy="1440000"/>
            </a:xfrm>
            <a:prstGeom prst="round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chemeClr val="accent3"/>
                  </a:solidFill>
                </a:rPr>
                <a:t>Predicate:</a:t>
              </a:r>
              <a:r>
                <a:rPr lang="en-US" sz="2000" dirty="0" smtClean="0"/>
                <a:t>	</a:t>
              </a:r>
              <a:r>
                <a:rPr lang="en-US" sz="2000" b="1" dirty="0" smtClean="0">
                  <a:solidFill>
                    <a:schemeClr val="accent1"/>
                  </a:solidFill>
                </a:rPr>
                <a:t>look for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Tense:</a:t>
              </a:r>
              <a:r>
                <a:rPr lang="en-US" sz="2000" dirty="0" smtClean="0"/>
                <a:t>		</a:t>
              </a:r>
              <a:r>
                <a:rPr lang="en-US" sz="2000" i="1" dirty="0" smtClean="0"/>
                <a:t>future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Subject:</a:t>
              </a:r>
              <a:r>
                <a:rPr lang="en-US" sz="2000" dirty="0" smtClean="0"/>
                <a:t>		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Curiosity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Object:</a:t>
              </a:r>
              <a:r>
                <a:rPr lang="en-US" sz="2000" dirty="0" smtClean="0"/>
                <a:t>		</a:t>
              </a:r>
              <a:r>
                <a:rPr lang="en-US" sz="2000" b="1" dirty="0" smtClean="0"/>
                <a:t>evidence</a:t>
              </a:r>
              <a:endParaRPr lang="en-GB" sz="2000" b="1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04000" y="3924000"/>
              <a:ext cx="1080000" cy="288000"/>
            </a:xfrm>
            <a:prstGeom prst="round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400" b="1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264000" y="4608000"/>
              <a:ext cx="1260000" cy="288000"/>
            </a:xfrm>
            <a:prstGeom prst="round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400" b="1" dirty="0"/>
            </a:p>
          </p:txBody>
        </p:sp>
        <p:cxnSp>
          <p:nvCxnSpPr>
            <p:cNvPr id="10" name="Straight Arrow Connector 9"/>
            <p:cNvCxnSpPr>
              <a:stCxn id="8" idx="3"/>
              <a:endCxn id="4" idx="1"/>
            </p:cNvCxnSpPr>
            <p:nvPr/>
          </p:nvCxnSpPr>
          <p:spPr>
            <a:xfrm>
              <a:off x="3384000" y="4068000"/>
              <a:ext cx="936000" cy="7200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dash"/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3"/>
              <a:endCxn id="5" idx="1"/>
            </p:cNvCxnSpPr>
            <p:nvPr/>
          </p:nvCxnSpPr>
          <p:spPr>
            <a:xfrm>
              <a:off x="7524000" y="4752000"/>
              <a:ext cx="756000" cy="10800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dash"/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23</a:t>
            </a:fld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736475" y="6143869"/>
            <a:ext cx="445198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prstClr val="black"/>
                </a:solidFill>
              </a:rPr>
              <a:t>Edges</a:t>
            </a:r>
            <a:r>
              <a:rPr lang="en-US" sz="2800" dirty="0">
                <a:solidFill>
                  <a:prstClr val="black"/>
                </a:solidFill>
              </a:rPr>
              <a:t> are </a:t>
            </a:r>
            <a:r>
              <a:rPr lang="en-US" sz="2800" b="1" dirty="0" smtClean="0">
                <a:solidFill>
                  <a:prstClr val="black"/>
                </a:solidFill>
              </a:rPr>
              <a:t>syntactic relations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4250" y="4105318"/>
            <a:ext cx="91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Object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10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Single </a:t>
            </a:r>
            <a:r>
              <a:rPr lang="en-US" dirty="0" smtClean="0"/>
              <a:t>Sentence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Propositions can be </a:t>
            </a:r>
            <a:r>
              <a:rPr lang="en-US" b="1" dirty="0" smtClean="0"/>
              <a:t>implied from syntax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				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Implied propositions can also be introduced by </a:t>
            </a:r>
            <a:br>
              <a:rPr lang="en-US" dirty="0" smtClean="0"/>
            </a:br>
            <a:r>
              <a:rPr lang="en-US" i="1" dirty="0" smtClean="0"/>
              <a:t>adjectives, nominalizations, conjunctions</a:t>
            </a:r>
            <a:r>
              <a:rPr lang="en-US" dirty="0" smtClean="0"/>
              <a:t>, </a:t>
            </a:r>
            <a:r>
              <a:rPr lang="en-US" dirty="0" smtClean="0"/>
              <a:t>and more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" y="2808354"/>
            <a:ext cx="11105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199" y="4278454"/>
            <a:ext cx="11105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i="1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9184" y="2510565"/>
            <a:ext cx="11538296" cy="716734"/>
            <a:chOff x="329184" y="2510565"/>
            <a:chExt cx="11538296" cy="716734"/>
          </a:xfrm>
        </p:grpSpPr>
        <p:sp>
          <p:nvSpPr>
            <p:cNvPr id="6" name="Rectangle 5"/>
            <p:cNvSpPr/>
            <p:nvPr/>
          </p:nvSpPr>
          <p:spPr>
            <a:xfrm>
              <a:off x="972699" y="2762633"/>
              <a:ext cx="62987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2400" dirty="0" smtClean="0">
                  <a:solidFill>
                    <a:schemeClr val="accent4"/>
                  </a:solidFill>
                </a:rPr>
                <a:t>Curiosity’s</a:t>
              </a:r>
              <a:r>
                <a:rPr lang="en-US" sz="2400" dirty="0" smtClean="0">
                  <a:solidFill>
                    <a:srgbClr val="FFC000"/>
                  </a:solidFill>
                </a:rPr>
                <a:t> </a:t>
              </a:r>
              <a:r>
                <a:rPr lang="en-US" sz="2400" dirty="0">
                  <a:solidFill>
                    <a:schemeClr val="accent5"/>
                  </a:solidFill>
                </a:rPr>
                <a:t>robotic arm </a:t>
              </a:r>
              <a:r>
                <a:rPr lang="en-US" sz="2400" dirty="0"/>
                <a:t>is used to collect samples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99934" y="2765634"/>
              <a:ext cx="35675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2400" i="1" dirty="0">
                  <a:solidFill>
                    <a:schemeClr val="accent4"/>
                  </a:solidFill>
                </a:rPr>
                <a:t>Curiosity </a:t>
              </a:r>
              <a:r>
                <a:rPr lang="en-US" sz="2400" b="1" i="1" dirty="0"/>
                <a:t>has a </a:t>
              </a:r>
              <a:r>
                <a:rPr lang="en-US" sz="2400" i="1" dirty="0">
                  <a:solidFill>
                    <a:schemeClr val="accent5"/>
                  </a:solidFill>
                </a:rPr>
                <a:t>robotic arm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19714203">
              <a:off x="329184" y="2510565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Possessives</a:t>
              </a:r>
              <a:endParaRPr lang="en-US" i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7380000" y="3009627"/>
              <a:ext cx="720000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dash"/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0862" y="3818105"/>
            <a:ext cx="11536617" cy="716734"/>
            <a:chOff x="330862" y="3818105"/>
            <a:chExt cx="11536617" cy="716734"/>
          </a:xfrm>
        </p:grpSpPr>
        <p:sp>
          <p:nvSpPr>
            <p:cNvPr id="11" name="Rectangle 10"/>
            <p:cNvSpPr/>
            <p:nvPr/>
          </p:nvSpPr>
          <p:spPr>
            <a:xfrm>
              <a:off x="972698" y="4070173"/>
              <a:ext cx="62987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</a:rPr>
                <a:t>Curiosity</a:t>
              </a:r>
              <a:r>
                <a:rPr lang="en-US" sz="2400" dirty="0"/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 </a:t>
              </a:r>
              <a:r>
                <a:rPr lang="en-US" sz="2400" dirty="0" smtClean="0">
                  <a:solidFill>
                    <a:srgbClr val="FF0000"/>
                  </a:solidFill>
                </a:rPr>
                <a:t>Mars </a:t>
              </a:r>
              <a:r>
                <a:rPr lang="en-US" sz="2400" dirty="0">
                  <a:solidFill>
                    <a:srgbClr val="FF0000"/>
                  </a:solidFill>
                </a:rPr>
                <a:t>rover</a:t>
              </a:r>
              <a:r>
                <a:rPr lang="en-US" sz="2400" dirty="0"/>
                <a:t>, landed on Mars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99933" y="4073174"/>
              <a:ext cx="35675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rtl="0"/>
              <a:r>
                <a:rPr lang="en-US" sz="2400" i="1" dirty="0">
                  <a:solidFill>
                    <a:schemeClr val="accent4"/>
                  </a:solidFill>
                </a:rPr>
                <a:t>Curiosity </a:t>
              </a:r>
              <a:r>
                <a:rPr lang="en-US" sz="2400" b="1" i="1" dirty="0" smtClean="0"/>
                <a:t>is </a:t>
              </a:r>
              <a:r>
                <a:rPr lang="en-US" sz="2400" i="1" dirty="0">
                  <a:solidFill>
                    <a:srgbClr val="FF0000"/>
                  </a:solidFill>
                </a:rPr>
                <a:t>t</a:t>
              </a:r>
              <a:r>
                <a:rPr lang="en-US" sz="2400" i="1" dirty="0" smtClean="0">
                  <a:solidFill>
                    <a:srgbClr val="FF0000"/>
                  </a:solidFill>
                </a:rPr>
                <a:t>he Mars rover</a:t>
              </a:r>
              <a:endParaRPr lang="en-US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714203">
              <a:off x="330862" y="3818105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Apposition</a:t>
              </a:r>
              <a:endParaRPr lang="en-US" i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7380000" y="4302000"/>
              <a:ext cx="720000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dash"/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374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 Knowledge Graphs (PKG)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422724"/>
              </p:ext>
            </p:extLst>
          </p:nvPr>
        </p:nvGraphicFramePr>
        <p:xfrm>
          <a:off x="838200" y="1825625"/>
          <a:ext cx="10515600" cy="477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774700"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Pros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315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chemeClr val="accent6"/>
                          </a:solidFill>
                        </a:rPr>
                        <a:t>✔ Marks</a:t>
                      </a:r>
                      <a:r>
                        <a:rPr lang="en-GB" sz="2800" baseline="0" dirty="0" smtClean="0">
                          <a:solidFill>
                            <a:schemeClr val="accent6"/>
                          </a:solidFill>
                        </a:rPr>
                        <a:t> implied propositions</a:t>
                      </a:r>
                      <a:br>
                        <a:rPr lang="en-GB" sz="2800" baseline="0" dirty="0" smtClean="0">
                          <a:solidFill>
                            <a:schemeClr val="accent6"/>
                          </a:solidFill>
                        </a:rPr>
                      </a:br>
                      <a:r>
                        <a:rPr lang="en-GB" sz="2800" baseline="0" dirty="0" smtClean="0">
                          <a:solidFill>
                            <a:schemeClr val="accent6"/>
                          </a:solidFill>
                        </a:rPr>
                        <a:t>      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”Curiosity </a:t>
                      </a:r>
                      <a:r>
                        <a:rPr lang="en-US" sz="2400" b="0" i="1" dirty="0" smtClean="0">
                          <a:solidFill>
                            <a:schemeClr val="tx1"/>
                          </a:solidFill>
                        </a:rPr>
                        <a:t>has a</a:t>
                      </a:r>
                      <a:r>
                        <a:rPr lang="en-US" sz="2400" b="1" i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robotic arm”</a:t>
                      </a:r>
                      <a:endParaRPr lang="en-US" sz="2800" i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✘ Does</a:t>
                      </a:r>
                      <a: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  <a:t> not analyse semantics</a:t>
                      </a:r>
                      <a:b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kumimoji="0" lang="en-GB" sz="2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AD47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       </a:t>
                      </a:r>
                      <a: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  <a:t/>
                      </a:r>
                      <a:br>
                        <a:rPr lang="en-GB" sz="2800" baseline="0" dirty="0" smtClean="0">
                          <a:solidFill>
                            <a:srgbClr val="FF0000"/>
                          </a:solidFill>
                        </a:rPr>
                      </a:br>
                      <a:endParaRPr lang="en-GB" sz="24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315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chemeClr val="accent6"/>
                          </a:solidFill>
                        </a:rPr>
                        <a:t>✔ Marks </a:t>
                      </a:r>
                      <a:r>
                        <a:rPr lang="en-GB" sz="2800" baseline="0" dirty="0" smtClean="0">
                          <a:solidFill>
                            <a:schemeClr val="accent6"/>
                          </a:solidFill>
                        </a:rPr>
                        <a:t>discrete propositions</a:t>
                      </a:r>
                      <a:endParaRPr lang="en-GB" sz="2800" dirty="0" smtClean="0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kumimoji="0" lang="en-GB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        </a:t>
                      </a:r>
                      <a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along with inner structure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315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 smtClean="0">
                          <a:solidFill>
                            <a:schemeClr val="accent6"/>
                          </a:solidFill>
                        </a:rPr>
                        <a:t>✔</a:t>
                      </a:r>
                      <a:r>
                        <a:rPr lang="en-GB" sz="28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2800" dirty="0" smtClean="0">
                          <a:solidFill>
                            <a:schemeClr val="accent6"/>
                          </a:solidFill>
                        </a:rPr>
                        <a:t>Unbounded</a:t>
                      </a:r>
                      <a:r>
                        <a:rPr lang="en-GB" sz="2800" baseline="0" dirty="0" smtClean="0">
                          <a:solidFill>
                            <a:schemeClr val="accent6"/>
                          </a:solidFill>
                        </a:rPr>
                        <a:t> by lexicon</a:t>
                      </a:r>
                      <a:endParaRPr lang="en-GB" sz="2800" dirty="0" smtClean="0">
                        <a:solidFill>
                          <a:schemeClr val="accent6"/>
                        </a:solidFill>
                      </a:endParaRPr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25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838200" y="2497931"/>
            <a:ext cx="4635500" cy="943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977083"/>
            <a:ext cx="4635500" cy="88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5127623"/>
            <a:ext cx="4140200" cy="739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2697955"/>
            <a:ext cx="4737100" cy="543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653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 Knowledge Graphs (PKG)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seen:</a:t>
            </a:r>
          </a:p>
          <a:p>
            <a:pPr lvl="1"/>
            <a:r>
              <a:rPr lang="en-US" dirty="0" smtClean="0"/>
              <a:t>PKG adopts Open-IE robustness</a:t>
            </a:r>
          </a:p>
          <a:p>
            <a:pPr lvl="1"/>
            <a:r>
              <a:rPr lang="en-US" smtClean="0"/>
              <a:t>PKG improves </a:t>
            </a:r>
            <a:r>
              <a:rPr lang="en-US" dirty="0" smtClean="0"/>
              <a:t>over its expressiveness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Semantic </a:t>
            </a:r>
            <a:r>
              <a:rPr lang="en-US" dirty="0"/>
              <a:t>relations are left for higher level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Which we will see next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7869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104"/>
            <a:ext cx="10515600" cy="159623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Representing a Single Sentence</a:t>
            </a:r>
            <a:br>
              <a:rPr lang="en-US" sz="32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200" b="1" dirty="0"/>
              <a:t>Consolidation Across Multiple Sentences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</a:rPr>
              <a:t>Traversing the Representation</a:t>
            </a:r>
            <a:endParaRPr lang="en-GB" sz="3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27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3450" y="1918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628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Proposition Knowledge Graphs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018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Proposition </a:t>
            </a:r>
            <a:r>
              <a:rPr lang="en-US" dirty="0" smtClean="0">
                <a:solidFill>
                  <a:schemeClr val="accent1"/>
                </a:solidFill>
              </a:rPr>
              <a:t>structures </a:t>
            </a:r>
            <a:r>
              <a:rPr lang="en-US" dirty="0" smtClean="0"/>
              <a:t>serve </a:t>
            </a:r>
            <a:r>
              <a:rPr lang="en-US" dirty="0"/>
              <a:t>as </a:t>
            </a:r>
            <a:r>
              <a:rPr lang="en-US" dirty="0" smtClean="0"/>
              <a:t>backbone for higher level representation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28</a:t>
            </a:fld>
            <a:endParaRPr lang="en-GB"/>
          </a:p>
        </p:txBody>
      </p:sp>
      <p:sp>
        <p:nvSpPr>
          <p:cNvPr id="5" name="Rounded Rectangle 4"/>
          <p:cNvSpPr/>
          <p:nvPr/>
        </p:nvSpPr>
        <p:spPr bwMode="auto">
          <a:xfrm>
            <a:off x="3726000" y="5777217"/>
            <a:ext cx="5220000" cy="79200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Curiosity will look for evidence that Mars might have had conditions for supporting life.</a:t>
            </a:r>
            <a:endParaRPr lang="en-GB" sz="2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88000" y="2797200"/>
            <a:ext cx="11904000" cy="2980017"/>
            <a:chOff x="288000" y="1882800"/>
            <a:chExt cx="11904000" cy="2980017"/>
          </a:xfrm>
        </p:grpSpPr>
        <p:cxnSp>
          <p:nvCxnSpPr>
            <p:cNvPr id="7" name="Straight Connector 6"/>
            <p:cNvCxnSpPr>
              <a:endCxn id="5" idx="0"/>
            </p:cNvCxnSpPr>
            <p:nvPr/>
          </p:nvCxnSpPr>
          <p:spPr>
            <a:xfrm>
              <a:off x="528000" y="4257153"/>
              <a:ext cx="5808000" cy="605664"/>
            </a:xfrm>
            <a:prstGeom prst="line">
              <a:avLst/>
            </a:prstGeom>
            <a:ln>
              <a:solidFill>
                <a:schemeClr val="tx1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5" idx="0"/>
            </p:cNvCxnSpPr>
            <p:nvPr/>
          </p:nvCxnSpPr>
          <p:spPr>
            <a:xfrm flipV="1">
              <a:off x="6336000" y="4257153"/>
              <a:ext cx="5856000" cy="605664"/>
            </a:xfrm>
            <a:prstGeom prst="line">
              <a:avLst/>
            </a:prstGeom>
            <a:ln>
              <a:solidFill>
                <a:schemeClr val="tx1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288000" y="1882800"/>
              <a:ext cx="11664000" cy="24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dk1"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6000" y="2903101"/>
            <a:ext cx="11520000" cy="2340000"/>
            <a:chOff x="360000" y="2880000"/>
            <a:chExt cx="11520000" cy="2340000"/>
          </a:xfrm>
        </p:grpSpPr>
        <p:sp>
          <p:nvSpPr>
            <p:cNvPr id="11" name="Rounded Rectangle 10"/>
            <p:cNvSpPr/>
            <p:nvPr/>
          </p:nvSpPr>
          <p:spPr>
            <a:xfrm>
              <a:off x="4320000" y="3240000"/>
              <a:ext cx="3600000" cy="1800000"/>
            </a:xfrm>
            <a:prstGeom prst="round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chemeClr val="accent3"/>
                  </a:solidFill>
                </a:rPr>
                <a:t>Predicate:</a:t>
              </a:r>
              <a:r>
                <a:rPr lang="en-US" sz="2000" dirty="0" smtClean="0"/>
                <a:t>	</a:t>
              </a:r>
              <a:r>
                <a:rPr lang="en-US" sz="2000" b="1" dirty="0" smtClean="0"/>
                <a:t>have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Tense:</a:t>
              </a:r>
              <a:r>
                <a:rPr lang="en-US" sz="2000" dirty="0" smtClean="0"/>
                <a:t>		</a:t>
              </a:r>
              <a:r>
                <a:rPr lang="en-US" sz="2000" i="1" dirty="0" smtClean="0"/>
                <a:t>future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Modality:</a:t>
              </a:r>
              <a:r>
                <a:rPr lang="en-US" sz="2000" dirty="0" smtClean="0"/>
                <a:t>	</a:t>
              </a:r>
              <a:r>
                <a:rPr lang="en-US" sz="2000" i="1" dirty="0" smtClean="0"/>
                <a:t>might</a:t>
              </a:r>
              <a:endParaRPr lang="en-US" sz="2000" dirty="0" smtClean="0"/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Subject:</a:t>
              </a:r>
              <a:r>
                <a:rPr lang="en-US" sz="2000" dirty="0" smtClean="0"/>
                <a:t>		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Mars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Object:</a:t>
              </a:r>
              <a:r>
                <a:rPr lang="en-US" sz="2000" dirty="0" smtClean="0"/>
                <a:t>		</a:t>
              </a:r>
              <a:r>
                <a:rPr lang="en-US" sz="2000" b="1" dirty="0" smtClean="0"/>
                <a:t>conditions</a:t>
              </a:r>
              <a:endParaRPr lang="en-GB" sz="2000" b="1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280000" y="4500000"/>
              <a:ext cx="3600000" cy="720000"/>
            </a:xfrm>
            <a:prstGeom prst="round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chemeClr val="accent3"/>
                  </a:solidFill>
                </a:rPr>
                <a:t>Predicate: </a:t>
              </a:r>
              <a:r>
                <a:rPr lang="en-US" sz="2000" dirty="0" smtClean="0"/>
                <a:t>	</a:t>
              </a:r>
              <a:r>
                <a:rPr lang="en-US" sz="2000" b="1" dirty="0" smtClean="0"/>
                <a:t>supporting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Object:</a:t>
              </a:r>
              <a:r>
                <a:rPr lang="en-US" sz="2000" dirty="0" smtClean="0"/>
                <a:t>		</a:t>
              </a:r>
              <a:r>
                <a:rPr lang="en-US" sz="2000" b="1" dirty="0" smtClean="0"/>
                <a:t>life</a:t>
              </a:r>
              <a:endParaRPr lang="en-GB" sz="2000" b="1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0000" y="2880000"/>
              <a:ext cx="3600000" cy="1440000"/>
            </a:xfrm>
            <a:prstGeom prst="roundRect">
              <a:avLst/>
            </a:prstGeom>
            <a:ln w="2540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smtClean="0">
                  <a:solidFill>
                    <a:schemeClr val="accent3"/>
                  </a:solidFill>
                </a:rPr>
                <a:t>Predicate:</a:t>
              </a:r>
              <a:r>
                <a:rPr lang="en-US" sz="2000" dirty="0" smtClean="0"/>
                <a:t>	</a:t>
              </a:r>
              <a:r>
                <a:rPr lang="en-US" sz="2000" b="1" dirty="0" smtClean="0"/>
                <a:t>look for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Tense:</a:t>
              </a:r>
              <a:r>
                <a:rPr lang="en-US" sz="2000" dirty="0" smtClean="0"/>
                <a:t>		</a:t>
              </a:r>
              <a:r>
                <a:rPr lang="en-US" sz="2000" i="1" dirty="0" smtClean="0"/>
                <a:t>future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Subject:</a:t>
              </a:r>
              <a:r>
                <a:rPr lang="en-US" sz="2000" dirty="0" smtClean="0"/>
                <a:t>		</a:t>
              </a:r>
              <a:r>
                <a:rPr lang="en-US" sz="2000" b="1" dirty="0" smtClean="0">
                  <a:solidFill>
                    <a:schemeClr val="accent4"/>
                  </a:solidFill>
                </a:rPr>
                <a:t>Curiosity</a:t>
              </a:r>
            </a:p>
            <a:p>
              <a:r>
                <a:rPr lang="en-US" sz="2000" dirty="0" smtClean="0">
                  <a:solidFill>
                    <a:schemeClr val="accent3"/>
                  </a:solidFill>
                </a:rPr>
                <a:t>Object:</a:t>
              </a:r>
              <a:r>
                <a:rPr lang="en-US" sz="2000" dirty="0" smtClean="0"/>
                <a:t>		</a:t>
              </a:r>
              <a:r>
                <a:rPr lang="en-US" sz="2000" b="1" dirty="0" smtClean="0"/>
                <a:t>evidence</a:t>
              </a:r>
              <a:endParaRPr lang="en-GB" sz="2000" b="1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304000" y="3924000"/>
              <a:ext cx="1080000" cy="288000"/>
            </a:xfrm>
            <a:prstGeom prst="round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400" b="1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264000" y="4608000"/>
              <a:ext cx="1260000" cy="288000"/>
            </a:xfrm>
            <a:prstGeom prst="round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400" b="1" dirty="0"/>
            </a:p>
          </p:txBody>
        </p:sp>
        <p:cxnSp>
          <p:nvCxnSpPr>
            <p:cNvPr id="16" name="Straight Arrow Connector 15"/>
            <p:cNvCxnSpPr>
              <a:stCxn id="14" idx="3"/>
              <a:endCxn id="11" idx="1"/>
            </p:cNvCxnSpPr>
            <p:nvPr/>
          </p:nvCxnSpPr>
          <p:spPr>
            <a:xfrm>
              <a:off x="3384000" y="4068000"/>
              <a:ext cx="936000" cy="7200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dash"/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3"/>
              <a:endCxn id="12" idx="1"/>
            </p:cNvCxnSpPr>
            <p:nvPr/>
          </p:nvCxnSpPr>
          <p:spPr>
            <a:xfrm>
              <a:off x="7524000" y="4752000"/>
              <a:ext cx="756000" cy="10800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dash"/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7926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Consolidation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Semantic edges </a:t>
            </a:r>
            <a:r>
              <a:rPr lang="en-US" dirty="0" smtClean="0"/>
              <a:t>are drawn between sentences</a:t>
            </a:r>
          </a:p>
          <a:p>
            <a:pPr lvl="1"/>
            <a:r>
              <a:rPr lang="en-US" dirty="0" smtClean="0"/>
              <a:t>Entailment</a:t>
            </a:r>
            <a:endParaRPr lang="en-US" dirty="0"/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 smtClean="0"/>
              <a:t>Conditional</a:t>
            </a:r>
          </a:p>
          <a:p>
            <a:pPr lvl="1"/>
            <a:r>
              <a:rPr lang="en-US" dirty="0"/>
              <a:t>Causality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89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Curiosity (Mars Rover)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3</a:t>
            </a:fld>
            <a:endParaRPr lang="en-GB"/>
          </a:p>
        </p:txBody>
      </p:sp>
      <p:grpSp>
        <p:nvGrpSpPr>
          <p:cNvPr id="37" name="Group 36"/>
          <p:cNvGrpSpPr/>
          <p:nvPr/>
        </p:nvGrpSpPr>
        <p:grpSpPr>
          <a:xfrm>
            <a:off x="701400" y="1584000"/>
            <a:ext cx="11324083" cy="4802400"/>
            <a:chOff x="701400" y="1584000"/>
            <a:chExt cx="11324083" cy="4802400"/>
          </a:xfrm>
        </p:grpSpPr>
        <p:sp>
          <p:nvSpPr>
            <p:cNvPr id="8" name="Rectangle 7"/>
            <p:cNvSpPr/>
            <p:nvPr/>
          </p:nvSpPr>
          <p:spPr>
            <a:xfrm>
              <a:off x="701400" y="3715931"/>
              <a:ext cx="288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The Mars rover Curiosity is a mobile science lab.</a:t>
              </a:r>
              <a:endParaRPr lang="en-GB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425483" y="1585485"/>
              <a:ext cx="360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Mars rover Curiosity will look for environments where life could have taken hold.</a:t>
              </a:r>
              <a:endParaRPr lang="en-GB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425483" y="3715931"/>
              <a:ext cx="360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Curiosity </a:t>
              </a:r>
              <a:r>
                <a:rPr lang="en-US" sz="1200" dirty="0"/>
                <a:t>will look for evidence that Mars might have had conditions for supporting life</a:t>
              </a:r>
              <a:r>
                <a:rPr lang="en-US" sz="1200" dirty="0" smtClean="0"/>
                <a:t>.</a:t>
              </a:r>
              <a:endParaRPr lang="en-GB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1400" y="5846377"/>
              <a:ext cx="288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Curiosity, the Mars rover, functions as a mobile science laboratory.</a:t>
              </a:r>
              <a:endParaRPr lang="en-GB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56000" y="5846400"/>
              <a:ext cx="288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Curiosity successfully landed on Mars.</a:t>
              </a:r>
              <a:endParaRPr lang="en-GB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785483" y="5846377"/>
              <a:ext cx="288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Mars rover Curiosity successfully landed on the red planet.</a:t>
              </a:r>
              <a:endParaRPr lang="en-GB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6517" y="1586561"/>
              <a:ext cx="288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Curiosity is a fully equipped lab.</a:t>
              </a:r>
              <a:endParaRPr lang="en-GB" sz="1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56000" y="1584000"/>
              <a:ext cx="288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Curiosity is a rover.</a:t>
              </a:r>
              <a:endParaRPr lang="en-GB" sz="12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3763740" y="2124000"/>
              <a:ext cx="720000" cy="360000"/>
            </a:xfrm>
            <a:prstGeom prst="straightConnector1">
              <a:avLst/>
            </a:prstGeom>
            <a:ln w="25400" cmpd="sng"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705483" y="2124000"/>
              <a:ext cx="720000" cy="360000"/>
            </a:xfrm>
            <a:prstGeom prst="straightConnector1">
              <a:avLst/>
            </a:prstGeom>
            <a:ln w="25400" cmpd="sng"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705483" y="5486786"/>
              <a:ext cx="720000" cy="358515"/>
            </a:xfrm>
            <a:prstGeom prst="straightConnector1">
              <a:avLst/>
            </a:prstGeom>
            <a:ln w="25400" cmpd="sng"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3763740" y="5486787"/>
              <a:ext cx="720000" cy="358515"/>
            </a:xfrm>
            <a:prstGeom prst="straightConnector1">
              <a:avLst/>
            </a:prstGeom>
            <a:ln w="25400" cmpd="sng"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765600" y="3985931"/>
              <a:ext cx="720000" cy="0"/>
            </a:xfrm>
            <a:prstGeom prst="straightConnector1">
              <a:avLst/>
            </a:prstGeom>
            <a:ln w="25400" cmpd="sng"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7704000" y="3985931"/>
              <a:ext cx="720000" cy="0"/>
            </a:xfrm>
            <a:prstGeom prst="straightConnector1">
              <a:avLst/>
            </a:prstGeom>
            <a:ln w="25400" cmpd="sng"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096000" y="5486400"/>
              <a:ext cx="0" cy="360000"/>
            </a:xfrm>
            <a:prstGeom prst="straightConnector1">
              <a:avLst/>
            </a:prstGeom>
            <a:ln w="25400" cmpd="sng"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094800" y="2124000"/>
              <a:ext cx="0" cy="360000"/>
            </a:xfrm>
            <a:prstGeom prst="straightConnector1">
              <a:avLst/>
            </a:prstGeom>
            <a:ln w="25400" cmpd="sng">
              <a:gradFill flip="none" rotWithShape="1">
                <a:gsLst>
                  <a:gs pos="0">
                    <a:schemeClr val="bg1"/>
                  </a:gs>
                  <a:gs pos="100000">
                    <a:schemeClr val="accent5"/>
                  </a:gs>
                </a:gsLst>
                <a:lin ang="5400000" scaled="1"/>
                <a:tileRect/>
              </a:gra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4476000" y="2520000"/>
            <a:ext cx="3240000" cy="2907680"/>
            <a:chOff x="2383268" y="1101099"/>
            <a:chExt cx="4172367" cy="37444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3268" y="1101099"/>
              <a:ext cx="3247282" cy="2625860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softEdge">
              <a:bevelT/>
              <a:bevelB w="139700" h="139700" prst="divot"/>
            </a:sp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173" y="1547368"/>
              <a:ext cx="3442179" cy="2883018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softEdge">
              <a:bevelT/>
              <a:bevelB w="139700" h="139700" prst="divot"/>
            </a:sp3d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4657" y="2122842"/>
              <a:ext cx="3360978" cy="2722673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softEdge">
              <a:bevelT/>
              <a:bevelB w="139700" h="139700" prst="divot"/>
            </a:sp3d>
          </p:spPr>
        </p:pic>
      </p:grpSp>
    </p:spTree>
    <p:extLst>
      <p:ext uri="{BB962C8B-B14F-4D97-AF65-F5344CB8AC3E}">
        <p14:creationId xmlns:p14="http://schemas.microsoft.com/office/powerpoint/2010/main" val="1411018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0843"/>
            <a:ext cx="10515600" cy="1325563"/>
          </a:xfrm>
        </p:spPr>
        <p:txBody>
          <a:bodyPr/>
          <a:lstStyle/>
          <a:p>
            <a:r>
              <a:rPr lang="en-US" dirty="0" smtClean="0"/>
              <a:t>Paraphrases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30</a:t>
            </a:fld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3350250" y="2491581"/>
            <a:ext cx="5508000" cy="2943225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 bwMode="auto">
          <a:xfrm>
            <a:off x="3494250" y="4404606"/>
            <a:ext cx="5220000" cy="79200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GB" sz="2000" dirty="0"/>
              <a:t>NASA uses Curiosity rover, to take a closer look at rock samples found on Mars</a:t>
            </a:r>
            <a:endParaRPr lang="en-GB" sz="2000" dirty="0"/>
          </a:p>
        </p:txBody>
      </p:sp>
      <p:sp>
        <p:nvSpPr>
          <p:cNvPr id="16" name="Rounded Rectangle 15"/>
          <p:cNvSpPr/>
          <p:nvPr/>
        </p:nvSpPr>
        <p:spPr bwMode="auto">
          <a:xfrm>
            <a:off x="3494250" y="2625719"/>
            <a:ext cx="5220000" cy="79200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GB" sz="2000" dirty="0"/>
              <a:t>NASA utilizes the Mars rover, Curiosity, to examine rock samples from Mars</a:t>
            </a:r>
            <a:endParaRPr lang="en-GB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6180450" y="3398669"/>
            <a:ext cx="1257300" cy="986887"/>
            <a:chOff x="6610350" y="3436769"/>
            <a:chExt cx="1257300" cy="986887"/>
          </a:xfrm>
        </p:grpSpPr>
        <p:cxnSp>
          <p:nvCxnSpPr>
            <p:cNvPr id="9" name="Straight Arrow Connector 8"/>
            <p:cNvCxnSpPr>
              <a:stCxn id="15" idx="0"/>
              <a:endCxn id="16" idx="2"/>
            </p:cNvCxnSpPr>
            <p:nvPr/>
          </p:nvCxnSpPr>
          <p:spPr>
            <a:xfrm flipV="1">
              <a:off x="6629400" y="3436769"/>
              <a:ext cx="0" cy="986887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610350" y="3790543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paraphrase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41061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Entailment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31</a:t>
            </a:fld>
            <a:endParaRPr lang="en-GB"/>
          </a:p>
        </p:txBody>
      </p:sp>
      <p:grpSp>
        <p:nvGrpSpPr>
          <p:cNvPr id="42" name="Group 41"/>
          <p:cNvGrpSpPr/>
          <p:nvPr/>
        </p:nvGrpSpPr>
        <p:grpSpPr>
          <a:xfrm>
            <a:off x="3270450" y="3004050"/>
            <a:ext cx="5508000" cy="2016727"/>
            <a:chOff x="3760200" y="3311075"/>
            <a:chExt cx="5508000" cy="2016727"/>
          </a:xfrm>
        </p:grpSpPr>
        <p:grpSp>
          <p:nvGrpSpPr>
            <p:cNvPr id="24" name="Group 23"/>
            <p:cNvGrpSpPr/>
            <p:nvPr/>
          </p:nvGrpSpPr>
          <p:grpSpPr>
            <a:xfrm>
              <a:off x="3760200" y="3311075"/>
              <a:ext cx="5508000" cy="2016727"/>
              <a:chOff x="435600" y="3083550"/>
              <a:chExt cx="5508000" cy="201672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35600" y="3083550"/>
                <a:ext cx="5508000" cy="2016727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ounded Rectangle 27"/>
              <p:cNvSpPr/>
              <p:nvPr/>
            </p:nvSpPr>
            <p:spPr bwMode="auto">
              <a:xfrm>
                <a:off x="579600" y="3227550"/>
                <a:ext cx="5220000" cy="792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GB" sz="2000" dirty="0"/>
                  <a:t>NASA utilizes the Mars rover, Curiosity, to examine rock samples from Mars</a:t>
                </a:r>
              </a:p>
            </p:txBody>
          </p:sp>
        </p:grpSp>
        <p:sp>
          <p:nvSpPr>
            <p:cNvPr id="20" name="Rounded Rectangle 19"/>
            <p:cNvSpPr/>
            <p:nvPr/>
          </p:nvSpPr>
          <p:spPr bwMode="auto">
            <a:xfrm>
              <a:off x="3904200" y="4391075"/>
              <a:ext cx="5220000" cy="792000"/>
            </a:xfrm>
            <a:prstGeom prst="roundRect">
              <a:avLst/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/>
              <a:r>
                <a:rPr lang="en-GB" sz="2000" dirty="0"/>
                <a:t>NASA </a:t>
              </a:r>
              <a:r>
                <a:rPr lang="en-GB" sz="2000" dirty="0" smtClean="0"/>
                <a:t>uses Curiosity rover, </a:t>
              </a:r>
              <a:r>
                <a:rPr lang="en-GB" sz="2000" dirty="0"/>
                <a:t>to </a:t>
              </a:r>
              <a:r>
                <a:rPr lang="en-GB" sz="2000" dirty="0" smtClean="0"/>
                <a:t>take a closer look at </a:t>
              </a:r>
              <a:r>
                <a:rPr lang="en-GB" sz="2000" dirty="0"/>
                <a:t>rock samples </a:t>
              </a:r>
              <a:r>
                <a:rPr lang="en-GB" sz="2000" dirty="0" smtClean="0"/>
                <a:t>found on </a:t>
              </a:r>
              <a:r>
                <a:rPr lang="en-GB" sz="2000" dirty="0"/>
                <a:t>Mars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643200" y="1594800"/>
            <a:ext cx="4500000" cy="1409250"/>
            <a:chOff x="876000" y="1766250"/>
            <a:chExt cx="4500000" cy="1409250"/>
          </a:xfrm>
        </p:grpSpPr>
        <p:grpSp>
          <p:nvGrpSpPr>
            <p:cNvPr id="31" name="Group 30"/>
            <p:cNvGrpSpPr/>
            <p:nvPr/>
          </p:nvGrpSpPr>
          <p:grpSpPr>
            <a:xfrm>
              <a:off x="876000" y="1766250"/>
              <a:ext cx="4500000" cy="1409250"/>
              <a:chOff x="876000" y="1766250"/>
              <a:chExt cx="4500000" cy="140925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3257250" y="2558250"/>
                <a:ext cx="0" cy="617250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dash"/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ounded Rectangle 25"/>
              <p:cNvSpPr/>
              <p:nvPr/>
            </p:nvSpPr>
            <p:spPr bwMode="auto">
              <a:xfrm>
                <a:off x="876000" y="1766250"/>
                <a:ext cx="4500000" cy="792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dirty="0"/>
                  <a:t>Curiosity is a rover.</a:t>
                </a:r>
                <a:endParaRPr lang="en-GB" sz="2000" dirty="0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257250" y="2711896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entailment</a:t>
              </a:r>
              <a:endParaRPr lang="en-US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863836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32</a:t>
            </a:fld>
            <a:endParaRPr lang="en-GB"/>
          </a:p>
        </p:txBody>
      </p:sp>
      <p:grpSp>
        <p:nvGrpSpPr>
          <p:cNvPr id="62" name="Group 61"/>
          <p:cNvGrpSpPr/>
          <p:nvPr/>
        </p:nvGrpSpPr>
        <p:grpSpPr>
          <a:xfrm>
            <a:off x="3270450" y="3004050"/>
            <a:ext cx="5508000" cy="2016727"/>
            <a:chOff x="3760200" y="3311075"/>
            <a:chExt cx="5508000" cy="2016727"/>
          </a:xfrm>
        </p:grpSpPr>
        <p:grpSp>
          <p:nvGrpSpPr>
            <p:cNvPr id="63" name="Group 62"/>
            <p:cNvGrpSpPr/>
            <p:nvPr/>
          </p:nvGrpSpPr>
          <p:grpSpPr>
            <a:xfrm>
              <a:off x="3760200" y="3311075"/>
              <a:ext cx="5508000" cy="2016727"/>
              <a:chOff x="435600" y="3083550"/>
              <a:chExt cx="5508000" cy="2016727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435600" y="3083550"/>
                <a:ext cx="5508000" cy="2016727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>
                <a:off x="579600" y="3227550"/>
                <a:ext cx="5220000" cy="792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GB" sz="2000" dirty="0"/>
                  <a:t>NASA utilizes the Mars rover, Curiosity, to examine rock samples from Mars</a:t>
                </a:r>
              </a:p>
            </p:txBody>
          </p:sp>
        </p:grpSp>
        <p:sp>
          <p:nvSpPr>
            <p:cNvPr id="64" name="Rounded Rectangle 63"/>
            <p:cNvSpPr/>
            <p:nvPr/>
          </p:nvSpPr>
          <p:spPr bwMode="auto">
            <a:xfrm>
              <a:off x="3904200" y="4391075"/>
              <a:ext cx="5220000" cy="792000"/>
            </a:xfrm>
            <a:prstGeom prst="roundRect">
              <a:avLst/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/>
              <a:r>
                <a:rPr lang="en-GB" sz="2000" dirty="0"/>
                <a:t>NASA </a:t>
              </a:r>
              <a:r>
                <a:rPr lang="en-GB" sz="2000" dirty="0" smtClean="0"/>
                <a:t>uses Curiosity rover, </a:t>
              </a:r>
              <a:r>
                <a:rPr lang="en-GB" sz="2000" dirty="0"/>
                <a:t>to </a:t>
              </a:r>
              <a:r>
                <a:rPr lang="en-GB" sz="2000" dirty="0" smtClean="0"/>
                <a:t>take a closer look at </a:t>
              </a:r>
              <a:r>
                <a:rPr lang="en-GB" sz="2000" dirty="0"/>
                <a:t>rock samples </a:t>
              </a:r>
              <a:r>
                <a:rPr lang="en-GB" sz="2000" dirty="0" smtClean="0"/>
                <a:t>found on </a:t>
              </a:r>
              <a:r>
                <a:rPr lang="en-GB" sz="2000" dirty="0"/>
                <a:t>Mars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643200" y="1594800"/>
            <a:ext cx="4500000" cy="1409250"/>
            <a:chOff x="876000" y="1766250"/>
            <a:chExt cx="4500000" cy="1409250"/>
          </a:xfrm>
        </p:grpSpPr>
        <p:grpSp>
          <p:nvGrpSpPr>
            <p:cNvPr id="68" name="Group 67"/>
            <p:cNvGrpSpPr/>
            <p:nvPr/>
          </p:nvGrpSpPr>
          <p:grpSpPr>
            <a:xfrm>
              <a:off x="876000" y="1766250"/>
              <a:ext cx="4500000" cy="1409250"/>
              <a:chOff x="876000" y="1766250"/>
              <a:chExt cx="4500000" cy="1409250"/>
            </a:xfrm>
          </p:grpSpPr>
          <p:cxnSp>
            <p:nvCxnSpPr>
              <p:cNvPr id="70" name="Straight Arrow Connector 69"/>
              <p:cNvCxnSpPr/>
              <p:nvPr/>
            </p:nvCxnSpPr>
            <p:spPr>
              <a:xfrm flipV="1">
                <a:off x="3257250" y="2558250"/>
                <a:ext cx="0" cy="617250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dash"/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ounded Rectangle 70"/>
              <p:cNvSpPr/>
              <p:nvPr/>
            </p:nvSpPr>
            <p:spPr bwMode="auto">
              <a:xfrm>
                <a:off x="876000" y="1766250"/>
                <a:ext cx="4500000" cy="792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dirty="0"/>
                  <a:t>Curiosity is a rover.</a:t>
                </a:r>
                <a:endParaRPr lang="en-GB" sz="2000" dirty="0"/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3257250" y="2711896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entailment</a:t>
              </a:r>
              <a:endParaRPr lang="en-US" i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774450" y="4989467"/>
            <a:ext cx="4500000" cy="1418100"/>
            <a:chOff x="3774450" y="4989467"/>
            <a:chExt cx="4500000" cy="1418100"/>
          </a:xfrm>
        </p:grpSpPr>
        <p:cxnSp>
          <p:nvCxnSpPr>
            <p:cNvPr id="46" name="Straight Arrow Connector 13"/>
            <p:cNvCxnSpPr/>
            <p:nvPr/>
          </p:nvCxnSpPr>
          <p:spPr>
            <a:xfrm flipV="1">
              <a:off x="6026400" y="4989467"/>
              <a:ext cx="0" cy="61920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026400" y="5154712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temporal</a:t>
              </a:r>
              <a:endParaRPr lang="en-US" i="1" dirty="0"/>
            </a:p>
          </p:txBody>
        </p:sp>
        <p:sp>
          <p:nvSpPr>
            <p:cNvPr id="72" name="Rounded Rectangle 71"/>
            <p:cNvSpPr/>
            <p:nvPr/>
          </p:nvSpPr>
          <p:spPr bwMode="auto">
            <a:xfrm>
              <a:off x="3774450" y="5615567"/>
              <a:ext cx="4500000" cy="792000"/>
            </a:xfrm>
            <a:prstGeom prst="roundRect">
              <a:avLst/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Curiosity successfully landed on Mars.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03686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8104"/>
            <a:ext cx="10515600" cy="159623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Representing a Single Sentence</a:t>
            </a:r>
            <a:br>
              <a:rPr lang="en-US" sz="32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Consolidation Across Multiple Sentences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Traversing the Representation</a:t>
            </a:r>
            <a:endParaRPr lang="en-GB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33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3450" y="1918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628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Proposition Knowledge Graphs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0592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299200"/>
            <a:ext cx="2743200" cy="365125"/>
          </a:xfrm>
        </p:spPr>
        <p:txBody>
          <a:bodyPr/>
          <a:lstStyle/>
          <a:p>
            <a:fld id="{DCC50DA1-163C-4E7D-B58F-8875A2FF8896}" type="slidenum">
              <a:rPr lang="en-GB" smtClean="0"/>
              <a:t>34</a:t>
            </a:fld>
            <a:endParaRPr lang="en-GB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60500" y="2724900"/>
            <a:ext cx="5677200" cy="9377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Q: </a:t>
            </a:r>
            <a:r>
              <a:rPr lang="en-US" sz="2400" i="1" dirty="0" smtClean="0">
                <a:solidFill>
                  <a:schemeClr val="accent2"/>
                </a:solidFill>
              </a:rPr>
              <a:t>“What did </a:t>
            </a:r>
            <a:r>
              <a:rPr lang="en-US" sz="2400" i="1" dirty="0" smtClean="0">
                <a:solidFill>
                  <a:schemeClr val="accent2"/>
                </a:solidFill>
              </a:rPr>
              <a:t>Curiosity do after landing?”</a:t>
            </a:r>
            <a:endParaRPr lang="en-US" sz="2400" i="1" dirty="0" smtClean="0">
              <a:solidFill>
                <a:schemeClr val="accent2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481050" y="1746750"/>
            <a:ext cx="5508000" cy="2016727"/>
            <a:chOff x="3760200" y="3311075"/>
            <a:chExt cx="5508000" cy="2016727"/>
          </a:xfrm>
        </p:grpSpPr>
        <p:grpSp>
          <p:nvGrpSpPr>
            <p:cNvPr id="45" name="Group 44"/>
            <p:cNvGrpSpPr/>
            <p:nvPr/>
          </p:nvGrpSpPr>
          <p:grpSpPr>
            <a:xfrm>
              <a:off x="3760200" y="3311075"/>
              <a:ext cx="5508000" cy="2016727"/>
              <a:chOff x="435600" y="3083550"/>
              <a:chExt cx="5508000" cy="201672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435600" y="3083550"/>
                <a:ext cx="5508000" cy="2016727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ounded Rectangle 47"/>
              <p:cNvSpPr/>
              <p:nvPr/>
            </p:nvSpPr>
            <p:spPr bwMode="auto">
              <a:xfrm>
                <a:off x="579600" y="3227550"/>
                <a:ext cx="5220000" cy="792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GB" sz="2000" dirty="0"/>
                  <a:t>NASA utilizes the Mars rover, Curiosity, to examine rock samples from Mars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 bwMode="auto">
            <a:xfrm>
              <a:off x="3904200" y="4391075"/>
              <a:ext cx="5220000" cy="792000"/>
            </a:xfrm>
            <a:prstGeom prst="roundRect">
              <a:avLst/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/>
              <a:r>
                <a:rPr lang="en-GB" sz="2000" dirty="0"/>
                <a:t>NASA </a:t>
              </a:r>
              <a:r>
                <a:rPr lang="en-GB" sz="2000" dirty="0" smtClean="0"/>
                <a:t>uses Curiosity rover, </a:t>
              </a:r>
              <a:r>
                <a:rPr lang="en-GB" sz="2000" dirty="0"/>
                <a:t>to </a:t>
              </a:r>
              <a:r>
                <a:rPr lang="en-GB" sz="2000" dirty="0" smtClean="0"/>
                <a:t>take a closer look at </a:t>
              </a:r>
              <a:r>
                <a:rPr lang="en-GB" sz="2000" dirty="0"/>
                <a:t>rock samples </a:t>
              </a:r>
              <a:r>
                <a:rPr lang="en-GB" sz="2000" dirty="0" smtClean="0"/>
                <a:t>found on </a:t>
              </a:r>
              <a:r>
                <a:rPr lang="en-GB" sz="2000" dirty="0"/>
                <a:t>Mars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53800" y="337500"/>
            <a:ext cx="4500000" cy="1409250"/>
            <a:chOff x="876000" y="1766250"/>
            <a:chExt cx="4500000" cy="1409250"/>
          </a:xfrm>
        </p:grpSpPr>
        <p:grpSp>
          <p:nvGrpSpPr>
            <p:cNvPr id="50" name="Group 49"/>
            <p:cNvGrpSpPr/>
            <p:nvPr/>
          </p:nvGrpSpPr>
          <p:grpSpPr>
            <a:xfrm>
              <a:off x="876000" y="1766250"/>
              <a:ext cx="4500000" cy="1409250"/>
              <a:chOff x="876000" y="1766250"/>
              <a:chExt cx="4500000" cy="140925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257250" y="2558250"/>
                <a:ext cx="0" cy="617250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dash"/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/>
              <p:cNvSpPr/>
              <p:nvPr/>
            </p:nvSpPr>
            <p:spPr bwMode="auto">
              <a:xfrm>
                <a:off x="876000" y="1766250"/>
                <a:ext cx="4500000" cy="792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dirty="0"/>
                  <a:t>Curiosity is a rover.</a:t>
                </a:r>
                <a:endParaRPr lang="en-GB" sz="2000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257250" y="2711896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entailment</a:t>
              </a:r>
              <a:endParaRPr lang="en-US" i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237000" y="3732167"/>
            <a:ext cx="1257300" cy="619200"/>
            <a:chOff x="6026400" y="4989467"/>
            <a:chExt cx="1257300" cy="619200"/>
          </a:xfrm>
        </p:grpSpPr>
        <p:cxnSp>
          <p:nvCxnSpPr>
            <p:cNvPr id="55" name="Straight Arrow Connector 13"/>
            <p:cNvCxnSpPr/>
            <p:nvPr/>
          </p:nvCxnSpPr>
          <p:spPr>
            <a:xfrm flipV="1">
              <a:off x="6026400" y="4989467"/>
              <a:ext cx="0" cy="61920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026400" y="5154712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temporal</a:t>
              </a:r>
              <a:endParaRPr lang="en-US" i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553050" y="4380727"/>
            <a:ext cx="5508000" cy="2016000"/>
            <a:chOff x="1053599" y="4340350"/>
            <a:chExt cx="5508000" cy="2016000"/>
          </a:xfrm>
        </p:grpSpPr>
        <p:sp>
          <p:nvSpPr>
            <p:cNvPr id="43" name="Rounded Rectangle 42"/>
            <p:cNvSpPr/>
            <p:nvPr/>
          </p:nvSpPr>
          <p:spPr>
            <a:xfrm>
              <a:off x="1053599" y="4340350"/>
              <a:ext cx="5508000" cy="201600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1197599" y="5420350"/>
              <a:ext cx="5220000" cy="792000"/>
            </a:xfrm>
            <a:prstGeom prst="roundRect">
              <a:avLst/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Mars rover Curiosity successfully landed on the red planet.</a:t>
              </a:r>
              <a:endParaRPr lang="en-GB" sz="2000" dirty="0"/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1197599" y="4484350"/>
              <a:ext cx="5220000" cy="792000"/>
            </a:xfrm>
            <a:prstGeom prst="roundRect">
              <a:avLst/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Curiosity successfully landed on Mars.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9435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299200"/>
            <a:ext cx="2743200" cy="365125"/>
          </a:xfrm>
        </p:spPr>
        <p:txBody>
          <a:bodyPr/>
          <a:lstStyle/>
          <a:p>
            <a:fld id="{DCC50DA1-163C-4E7D-B58F-8875A2FF8896}" type="slidenum">
              <a:rPr lang="en-GB" smtClean="0"/>
              <a:t>35</a:t>
            </a:fld>
            <a:endParaRPr lang="en-GB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160500" y="2724900"/>
            <a:ext cx="5677200" cy="93776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Q: </a:t>
            </a:r>
            <a:r>
              <a:rPr lang="en-US" sz="2400" i="1" dirty="0" smtClean="0">
                <a:solidFill>
                  <a:schemeClr val="accent2"/>
                </a:solidFill>
              </a:rPr>
              <a:t>“What did </a:t>
            </a:r>
            <a:r>
              <a:rPr lang="en-US" sz="2400" i="1" dirty="0" smtClean="0">
                <a:solidFill>
                  <a:schemeClr val="accent2"/>
                </a:solidFill>
              </a:rPr>
              <a:t>Curiosity do after landing?”</a:t>
            </a:r>
            <a:endParaRPr lang="en-US" sz="2400" i="1" dirty="0" smtClean="0">
              <a:solidFill>
                <a:schemeClr val="accent2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481050" y="1746750"/>
            <a:ext cx="5508000" cy="2016727"/>
            <a:chOff x="3760200" y="3311075"/>
            <a:chExt cx="5508000" cy="2016727"/>
          </a:xfrm>
        </p:grpSpPr>
        <p:grpSp>
          <p:nvGrpSpPr>
            <p:cNvPr id="45" name="Group 44"/>
            <p:cNvGrpSpPr/>
            <p:nvPr/>
          </p:nvGrpSpPr>
          <p:grpSpPr>
            <a:xfrm>
              <a:off x="3760200" y="3311075"/>
              <a:ext cx="5508000" cy="2016727"/>
              <a:chOff x="435600" y="3083550"/>
              <a:chExt cx="5508000" cy="2016727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435600" y="3083550"/>
                <a:ext cx="5508000" cy="2016727"/>
              </a:xfrm>
              <a:prstGeom prst="roundRect">
                <a:avLst/>
              </a:prstGeom>
              <a:noFill/>
              <a:ln w="25400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ounded Rectangle 47"/>
              <p:cNvSpPr/>
              <p:nvPr/>
            </p:nvSpPr>
            <p:spPr bwMode="auto">
              <a:xfrm>
                <a:off x="579600" y="3227550"/>
                <a:ext cx="5220000" cy="792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685800"/>
                <a:r>
                  <a:rPr lang="en-GB" sz="2000" dirty="0"/>
                  <a:t>NASA utilizes the Mars rover, Curiosity, to examine rock samples from Mars</a:t>
                </a:r>
              </a:p>
            </p:txBody>
          </p:sp>
        </p:grpSp>
        <p:sp>
          <p:nvSpPr>
            <p:cNvPr id="46" name="Rounded Rectangle 45"/>
            <p:cNvSpPr/>
            <p:nvPr/>
          </p:nvSpPr>
          <p:spPr bwMode="auto">
            <a:xfrm>
              <a:off x="3904200" y="4391075"/>
              <a:ext cx="5220000" cy="792000"/>
            </a:xfrm>
            <a:prstGeom prst="roundRect">
              <a:avLst/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685800"/>
              <a:r>
                <a:rPr lang="en-GB" sz="2000" dirty="0"/>
                <a:t>NASA </a:t>
              </a:r>
              <a:r>
                <a:rPr lang="en-GB" sz="2000" dirty="0" smtClean="0"/>
                <a:t>uses Curiosity rover, </a:t>
              </a:r>
              <a:r>
                <a:rPr lang="en-GB" sz="2000" dirty="0"/>
                <a:t>to </a:t>
              </a:r>
              <a:r>
                <a:rPr lang="en-GB" sz="2000" dirty="0" smtClean="0"/>
                <a:t>take a closer look at </a:t>
              </a:r>
              <a:r>
                <a:rPr lang="en-GB" sz="2000" dirty="0"/>
                <a:t>rock samples </a:t>
              </a:r>
              <a:r>
                <a:rPr lang="en-GB" sz="2000" dirty="0" smtClean="0"/>
                <a:t>found on </a:t>
              </a:r>
              <a:r>
                <a:rPr lang="en-GB" sz="2000" dirty="0"/>
                <a:t>Mars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853800" y="337500"/>
            <a:ext cx="4500000" cy="1409250"/>
            <a:chOff x="876000" y="1766250"/>
            <a:chExt cx="4500000" cy="1409250"/>
          </a:xfrm>
        </p:grpSpPr>
        <p:grpSp>
          <p:nvGrpSpPr>
            <p:cNvPr id="50" name="Group 49"/>
            <p:cNvGrpSpPr/>
            <p:nvPr/>
          </p:nvGrpSpPr>
          <p:grpSpPr>
            <a:xfrm>
              <a:off x="876000" y="1766250"/>
              <a:ext cx="4500000" cy="1409250"/>
              <a:chOff x="876000" y="1766250"/>
              <a:chExt cx="4500000" cy="140925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3257250" y="2558250"/>
                <a:ext cx="0" cy="617250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prstDash val="dash"/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ounded Rectangle 52"/>
              <p:cNvSpPr/>
              <p:nvPr/>
            </p:nvSpPr>
            <p:spPr bwMode="auto">
              <a:xfrm>
                <a:off x="876000" y="1766250"/>
                <a:ext cx="4500000" cy="792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000" dirty="0"/>
                  <a:t>Curiosity is a rover.</a:t>
                </a:r>
                <a:endParaRPr lang="en-GB" sz="2000" dirty="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3257250" y="2711896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entailment</a:t>
              </a:r>
              <a:endParaRPr lang="en-US" i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9237000" y="3732167"/>
            <a:ext cx="1257300" cy="619200"/>
            <a:chOff x="6026400" y="4989467"/>
            <a:chExt cx="1257300" cy="619200"/>
          </a:xfrm>
        </p:grpSpPr>
        <p:cxnSp>
          <p:nvCxnSpPr>
            <p:cNvPr id="55" name="Straight Arrow Connector 13"/>
            <p:cNvCxnSpPr/>
            <p:nvPr/>
          </p:nvCxnSpPr>
          <p:spPr>
            <a:xfrm flipV="1">
              <a:off x="6026400" y="4989467"/>
              <a:ext cx="0" cy="61920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6026400" y="5154712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/>
                <a:t>temporal</a:t>
              </a:r>
              <a:endParaRPr lang="en-US" i="1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500100" y="4237067"/>
            <a:ext cx="5618100" cy="2293908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553050" y="4380727"/>
            <a:ext cx="5508000" cy="2016000"/>
            <a:chOff x="1053599" y="4340350"/>
            <a:chExt cx="5508000" cy="2016000"/>
          </a:xfrm>
        </p:grpSpPr>
        <p:sp>
          <p:nvSpPr>
            <p:cNvPr id="43" name="Rounded Rectangle 42"/>
            <p:cNvSpPr/>
            <p:nvPr/>
          </p:nvSpPr>
          <p:spPr>
            <a:xfrm>
              <a:off x="1053599" y="4340350"/>
              <a:ext cx="5508000" cy="201600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1197599" y="5420350"/>
              <a:ext cx="5220000" cy="792000"/>
            </a:xfrm>
            <a:prstGeom prst="roundRect">
              <a:avLst/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Mars rover Curiosity successfully landed on the red planet.</a:t>
              </a:r>
              <a:endParaRPr lang="en-GB" sz="2000" dirty="0"/>
            </a:p>
          </p:txBody>
        </p:sp>
        <p:sp>
          <p:nvSpPr>
            <p:cNvPr id="59" name="Rounded Rectangle 58"/>
            <p:cNvSpPr/>
            <p:nvPr/>
          </p:nvSpPr>
          <p:spPr bwMode="auto">
            <a:xfrm>
              <a:off x="1197599" y="4484350"/>
              <a:ext cx="5220000" cy="792000"/>
            </a:xfrm>
            <a:prstGeom prst="roundRect">
              <a:avLst/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dirty="0"/>
                <a:t>Curiosity successfully landed on Mars.</a:t>
              </a:r>
              <a:endParaRPr lang="en-GB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676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-0.00599 -0.380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1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36</a:t>
            </a:fld>
            <a:endParaRPr lang="en-GB"/>
          </a:p>
        </p:txBody>
      </p:sp>
      <p:sp>
        <p:nvSpPr>
          <p:cNvPr id="13" name="Rounded Rectangle 12"/>
          <p:cNvSpPr/>
          <p:nvPr/>
        </p:nvSpPr>
        <p:spPr bwMode="auto">
          <a:xfrm>
            <a:off x="426000" y="4377600"/>
            <a:ext cx="5220000" cy="79200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GB" sz="2000" dirty="0"/>
              <a:t>NASA utilizes the Mars </a:t>
            </a:r>
            <a:r>
              <a:rPr lang="en-GB" sz="2000" dirty="0" smtClean="0"/>
              <a:t>rover </a:t>
            </a:r>
            <a:r>
              <a:rPr lang="en-GB" sz="2000" dirty="0"/>
              <a:t>to examine rock samples from Mars</a:t>
            </a:r>
            <a:endParaRPr lang="en-GB" sz="20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88000" y="1273200"/>
            <a:ext cx="11664000" cy="3073940"/>
            <a:chOff x="288000" y="1273200"/>
            <a:chExt cx="11664000" cy="3073940"/>
          </a:xfrm>
        </p:grpSpPr>
        <p:grpSp>
          <p:nvGrpSpPr>
            <p:cNvPr id="29" name="Group 28"/>
            <p:cNvGrpSpPr/>
            <p:nvPr/>
          </p:nvGrpSpPr>
          <p:grpSpPr>
            <a:xfrm>
              <a:off x="288000" y="1273200"/>
              <a:ext cx="11664000" cy="3073940"/>
              <a:chOff x="288000" y="1882800"/>
              <a:chExt cx="11664000" cy="307394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288000" y="4366800"/>
                <a:ext cx="2748000" cy="589939"/>
              </a:xfrm>
              <a:prstGeom prst="line">
                <a:avLst/>
              </a:prstGeom>
              <a:ln>
                <a:solidFill>
                  <a:schemeClr val="tx1">
                    <a:alpha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3036000" y="4366800"/>
                <a:ext cx="8916000" cy="589940"/>
              </a:xfrm>
              <a:prstGeom prst="line">
                <a:avLst/>
              </a:prstGeom>
              <a:ln>
                <a:solidFill>
                  <a:schemeClr val="tx1">
                    <a:alpha val="2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88000" y="1882800"/>
                <a:ext cx="11664000" cy="248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dk1">
                    <a:alpha val="2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613046" y="1824375"/>
              <a:ext cx="3240000" cy="1440000"/>
              <a:chOff x="613046" y="2433975"/>
              <a:chExt cx="3240000" cy="1440000"/>
            </a:xfrm>
          </p:grpSpPr>
          <p:sp>
            <p:nvSpPr>
              <p:cNvPr id="21" name="Rounded Rectangle 20"/>
              <p:cNvSpPr/>
              <p:nvPr/>
            </p:nvSpPr>
            <p:spPr bwMode="auto">
              <a:xfrm>
                <a:off x="613046" y="2433975"/>
                <a:ext cx="3240000" cy="1440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sz="2000" dirty="0">
                    <a:solidFill>
                      <a:schemeClr val="accent3"/>
                    </a:solidFill>
                  </a:rPr>
                  <a:t>Predicate: </a:t>
                </a:r>
                <a:r>
                  <a:rPr lang="en-US" sz="2000" dirty="0" smtClean="0"/>
                  <a:t>	</a:t>
                </a:r>
                <a:r>
                  <a:rPr lang="en-US" sz="2000" b="1" dirty="0" smtClean="0"/>
                  <a:t>utilize</a:t>
                </a:r>
                <a:endParaRPr lang="en-US" sz="2000" b="1" dirty="0"/>
              </a:p>
              <a:p>
                <a:pPr defTabSz="685800"/>
                <a:r>
                  <a:rPr lang="en-US" sz="2000" dirty="0" smtClean="0">
                    <a:solidFill>
                      <a:schemeClr val="accent3"/>
                    </a:solidFill>
                  </a:rPr>
                  <a:t>Subject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:    </a:t>
                </a:r>
                <a:r>
                  <a:rPr lang="en-US" sz="2000" dirty="0" smtClean="0"/>
                  <a:t>	</a:t>
                </a:r>
                <a:r>
                  <a:rPr lang="en-US" sz="2000" b="1" dirty="0" smtClean="0">
                    <a:solidFill>
                      <a:schemeClr val="accent6"/>
                    </a:solidFill>
                  </a:rPr>
                  <a:t>NASA</a:t>
                </a:r>
                <a:endParaRPr lang="en-US" sz="2000" b="1" dirty="0">
                  <a:solidFill>
                    <a:schemeClr val="accent6"/>
                  </a:solidFill>
                </a:endParaRPr>
              </a:p>
              <a:p>
                <a:pPr defTabSz="685800"/>
                <a:r>
                  <a:rPr lang="en-US" sz="2000" dirty="0">
                    <a:solidFill>
                      <a:schemeClr val="accent3"/>
                    </a:solidFill>
                  </a:rPr>
                  <a:t>Object</a:t>
                </a:r>
                <a:r>
                  <a:rPr lang="en-US" sz="2000" b="1" dirty="0">
                    <a:solidFill>
                      <a:schemeClr val="accent3"/>
                    </a:solidFill>
                  </a:rPr>
                  <a:t>:     </a:t>
                </a:r>
                <a:r>
                  <a:rPr lang="en-US" sz="2000" b="1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en-US" sz="2000" b="1" dirty="0" smtClean="0"/>
                  <a:t>	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Mars rove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sz="2000" dirty="0" smtClean="0">
                    <a:solidFill>
                      <a:schemeClr val="bg2">
                        <a:lumMod val="50000"/>
                      </a:schemeClr>
                    </a:solidFill>
                  </a:rPr>
                  <a:t/>
                </a:r>
                <a:br>
                  <a:rPr lang="en-US" sz="2000" dirty="0" smtClean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2000" dirty="0" smtClean="0">
                    <a:solidFill>
                      <a:schemeClr val="accent3"/>
                    </a:solidFill>
                  </a:rPr>
                  <a:t>Comp: 	</a:t>
                </a:r>
                <a:r>
                  <a:rPr lang="en-US" sz="2000" b="1" dirty="0" smtClean="0"/>
                  <a:t>examine</a:t>
                </a:r>
                <a:endParaRPr lang="en-US" sz="2000" b="1" dirty="0"/>
              </a:p>
              <a:p>
                <a:pPr defTabSz="685800"/>
                <a:r>
                  <a:rPr lang="en-US" sz="1400" b="1" dirty="0"/>
                  <a:t>  </a:t>
                </a:r>
              </a:p>
              <a:p>
                <a:pPr defTabSz="685800"/>
                <a:r>
                  <a:rPr lang="en-US" sz="1400" b="1" dirty="0"/>
                  <a:t>	</a:t>
                </a:r>
                <a:br>
                  <a:rPr lang="en-US" sz="1400" b="1" dirty="0"/>
                </a:br>
                <a:endParaRPr lang="en-US" sz="1400" b="1" dirty="0"/>
              </a:p>
              <a:p>
                <a:pPr defTabSz="685800"/>
                <a:endParaRPr lang="en-US" sz="1400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2088597" y="3489676"/>
                <a:ext cx="1008000" cy="288000"/>
              </a:xfrm>
              <a:prstGeom prst="round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1400" b="1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096597" y="1824375"/>
              <a:ext cx="8598675" cy="1152000"/>
              <a:chOff x="3096597" y="2433975"/>
              <a:chExt cx="8598675" cy="11520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398037" y="2433975"/>
                <a:ext cx="6297235" cy="1152000"/>
                <a:chOff x="5398037" y="2433975"/>
                <a:chExt cx="6297235" cy="1152000"/>
              </a:xfrm>
            </p:grpSpPr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5398037" y="2433975"/>
                  <a:ext cx="3240000" cy="1152000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US" sz="2000" dirty="0">
                      <a:solidFill>
                        <a:schemeClr val="accent3"/>
                      </a:solidFill>
                    </a:rPr>
                    <a:t>Predicate: </a:t>
                  </a:r>
                  <a:r>
                    <a:rPr lang="en-US" sz="2000" dirty="0" smtClean="0"/>
                    <a:t>	</a:t>
                  </a:r>
                  <a:r>
                    <a:rPr lang="en-US" sz="2000" b="1" dirty="0" smtClean="0"/>
                    <a:t>examine</a:t>
                  </a:r>
                  <a:endParaRPr lang="en-US" sz="2000" b="1" dirty="0"/>
                </a:p>
                <a:p>
                  <a:pPr defTabSz="685800"/>
                  <a:r>
                    <a:rPr lang="en-US" sz="2000" dirty="0" smtClean="0">
                      <a:solidFill>
                        <a:schemeClr val="accent3"/>
                      </a:solidFill>
                    </a:rPr>
                    <a:t>Subject</a:t>
                  </a:r>
                  <a:r>
                    <a:rPr lang="en-US" sz="2000" dirty="0">
                      <a:solidFill>
                        <a:schemeClr val="accent3"/>
                      </a:solidFill>
                    </a:rPr>
                    <a:t>:    </a:t>
                  </a:r>
                  <a:r>
                    <a:rPr lang="en-US" sz="2000" dirty="0" smtClean="0"/>
                    <a:t>	</a:t>
                  </a:r>
                  <a:r>
                    <a:rPr lang="en-US" sz="2000" b="1" dirty="0" smtClean="0">
                      <a:solidFill>
                        <a:srgbClr val="FF0000"/>
                      </a:solidFill>
                    </a:rPr>
                    <a:t>the </a:t>
                  </a:r>
                  <a:r>
                    <a:rPr lang="en-US" sz="2000" b="1" dirty="0">
                      <a:solidFill>
                        <a:srgbClr val="FF0000"/>
                      </a:solidFill>
                    </a:rPr>
                    <a:t>Mars rover</a:t>
                  </a:r>
                  <a:r>
                    <a:rPr lang="en-US" sz="20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/>
                  </a:r>
                  <a:br>
                    <a:rPr lang="en-US" sz="2000" b="1" dirty="0">
                      <a:solidFill>
                        <a:schemeClr val="bg2">
                          <a:lumMod val="50000"/>
                        </a:schemeClr>
                      </a:solidFill>
                    </a:rPr>
                  </a:br>
                  <a:r>
                    <a:rPr lang="en-US" sz="2000" dirty="0" smtClean="0">
                      <a:solidFill>
                        <a:schemeClr val="accent3"/>
                      </a:solidFill>
                    </a:rPr>
                    <a:t>Object:     	</a:t>
                  </a:r>
                  <a:r>
                    <a:rPr lang="en-US" sz="2000" b="1" dirty="0" smtClean="0"/>
                    <a:t>rock samples</a:t>
                  </a:r>
                </a:p>
                <a:p>
                  <a:pPr defTabSz="685800"/>
                  <a:r>
                    <a:rPr lang="en-US" sz="1400" b="1" dirty="0" smtClean="0"/>
                    <a:t>  </a:t>
                  </a:r>
                  <a:endParaRPr lang="en-US" sz="1400" b="1" dirty="0"/>
                </a:p>
                <a:p>
                  <a:pPr defTabSz="685800"/>
                  <a:r>
                    <a:rPr lang="en-US" sz="1400" b="1" dirty="0"/>
                    <a:t>	</a:t>
                  </a:r>
                  <a:r>
                    <a:rPr lang="en-US" sz="2000" b="1" dirty="0"/>
                    <a:t/>
                  </a:r>
                  <a:br>
                    <a:rPr lang="en-US" sz="2000" b="1" dirty="0"/>
                  </a:br>
                  <a:endParaRPr lang="en-US" sz="2000" b="1" dirty="0"/>
                </a:p>
                <a:p>
                  <a:pPr defTabSz="685800"/>
                  <a:endParaRPr lang="en-US" sz="1400" dirty="0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9175272" y="2433975"/>
                  <a:ext cx="2520000" cy="756000"/>
                </a:xfrm>
                <a:prstGeom prst="roundRect">
                  <a:avLst/>
                </a:prstGeom>
                <a:noFill/>
                <a:ln w="25400" cap="flat" cmpd="sng" algn="ctr">
                  <a:solidFill>
                    <a:schemeClr val="accent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68580" tIns="34290" rIns="68580" bIns="3429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685800"/>
                  <a:r>
                    <a:rPr lang="en-US" sz="2000" b="1" dirty="0">
                      <a:solidFill>
                        <a:schemeClr val="accent5"/>
                      </a:solidFill>
                    </a:rPr>
                    <a:t>rock</a:t>
                  </a:r>
                  <a:r>
                    <a:rPr lang="en-US" sz="2000" dirty="0" smtClean="0">
                      <a:solidFill>
                        <a:schemeClr val="accent5"/>
                      </a:solidFill>
                    </a:rPr>
                    <a:t> </a:t>
                  </a:r>
                  <a:r>
                    <a:rPr lang="en-US" sz="2000" b="1" dirty="0" smtClean="0">
                      <a:solidFill>
                        <a:schemeClr val="accent5"/>
                      </a:solidFill>
                    </a:rPr>
                    <a:t>samples</a:t>
                  </a:r>
                </a:p>
                <a:p>
                  <a:pPr defTabSz="685800"/>
                  <a:r>
                    <a:rPr lang="en-US" sz="2000" dirty="0" smtClean="0">
                      <a:solidFill>
                        <a:schemeClr val="accent3"/>
                      </a:solidFill>
                    </a:rPr>
                    <a:t>Modifier: </a:t>
                  </a:r>
                  <a:r>
                    <a:rPr lang="en-US" sz="2000" b="1" dirty="0" smtClean="0"/>
                    <a:t>from Mars</a:t>
                  </a:r>
                  <a:endParaRPr lang="en-US" sz="2000" b="1" dirty="0"/>
                </a:p>
                <a:p>
                  <a:pPr defTabSz="685800"/>
                  <a:endParaRPr lang="en-US" sz="2000" b="1" dirty="0"/>
                </a:p>
                <a:p>
                  <a:pPr defTabSz="685800"/>
                  <a:r>
                    <a:rPr lang="en-US" sz="1400" b="1" dirty="0" smtClean="0"/>
                    <a:t>	</a:t>
                  </a:r>
                  <a:br>
                    <a:rPr lang="en-US" sz="1400" b="1" dirty="0" smtClean="0"/>
                  </a:br>
                  <a:endParaRPr lang="en-US" sz="1400" b="1" dirty="0" smtClean="0"/>
                </a:p>
                <a:p>
                  <a:pPr defTabSz="685800"/>
                  <a:endParaRPr lang="en-US" sz="1400" dirty="0"/>
                </a:p>
              </p:txBody>
            </p:sp>
            <p:cxnSp>
              <p:nvCxnSpPr>
                <p:cNvPr id="22" name="Straight Arrow Connector 21"/>
                <p:cNvCxnSpPr>
                  <a:endCxn id="20" idx="1"/>
                </p:cNvCxnSpPr>
                <p:nvPr/>
              </p:nvCxnSpPr>
              <p:spPr>
                <a:xfrm flipV="1">
                  <a:off x="8350185" y="2811975"/>
                  <a:ext cx="825087" cy="486000"/>
                </a:xfrm>
                <a:prstGeom prst="straightConnector1">
                  <a:avLst/>
                </a:prstGeom>
                <a:ln w="19050">
                  <a:solidFill>
                    <a:schemeClr val="accent3"/>
                  </a:solidFill>
                  <a:prstDash val="dash"/>
                  <a:headEnd w="med" len="lg"/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ounded Rectangle 23"/>
                <p:cNvSpPr/>
                <p:nvPr/>
              </p:nvSpPr>
              <p:spPr>
                <a:xfrm>
                  <a:off x="6834769" y="3153975"/>
                  <a:ext cx="1515415" cy="288000"/>
                </a:xfrm>
                <a:prstGeom prst="roundRect">
                  <a:avLst/>
                </a:prstGeom>
                <a:noFill/>
                <a:ln w="12700"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GB" sz="1400" b="1" dirty="0"/>
                </a:p>
              </p:txBody>
            </p:sp>
          </p:grpSp>
          <p:cxnSp>
            <p:nvCxnSpPr>
              <p:cNvPr id="25" name="Straight Arrow Connector 24"/>
              <p:cNvCxnSpPr>
                <a:stCxn id="23" idx="3"/>
                <a:endCxn id="19" idx="1"/>
              </p:cNvCxnSpPr>
              <p:nvPr/>
            </p:nvCxnSpPr>
            <p:spPr>
              <a:xfrm flipV="1">
                <a:off x="3096597" y="3009975"/>
                <a:ext cx="2301440" cy="547501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prstDash val="dash"/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97245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37</a:t>
            </a:fld>
            <a:endParaRPr lang="en-GB"/>
          </a:p>
        </p:txBody>
      </p:sp>
      <p:sp>
        <p:nvSpPr>
          <p:cNvPr id="13" name="Rounded Rectangle 12"/>
          <p:cNvSpPr/>
          <p:nvPr/>
        </p:nvSpPr>
        <p:spPr bwMode="auto">
          <a:xfrm>
            <a:off x="426000" y="4377600"/>
            <a:ext cx="5220000" cy="79200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GB" sz="2000" dirty="0"/>
              <a:t>NASA utilizes the Mars </a:t>
            </a:r>
            <a:r>
              <a:rPr lang="en-GB" sz="2000" dirty="0" smtClean="0"/>
              <a:t>rover </a:t>
            </a:r>
            <a:r>
              <a:rPr lang="en-GB" sz="2000" dirty="0"/>
              <a:t>to examine rock samples from Mars</a:t>
            </a:r>
            <a:endParaRPr lang="en-GB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8000" y="1273200"/>
            <a:ext cx="11664000" cy="3073940"/>
            <a:chOff x="288000" y="1882800"/>
            <a:chExt cx="11664000" cy="307394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88000" y="4366800"/>
              <a:ext cx="2748000" cy="589939"/>
            </a:xfrm>
            <a:prstGeom prst="line">
              <a:avLst/>
            </a:prstGeom>
            <a:ln>
              <a:solidFill>
                <a:schemeClr val="tx1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036000" y="4366800"/>
              <a:ext cx="8916000" cy="589940"/>
            </a:xfrm>
            <a:prstGeom prst="line">
              <a:avLst/>
            </a:prstGeom>
            <a:ln>
              <a:solidFill>
                <a:schemeClr val="tx1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88000" y="1882800"/>
              <a:ext cx="11664000" cy="24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dk1"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3046" y="1824375"/>
            <a:ext cx="3240000" cy="1440000"/>
            <a:chOff x="613046" y="2433975"/>
            <a:chExt cx="3240000" cy="14400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613046" y="2433975"/>
              <a:ext cx="3240000" cy="1440000"/>
            </a:xfrm>
            <a:prstGeom prst="roundRect">
              <a:avLst/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US" sz="2000" dirty="0">
                  <a:solidFill>
                    <a:schemeClr val="accent3"/>
                  </a:solidFill>
                </a:rPr>
                <a:t>Predicate: </a:t>
              </a:r>
              <a:r>
                <a:rPr lang="en-US" sz="2000" dirty="0" smtClean="0"/>
                <a:t>	</a:t>
              </a:r>
              <a:r>
                <a:rPr lang="en-US" sz="2000" b="1" dirty="0" smtClean="0"/>
                <a:t>utilize</a:t>
              </a:r>
              <a:endParaRPr lang="en-US" sz="2000" b="1" dirty="0"/>
            </a:p>
            <a:p>
              <a:pPr defTabSz="685800"/>
              <a:r>
                <a:rPr lang="en-US" sz="2000" dirty="0" smtClean="0">
                  <a:solidFill>
                    <a:schemeClr val="accent3"/>
                  </a:solidFill>
                </a:rPr>
                <a:t>Subject</a:t>
              </a:r>
              <a:r>
                <a:rPr lang="en-US" sz="2000" dirty="0">
                  <a:solidFill>
                    <a:schemeClr val="accent3"/>
                  </a:solidFill>
                </a:rPr>
                <a:t>:    </a:t>
              </a:r>
              <a:r>
                <a:rPr lang="en-US" sz="2000" dirty="0" smtClean="0"/>
                <a:t>	</a:t>
              </a:r>
              <a:r>
                <a:rPr lang="en-US" sz="2000" b="1" dirty="0" smtClean="0">
                  <a:solidFill>
                    <a:schemeClr val="accent6"/>
                  </a:solidFill>
                </a:rPr>
                <a:t>NASA</a:t>
              </a:r>
              <a:endParaRPr lang="en-US" sz="2000" b="1" dirty="0">
                <a:solidFill>
                  <a:schemeClr val="accent6"/>
                </a:solidFill>
              </a:endParaRPr>
            </a:p>
            <a:p>
              <a:pPr defTabSz="685800"/>
              <a:r>
                <a:rPr lang="en-US" sz="2000" dirty="0">
                  <a:solidFill>
                    <a:schemeClr val="accent3"/>
                  </a:solidFill>
                </a:rPr>
                <a:t>Object</a:t>
              </a:r>
              <a:r>
                <a:rPr lang="en-US" sz="2000" b="1" dirty="0">
                  <a:solidFill>
                    <a:schemeClr val="accent3"/>
                  </a:solidFill>
                </a:rPr>
                <a:t>:     </a:t>
              </a:r>
              <a:r>
                <a:rPr lang="en-US" sz="2000" b="1" dirty="0" smtClean="0">
                  <a:solidFill>
                    <a:schemeClr val="accent3"/>
                  </a:solidFill>
                </a:rPr>
                <a:t> </a:t>
              </a:r>
              <a:r>
                <a:rPr lang="en-US" sz="2000" b="1" dirty="0" smtClean="0"/>
                <a:t>	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the </a:t>
              </a:r>
              <a:r>
                <a:rPr lang="en-US" sz="2000" b="1" dirty="0">
                  <a:solidFill>
                    <a:srgbClr val="FF0000"/>
                  </a:solidFill>
                </a:rPr>
                <a:t>Mars rove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r</a:t>
              </a:r>
              <a:r>
                <a:rPr lang="en-US" sz="2000" dirty="0" smtClean="0">
                  <a:solidFill>
                    <a:schemeClr val="bg2">
                      <a:lumMod val="50000"/>
                    </a:schemeClr>
                  </a:solidFill>
                </a:rPr>
                <a:t/>
              </a:r>
              <a:br>
                <a:rPr lang="en-US" sz="2000" dirty="0" smtClean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2000" dirty="0" smtClean="0">
                  <a:solidFill>
                    <a:schemeClr val="accent3"/>
                  </a:solidFill>
                </a:rPr>
                <a:t>Comp: 	</a:t>
              </a:r>
              <a:r>
                <a:rPr lang="en-US" sz="2000" b="1" dirty="0" smtClean="0"/>
                <a:t>examine</a:t>
              </a:r>
              <a:endParaRPr lang="en-US" sz="2000" b="1" dirty="0"/>
            </a:p>
            <a:p>
              <a:pPr defTabSz="685800"/>
              <a:r>
                <a:rPr lang="en-US" sz="1400" b="1" dirty="0"/>
                <a:t>  </a:t>
              </a:r>
            </a:p>
            <a:p>
              <a:pPr defTabSz="685800"/>
              <a:r>
                <a:rPr lang="en-US" sz="1400" b="1" dirty="0"/>
                <a:t>	</a:t>
              </a:r>
              <a:br>
                <a:rPr lang="en-US" sz="1400" b="1" dirty="0"/>
              </a:br>
              <a:endParaRPr lang="en-US" sz="1400" b="1" dirty="0"/>
            </a:p>
            <a:p>
              <a:pPr defTabSz="685800"/>
              <a:endParaRPr lang="en-US" sz="14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088597" y="3489676"/>
              <a:ext cx="1008000" cy="288000"/>
            </a:xfrm>
            <a:prstGeom prst="round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4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96597" y="1824375"/>
            <a:ext cx="8598675" cy="1152000"/>
            <a:chOff x="3096597" y="2433975"/>
            <a:chExt cx="8598675" cy="1152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398037" y="2433975"/>
              <a:ext cx="6297235" cy="1152000"/>
              <a:chOff x="5398037" y="2433975"/>
              <a:chExt cx="6297235" cy="1152000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5398037" y="2433975"/>
                <a:ext cx="3240000" cy="1152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sz="2000" dirty="0">
                    <a:solidFill>
                      <a:schemeClr val="accent3"/>
                    </a:solidFill>
                  </a:rPr>
                  <a:t>Predicate: </a:t>
                </a:r>
                <a:r>
                  <a:rPr lang="en-US" sz="2000" dirty="0" smtClean="0"/>
                  <a:t>	</a:t>
                </a:r>
                <a:r>
                  <a:rPr lang="en-US" sz="2000" b="1" dirty="0" smtClean="0"/>
                  <a:t>examine</a:t>
                </a:r>
                <a:endParaRPr lang="en-US" sz="2000" b="1" dirty="0"/>
              </a:p>
              <a:p>
                <a:pPr defTabSz="685800"/>
                <a:r>
                  <a:rPr lang="en-US" sz="2000" dirty="0" smtClean="0">
                    <a:solidFill>
                      <a:schemeClr val="accent3"/>
                    </a:solidFill>
                  </a:rPr>
                  <a:t>Subject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:    </a:t>
                </a:r>
                <a:r>
                  <a:rPr lang="en-US" sz="2000" dirty="0" smtClean="0"/>
                  <a:t>	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Mars rover</a:t>
                </a:r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</a:rPr>
                  <a:t/>
                </a:r>
                <a:b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2000" dirty="0" smtClean="0">
                    <a:solidFill>
                      <a:schemeClr val="accent3"/>
                    </a:solidFill>
                  </a:rPr>
                  <a:t>Object:     	</a:t>
                </a:r>
                <a:r>
                  <a:rPr lang="en-US" sz="2000" b="1" dirty="0" smtClean="0"/>
                  <a:t>rock samples</a:t>
                </a:r>
              </a:p>
              <a:p>
                <a:pPr defTabSz="685800"/>
                <a:r>
                  <a:rPr lang="en-US" sz="1400" b="1" dirty="0" smtClean="0"/>
                  <a:t>  </a:t>
                </a:r>
                <a:endParaRPr lang="en-US" sz="1400" b="1" dirty="0"/>
              </a:p>
              <a:p>
                <a:pPr defTabSz="685800"/>
                <a:r>
                  <a:rPr lang="en-US" sz="1400" b="1" dirty="0"/>
                  <a:t>	</a:t>
                </a:r>
                <a:r>
                  <a:rPr lang="en-US" sz="2000" b="1" dirty="0"/>
                  <a:t/>
                </a:r>
                <a:br>
                  <a:rPr lang="en-US" sz="2000" b="1" dirty="0"/>
                </a:br>
                <a:endParaRPr lang="en-US" sz="2000" b="1" dirty="0"/>
              </a:p>
              <a:p>
                <a:pPr defTabSz="685800"/>
                <a:endParaRPr lang="en-US" sz="1400" dirty="0"/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9175272" y="2433975"/>
                <a:ext cx="2520000" cy="756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sz="2000" b="1" dirty="0">
                    <a:solidFill>
                      <a:schemeClr val="accent5"/>
                    </a:solidFill>
                  </a:rPr>
                  <a:t>rock</a:t>
                </a:r>
                <a:r>
                  <a:rPr lang="en-US" sz="20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chemeClr val="accent5"/>
                    </a:solidFill>
                  </a:rPr>
                  <a:t>samples</a:t>
                </a:r>
              </a:p>
              <a:p>
                <a:pPr defTabSz="685800"/>
                <a:r>
                  <a:rPr lang="en-US" sz="2000" dirty="0" smtClean="0">
                    <a:solidFill>
                      <a:schemeClr val="accent3"/>
                    </a:solidFill>
                  </a:rPr>
                  <a:t>Modifier: </a:t>
                </a:r>
                <a:r>
                  <a:rPr lang="en-US" sz="2000" b="1" dirty="0" smtClean="0"/>
                  <a:t>from Mars</a:t>
                </a:r>
                <a:endParaRPr lang="en-US" sz="2000" b="1" dirty="0"/>
              </a:p>
              <a:p>
                <a:pPr defTabSz="685800"/>
                <a:endParaRPr lang="en-US" sz="2000" b="1" dirty="0"/>
              </a:p>
              <a:p>
                <a:pPr defTabSz="685800"/>
                <a:r>
                  <a:rPr lang="en-US" sz="1400" b="1" dirty="0" smtClean="0"/>
                  <a:t>	</a:t>
                </a:r>
                <a:br>
                  <a:rPr lang="en-US" sz="1400" b="1" dirty="0" smtClean="0"/>
                </a:br>
                <a:endParaRPr lang="en-US" sz="1400" b="1" dirty="0" smtClean="0"/>
              </a:p>
              <a:p>
                <a:pPr defTabSz="685800"/>
                <a:endParaRPr lang="en-US" sz="1400" dirty="0"/>
              </a:p>
            </p:txBody>
          </p:sp>
          <p:cxnSp>
            <p:nvCxnSpPr>
              <p:cNvPr id="22" name="Straight Arrow Connector 21"/>
              <p:cNvCxnSpPr>
                <a:endCxn id="20" idx="1"/>
              </p:cNvCxnSpPr>
              <p:nvPr/>
            </p:nvCxnSpPr>
            <p:spPr>
              <a:xfrm flipV="1">
                <a:off x="8350185" y="2811975"/>
                <a:ext cx="825087" cy="48600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prstDash val="dash"/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6834769" y="3153975"/>
                <a:ext cx="1515415" cy="288000"/>
              </a:xfrm>
              <a:prstGeom prst="round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1400" b="1" dirty="0"/>
              </a:p>
            </p:txBody>
          </p:sp>
        </p:grpSp>
        <p:cxnSp>
          <p:nvCxnSpPr>
            <p:cNvPr id="25" name="Straight Arrow Connector 24"/>
            <p:cNvCxnSpPr>
              <a:stCxn id="23" idx="3"/>
              <a:endCxn id="19" idx="1"/>
            </p:cNvCxnSpPr>
            <p:nvPr/>
          </p:nvCxnSpPr>
          <p:spPr>
            <a:xfrm flipV="1">
              <a:off x="3096597" y="3009975"/>
              <a:ext cx="2301440" cy="547501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dash"/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0" y="4340352"/>
            <a:ext cx="10515600" cy="103989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Q: </a:t>
            </a:r>
            <a:r>
              <a:rPr lang="en-US" sz="2400" dirty="0" smtClean="0">
                <a:solidFill>
                  <a:schemeClr val="accent2"/>
                </a:solidFill>
              </a:rPr>
              <a:t>“</a:t>
            </a:r>
            <a:r>
              <a:rPr lang="en-US" sz="2400" i="1" dirty="0" smtClean="0">
                <a:solidFill>
                  <a:schemeClr val="accent2"/>
                </a:solidFill>
              </a:rPr>
              <a:t>Who utilizes the Mars rover?”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07435" y="1679317"/>
            <a:ext cx="3550606" cy="1738797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50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38</a:t>
            </a:fld>
            <a:endParaRPr lang="en-GB"/>
          </a:p>
        </p:txBody>
      </p:sp>
      <p:sp>
        <p:nvSpPr>
          <p:cNvPr id="13" name="Rounded Rectangle 12"/>
          <p:cNvSpPr/>
          <p:nvPr/>
        </p:nvSpPr>
        <p:spPr bwMode="auto">
          <a:xfrm>
            <a:off x="426000" y="4377600"/>
            <a:ext cx="5220000" cy="79200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en-GB" sz="2000" dirty="0"/>
              <a:t>NASA utilizes the Mars </a:t>
            </a:r>
            <a:r>
              <a:rPr lang="en-GB" sz="2000" dirty="0" smtClean="0"/>
              <a:t>rover </a:t>
            </a:r>
            <a:r>
              <a:rPr lang="en-GB" sz="2000" dirty="0"/>
              <a:t>to examine rock samples from Mars</a:t>
            </a:r>
            <a:endParaRPr lang="en-GB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88000" y="1273200"/>
            <a:ext cx="11664000" cy="3073940"/>
            <a:chOff x="288000" y="1882800"/>
            <a:chExt cx="11664000" cy="307394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288000" y="4366800"/>
              <a:ext cx="2748000" cy="589939"/>
            </a:xfrm>
            <a:prstGeom prst="line">
              <a:avLst/>
            </a:prstGeom>
            <a:ln>
              <a:solidFill>
                <a:schemeClr val="tx1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036000" y="4366800"/>
              <a:ext cx="8916000" cy="589940"/>
            </a:xfrm>
            <a:prstGeom prst="line">
              <a:avLst/>
            </a:prstGeom>
            <a:ln>
              <a:solidFill>
                <a:schemeClr val="tx1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288000" y="1882800"/>
              <a:ext cx="11664000" cy="2484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dk1">
                  <a:alpha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13046" y="1824375"/>
            <a:ext cx="3240000" cy="1440000"/>
            <a:chOff x="613046" y="2433975"/>
            <a:chExt cx="3240000" cy="14400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613046" y="2433975"/>
              <a:ext cx="3240000" cy="1440000"/>
            </a:xfrm>
            <a:prstGeom prst="roundRect">
              <a:avLst/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US" sz="2000" dirty="0">
                  <a:solidFill>
                    <a:schemeClr val="accent3"/>
                  </a:solidFill>
                </a:rPr>
                <a:t>Predicate: </a:t>
              </a:r>
              <a:r>
                <a:rPr lang="en-US" sz="2000" dirty="0" smtClean="0"/>
                <a:t>	</a:t>
              </a:r>
              <a:r>
                <a:rPr lang="en-US" sz="2000" b="1" dirty="0" smtClean="0"/>
                <a:t>utilize</a:t>
              </a:r>
              <a:endParaRPr lang="en-US" sz="2000" b="1" dirty="0"/>
            </a:p>
            <a:p>
              <a:pPr defTabSz="685800"/>
              <a:r>
                <a:rPr lang="en-US" sz="2000" dirty="0" smtClean="0">
                  <a:solidFill>
                    <a:schemeClr val="accent3"/>
                  </a:solidFill>
                </a:rPr>
                <a:t>Subject</a:t>
              </a:r>
              <a:r>
                <a:rPr lang="en-US" sz="2000" dirty="0">
                  <a:solidFill>
                    <a:schemeClr val="accent3"/>
                  </a:solidFill>
                </a:rPr>
                <a:t>:    </a:t>
              </a:r>
              <a:r>
                <a:rPr lang="en-US" sz="2000" dirty="0" smtClean="0"/>
                <a:t>	</a:t>
              </a:r>
              <a:r>
                <a:rPr lang="en-US" sz="2000" b="1" dirty="0" smtClean="0">
                  <a:solidFill>
                    <a:schemeClr val="accent6"/>
                  </a:solidFill>
                </a:rPr>
                <a:t>NASA</a:t>
              </a:r>
              <a:endParaRPr lang="en-US" sz="2000" b="1" dirty="0">
                <a:solidFill>
                  <a:schemeClr val="accent6"/>
                </a:solidFill>
              </a:endParaRPr>
            </a:p>
            <a:p>
              <a:pPr defTabSz="685800"/>
              <a:r>
                <a:rPr lang="en-US" sz="2000" dirty="0">
                  <a:solidFill>
                    <a:schemeClr val="accent3"/>
                  </a:solidFill>
                </a:rPr>
                <a:t>Object</a:t>
              </a:r>
              <a:r>
                <a:rPr lang="en-US" sz="2000" b="1" dirty="0">
                  <a:solidFill>
                    <a:schemeClr val="accent3"/>
                  </a:solidFill>
                </a:rPr>
                <a:t>:     </a:t>
              </a:r>
              <a:r>
                <a:rPr lang="en-US" sz="2000" b="1" dirty="0" smtClean="0">
                  <a:solidFill>
                    <a:schemeClr val="accent3"/>
                  </a:solidFill>
                </a:rPr>
                <a:t> </a:t>
              </a:r>
              <a:r>
                <a:rPr lang="en-US" sz="2000" b="1" dirty="0" smtClean="0"/>
                <a:t>	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the </a:t>
              </a:r>
              <a:r>
                <a:rPr lang="en-US" sz="2000" b="1" dirty="0">
                  <a:solidFill>
                    <a:srgbClr val="FF0000"/>
                  </a:solidFill>
                </a:rPr>
                <a:t>Mars rove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r</a:t>
              </a:r>
              <a:r>
                <a:rPr lang="en-US" sz="2000" dirty="0" smtClean="0">
                  <a:solidFill>
                    <a:schemeClr val="bg2">
                      <a:lumMod val="50000"/>
                    </a:schemeClr>
                  </a:solidFill>
                </a:rPr>
                <a:t/>
              </a:r>
              <a:br>
                <a:rPr lang="en-US" sz="2000" dirty="0" smtClean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2000" dirty="0" smtClean="0">
                  <a:solidFill>
                    <a:schemeClr val="accent3"/>
                  </a:solidFill>
                </a:rPr>
                <a:t>Comp: 	</a:t>
              </a:r>
              <a:r>
                <a:rPr lang="en-US" sz="2000" b="1" dirty="0" smtClean="0"/>
                <a:t>examine</a:t>
              </a:r>
              <a:endParaRPr lang="en-US" sz="2000" b="1" dirty="0"/>
            </a:p>
            <a:p>
              <a:pPr defTabSz="685800"/>
              <a:r>
                <a:rPr lang="en-US" sz="1400" b="1" dirty="0"/>
                <a:t>  </a:t>
              </a:r>
            </a:p>
            <a:p>
              <a:pPr defTabSz="685800"/>
              <a:r>
                <a:rPr lang="en-US" sz="1400" b="1" dirty="0"/>
                <a:t>	</a:t>
              </a:r>
              <a:br>
                <a:rPr lang="en-US" sz="1400" b="1" dirty="0"/>
              </a:br>
              <a:endParaRPr lang="en-US" sz="1400" b="1" dirty="0"/>
            </a:p>
            <a:p>
              <a:pPr defTabSz="685800"/>
              <a:endParaRPr lang="en-US" sz="14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088597" y="3489676"/>
              <a:ext cx="1008000" cy="288000"/>
            </a:xfrm>
            <a:prstGeom prst="round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400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96597" y="1824375"/>
            <a:ext cx="8598675" cy="1152000"/>
            <a:chOff x="3096597" y="2433975"/>
            <a:chExt cx="8598675" cy="1152000"/>
          </a:xfrm>
        </p:grpSpPr>
        <p:grpSp>
          <p:nvGrpSpPr>
            <p:cNvPr id="14" name="Group 13"/>
            <p:cNvGrpSpPr/>
            <p:nvPr/>
          </p:nvGrpSpPr>
          <p:grpSpPr>
            <a:xfrm>
              <a:off x="5398037" y="2433975"/>
              <a:ext cx="6297235" cy="1152000"/>
              <a:chOff x="5398037" y="2433975"/>
              <a:chExt cx="6297235" cy="1152000"/>
            </a:xfrm>
          </p:grpSpPr>
          <p:sp>
            <p:nvSpPr>
              <p:cNvPr id="19" name="Rounded Rectangle 18"/>
              <p:cNvSpPr/>
              <p:nvPr/>
            </p:nvSpPr>
            <p:spPr bwMode="auto">
              <a:xfrm>
                <a:off x="5398037" y="2433975"/>
                <a:ext cx="3240000" cy="1152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sz="2000" dirty="0">
                    <a:solidFill>
                      <a:schemeClr val="accent3"/>
                    </a:solidFill>
                  </a:rPr>
                  <a:t>Predicate: </a:t>
                </a:r>
                <a:r>
                  <a:rPr lang="en-US" sz="2000" dirty="0" smtClean="0"/>
                  <a:t>	</a:t>
                </a:r>
                <a:r>
                  <a:rPr lang="en-US" sz="2000" b="1" dirty="0" smtClean="0"/>
                  <a:t>examine</a:t>
                </a:r>
                <a:endParaRPr lang="en-US" sz="2000" b="1" dirty="0"/>
              </a:p>
              <a:p>
                <a:pPr defTabSz="685800"/>
                <a:r>
                  <a:rPr lang="en-US" sz="2000" dirty="0" smtClean="0">
                    <a:solidFill>
                      <a:schemeClr val="accent3"/>
                    </a:solidFill>
                  </a:rPr>
                  <a:t>Subject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:    </a:t>
                </a:r>
                <a:r>
                  <a:rPr lang="en-US" sz="2000" dirty="0" smtClean="0"/>
                  <a:t>	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Mars rover</a:t>
                </a:r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</a:rPr>
                  <a:t/>
                </a:r>
                <a:b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2000" dirty="0" smtClean="0">
                    <a:solidFill>
                      <a:schemeClr val="accent3"/>
                    </a:solidFill>
                  </a:rPr>
                  <a:t>Object:     	</a:t>
                </a:r>
                <a:r>
                  <a:rPr lang="en-US" sz="2000" b="1" dirty="0" smtClean="0"/>
                  <a:t>rock samples</a:t>
                </a:r>
              </a:p>
              <a:p>
                <a:pPr defTabSz="685800"/>
                <a:r>
                  <a:rPr lang="en-US" sz="1400" b="1" dirty="0" smtClean="0"/>
                  <a:t>  </a:t>
                </a:r>
                <a:endParaRPr lang="en-US" sz="1400" b="1" dirty="0"/>
              </a:p>
              <a:p>
                <a:pPr defTabSz="685800"/>
                <a:r>
                  <a:rPr lang="en-US" sz="1400" b="1" dirty="0"/>
                  <a:t>	</a:t>
                </a:r>
                <a:r>
                  <a:rPr lang="en-US" sz="2000" b="1" dirty="0"/>
                  <a:t/>
                </a:r>
                <a:br>
                  <a:rPr lang="en-US" sz="2000" b="1" dirty="0"/>
                </a:br>
                <a:endParaRPr lang="en-US" sz="2000" b="1" dirty="0"/>
              </a:p>
              <a:p>
                <a:pPr defTabSz="685800"/>
                <a:endParaRPr lang="en-US" sz="1400" dirty="0"/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>
                <a:off x="9175272" y="2433975"/>
                <a:ext cx="2520000" cy="756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sz="2000" b="1" dirty="0">
                    <a:solidFill>
                      <a:schemeClr val="accent5"/>
                    </a:solidFill>
                  </a:rPr>
                  <a:t>rock</a:t>
                </a:r>
                <a:r>
                  <a:rPr lang="en-US" sz="20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chemeClr val="accent5"/>
                    </a:solidFill>
                  </a:rPr>
                  <a:t>samples</a:t>
                </a:r>
              </a:p>
              <a:p>
                <a:pPr defTabSz="685800"/>
                <a:r>
                  <a:rPr lang="en-US" sz="2000" dirty="0" smtClean="0">
                    <a:solidFill>
                      <a:schemeClr val="accent3"/>
                    </a:solidFill>
                  </a:rPr>
                  <a:t>Modifier: </a:t>
                </a:r>
                <a:r>
                  <a:rPr lang="en-US" sz="2000" b="1" dirty="0" smtClean="0"/>
                  <a:t>from Mars</a:t>
                </a:r>
                <a:endParaRPr lang="en-US" sz="2000" b="1" dirty="0"/>
              </a:p>
              <a:p>
                <a:pPr defTabSz="685800"/>
                <a:endParaRPr lang="en-US" sz="2000" b="1" dirty="0"/>
              </a:p>
              <a:p>
                <a:pPr defTabSz="685800"/>
                <a:r>
                  <a:rPr lang="en-US" sz="1400" b="1" dirty="0" smtClean="0"/>
                  <a:t>	</a:t>
                </a:r>
                <a:br>
                  <a:rPr lang="en-US" sz="1400" b="1" dirty="0" smtClean="0"/>
                </a:br>
                <a:endParaRPr lang="en-US" sz="1400" b="1" dirty="0" smtClean="0"/>
              </a:p>
              <a:p>
                <a:pPr defTabSz="685800"/>
                <a:endParaRPr lang="en-US" sz="1400" dirty="0"/>
              </a:p>
            </p:txBody>
          </p:sp>
          <p:cxnSp>
            <p:nvCxnSpPr>
              <p:cNvPr id="22" name="Straight Arrow Connector 21"/>
              <p:cNvCxnSpPr>
                <a:endCxn id="20" idx="1"/>
              </p:cNvCxnSpPr>
              <p:nvPr/>
            </p:nvCxnSpPr>
            <p:spPr>
              <a:xfrm flipV="1">
                <a:off x="8350185" y="2811975"/>
                <a:ext cx="825087" cy="48600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prstDash val="dash"/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ounded Rectangle 23"/>
              <p:cNvSpPr/>
              <p:nvPr/>
            </p:nvSpPr>
            <p:spPr>
              <a:xfrm>
                <a:off x="6834769" y="3153975"/>
                <a:ext cx="1515415" cy="288000"/>
              </a:xfrm>
              <a:prstGeom prst="round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1400" b="1" dirty="0"/>
              </a:p>
            </p:txBody>
          </p:sp>
        </p:grpSp>
        <p:cxnSp>
          <p:nvCxnSpPr>
            <p:cNvPr id="25" name="Straight Arrow Connector 24"/>
            <p:cNvCxnSpPr>
              <a:stCxn id="23" idx="3"/>
              <a:endCxn id="19" idx="1"/>
            </p:cNvCxnSpPr>
            <p:nvPr/>
          </p:nvCxnSpPr>
          <p:spPr>
            <a:xfrm flipV="1">
              <a:off x="3096597" y="3009975"/>
              <a:ext cx="2301440" cy="547501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dash"/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6096000" y="4340352"/>
            <a:ext cx="10515600" cy="103989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Q: </a:t>
            </a:r>
            <a:r>
              <a:rPr lang="en-US" sz="2400" dirty="0" smtClean="0">
                <a:solidFill>
                  <a:schemeClr val="accent2"/>
                </a:solidFill>
              </a:rPr>
              <a:t>“</a:t>
            </a:r>
            <a:r>
              <a:rPr lang="en-US" sz="2400" i="1" dirty="0" smtClean="0">
                <a:solidFill>
                  <a:schemeClr val="accent2"/>
                </a:solidFill>
              </a:rPr>
              <a:t>Who utilizes the Mars rover?”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6535752" y="4771332"/>
            <a:ext cx="10515600" cy="10398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Q: </a:t>
            </a:r>
            <a:r>
              <a:rPr lang="en-US" sz="2400" i="1" dirty="0" smtClean="0">
                <a:solidFill>
                  <a:schemeClr val="accent2"/>
                </a:solidFill>
              </a:rPr>
              <a:t>“What did </a:t>
            </a:r>
            <a:r>
              <a:rPr lang="en-US" sz="2400" i="1" dirty="0" smtClean="0">
                <a:solidFill>
                  <a:schemeClr val="accent2"/>
                </a:solidFill>
              </a:rPr>
              <a:t>the Mars rover examine</a:t>
            </a:r>
            <a:r>
              <a:rPr lang="en-US" sz="2400" i="1" dirty="0" smtClean="0">
                <a:solidFill>
                  <a:schemeClr val="accent2"/>
                </a:solidFill>
              </a:rPr>
              <a:t>?”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371126" y="1546701"/>
            <a:ext cx="6366676" cy="1786307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25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(Ongoing Work)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 rich propositions from text</a:t>
            </a:r>
          </a:p>
          <a:p>
            <a:endParaRPr lang="en-US" dirty="0" smtClean="0"/>
          </a:p>
          <a:p>
            <a:r>
              <a:rPr lang="en-US" dirty="0" smtClean="0"/>
              <a:t>Extract inter-proposition relations implied by text</a:t>
            </a:r>
          </a:p>
          <a:p>
            <a:endParaRPr lang="en-US" dirty="0" smtClean="0"/>
          </a:p>
          <a:p>
            <a:r>
              <a:rPr lang="en-US" dirty="0" smtClean="0"/>
              <a:t>Discover semantic relations between </a:t>
            </a:r>
            <a:r>
              <a:rPr lang="en-US" dirty="0" smtClean="0"/>
              <a:t>sentences</a:t>
            </a:r>
            <a:r>
              <a:rPr lang="en-US" dirty="0" smtClean="0"/>
              <a:t> </a:t>
            </a:r>
            <a:r>
              <a:rPr lang="en-US" dirty="0" smtClean="0"/>
              <a:t>not implied by text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511200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 you for listening!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652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Goal: Representation </a:t>
            </a:r>
            <a:r>
              <a:rPr lang="en-US" dirty="0" smtClean="0"/>
              <a:t>for Information Discovery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a </a:t>
            </a:r>
            <a:r>
              <a:rPr lang="en-US" b="1" dirty="0" smtClean="0"/>
              <a:t>Single Sentence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/>
              <a:t>Captures maximum of the meaning conveyed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dirty="0"/>
              <a:t>Consolidation Across </a:t>
            </a:r>
            <a:r>
              <a:rPr lang="en-US" b="1" dirty="0"/>
              <a:t>Multiple </a:t>
            </a:r>
            <a:r>
              <a:rPr lang="en-US" b="1" dirty="0" smtClean="0"/>
              <a:t>Sentences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400" dirty="0" smtClean="0"/>
              <a:t>Groups semantically-equivalent propositions</a:t>
            </a:r>
            <a:br>
              <a:rPr lang="en-US" sz="2400" dirty="0" smtClean="0"/>
            </a:br>
            <a:endParaRPr lang="en-US" sz="2400" dirty="0" smtClean="0"/>
          </a:p>
          <a:p>
            <a:pPr lvl="0"/>
            <a:r>
              <a:rPr lang="en-US" b="1" dirty="0" smtClean="0">
                <a:solidFill>
                  <a:prstClr val="black"/>
                </a:solidFill>
              </a:rPr>
              <a:t>Traversable</a:t>
            </a:r>
            <a:r>
              <a:rPr lang="en-US" dirty="0" smtClean="0">
                <a:solidFill>
                  <a:prstClr val="black"/>
                </a:solidFill>
              </a:rPr>
              <a:t> Representation: </a:t>
            </a:r>
            <a:r>
              <a:rPr lang="en-US" dirty="0">
                <a:solidFill>
                  <a:prstClr val="black"/>
                </a:solidFill>
              </a:rPr>
              <a:t/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prstClr val="black"/>
                </a:solidFill>
              </a:rPr>
              <a:t>Allows its end user to </a:t>
            </a:r>
            <a:r>
              <a:rPr lang="en-US" sz="2400" dirty="0" smtClean="0"/>
              <a:t>semantically navigate </a:t>
            </a:r>
            <a:r>
              <a:rPr lang="en-US" sz="2400" dirty="0" smtClean="0">
                <a:solidFill>
                  <a:prstClr val="black"/>
                </a:solidFill>
              </a:rPr>
              <a:t>its structure </a:t>
            </a:r>
            <a:endParaRPr lang="en-US" sz="2400" dirty="0">
              <a:solidFill>
                <a:prstClr val="black"/>
              </a:solidFill>
            </a:endParaRP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457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 smtClean="0"/>
              <a:t>Talk O</a:t>
            </a:r>
            <a:r>
              <a:rPr lang="en-US" dirty="0" smtClean="0"/>
              <a:t>utline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 Sentence Representation</a:t>
            </a:r>
          </a:p>
          <a:p>
            <a:pPr lvl="1"/>
            <a:r>
              <a:rPr lang="en-US" dirty="0" smtClean="0"/>
              <a:t>SRL</a:t>
            </a:r>
          </a:p>
          <a:p>
            <a:pPr lvl="1"/>
            <a:r>
              <a:rPr lang="en-US" dirty="0" smtClean="0"/>
              <a:t>AMR</a:t>
            </a:r>
          </a:p>
          <a:p>
            <a:pPr lvl="1"/>
            <a:r>
              <a:rPr lang="en-US" dirty="0" smtClean="0"/>
              <a:t>Open-IE</a:t>
            </a:r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Proposition Structure</a:t>
            </a:r>
          </a:p>
          <a:p>
            <a:r>
              <a:rPr lang="en-US" dirty="0" smtClean="0"/>
              <a:t>Proposition Knowledge Graphs </a:t>
            </a:r>
          </a:p>
          <a:p>
            <a:pPr lvl="1"/>
            <a:r>
              <a:rPr lang="en-US" dirty="0" smtClean="0"/>
              <a:t>From Single to </a:t>
            </a:r>
            <a:r>
              <a:rPr lang="en-US" b="1" dirty="0" smtClean="0">
                <a:solidFill>
                  <a:schemeClr val="accent1"/>
                </a:solidFill>
              </a:rPr>
              <a:t>Multiple Sentence </a:t>
            </a:r>
            <a:r>
              <a:rPr lang="en-US" dirty="0" smtClean="0"/>
              <a:t>Representation 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3720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2975769"/>
            <a:ext cx="10515600" cy="159623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SRL</a:t>
            </a: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accent3"/>
                </a:solidFill>
              </a:rPr>
              <a:t>AMR</a:t>
            </a:r>
            <a:br>
              <a:rPr lang="en-US" sz="3600" dirty="0" smtClean="0">
                <a:solidFill>
                  <a:schemeClr val="accent3"/>
                </a:solidFill>
              </a:rPr>
            </a:br>
            <a:r>
              <a:rPr lang="en-US" sz="3600" dirty="0" smtClean="0">
                <a:solidFill>
                  <a:schemeClr val="accent3"/>
                </a:solidFill>
              </a:rPr>
              <a:t>Open-IE</a:t>
            </a:r>
            <a:endParaRPr lang="en-GB" sz="3600" dirty="0">
              <a:solidFill>
                <a:schemeClr val="accent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6</a:t>
            </a:fld>
            <a:endParaRPr lang="en-GB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33450" y="19184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Existing Frameworks</a:t>
            </a:r>
            <a:endParaRPr lang="en-GB" sz="4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9628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Representing a Single Sentence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122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Role Labeling (SRL)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92326" cy="4351338"/>
          </a:xfrm>
        </p:spPr>
        <p:txBody>
          <a:bodyPr/>
          <a:lstStyle/>
          <a:p>
            <a:r>
              <a:rPr lang="en-US" dirty="0" smtClean="0"/>
              <a:t>Maps predicates and arguments in a sentence to a predefined ontology</a:t>
            </a:r>
          </a:p>
          <a:p>
            <a:endParaRPr lang="en-US" dirty="0"/>
          </a:p>
          <a:p>
            <a:r>
              <a:rPr lang="en-US" dirty="0" smtClean="0"/>
              <a:t>Existing ontologies:</a:t>
            </a:r>
          </a:p>
          <a:p>
            <a:pPr lvl="1"/>
            <a:r>
              <a:rPr lang="en-US" dirty="0" err="1" smtClean="0"/>
              <a:t>PropBank</a:t>
            </a:r>
            <a:endParaRPr lang="en-US" dirty="0" smtClean="0"/>
          </a:p>
          <a:p>
            <a:pPr lvl="1"/>
            <a:r>
              <a:rPr lang="en-US" dirty="0" err="1" smtClean="0"/>
              <a:t>FrameNet</a:t>
            </a:r>
            <a:endParaRPr lang="en-US" dirty="0" smtClean="0"/>
          </a:p>
          <a:p>
            <a:pPr lvl="1"/>
            <a:r>
              <a:rPr lang="en-US" dirty="0" err="1" smtClean="0"/>
              <a:t>NomBank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690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 Labeling (SRL)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“</a:t>
            </a:r>
            <a:r>
              <a:rPr lang="en-GB" dirty="0" smtClean="0"/>
              <a:t>Curiosity successfully </a:t>
            </a:r>
            <a:r>
              <a:rPr lang="en-GB" b="1" dirty="0" smtClean="0">
                <a:solidFill>
                  <a:schemeClr val="accent2"/>
                </a:solidFill>
              </a:rPr>
              <a:t>landed</a:t>
            </a:r>
            <a:r>
              <a:rPr lang="en-GB" dirty="0" smtClean="0"/>
              <a:t> on Mars, after </a:t>
            </a:r>
            <a:r>
              <a:rPr lang="en-GB" b="1" dirty="0" smtClean="0">
                <a:solidFill>
                  <a:schemeClr val="accent6"/>
                </a:solidFill>
              </a:rPr>
              <a:t>entering</a:t>
            </a:r>
            <a:r>
              <a:rPr lang="en-GB" dirty="0" smtClean="0"/>
              <a:t> its atmosphere.”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1348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Role Labeling (SRL)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“</a:t>
            </a:r>
            <a:r>
              <a:rPr lang="en-GB" dirty="0" smtClean="0"/>
              <a:t>Curiosity successfully </a:t>
            </a:r>
            <a:r>
              <a:rPr lang="en-GB" b="1" dirty="0">
                <a:solidFill>
                  <a:schemeClr val="accent2"/>
                </a:solidFill>
              </a:rPr>
              <a:t>landed</a:t>
            </a:r>
            <a:r>
              <a:rPr lang="en-GB" dirty="0"/>
              <a:t> on </a:t>
            </a:r>
            <a:r>
              <a:rPr lang="en-GB" dirty="0" smtClean="0"/>
              <a:t>Mars, after </a:t>
            </a:r>
            <a:r>
              <a:rPr lang="en-GB" b="1" dirty="0">
                <a:solidFill>
                  <a:schemeClr val="accent6"/>
                </a:solidFill>
              </a:rPr>
              <a:t>entering</a:t>
            </a:r>
            <a:r>
              <a:rPr lang="en-GB" dirty="0"/>
              <a:t> its </a:t>
            </a:r>
            <a:r>
              <a:rPr lang="en-GB" dirty="0" smtClean="0"/>
              <a:t>atmosphere.”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50DA1-163C-4E7D-B58F-8875A2FF8896}" type="slidenum">
              <a:rPr lang="en-GB" smtClean="0"/>
              <a:t>9</a:t>
            </a:fld>
            <a:endParaRPr lang="en-GB"/>
          </a:p>
        </p:txBody>
      </p:sp>
      <p:grpSp>
        <p:nvGrpSpPr>
          <p:cNvPr id="63" name="Group 62"/>
          <p:cNvGrpSpPr/>
          <p:nvPr/>
        </p:nvGrpSpPr>
        <p:grpSpPr>
          <a:xfrm>
            <a:off x="1815723" y="2321098"/>
            <a:ext cx="8172827" cy="2296363"/>
            <a:chOff x="1815723" y="2321098"/>
            <a:chExt cx="8172827" cy="2296363"/>
          </a:xfrm>
        </p:grpSpPr>
        <p:cxnSp>
          <p:nvCxnSpPr>
            <p:cNvPr id="19" name="Elbow Connector 18"/>
            <p:cNvCxnSpPr/>
            <p:nvPr/>
          </p:nvCxnSpPr>
          <p:spPr>
            <a:xfrm rot="16200000" flipH="1" flipV="1">
              <a:off x="3239890" y="1959158"/>
              <a:ext cx="3398" cy="2851731"/>
            </a:xfrm>
            <a:prstGeom prst="bentConnector3">
              <a:avLst>
                <a:gd name="adj1" fmla="val -201824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68045" y="2321098"/>
              <a:ext cx="161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dirty="0" smtClean="0"/>
                <a:t>hing landing</a:t>
              </a:r>
              <a:endParaRPr lang="en-US" dirty="0"/>
            </a:p>
          </p:txBody>
        </p:sp>
        <p:cxnSp>
          <p:nvCxnSpPr>
            <p:cNvPr id="29" name="Elbow Connector 28"/>
            <p:cNvCxnSpPr/>
            <p:nvPr/>
          </p:nvCxnSpPr>
          <p:spPr>
            <a:xfrm rot="16200000" flipH="1" flipV="1">
              <a:off x="3947672" y="2677240"/>
              <a:ext cx="13697" cy="1425866"/>
            </a:xfrm>
            <a:prstGeom prst="bentConnector3">
              <a:avLst>
                <a:gd name="adj1" fmla="val -16689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579443" y="2825367"/>
              <a:ext cx="973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manner</a:t>
              </a:r>
              <a:endParaRPr lang="en-US" dirty="0"/>
            </a:p>
          </p:txBody>
        </p:sp>
        <p:cxnSp>
          <p:nvCxnSpPr>
            <p:cNvPr id="35" name="Elbow Connector 34"/>
            <p:cNvCxnSpPr/>
            <p:nvPr/>
          </p:nvCxnSpPr>
          <p:spPr>
            <a:xfrm rot="16200000" flipH="1">
              <a:off x="5402650" y="2648128"/>
              <a:ext cx="26695" cy="1497089"/>
            </a:xfrm>
            <a:prstGeom prst="bentConnector3">
              <a:avLst>
                <a:gd name="adj1" fmla="val -8563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929278" y="2842674"/>
              <a:ext cx="973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location</a:t>
              </a:r>
              <a:endParaRPr lang="en-US" dirty="0"/>
            </a:p>
          </p:txBody>
        </p:sp>
        <p:cxnSp>
          <p:nvCxnSpPr>
            <p:cNvPr id="40" name="Elbow Connector 39"/>
            <p:cNvCxnSpPr/>
            <p:nvPr/>
          </p:nvCxnSpPr>
          <p:spPr>
            <a:xfrm rot="5400000" flipH="1" flipV="1">
              <a:off x="6431734" y="1078393"/>
              <a:ext cx="540652" cy="4069212"/>
            </a:xfrm>
            <a:prstGeom prst="bentConnector3">
              <a:avLst>
                <a:gd name="adj1" fmla="val 12642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774347" y="2321098"/>
              <a:ext cx="161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time</a:t>
              </a:r>
              <a:endParaRPr lang="en-US" dirty="0"/>
            </a:p>
          </p:txBody>
        </p:sp>
        <p:cxnSp>
          <p:nvCxnSpPr>
            <p:cNvPr id="50" name="Elbow Connector 49"/>
            <p:cNvCxnSpPr/>
            <p:nvPr/>
          </p:nvCxnSpPr>
          <p:spPr>
            <a:xfrm rot="10800000" flipV="1">
              <a:off x="1815723" y="3874932"/>
              <a:ext cx="6209450" cy="3399"/>
            </a:xfrm>
            <a:prstGeom prst="bentConnector4">
              <a:avLst>
                <a:gd name="adj1" fmla="val -426"/>
                <a:gd name="adj2" fmla="val 113091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954520" y="4248129"/>
              <a:ext cx="161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</a:t>
              </a:r>
              <a:r>
                <a:rPr lang="en-US" dirty="0" smtClean="0"/>
                <a:t>ntity entering</a:t>
              </a:r>
              <a:endParaRPr lang="en-US" dirty="0"/>
            </a:p>
          </p:txBody>
        </p:sp>
        <p:cxnSp>
          <p:nvCxnSpPr>
            <p:cNvPr id="56" name="Elbow Connector 55"/>
            <p:cNvCxnSpPr/>
            <p:nvPr/>
          </p:nvCxnSpPr>
          <p:spPr>
            <a:xfrm rot="5400000" flipH="1" flipV="1">
              <a:off x="9003686" y="2431506"/>
              <a:ext cx="12700" cy="195702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8118632" y="2909283"/>
              <a:ext cx="161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</a:t>
              </a:r>
              <a:r>
                <a:rPr lang="en-US" dirty="0" smtClean="0"/>
                <a:t>lace entered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07153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11792</TotalTime>
  <Words>2651</Words>
  <Application>Microsoft Office PowerPoint</Application>
  <PresentationFormat>Widescreen</PresentationFormat>
  <Paragraphs>535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Proposition Knowledge Graphs</vt:lpstr>
      <vt:lpstr>Problem</vt:lpstr>
      <vt:lpstr>Case Study: Curiosity (Mars Rover)</vt:lpstr>
      <vt:lpstr>Goal: Representation for Information Discovery</vt:lpstr>
      <vt:lpstr>Talk Outline</vt:lpstr>
      <vt:lpstr>SRL AMR Open-IE</vt:lpstr>
      <vt:lpstr>Semantic Role Labeling (SRL)</vt:lpstr>
      <vt:lpstr>Semantic Role Labeling (SRL)</vt:lpstr>
      <vt:lpstr>Semantic Role Labeling (SRL)</vt:lpstr>
      <vt:lpstr>Semantic Role Labeling (SRL)</vt:lpstr>
      <vt:lpstr>SRL AMR Open-IE</vt:lpstr>
      <vt:lpstr>Abstract Meaning Representation (AMR)</vt:lpstr>
      <vt:lpstr>Abstract Meaning Representation (AMR)</vt:lpstr>
      <vt:lpstr>Abstract Meaning Representation (AMR)</vt:lpstr>
      <vt:lpstr>SRL AMR Open-IE</vt:lpstr>
      <vt:lpstr>Open Information Extraction (Open IE)</vt:lpstr>
      <vt:lpstr>Open Information Extraction (Open IE)</vt:lpstr>
      <vt:lpstr>Open Information Extraction (Open IE)</vt:lpstr>
      <vt:lpstr>Representing a Single Sentence Consolidation Across Multiple Sentences Traversing the Representation</vt:lpstr>
      <vt:lpstr>Representing a Single Sentence</vt:lpstr>
      <vt:lpstr>Representing a Single Sentence</vt:lpstr>
      <vt:lpstr>Representing a Single Sentence</vt:lpstr>
      <vt:lpstr>Representing a Single Sentence</vt:lpstr>
      <vt:lpstr>Representing a Single Sentence</vt:lpstr>
      <vt:lpstr>Proposition Knowledge Graphs (PKG)</vt:lpstr>
      <vt:lpstr>Proposition Knowledge Graphs (PKG)</vt:lpstr>
      <vt:lpstr>Representing a Single Sentence Consolidation Across Multiple Sentences Traversing the Representation</vt:lpstr>
      <vt:lpstr>Consolidation</vt:lpstr>
      <vt:lpstr>Consolidation</vt:lpstr>
      <vt:lpstr>Paraphrases</vt:lpstr>
      <vt:lpstr>Entailment</vt:lpstr>
      <vt:lpstr>Temporal</vt:lpstr>
      <vt:lpstr>Representing a Single Sentence Consolidation Across Multiple Sentences Traversing the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(Ongoing Work)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Knowledge Graphs</dc:title>
  <dc:creator>Omer Levy</dc:creator>
  <cp:lastModifiedBy>Gabriel Stanovsky</cp:lastModifiedBy>
  <cp:revision>241</cp:revision>
  <dcterms:created xsi:type="dcterms:W3CDTF">2014-08-15T05:58:06Z</dcterms:created>
  <dcterms:modified xsi:type="dcterms:W3CDTF">2014-08-23T10:53:40Z</dcterms:modified>
</cp:coreProperties>
</file>