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09" r:id="rId3"/>
    <p:sldId id="310" r:id="rId4"/>
    <p:sldId id="311" r:id="rId5"/>
    <p:sldId id="312" r:id="rId6"/>
    <p:sldId id="278" r:id="rId7"/>
    <p:sldId id="299" r:id="rId8"/>
    <p:sldId id="300" r:id="rId9"/>
    <p:sldId id="301" r:id="rId10"/>
    <p:sldId id="302" r:id="rId11"/>
    <p:sldId id="303" r:id="rId12"/>
    <p:sldId id="307" r:id="rId13"/>
    <p:sldId id="304" r:id="rId14"/>
    <p:sldId id="305" r:id="rId15"/>
    <p:sldId id="306" r:id="rId16"/>
    <p:sldId id="262" r:id="rId17"/>
    <p:sldId id="334" r:id="rId18"/>
    <p:sldId id="281" r:id="rId19"/>
    <p:sldId id="282" r:id="rId20"/>
    <p:sldId id="284" r:id="rId21"/>
    <p:sldId id="283" r:id="rId22"/>
    <p:sldId id="264" r:id="rId23"/>
    <p:sldId id="323" r:id="rId24"/>
    <p:sldId id="326" r:id="rId25"/>
    <p:sldId id="327" r:id="rId26"/>
    <p:sldId id="328" r:id="rId27"/>
    <p:sldId id="331" r:id="rId28"/>
    <p:sldId id="325" r:id="rId29"/>
    <p:sldId id="296" r:id="rId30"/>
    <p:sldId id="313" r:id="rId31"/>
    <p:sldId id="314" r:id="rId32"/>
    <p:sldId id="336" r:id="rId33"/>
    <p:sldId id="316" r:id="rId34"/>
    <p:sldId id="315" r:id="rId35"/>
    <p:sldId id="291" r:id="rId36"/>
    <p:sldId id="330" r:id="rId37"/>
    <p:sldId id="333" r:id="rId38"/>
    <p:sldId id="322" r:id="rId39"/>
    <p:sldId id="320" r:id="rId40"/>
    <p:sldId id="321" r:id="rId41"/>
    <p:sldId id="317" r:id="rId42"/>
    <p:sldId id="337" r:id="rId43"/>
    <p:sldId id="319" r:id="rId44"/>
    <p:sldId id="285" r:id="rId45"/>
    <p:sldId id="286" r:id="rId46"/>
    <p:sldId id="295" r:id="rId47"/>
    <p:sldId id="288" r:id="rId48"/>
    <p:sldId id="267" r:id="rId49"/>
    <p:sldId id="289" r:id="rId50"/>
    <p:sldId id="290"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79738" autoAdjust="0"/>
  </p:normalViewPr>
  <p:slideViewPr>
    <p:cSldViewPr snapToGrid="0">
      <p:cViewPr>
        <p:scale>
          <a:sx n="50" d="100"/>
          <a:sy n="50" d="100"/>
        </p:scale>
        <p:origin x="9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srl</c:v>
                </c:pt>
              </c:strCache>
            </c:strRef>
          </c:tx>
          <c:spPr>
            <a:solidFill>
              <a:schemeClr val="accent6"/>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all</c:v>
                </c:pt>
              </c:strCache>
            </c:strRef>
          </c:cat>
          <c:val>
            <c:numRef>
              <c:f>Sheet1!$B$4</c:f>
              <c:numCache>
                <c:formatCode>General</c:formatCode>
                <c:ptCount val="1"/>
                <c:pt idx="0">
                  <c:v>53.79</c:v>
                </c:pt>
              </c:numCache>
            </c:numRef>
          </c:val>
        </c:ser>
        <c:ser>
          <c:idx val="1"/>
          <c:order val="1"/>
          <c:tx>
            <c:strRef>
              <c:f>Sheet1!$C$1</c:f>
              <c:strCache>
                <c:ptCount val="1"/>
                <c:pt idx="0">
                  <c:v>lexical</c:v>
                </c:pt>
              </c:strCache>
            </c:strRef>
          </c:tx>
          <c:spPr>
            <a:solidFill>
              <a:schemeClr val="accent2"/>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all</c:v>
                </c:pt>
              </c:strCache>
            </c:strRef>
          </c:cat>
          <c:val>
            <c:numRef>
              <c:f>Sheet1!$C$4</c:f>
              <c:numCache>
                <c:formatCode>General</c:formatCode>
                <c:ptCount val="1"/>
                <c:pt idx="0">
                  <c:v>55.77</c:v>
                </c:pt>
              </c:numCache>
            </c:numRef>
          </c:val>
        </c:ser>
        <c:ser>
          <c:idx val="2"/>
          <c:order val="2"/>
          <c:tx>
            <c:strRef>
              <c:f>Sheet1!$D$1</c:f>
              <c:strCache>
                <c:ptCount val="1"/>
                <c:pt idx="0">
                  <c:v>dependency</c:v>
                </c:pt>
              </c:strCache>
            </c:strRef>
          </c:tx>
          <c:spPr>
            <a:solidFill>
              <a:srgbClr val="7030A0"/>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all</c:v>
                </c:pt>
              </c:strCache>
            </c:strRef>
          </c:cat>
          <c:val>
            <c:numRef>
              <c:f>Sheet1!$D$4</c:f>
              <c:numCache>
                <c:formatCode>General</c:formatCode>
                <c:ptCount val="1"/>
                <c:pt idx="0">
                  <c:v>59.45</c:v>
                </c:pt>
              </c:numCache>
            </c:numRef>
          </c:val>
        </c:ser>
        <c:ser>
          <c:idx val="3"/>
          <c:order val="3"/>
          <c:tx>
            <c:strRef>
              <c:f>Sheet1!$E$1</c:f>
              <c:strCache>
                <c:ptCount val="1"/>
                <c:pt idx="0">
                  <c:v>openie</c:v>
                </c:pt>
              </c:strCache>
            </c:strRef>
          </c:tx>
          <c:spPr>
            <a:solidFill>
              <a:schemeClr val="accent4"/>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all</c:v>
                </c:pt>
              </c:strCache>
            </c:strRef>
          </c:cat>
          <c:val>
            <c:numRef>
              <c:f>Sheet1!$E$4</c:f>
              <c:numCache>
                <c:formatCode>General</c:formatCode>
                <c:ptCount val="1"/>
                <c:pt idx="0">
                  <c:v>60.22</c:v>
                </c:pt>
              </c:numCache>
            </c:numRef>
          </c:val>
        </c:ser>
        <c:dLbls>
          <c:showLegendKey val="0"/>
          <c:showVal val="0"/>
          <c:showCatName val="0"/>
          <c:showSerName val="0"/>
          <c:showPercent val="0"/>
          <c:showBubbleSize val="0"/>
        </c:dLbls>
        <c:gapWidth val="219"/>
        <c:overlap val="-27"/>
        <c:axId val="-843404480"/>
        <c:axId val="-843403936"/>
      </c:barChart>
      <c:catAx>
        <c:axId val="-84340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43403936"/>
        <c:crosses val="autoZero"/>
        <c:auto val="1"/>
        <c:lblAlgn val="ctr"/>
        <c:lblOffset val="100"/>
        <c:noMultiLvlLbl val="0"/>
      </c:catAx>
      <c:valAx>
        <c:axId val="-843403936"/>
        <c:scaling>
          <c:orientation val="minMax"/>
          <c:min val="5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 Correct</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43404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srl</c:v>
                </c:pt>
              </c:strCache>
            </c:strRef>
          </c:tx>
          <c:spPr>
            <a:solidFill>
              <a:schemeClr val="accent6"/>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multiple</c:v>
                </c:pt>
                <c:pt idx="1">
                  <c:v>single</c:v>
                </c:pt>
                <c:pt idx="2">
                  <c:v>all</c:v>
                </c:pt>
              </c:strCache>
            </c:strRef>
          </c:cat>
          <c:val>
            <c:numRef>
              <c:f>Sheet1!$B$2:$B$4</c:f>
              <c:numCache>
                <c:formatCode>General</c:formatCode>
                <c:ptCount val="3"/>
                <c:pt idx="0">
                  <c:v>50.38</c:v>
                </c:pt>
                <c:pt idx="1">
                  <c:v>57.92</c:v>
                </c:pt>
                <c:pt idx="2">
                  <c:v>53.79</c:v>
                </c:pt>
              </c:numCache>
            </c:numRef>
          </c:val>
        </c:ser>
        <c:ser>
          <c:idx val="1"/>
          <c:order val="1"/>
          <c:tx>
            <c:strRef>
              <c:f>Sheet1!$C$1</c:f>
              <c:strCache>
                <c:ptCount val="1"/>
                <c:pt idx="0">
                  <c:v>lexical</c:v>
                </c:pt>
              </c:strCache>
            </c:strRef>
          </c:tx>
          <c:spPr>
            <a:solidFill>
              <a:schemeClr val="accent2"/>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multiple</c:v>
                </c:pt>
                <c:pt idx="1">
                  <c:v>single</c:v>
                </c:pt>
                <c:pt idx="2">
                  <c:v>all</c:v>
                </c:pt>
              </c:strCache>
            </c:strRef>
          </c:cat>
          <c:val>
            <c:numRef>
              <c:f>Sheet1!$C$2:$C$4</c:f>
              <c:numCache>
                <c:formatCode>General</c:formatCode>
                <c:ptCount val="3"/>
                <c:pt idx="0">
                  <c:v>53.28</c:v>
                </c:pt>
                <c:pt idx="1">
                  <c:v>58.78</c:v>
                </c:pt>
                <c:pt idx="2">
                  <c:v>55.77</c:v>
                </c:pt>
              </c:numCache>
            </c:numRef>
          </c:val>
        </c:ser>
        <c:ser>
          <c:idx val="2"/>
          <c:order val="2"/>
          <c:tx>
            <c:strRef>
              <c:f>Sheet1!$D$1</c:f>
              <c:strCache>
                <c:ptCount val="1"/>
                <c:pt idx="0">
                  <c:v>dependency</c:v>
                </c:pt>
              </c:strCache>
            </c:strRef>
          </c:tx>
          <c:spPr>
            <a:solidFill>
              <a:srgbClr val="7030A0"/>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multiple</c:v>
                </c:pt>
                <c:pt idx="1">
                  <c:v>single</c:v>
                </c:pt>
                <c:pt idx="2">
                  <c:v>all</c:v>
                </c:pt>
              </c:strCache>
            </c:strRef>
          </c:cat>
          <c:val>
            <c:numRef>
              <c:f>Sheet1!$D$2:$D$4</c:f>
              <c:numCache>
                <c:formatCode>General</c:formatCode>
                <c:ptCount val="3"/>
                <c:pt idx="0">
                  <c:v>55.22</c:v>
                </c:pt>
                <c:pt idx="1">
                  <c:v>64.58</c:v>
                </c:pt>
                <c:pt idx="2">
                  <c:v>59.45</c:v>
                </c:pt>
              </c:numCache>
            </c:numRef>
          </c:val>
        </c:ser>
        <c:ser>
          <c:idx val="3"/>
          <c:order val="3"/>
          <c:tx>
            <c:strRef>
              <c:f>Sheet1!$E$1</c:f>
              <c:strCache>
                <c:ptCount val="1"/>
                <c:pt idx="0">
                  <c:v>openie</c:v>
                </c:pt>
              </c:strCache>
            </c:strRef>
          </c:tx>
          <c:spPr>
            <a:solidFill>
              <a:schemeClr val="accent4"/>
            </a:solidFill>
            <a:ln>
              <a:noFill/>
            </a:ln>
            <a:effectLst>
              <a:outerShdw blurRad="50800" dist="38100" algn="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multiple</c:v>
                </c:pt>
                <c:pt idx="1">
                  <c:v>single</c:v>
                </c:pt>
                <c:pt idx="2">
                  <c:v>all</c:v>
                </c:pt>
              </c:strCache>
            </c:strRef>
          </c:cat>
          <c:val>
            <c:numRef>
              <c:f>Sheet1!$E$2:$E$4</c:f>
              <c:numCache>
                <c:formatCode>General</c:formatCode>
                <c:ptCount val="3"/>
                <c:pt idx="0">
                  <c:v>55.96</c:v>
                </c:pt>
                <c:pt idx="1">
                  <c:v>65.38</c:v>
                </c:pt>
                <c:pt idx="2">
                  <c:v>60.22</c:v>
                </c:pt>
              </c:numCache>
            </c:numRef>
          </c:val>
        </c:ser>
        <c:dLbls>
          <c:showLegendKey val="0"/>
          <c:showVal val="0"/>
          <c:showCatName val="0"/>
          <c:showSerName val="0"/>
          <c:showPercent val="0"/>
          <c:showBubbleSize val="0"/>
        </c:dLbls>
        <c:gapWidth val="219"/>
        <c:overlap val="-27"/>
        <c:axId val="-843400128"/>
        <c:axId val="-843407200"/>
      </c:barChart>
      <c:catAx>
        <c:axId val="-843400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43407200"/>
        <c:crosses val="autoZero"/>
        <c:auto val="1"/>
        <c:lblAlgn val="ctr"/>
        <c:lblOffset val="100"/>
        <c:noMultiLvlLbl val="0"/>
      </c:catAx>
      <c:valAx>
        <c:axId val="-843407200"/>
        <c:scaling>
          <c:orientation val="minMax"/>
          <c:min val="50"/>
        </c:scaling>
        <c:delete val="1"/>
        <c:axPos val="l"/>
        <c:numFmt formatCode="General" sourceLinked="1"/>
        <c:majorTickMark val="none"/>
        <c:minorTickMark val="none"/>
        <c:tickLblPos val="nextTo"/>
        <c:crossAx val="-843400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dgm:spPr/>
      <dgm:t>
        <a:bodyPr/>
        <a:lstStyle/>
        <a:p>
          <a:pPr algn="just"/>
          <a:r>
            <a:rPr lang="en-US" dirty="0" smtClean="0"/>
            <a:t>Sentence	</a:t>
          </a:r>
          <a:endParaRPr lang="en-US"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dgm:spPr/>
      <dgm:t>
        <a:bodyPr/>
        <a:lstStyle/>
        <a:p>
          <a:pPr algn="just"/>
          <a:endParaRPr lang="en-US"/>
        </a:p>
      </dgm:t>
    </dgm:pt>
    <dgm:pt modelId="{DAF75E26-A570-4743-8920-6B6442C0C76D}">
      <dgm:prSet phldrT="[Text]"/>
      <dgm:spPr/>
      <dgm:t>
        <a:bodyPr/>
        <a:lstStyle/>
        <a:p>
          <a:pPr algn="just"/>
          <a:r>
            <a:rPr lang="en-US" dirty="0" smtClean="0"/>
            <a:t>Feature Extraction</a:t>
          </a:r>
          <a:endParaRPr lang="en-US"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dgm:spPr/>
      <dgm:t>
        <a:bodyPr/>
        <a:lstStyle/>
        <a:p>
          <a:pPr algn="just"/>
          <a:endParaRPr lang="en-US"/>
        </a:p>
      </dgm:t>
    </dgm:pt>
    <dgm:pt modelId="{C518D7FD-550A-446C-922B-1101A0DE008C}">
      <dgm:prSet phldrT="[Text]"/>
      <dgm:spPr/>
      <dgm:t>
        <a:bodyPr/>
        <a:lstStyle/>
        <a:p>
          <a:pPr algn="just"/>
          <a:r>
            <a:rPr lang="en-US" dirty="0" smtClean="0"/>
            <a:t>Semantic Task</a:t>
          </a:r>
          <a:endParaRPr lang="en-US"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dgm:spPr>
        <a:solidFill>
          <a:schemeClr val="accent2"/>
        </a:solidFill>
      </dgm:spPr>
      <dgm:t>
        <a:bodyPr/>
        <a:lstStyle/>
        <a:p>
          <a:pPr algn="just"/>
          <a:r>
            <a:rPr lang="en-US" dirty="0" smtClean="0"/>
            <a:t>Dependency Parse	</a:t>
          </a:r>
          <a:endParaRPr lang="en-US"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dgm:spPr/>
      <dgm:t>
        <a:bodyPr/>
        <a:lstStyle/>
        <a:p>
          <a:pPr algn="just"/>
          <a:endParaRPr lang="en-US"/>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533694E4-8AEC-41F5-A1AA-495025EE6A3B}" type="presOf" srcId="{F2CE2710-09C9-449C-959D-1B92A1CE6BA9}" destId="{BEB95DD5-E4A2-4A7C-A464-9A9DEE94101B}" srcOrd="0" destOrd="0" presId="urn:microsoft.com/office/officeart/2005/8/layout/vProcess5"/>
    <dgm:cxn modelId="{487FE2DB-CDD6-4DD8-BD65-024681EE9781}" type="presOf" srcId="{FC459F5E-8D98-4CD5-A36C-B5F41E90050B}" destId="{4BCD50AA-8800-48D2-9710-A1533AD2C3EF}" srcOrd="0" destOrd="0" presId="urn:microsoft.com/office/officeart/2005/8/layout/vProcess5"/>
    <dgm:cxn modelId="{7228A203-2384-4BB2-8074-57FD978E6667}" srcId="{7B42ABB9-94DA-4D2C-915A-06922EEF4A16}" destId="{FC459F5E-8D98-4CD5-A36C-B5F41E90050B}" srcOrd="1" destOrd="0" parTransId="{189D7922-B750-4D20-9DC4-090071A8C2EA}" sibTransId="{522B90B5-67C7-45CB-94EC-0B2145CA83B1}"/>
    <dgm:cxn modelId="{35F57EAB-70FA-407C-8C52-512E44374732}" type="presOf" srcId="{522B90B5-67C7-45CB-94EC-0B2145CA83B1}" destId="{6B4A3726-9519-41F7-A35D-672728E423EC}" srcOrd="0" destOrd="0" presId="urn:microsoft.com/office/officeart/2005/8/layout/vProcess5"/>
    <dgm:cxn modelId="{0798F8A1-CE82-4062-9BC5-B033761D3102}" type="presOf" srcId="{F06A199A-5CC9-4E19-B2D2-68DD3C63C5B8}" destId="{1DC2A422-62F4-4669-B76F-30EDF5A4E6F3}" srcOrd="0" destOrd="0" presId="urn:microsoft.com/office/officeart/2005/8/layout/vProcess5"/>
    <dgm:cxn modelId="{39336C2C-1C8E-484F-B440-C3C3951BD75B}" type="presOf" srcId="{3DE52754-832B-48B3-8881-A45D9E53A59C}" destId="{B57E3AE4-F5AF-4176-BB60-0268EDAE823B}" srcOrd="1" destOrd="0" presId="urn:microsoft.com/office/officeart/2005/8/layout/vProcess5"/>
    <dgm:cxn modelId="{E9A8ACD3-61E8-4170-84DF-51799DB22068}" type="presOf" srcId="{DAF75E26-A570-4743-8920-6B6442C0C76D}" destId="{31C68570-E236-4733-BD60-99830BCABB92}" srcOrd="0" destOrd="0" presId="urn:microsoft.com/office/officeart/2005/8/layout/vProcess5"/>
    <dgm:cxn modelId="{0D4A78E8-2B8A-4B92-AB7E-72444B995749}" type="presOf" srcId="{C518D7FD-550A-446C-922B-1101A0DE008C}" destId="{9F358555-02D4-4996-B91E-C0E3C9E6E23D}" srcOrd="1" destOrd="0" presId="urn:microsoft.com/office/officeart/2005/8/layout/vProcess5"/>
    <dgm:cxn modelId="{477880E4-89F5-408E-94EA-63F842680351}" type="presOf" srcId="{3DE52754-832B-48B3-8881-A45D9E53A59C}" destId="{D639B697-BE96-4487-AC7C-745113064277}" srcOrd="0"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2C76E53A-6FB6-4616-9C73-247DB251A6EE}" type="presOf" srcId="{7B42ABB9-94DA-4D2C-915A-06922EEF4A16}" destId="{AC4F5969-861F-4EE6-87D9-37E939D6BAE8}" srcOrd="0" destOrd="0" presId="urn:microsoft.com/office/officeart/2005/8/layout/vProcess5"/>
    <dgm:cxn modelId="{4841C583-29A9-4FAD-ACF4-2F45CDD090F1}" type="presOf" srcId="{DAF75E26-A570-4743-8920-6B6442C0C76D}" destId="{54A3F8D2-0852-4877-A6ED-B3D8D2604428}" srcOrd="1" destOrd="0" presId="urn:microsoft.com/office/officeart/2005/8/layout/vProcess5"/>
    <dgm:cxn modelId="{ECF9B74D-631C-4288-81FA-2C020FF0F8D7}" srcId="{7B42ABB9-94DA-4D2C-915A-06922EEF4A16}" destId="{C518D7FD-550A-446C-922B-1101A0DE008C}" srcOrd="3" destOrd="0" parTransId="{44CF2076-5BE0-4E0B-A5A8-C3F480BCDD46}" sibTransId="{C200249B-2DDC-4783-8983-55A635125060}"/>
    <dgm:cxn modelId="{5975570E-2CBE-4DF1-91B3-A8E32FA60990}" srcId="{7B42ABB9-94DA-4D2C-915A-06922EEF4A16}" destId="{3DE52754-832B-48B3-8881-A45D9E53A59C}" srcOrd="0" destOrd="0" parTransId="{178463C9-4D60-4ADD-AC0E-AB62FE475B38}" sibTransId="{F06A199A-5CC9-4E19-B2D2-68DD3C63C5B8}"/>
    <dgm:cxn modelId="{7BCEE0D4-B109-4CA5-8396-F3ECE61AEC43}" type="presOf" srcId="{C518D7FD-550A-446C-922B-1101A0DE008C}" destId="{F6DE007A-0FEA-45CE-B288-31760B77D953}" srcOrd="0" destOrd="0" presId="urn:microsoft.com/office/officeart/2005/8/layout/vProcess5"/>
    <dgm:cxn modelId="{C4EDB925-F310-4394-8757-0F683524FA65}" type="presOf" srcId="{FC459F5E-8D98-4CD5-A36C-B5F41E90050B}" destId="{AFB9F475-C55A-4BDD-8738-966FA0788E81}" srcOrd="1" destOrd="0" presId="urn:microsoft.com/office/officeart/2005/8/layout/vProcess5"/>
    <dgm:cxn modelId="{210D6737-F0FC-426A-8B54-47045B6FD8B6}" type="presParOf" srcId="{AC4F5969-861F-4EE6-87D9-37E939D6BAE8}" destId="{74D964FE-E491-4947-BEE7-FE71036C7E4C}" srcOrd="0" destOrd="0" presId="urn:microsoft.com/office/officeart/2005/8/layout/vProcess5"/>
    <dgm:cxn modelId="{C6B75A80-0F78-4A07-9F95-8C38D9BD65BF}" type="presParOf" srcId="{AC4F5969-861F-4EE6-87D9-37E939D6BAE8}" destId="{D639B697-BE96-4487-AC7C-745113064277}" srcOrd="1" destOrd="0" presId="urn:microsoft.com/office/officeart/2005/8/layout/vProcess5"/>
    <dgm:cxn modelId="{1A8F56E3-DBE7-4CCC-8EE0-A41FC56BCAE7}" type="presParOf" srcId="{AC4F5969-861F-4EE6-87D9-37E939D6BAE8}" destId="{4BCD50AA-8800-48D2-9710-A1533AD2C3EF}" srcOrd="2" destOrd="0" presId="urn:microsoft.com/office/officeart/2005/8/layout/vProcess5"/>
    <dgm:cxn modelId="{10DA113A-A947-4AD2-9467-50F6A92522C4}" type="presParOf" srcId="{AC4F5969-861F-4EE6-87D9-37E939D6BAE8}" destId="{31C68570-E236-4733-BD60-99830BCABB92}" srcOrd="3" destOrd="0" presId="urn:microsoft.com/office/officeart/2005/8/layout/vProcess5"/>
    <dgm:cxn modelId="{F4523FFF-739F-4D6C-A98C-E8C01722B998}" type="presParOf" srcId="{AC4F5969-861F-4EE6-87D9-37E939D6BAE8}" destId="{F6DE007A-0FEA-45CE-B288-31760B77D953}" srcOrd="4" destOrd="0" presId="urn:microsoft.com/office/officeart/2005/8/layout/vProcess5"/>
    <dgm:cxn modelId="{7D290BEA-C439-41A5-B57A-7B61EE4B457F}" type="presParOf" srcId="{AC4F5969-861F-4EE6-87D9-37E939D6BAE8}" destId="{1DC2A422-62F4-4669-B76F-30EDF5A4E6F3}" srcOrd="5" destOrd="0" presId="urn:microsoft.com/office/officeart/2005/8/layout/vProcess5"/>
    <dgm:cxn modelId="{292BA919-3996-4EA7-B4D3-A3FA71B2AB3A}" type="presParOf" srcId="{AC4F5969-861F-4EE6-87D9-37E939D6BAE8}" destId="{6B4A3726-9519-41F7-A35D-672728E423EC}" srcOrd="6" destOrd="0" presId="urn:microsoft.com/office/officeart/2005/8/layout/vProcess5"/>
    <dgm:cxn modelId="{C5D0592F-8DAC-40FB-B80A-9DED47C07A44}" type="presParOf" srcId="{AC4F5969-861F-4EE6-87D9-37E939D6BAE8}" destId="{BEB95DD5-E4A2-4A7C-A464-9A9DEE94101B}" srcOrd="7" destOrd="0" presId="urn:microsoft.com/office/officeart/2005/8/layout/vProcess5"/>
    <dgm:cxn modelId="{EEB3394F-3800-4D93-850C-A8CD3C366324}" type="presParOf" srcId="{AC4F5969-861F-4EE6-87D9-37E939D6BAE8}" destId="{B57E3AE4-F5AF-4176-BB60-0268EDAE823B}" srcOrd="8" destOrd="0" presId="urn:microsoft.com/office/officeart/2005/8/layout/vProcess5"/>
    <dgm:cxn modelId="{8E4012AF-DF1D-47E4-8327-F066DA75B7C6}" type="presParOf" srcId="{AC4F5969-861F-4EE6-87D9-37E939D6BAE8}" destId="{AFB9F475-C55A-4BDD-8738-966FA0788E81}" srcOrd="9" destOrd="0" presId="urn:microsoft.com/office/officeart/2005/8/layout/vProcess5"/>
    <dgm:cxn modelId="{30E58093-5656-4F67-AE8E-3DDA468816FB}" type="presParOf" srcId="{AC4F5969-861F-4EE6-87D9-37E939D6BAE8}" destId="{54A3F8D2-0852-4877-A6ED-B3D8D2604428}" srcOrd="10" destOrd="0" presId="urn:microsoft.com/office/officeart/2005/8/layout/vProcess5"/>
    <dgm:cxn modelId="{52CA4FF4-C2FF-4238-9F60-2AD354487842}"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dgm:spPr/>
      <dgm:t>
        <a:bodyPr/>
        <a:lstStyle/>
        <a:p>
          <a:pPr algn="just"/>
          <a:r>
            <a:rPr lang="en-US" dirty="0" smtClean="0"/>
            <a:t>Sentence	</a:t>
          </a:r>
          <a:endParaRPr lang="en-US"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dgm:spPr/>
      <dgm:t>
        <a:bodyPr/>
        <a:lstStyle/>
        <a:p>
          <a:pPr algn="just"/>
          <a:endParaRPr lang="en-US"/>
        </a:p>
      </dgm:t>
    </dgm:pt>
    <dgm:pt modelId="{DAF75E26-A570-4743-8920-6B6442C0C76D}">
      <dgm:prSet phldrT="[Text]"/>
      <dgm:spPr>
        <a:solidFill>
          <a:schemeClr val="accent3"/>
        </a:solidFill>
      </dgm:spPr>
      <dgm:t>
        <a:bodyPr/>
        <a:lstStyle/>
        <a:p>
          <a:pPr algn="just"/>
          <a:r>
            <a:rPr lang="en-US" dirty="0" smtClean="0"/>
            <a:t>Short Dependency Paths</a:t>
          </a:r>
          <a:endParaRPr lang="en-US"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dgm:spPr/>
      <dgm:t>
        <a:bodyPr/>
        <a:lstStyle/>
        <a:p>
          <a:pPr algn="just"/>
          <a:endParaRPr lang="en-US"/>
        </a:p>
      </dgm:t>
    </dgm:pt>
    <dgm:pt modelId="{C518D7FD-550A-446C-922B-1101A0DE008C}">
      <dgm:prSet phldrT="[Text]"/>
      <dgm:spPr/>
      <dgm:t>
        <a:bodyPr/>
        <a:lstStyle/>
        <a:p>
          <a:pPr algn="just"/>
          <a:r>
            <a:rPr lang="en-US" dirty="0" smtClean="0"/>
            <a:t>Semantic Task</a:t>
          </a:r>
          <a:endParaRPr lang="en-US"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dgm:spPr>
        <a:solidFill>
          <a:schemeClr val="accent2"/>
        </a:solidFill>
      </dgm:spPr>
      <dgm:t>
        <a:bodyPr/>
        <a:lstStyle/>
        <a:p>
          <a:pPr algn="just"/>
          <a:r>
            <a:rPr lang="en-US" dirty="0" smtClean="0"/>
            <a:t>Dependency Parse	</a:t>
          </a:r>
          <a:endParaRPr lang="en-US"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dgm:spPr/>
      <dgm:t>
        <a:bodyPr/>
        <a:lstStyle/>
        <a:p>
          <a:pPr algn="just"/>
          <a:endParaRPr lang="en-US"/>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7228A203-2384-4BB2-8074-57FD978E6667}" srcId="{7B42ABB9-94DA-4D2C-915A-06922EEF4A16}" destId="{FC459F5E-8D98-4CD5-A36C-B5F41E90050B}" srcOrd="1" destOrd="0" parTransId="{189D7922-B750-4D20-9DC4-090071A8C2EA}" sibTransId="{522B90B5-67C7-45CB-94EC-0B2145CA83B1}"/>
    <dgm:cxn modelId="{4FF2EF10-A590-40DD-A98D-8822B8AEBBD1}" type="presOf" srcId="{7B42ABB9-94DA-4D2C-915A-06922EEF4A16}" destId="{AC4F5969-861F-4EE6-87D9-37E939D6BAE8}" srcOrd="0" destOrd="0" presId="urn:microsoft.com/office/officeart/2005/8/layout/vProcess5"/>
    <dgm:cxn modelId="{64AC8BB6-E195-4C73-A70D-7367AD5DCE47}" type="presOf" srcId="{3DE52754-832B-48B3-8881-A45D9E53A59C}" destId="{B57E3AE4-F5AF-4176-BB60-0268EDAE823B}" srcOrd="1" destOrd="0" presId="urn:microsoft.com/office/officeart/2005/8/layout/vProcess5"/>
    <dgm:cxn modelId="{FE317FD0-F933-4497-A976-B1628DDC9622}" type="presOf" srcId="{C518D7FD-550A-446C-922B-1101A0DE008C}" destId="{F6DE007A-0FEA-45CE-B288-31760B77D953}" srcOrd="0" destOrd="0" presId="urn:microsoft.com/office/officeart/2005/8/layout/vProcess5"/>
    <dgm:cxn modelId="{FEDFBBC1-E8D4-4C49-966B-3CAC8AB4C971}" type="presOf" srcId="{C518D7FD-550A-446C-922B-1101A0DE008C}" destId="{9F358555-02D4-4996-B91E-C0E3C9E6E23D}" srcOrd="1" destOrd="0" presId="urn:microsoft.com/office/officeart/2005/8/layout/vProcess5"/>
    <dgm:cxn modelId="{3265978B-E99B-49AD-BA97-C5249D1FE64E}" type="presOf" srcId="{522B90B5-67C7-45CB-94EC-0B2145CA83B1}" destId="{6B4A3726-9519-41F7-A35D-672728E423EC}" srcOrd="0" destOrd="0" presId="urn:microsoft.com/office/officeart/2005/8/layout/vProcess5"/>
    <dgm:cxn modelId="{DC335E28-0379-4211-8AFD-1CA7285271C5}" type="presOf" srcId="{DAF75E26-A570-4743-8920-6B6442C0C76D}" destId="{31C68570-E236-4733-BD60-99830BCABB92}" srcOrd="0" destOrd="0" presId="urn:microsoft.com/office/officeart/2005/8/layout/vProcess5"/>
    <dgm:cxn modelId="{3E8C47B7-8694-464E-8446-2D6092C9C879}" type="presOf" srcId="{DAF75E26-A570-4743-8920-6B6442C0C76D}" destId="{54A3F8D2-0852-4877-A6ED-B3D8D2604428}" srcOrd="1"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ECF9B74D-631C-4288-81FA-2C020FF0F8D7}" srcId="{7B42ABB9-94DA-4D2C-915A-06922EEF4A16}" destId="{C518D7FD-550A-446C-922B-1101A0DE008C}" srcOrd="3" destOrd="0" parTransId="{44CF2076-5BE0-4E0B-A5A8-C3F480BCDD46}" sibTransId="{C200249B-2DDC-4783-8983-55A635125060}"/>
    <dgm:cxn modelId="{5975570E-2CBE-4DF1-91B3-A8E32FA60990}" srcId="{7B42ABB9-94DA-4D2C-915A-06922EEF4A16}" destId="{3DE52754-832B-48B3-8881-A45D9E53A59C}" srcOrd="0" destOrd="0" parTransId="{178463C9-4D60-4ADD-AC0E-AB62FE475B38}" sibTransId="{F06A199A-5CC9-4E19-B2D2-68DD3C63C5B8}"/>
    <dgm:cxn modelId="{1879AC4F-2ECE-4C97-8F0F-8117AA94DDB6}" type="presOf" srcId="{F2CE2710-09C9-449C-959D-1B92A1CE6BA9}" destId="{BEB95DD5-E4A2-4A7C-A464-9A9DEE94101B}" srcOrd="0" destOrd="0" presId="urn:microsoft.com/office/officeart/2005/8/layout/vProcess5"/>
    <dgm:cxn modelId="{CD059D9D-EC81-47C0-83D8-603083CB0299}" type="presOf" srcId="{3DE52754-832B-48B3-8881-A45D9E53A59C}" destId="{D639B697-BE96-4487-AC7C-745113064277}" srcOrd="0" destOrd="0" presId="urn:microsoft.com/office/officeart/2005/8/layout/vProcess5"/>
    <dgm:cxn modelId="{B4D13712-E55D-4CD3-9CA0-3BFB34EBF70A}" type="presOf" srcId="{F06A199A-5CC9-4E19-B2D2-68DD3C63C5B8}" destId="{1DC2A422-62F4-4669-B76F-30EDF5A4E6F3}" srcOrd="0" destOrd="0" presId="urn:microsoft.com/office/officeart/2005/8/layout/vProcess5"/>
    <dgm:cxn modelId="{F02D2C12-62B5-478C-AC54-8123102FA9CE}" type="presOf" srcId="{FC459F5E-8D98-4CD5-A36C-B5F41E90050B}" destId="{AFB9F475-C55A-4BDD-8738-966FA0788E81}" srcOrd="1" destOrd="0" presId="urn:microsoft.com/office/officeart/2005/8/layout/vProcess5"/>
    <dgm:cxn modelId="{86537D2A-B3D1-4FB4-AD1C-398109457AC6}" type="presOf" srcId="{FC459F5E-8D98-4CD5-A36C-B5F41E90050B}" destId="{4BCD50AA-8800-48D2-9710-A1533AD2C3EF}" srcOrd="0" destOrd="0" presId="urn:microsoft.com/office/officeart/2005/8/layout/vProcess5"/>
    <dgm:cxn modelId="{DC10FB24-88C7-4627-94ED-7ABF0C85909E}" type="presParOf" srcId="{AC4F5969-861F-4EE6-87D9-37E939D6BAE8}" destId="{74D964FE-E491-4947-BEE7-FE71036C7E4C}" srcOrd="0" destOrd="0" presId="urn:microsoft.com/office/officeart/2005/8/layout/vProcess5"/>
    <dgm:cxn modelId="{AA1461DB-4A5F-4B4C-9A01-0C61B3AB9E12}" type="presParOf" srcId="{AC4F5969-861F-4EE6-87D9-37E939D6BAE8}" destId="{D639B697-BE96-4487-AC7C-745113064277}" srcOrd="1" destOrd="0" presId="urn:microsoft.com/office/officeart/2005/8/layout/vProcess5"/>
    <dgm:cxn modelId="{65221A9F-F7B0-4A56-88A0-352FD0CEE0E6}" type="presParOf" srcId="{AC4F5969-861F-4EE6-87D9-37E939D6BAE8}" destId="{4BCD50AA-8800-48D2-9710-A1533AD2C3EF}" srcOrd="2" destOrd="0" presId="urn:microsoft.com/office/officeart/2005/8/layout/vProcess5"/>
    <dgm:cxn modelId="{1A8B7588-DC1C-4144-A4F0-6D7CBEE43C0F}" type="presParOf" srcId="{AC4F5969-861F-4EE6-87D9-37E939D6BAE8}" destId="{31C68570-E236-4733-BD60-99830BCABB92}" srcOrd="3" destOrd="0" presId="urn:microsoft.com/office/officeart/2005/8/layout/vProcess5"/>
    <dgm:cxn modelId="{1095E104-21A4-4E2A-AC45-128A0690727B}" type="presParOf" srcId="{AC4F5969-861F-4EE6-87D9-37E939D6BAE8}" destId="{F6DE007A-0FEA-45CE-B288-31760B77D953}" srcOrd="4" destOrd="0" presId="urn:microsoft.com/office/officeart/2005/8/layout/vProcess5"/>
    <dgm:cxn modelId="{CA132717-0F2A-4779-92D4-91D51C0DF0A8}" type="presParOf" srcId="{AC4F5969-861F-4EE6-87D9-37E939D6BAE8}" destId="{1DC2A422-62F4-4669-B76F-30EDF5A4E6F3}" srcOrd="5" destOrd="0" presId="urn:microsoft.com/office/officeart/2005/8/layout/vProcess5"/>
    <dgm:cxn modelId="{F9CB3B4E-C123-426D-8E21-CFB55E74942B}" type="presParOf" srcId="{AC4F5969-861F-4EE6-87D9-37E939D6BAE8}" destId="{6B4A3726-9519-41F7-A35D-672728E423EC}" srcOrd="6" destOrd="0" presId="urn:microsoft.com/office/officeart/2005/8/layout/vProcess5"/>
    <dgm:cxn modelId="{816269C4-9EE9-4D19-9181-50F6CDE0A046}" type="presParOf" srcId="{AC4F5969-861F-4EE6-87D9-37E939D6BAE8}" destId="{BEB95DD5-E4A2-4A7C-A464-9A9DEE94101B}" srcOrd="7" destOrd="0" presId="urn:microsoft.com/office/officeart/2005/8/layout/vProcess5"/>
    <dgm:cxn modelId="{8DE4590E-5335-4C41-8DCF-86859FE43310}" type="presParOf" srcId="{AC4F5969-861F-4EE6-87D9-37E939D6BAE8}" destId="{B57E3AE4-F5AF-4176-BB60-0268EDAE823B}" srcOrd="8" destOrd="0" presId="urn:microsoft.com/office/officeart/2005/8/layout/vProcess5"/>
    <dgm:cxn modelId="{837953DD-9830-4092-BE30-4B0751E632CF}" type="presParOf" srcId="{AC4F5969-861F-4EE6-87D9-37E939D6BAE8}" destId="{AFB9F475-C55A-4BDD-8738-966FA0788E81}" srcOrd="9" destOrd="0" presId="urn:microsoft.com/office/officeart/2005/8/layout/vProcess5"/>
    <dgm:cxn modelId="{7C13C99C-29FA-4876-8849-7BE8B5CF97E7}" type="presParOf" srcId="{AC4F5969-861F-4EE6-87D9-37E939D6BAE8}" destId="{54A3F8D2-0852-4877-A6ED-B3D8D2604428}" srcOrd="10" destOrd="0" presId="urn:microsoft.com/office/officeart/2005/8/layout/vProcess5"/>
    <dgm:cxn modelId="{82C54350-71E9-4D25-B9BE-9B64B27351C9}"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dgm:spPr/>
      <dgm:t>
        <a:bodyPr/>
        <a:lstStyle/>
        <a:p>
          <a:pPr algn="just"/>
          <a:r>
            <a:rPr lang="en-US" dirty="0" smtClean="0"/>
            <a:t>Sentence	</a:t>
          </a:r>
          <a:endParaRPr lang="en-US"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dgm:spPr/>
      <dgm:t>
        <a:bodyPr/>
        <a:lstStyle/>
        <a:p>
          <a:pPr algn="just"/>
          <a:endParaRPr lang="en-US"/>
        </a:p>
      </dgm:t>
    </dgm:pt>
    <dgm:pt modelId="{DAF75E26-A570-4743-8920-6B6442C0C76D}">
      <dgm:prSet phldrT="[Text]"/>
      <dgm:spPr>
        <a:solidFill>
          <a:schemeClr val="accent3"/>
        </a:solidFill>
      </dgm:spPr>
      <dgm:t>
        <a:bodyPr/>
        <a:lstStyle/>
        <a:p>
          <a:pPr algn="just"/>
          <a:r>
            <a:rPr lang="en-US" dirty="0" smtClean="0"/>
            <a:t>Short Dependency Paths</a:t>
          </a:r>
          <a:endParaRPr lang="en-US"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dgm:spPr/>
      <dgm:t>
        <a:bodyPr/>
        <a:lstStyle/>
        <a:p>
          <a:pPr algn="just"/>
          <a:endParaRPr lang="en-US"/>
        </a:p>
      </dgm:t>
    </dgm:pt>
    <dgm:pt modelId="{C518D7FD-550A-446C-922B-1101A0DE008C}">
      <dgm:prSet phldrT="[Text]"/>
      <dgm:spPr>
        <a:solidFill>
          <a:schemeClr val="accent6"/>
        </a:solidFill>
      </dgm:spPr>
      <dgm:t>
        <a:bodyPr/>
        <a:lstStyle/>
        <a:p>
          <a:pPr algn="just"/>
          <a:r>
            <a:rPr lang="en-US" dirty="0" smtClean="0"/>
            <a:t>Sentence Compression</a:t>
          </a:r>
          <a:endParaRPr lang="en-US"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dgm:spPr>
        <a:solidFill>
          <a:schemeClr val="accent2"/>
        </a:solidFill>
      </dgm:spPr>
      <dgm:t>
        <a:bodyPr/>
        <a:lstStyle/>
        <a:p>
          <a:pPr algn="just"/>
          <a:r>
            <a:rPr lang="en-US" dirty="0" smtClean="0"/>
            <a:t>Dependency Parse	</a:t>
          </a:r>
          <a:endParaRPr lang="en-US"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dgm:spPr/>
      <dgm:t>
        <a:bodyPr/>
        <a:lstStyle/>
        <a:p>
          <a:pPr algn="just"/>
          <a:endParaRPr lang="en-US"/>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7228A203-2384-4BB2-8074-57FD978E6667}" srcId="{7B42ABB9-94DA-4D2C-915A-06922EEF4A16}" destId="{FC459F5E-8D98-4CD5-A36C-B5F41E90050B}" srcOrd="1" destOrd="0" parTransId="{189D7922-B750-4D20-9DC4-090071A8C2EA}" sibTransId="{522B90B5-67C7-45CB-94EC-0B2145CA83B1}"/>
    <dgm:cxn modelId="{3BB6D407-606B-4546-AE34-90CB10611974}" type="presOf" srcId="{F2CE2710-09C9-449C-959D-1B92A1CE6BA9}" destId="{BEB95DD5-E4A2-4A7C-A464-9A9DEE94101B}" srcOrd="0" destOrd="0" presId="urn:microsoft.com/office/officeart/2005/8/layout/vProcess5"/>
    <dgm:cxn modelId="{7B23D62A-3995-4166-BE99-F83951861FAE}" type="presOf" srcId="{FC459F5E-8D98-4CD5-A36C-B5F41E90050B}" destId="{4BCD50AA-8800-48D2-9710-A1533AD2C3EF}" srcOrd="0"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A7B73E3E-AE4B-4A39-9107-FBA1008E3C8B}" type="presOf" srcId="{DAF75E26-A570-4743-8920-6B6442C0C76D}" destId="{54A3F8D2-0852-4877-A6ED-B3D8D2604428}" srcOrd="1" destOrd="0" presId="urn:microsoft.com/office/officeart/2005/8/layout/vProcess5"/>
    <dgm:cxn modelId="{ECF9B74D-631C-4288-81FA-2C020FF0F8D7}" srcId="{7B42ABB9-94DA-4D2C-915A-06922EEF4A16}" destId="{C518D7FD-550A-446C-922B-1101A0DE008C}" srcOrd="3" destOrd="0" parTransId="{44CF2076-5BE0-4E0B-A5A8-C3F480BCDD46}" sibTransId="{C200249B-2DDC-4783-8983-55A635125060}"/>
    <dgm:cxn modelId="{BC7AFE00-5579-4A79-9C9E-8D36FB896BE1}" type="presOf" srcId="{C518D7FD-550A-446C-922B-1101A0DE008C}" destId="{9F358555-02D4-4996-B91E-C0E3C9E6E23D}" srcOrd="1" destOrd="0" presId="urn:microsoft.com/office/officeart/2005/8/layout/vProcess5"/>
    <dgm:cxn modelId="{257592BB-6A55-4B5C-8852-8CCD1F72A26F}" type="presOf" srcId="{F06A199A-5CC9-4E19-B2D2-68DD3C63C5B8}" destId="{1DC2A422-62F4-4669-B76F-30EDF5A4E6F3}" srcOrd="0" destOrd="0" presId="urn:microsoft.com/office/officeart/2005/8/layout/vProcess5"/>
    <dgm:cxn modelId="{5975570E-2CBE-4DF1-91B3-A8E32FA60990}" srcId="{7B42ABB9-94DA-4D2C-915A-06922EEF4A16}" destId="{3DE52754-832B-48B3-8881-A45D9E53A59C}" srcOrd="0" destOrd="0" parTransId="{178463C9-4D60-4ADD-AC0E-AB62FE475B38}" sibTransId="{F06A199A-5CC9-4E19-B2D2-68DD3C63C5B8}"/>
    <dgm:cxn modelId="{872D04A3-8975-41AA-BF9E-7073882EB9E6}" type="presOf" srcId="{522B90B5-67C7-45CB-94EC-0B2145CA83B1}" destId="{6B4A3726-9519-41F7-A35D-672728E423EC}" srcOrd="0" destOrd="0" presId="urn:microsoft.com/office/officeart/2005/8/layout/vProcess5"/>
    <dgm:cxn modelId="{6946C67F-4F4D-4888-8C93-E3674E9DF4F2}" type="presOf" srcId="{C518D7FD-550A-446C-922B-1101A0DE008C}" destId="{F6DE007A-0FEA-45CE-B288-31760B77D953}" srcOrd="0" destOrd="0" presId="urn:microsoft.com/office/officeart/2005/8/layout/vProcess5"/>
    <dgm:cxn modelId="{B8AC1049-8C76-493C-8CFD-4882BF66BEEC}" type="presOf" srcId="{3DE52754-832B-48B3-8881-A45D9E53A59C}" destId="{B57E3AE4-F5AF-4176-BB60-0268EDAE823B}" srcOrd="1" destOrd="0" presId="urn:microsoft.com/office/officeart/2005/8/layout/vProcess5"/>
    <dgm:cxn modelId="{08E3E7FC-EF9D-40C8-BC53-5F1BD8C501B7}" type="presOf" srcId="{7B42ABB9-94DA-4D2C-915A-06922EEF4A16}" destId="{AC4F5969-861F-4EE6-87D9-37E939D6BAE8}" srcOrd="0" destOrd="0" presId="urn:microsoft.com/office/officeart/2005/8/layout/vProcess5"/>
    <dgm:cxn modelId="{145F923D-F7EB-464A-99ED-78815A4300ED}" type="presOf" srcId="{DAF75E26-A570-4743-8920-6B6442C0C76D}" destId="{31C68570-E236-4733-BD60-99830BCABB92}" srcOrd="0" destOrd="0" presId="urn:microsoft.com/office/officeart/2005/8/layout/vProcess5"/>
    <dgm:cxn modelId="{C21E6376-398E-497D-9FDC-14360F107C61}" type="presOf" srcId="{3DE52754-832B-48B3-8881-A45D9E53A59C}" destId="{D639B697-BE96-4487-AC7C-745113064277}" srcOrd="0" destOrd="0" presId="urn:microsoft.com/office/officeart/2005/8/layout/vProcess5"/>
    <dgm:cxn modelId="{454660F5-2142-4D18-89D4-1D855F2DF7B4}" type="presOf" srcId="{FC459F5E-8D98-4CD5-A36C-B5F41E90050B}" destId="{AFB9F475-C55A-4BDD-8738-966FA0788E81}" srcOrd="1" destOrd="0" presId="urn:microsoft.com/office/officeart/2005/8/layout/vProcess5"/>
    <dgm:cxn modelId="{5333CF38-83F7-4096-A88E-4CA2C7B5B98C}" type="presParOf" srcId="{AC4F5969-861F-4EE6-87D9-37E939D6BAE8}" destId="{74D964FE-E491-4947-BEE7-FE71036C7E4C}" srcOrd="0" destOrd="0" presId="urn:microsoft.com/office/officeart/2005/8/layout/vProcess5"/>
    <dgm:cxn modelId="{13996CC8-A12D-4493-BBCC-EA0ECC182F62}" type="presParOf" srcId="{AC4F5969-861F-4EE6-87D9-37E939D6BAE8}" destId="{D639B697-BE96-4487-AC7C-745113064277}" srcOrd="1" destOrd="0" presId="urn:microsoft.com/office/officeart/2005/8/layout/vProcess5"/>
    <dgm:cxn modelId="{D7F966E8-F4DD-4889-8A4B-C55BEB5E93DE}" type="presParOf" srcId="{AC4F5969-861F-4EE6-87D9-37E939D6BAE8}" destId="{4BCD50AA-8800-48D2-9710-A1533AD2C3EF}" srcOrd="2" destOrd="0" presId="urn:microsoft.com/office/officeart/2005/8/layout/vProcess5"/>
    <dgm:cxn modelId="{15724773-739B-422F-9DA0-9CF4A9B76599}" type="presParOf" srcId="{AC4F5969-861F-4EE6-87D9-37E939D6BAE8}" destId="{31C68570-E236-4733-BD60-99830BCABB92}" srcOrd="3" destOrd="0" presId="urn:microsoft.com/office/officeart/2005/8/layout/vProcess5"/>
    <dgm:cxn modelId="{D39ADD05-A6F7-4E29-8EC5-4DC1B6873FCE}" type="presParOf" srcId="{AC4F5969-861F-4EE6-87D9-37E939D6BAE8}" destId="{F6DE007A-0FEA-45CE-B288-31760B77D953}" srcOrd="4" destOrd="0" presId="urn:microsoft.com/office/officeart/2005/8/layout/vProcess5"/>
    <dgm:cxn modelId="{9DE3806D-761D-4B37-A0A8-A1D4304DA0C9}" type="presParOf" srcId="{AC4F5969-861F-4EE6-87D9-37E939D6BAE8}" destId="{1DC2A422-62F4-4669-B76F-30EDF5A4E6F3}" srcOrd="5" destOrd="0" presId="urn:microsoft.com/office/officeart/2005/8/layout/vProcess5"/>
    <dgm:cxn modelId="{A83455CC-2E8B-4BE3-AA05-0D4C759E93B7}" type="presParOf" srcId="{AC4F5969-861F-4EE6-87D9-37E939D6BAE8}" destId="{6B4A3726-9519-41F7-A35D-672728E423EC}" srcOrd="6" destOrd="0" presId="urn:microsoft.com/office/officeart/2005/8/layout/vProcess5"/>
    <dgm:cxn modelId="{E87CD1D7-E83C-4EB5-AEF3-3D6208B605BB}" type="presParOf" srcId="{AC4F5969-861F-4EE6-87D9-37E939D6BAE8}" destId="{BEB95DD5-E4A2-4A7C-A464-9A9DEE94101B}" srcOrd="7" destOrd="0" presId="urn:microsoft.com/office/officeart/2005/8/layout/vProcess5"/>
    <dgm:cxn modelId="{4DD329B5-B915-441A-89E4-A4EE6810FB0C}" type="presParOf" srcId="{AC4F5969-861F-4EE6-87D9-37E939D6BAE8}" destId="{B57E3AE4-F5AF-4176-BB60-0268EDAE823B}" srcOrd="8" destOrd="0" presId="urn:microsoft.com/office/officeart/2005/8/layout/vProcess5"/>
    <dgm:cxn modelId="{70A66017-5552-487F-BD71-7DBC2B28DEA5}" type="presParOf" srcId="{AC4F5969-861F-4EE6-87D9-37E939D6BAE8}" destId="{AFB9F475-C55A-4BDD-8738-966FA0788E81}" srcOrd="9" destOrd="0" presId="urn:microsoft.com/office/officeart/2005/8/layout/vProcess5"/>
    <dgm:cxn modelId="{5E0191C8-A514-4066-848B-9C7B7B94D020}" type="presParOf" srcId="{AC4F5969-861F-4EE6-87D9-37E939D6BAE8}" destId="{54A3F8D2-0852-4877-A6ED-B3D8D2604428}" srcOrd="10" destOrd="0" presId="urn:microsoft.com/office/officeart/2005/8/layout/vProcess5"/>
    <dgm:cxn modelId="{905595DF-953C-49CD-B747-4496DCB60DB4}"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dgm:spPr/>
      <dgm:t>
        <a:bodyPr/>
        <a:lstStyle/>
        <a:p>
          <a:pPr algn="just"/>
          <a:r>
            <a:rPr lang="en-US" dirty="0" smtClean="0"/>
            <a:t>Sentence	</a:t>
          </a:r>
          <a:endParaRPr lang="en-US"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dgm:spPr/>
      <dgm:t>
        <a:bodyPr/>
        <a:lstStyle/>
        <a:p>
          <a:pPr algn="just"/>
          <a:endParaRPr lang="en-US"/>
        </a:p>
      </dgm:t>
    </dgm:pt>
    <dgm:pt modelId="{DAF75E26-A570-4743-8920-6B6442C0C76D}">
      <dgm:prSet phldrT="[Text]"/>
      <dgm:spPr/>
      <dgm:t>
        <a:bodyPr/>
        <a:lstStyle/>
        <a:p>
          <a:pPr algn="just"/>
          <a:r>
            <a:rPr lang="en-US" dirty="0" smtClean="0"/>
            <a:t>Feature Extraction</a:t>
          </a:r>
          <a:endParaRPr lang="en-US"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dgm:spPr/>
      <dgm:t>
        <a:bodyPr/>
        <a:lstStyle/>
        <a:p>
          <a:pPr algn="just"/>
          <a:endParaRPr lang="en-US"/>
        </a:p>
      </dgm:t>
    </dgm:pt>
    <dgm:pt modelId="{C518D7FD-550A-446C-922B-1101A0DE008C}">
      <dgm:prSet phldrT="[Text]"/>
      <dgm:spPr/>
      <dgm:t>
        <a:bodyPr/>
        <a:lstStyle/>
        <a:p>
          <a:pPr algn="just"/>
          <a:r>
            <a:rPr lang="en-US" dirty="0" smtClean="0"/>
            <a:t>Semantic Task</a:t>
          </a:r>
          <a:endParaRPr lang="en-US"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dgm:spPr/>
      <dgm:t>
        <a:bodyPr/>
        <a:lstStyle/>
        <a:p>
          <a:pPr algn="just"/>
          <a:r>
            <a:rPr lang="en-US" dirty="0" smtClean="0"/>
            <a:t>Intermediate Structure	</a:t>
          </a:r>
          <a:endParaRPr lang="en-US"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dgm:spPr/>
      <dgm:t>
        <a:bodyPr/>
        <a:lstStyle/>
        <a:p>
          <a:pPr algn="just"/>
          <a:endParaRPr lang="en-US"/>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7228A203-2384-4BB2-8074-57FD978E6667}" srcId="{7B42ABB9-94DA-4D2C-915A-06922EEF4A16}" destId="{FC459F5E-8D98-4CD5-A36C-B5F41E90050B}" srcOrd="1" destOrd="0" parTransId="{189D7922-B750-4D20-9DC4-090071A8C2EA}" sibTransId="{522B90B5-67C7-45CB-94EC-0B2145CA83B1}"/>
    <dgm:cxn modelId="{0CCD8872-06FA-4AF7-822F-35939892750C}" type="presOf" srcId="{DAF75E26-A570-4743-8920-6B6442C0C76D}" destId="{54A3F8D2-0852-4877-A6ED-B3D8D2604428}" srcOrd="1" destOrd="0" presId="urn:microsoft.com/office/officeart/2005/8/layout/vProcess5"/>
    <dgm:cxn modelId="{6EAA73DF-EB0D-48E7-A379-BD9999D71CAC}" type="presOf" srcId="{DAF75E26-A570-4743-8920-6B6442C0C76D}" destId="{31C68570-E236-4733-BD60-99830BCABB92}" srcOrd="0" destOrd="0" presId="urn:microsoft.com/office/officeart/2005/8/layout/vProcess5"/>
    <dgm:cxn modelId="{D9F639BA-C541-4EE2-94BD-9663B5507E0D}" type="presOf" srcId="{FC459F5E-8D98-4CD5-A36C-B5F41E90050B}" destId="{4BCD50AA-8800-48D2-9710-A1533AD2C3EF}" srcOrd="0" destOrd="0" presId="urn:microsoft.com/office/officeart/2005/8/layout/vProcess5"/>
    <dgm:cxn modelId="{E0749EEB-8EC6-4A50-A010-4D5B6A804C31}" type="presOf" srcId="{7B42ABB9-94DA-4D2C-915A-06922EEF4A16}" destId="{AC4F5969-861F-4EE6-87D9-37E939D6BAE8}" srcOrd="0" destOrd="0" presId="urn:microsoft.com/office/officeart/2005/8/layout/vProcess5"/>
    <dgm:cxn modelId="{8DFDABD4-8319-43CF-8FC8-215B5757E7F2}" type="presOf" srcId="{F2CE2710-09C9-449C-959D-1B92A1CE6BA9}" destId="{BEB95DD5-E4A2-4A7C-A464-9A9DEE94101B}" srcOrd="0" destOrd="0" presId="urn:microsoft.com/office/officeart/2005/8/layout/vProcess5"/>
    <dgm:cxn modelId="{D1676087-BB06-4125-9261-7765F01A55CF}" type="presOf" srcId="{522B90B5-67C7-45CB-94EC-0B2145CA83B1}" destId="{6B4A3726-9519-41F7-A35D-672728E423EC}" srcOrd="0" destOrd="0" presId="urn:microsoft.com/office/officeart/2005/8/layout/vProcess5"/>
    <dgm:cxn modelId="{1411CFB3-1818-44ED-AE7C-13D05A57EA35}" type="presOf" srcId="{3DE52754-832B-48B3-8881-A45D9E53A59C}" destId="{D639B697-BE96-4487-AC7C-745113064277}" srcOrd="0"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FEA9812B-20C6-4B42-9869-E301DAC7BF5A}" type="presOf" srcId="{3DE52754-832B-48B3-8881-A45D9E53A59C}" destId="{B57E3AE4-F5AF-4176-BB60-0268EDAE823B}" srcOrd="1" destOrd="0" presId="urn:microsoft.com/office/officeart/2005/8/layout/vProcess5"/>
    <dgm:cxn modelId="{3FFD7301-9C2C-4F5E-B87B-8BC5B4FFEB0E}" type="presOf" srcId="{C518D7FD-550A-446C-922B-1101A0DE008C}" destId="{F6DE007A-0FEA-45CE-B288-31760B77D953}" srcOrd="0" destOrd="0" presId="urn:microsoft.com/office/officeart/2005/8/layout/vProcess5"/>
    <dgm:cxn modelId="{6416FA49-1D80-4774-A166-C239EB303CCB}" type="presOf" srcId="{F06A199A-5CC9-4E19-B2D2-68DD3C63C5B8}" destId="{1DC2A422-62F4-4669-B76F-30EDF5A4E6F3}" srcOrd="0" destOrd="0" presId="urn:microsoft.com/office/officeart/2005/8/layout/vProcess5"/>
    <dgm:cxn modelId="{0B42DD9F-84C3-4729-BE66-0AF0AC9028F1}" type="presOf" srcId="{FC459F5E-8D98-4CD5-A36C-B5F41E90050B}" destId="{AFB9F475-C55A-4BDD-8738-966FA0788E81}" srcOrd="1" destOrd="0" presId="urn:microsoft.com/office/officeart/2005/8/layout/vProcess5"/>
    <dgm:cxn modelId="{ECF9B74D-631C-4288-81FA-2C020FF0F8D7}" srcId="{7B42ABB9-94DA-4D2C-915A-06922EEF4A16}" destId="{C518D7FD-550A-446C-922B-1101A0DE008C}" srcOrd="3" destOrd="0" parTransId="{44CF2076-5BE0-4E0B-A5A8-C3F480BCDD46}" sibTransId="{C200249B-2DDC-4783-8983-55A635125060}"/>
    <dgm:cxn modelId="{5975570E-2CBE-4DF1-91B3-A8E32FA60990}" srcId="{7B42ABB9-94DA-4D2C-915A-06922EEF4A16}" destId="{3DE52754-832B-48B3-8881-A45D9E53A59C}" srcOrd="0" destOrd="0" parTransId="{178463C9-4D60-4ADD-AC0E-AB62FE475B38}" sibTransId="{F06A199A-5CC9-4E19-B2D2-68DD3C63C5B8}"/>
    <dgm:cxn modelId="{88A95F9D-D92E-4456-A456-CDF93120D79A}" type="presOf" srcId="{C518D7FD-550A-446C-922B-1101A0DE008C}" destId="{9F358555-02D4-4996-B91E-C0E3C9E6E23D}" srcOrd="1" destOrd="0" presId="urn:microsoft.com/office/officeart/2005/8/layout/vProcess5"/>
    <dgm:cxn modelId="{6BB8902F-BF46-49E0-8BFB-0D0624AB812E}" type="presParOf" srcId="{AC4F5969-861F-4EE6-87D9-37E939D6BAE8}" destId="{74D964FE-E491-4947-BEE7-FE71036C7E4C}" srcOrd="0" destOrd="0" presId="urn:microsoft.com/office/officeart/2005/8/layout/vProcess5"/>
    <dgm:cxn modelId="{2BAF277B-0643-41F5-B910-B72BB2A796FF}" type="presParOf" srcId="{AC4F5969-861F-4EE6-87D9-37E939D6BAE8}" destId="{D639B697-BE96-4487-AC7C-745113064277}" srcOrd="1" destOrd="0" presId="urn:microsoft.com/office/officeart/2005/8/layout/vProcess5"/>
    <dgm:cxn modelId="{03C1CB6D-E380-493A-A4BD-FFA3949CFA92}" type="presParOf" srcId="{AC4F5969-861F-4EE6-87D9-37E939D6BAE8}" destId="{4BCD50AA-8800-48D2-9710-A1533AD2C3EF}" srcOrd="2" destOrd="0" presId="urn:microsoft.com/office/officeart/2005/8/layout/vProcess5"/>
    <dgm:cxn modelId="{F2A42BE5-21C6-49F0-8AAC-73E3DE93F79A}" type="presParOf" srcId="{AC4F5969-861F-4EE6-87D9-37E939D6BAE8}" destId="{31C68570-E236-4733-BD60-99830BCABB92}" srcOrd="3" destOrd="0" presId="urn:microsoft.com/office/officeart/2005/8/layout/vProcess5"/>
    <dgm:cxn modelId="{24280B9B-2E1B-4FD3-97EE-16495FC58607}" type="presParOf" srcId="{AC4F5969-861F-4EE6-87D9-37E939D6BAE8}" destId="{F6DE007A-0FEA-45CE-B288-31760B77D953}" srcOrd="4" destOrd="0" presId="urn:microsoft.com/office/officeart/2005/8/layout/vProcess5"/>
    <dgm:cxn modelId="{9BDEC13E-D27B-4492-BFF7-28FD2DD07068}" type="presParOf" srcId="{AC4F5969-861F-4EE6-87D9-37E939D6BAE8}" destId="{1DC2A422-62F4-4669-B76F-30EDF5A4E6F3}" srcOrd="5" destOrd="0" presId="urn:microsoft.com/office/officeart/2005/8/layout/vProcess5"/>
    <dgm:cxn modelId="{3BC8FA86-E967-40BE-BA99-73129E709773}" type="presParOf" srcId="{AC4F5969-861F-4EE6-87D9-37E939D6BAE8}" destId="{6B4A3726-9519-41F7-A35D-672728E423EC}" srcOrd="6" destOrd="0" presId="urn:microsoft.com/office/officeart/2005/8/layout/vProcess5"/>
    <dgm:cxn modelId="{D025A049-1F15-4444-8F3C-7AA9D211DBA7}" type="presParOf" srcId="{AC4F5969-861F-4EE6-87D9-37E939D6BAE8}" destId="{BEB95DD5-E4A2-4A7C-A464-9A9DEE94101B}" srcOrd="7" destOrd="0" presId="urn:microsoft.com/office/officeart/2005/8/layout/vProcess5"/>
    <dgm:cxn modelId="{043BE1D9-6690-442E-97B6-125D8D28938E}" type="presParOf" srcId="{AC4F5969-861F-4EE6-87D9-37E939D6BAE8}" destId="{B57E3AE4-F5AF-4176-BB60-0268EDAE823B}" srcOrd="8" destOrd="0" presId="urn:microsoft.com/office/officeart/2005/8/layout/vProcess5"/>
    <dgm:cxn modelId="{AB28B49A-9EB1-4001-92BE-3BFC42A62944}" type="presParOf" srcId="{AC4F5969-861F-4EE6-87D9-37E939D6BAE8}" destId="{AFB9F475-C55A-4BDD-8738-966FA0788E81}" srcOrd="9" destOrd="0" presId="urn:microsoft.com/office/officeart/2005/8/layout/vProcess5"/>
    <dgm:cxn modelId="{5777A302-6CAF-415F-96EA-B8B20FFC374E}" type="presParOf" srcId="{AC4F5969-861F-4EE6-87D9-37E939D6BAE8}" destId="{54A3F8D2-0852-4877-A6ED-B3D8D2604428}" srcOrd="10" destOrd="0" presId="urn:microsoft.com/office/officeart/2005/8/layout/vProcess5"/>
    <dgm:cxn modelId="{108AEE1C-7224-490D-A758-81BA23DDD72A}"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dgm:spPr/>
      <dgm:t>
        <a:bodyPr/>
        <a:lstStyle/>
        <a:p>
          <a:pPr algn="just"/>
          <a:r>
            <a:rPr lang="en-US" dirty="0" smtClean="0"/>
            <a:t>Sentence	</a:t>
          </a:r>
          <a:endParaRPr lang="en-US"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dgm:spPr/>
      <dgm:t>
        <a:bodyPr/>
        <a:lstStyle/>
        <a:p>
          <a:pPr algn="just"/>
          <a:endParaRPr lang="en-US"/>
        </a:p>
      </dgm:t>
    </dgm:pt>
    <dgm:pt modelId="{DAF75E26-A570-4743-8920-6B6442C0C76D}">
      <dgm:prSet phldrT="[Text]"/>
      <dgm:spPr/>
      <dgm:t>
        <a:bodyPr/>
        <a:lstStyle/>
        <a:p>
          <a:pPr algn="just"/>
          <a:r>
            <a:rPr lang="en-US" dirty="0" smtClean="0"/>
            <a:t>Feature Extraction</a:t>
          </a:r>
          <a:endParaRPr lang="en-US"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dgm:spPr/>
      <dgm:t>
        <a:bodyPr/>
        <a:lstStyle/>
        <a:p>
          <a:pPr algn="just"/>
          <a:endParaRPr lang="en-US"/>
        </a:p>
      </dgm:t>
    </dgm:pt>
    <dgm:pt modelId="{C518D7FD-550A-446C-922B-1101A0DE008C}">
      <dgm:prSet phldrT="[Text]"/>
      <dgm:spPr/>
      <dgm:t>
        <a:bodyPr/>
        <a:lstStyle/>
        <a:p>
          <a:pPr algn="just"/>
          <a:r>
            <a:rPr lang="en-US" dirty="0" smtClean="0"/>
            <a:t>Semantic Task</a:t>
          </a:r>
          <a:endParaRPr lang="en-US"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dgm:spPr>
        <a:solidFill>
          <a:schemeClr val="accent4"/>
        </a:solidFill>
      </dgm:spPr>
      <dgm:t>
        <a:bodyPr/>
        <a:lstStyle/>
        <a:p>
          <a:pPr algn="just"/>
          <a:r>
            <a:rPr lang="en-US" dirty="0" smtClean="0"/>
            <a:t>Intermediate Structure	</a:t>
          </a:r>
          <a:endParaRPr lang="en-US"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dgm:spPr/>
      <dgm:t>
        <a:bodyPr/>
        <a:lstStyle/>
        <a:p>
          <a:pPr algn="just"/>
          <a:endParaRPr lang="en-US"/>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C1AB9782-CA4E-46F6-8E13-18D7230ECC6E}" type="presOf" srcId="{FC459F5E-8D98-4CD5-A36C-B5F41E90050B}" destId="{4BCD50AA-8800-48D2-9710-A1533AD2C3EF}" srcOrd="0" destOrd="0" presId="urn:microsoft.com/office/officeart/2005/8/layout/vProcess5"/>
    <dgm:cxn modelId="{7228A203-2384-4BB2-8074-57FD978E6667}" srcId="{7B42ABB9-94DA-4D2C-915A-06922EEF4A16}" destId="{FC459F5E-8D98-4CD5-A36C-B5F41E90050B}" srcOrd="1" destOrd="0" parTransId="{189D7922-B750-4D20-9DC4-090071A8C2EA}" sibTransId="{522B90B5-67C7-45CB-94EC-0B2145CA83B1}"/>
    <dgm:cxn modelId="{60121743-CE7F-477A-ABEB-7171772A8C16}" type="presOf" srcId="{DAF75E26-A570-4743-8920-6B6442C0C76D}" destId="{31C68570-E236-4733-BD60-99830BCABB92}" srcOrd="0" destOrd="0" presId="urn:microsoft.com/office/officeart/2005/8/layout/vProcess5"/>
    <dgm:cxn modelId="{B3867F02-A2CF-4315-926C-51693C6C811E}" type="presOf" srcId="{3DE52754-832B-48B3-8881-A45D9E53A59C}" destId="{B57E3AE4-F5AF-4176-BB60-0268EDAE823B}" srcOrd="1" destOrd="0" presId="urn:microsoft.com/office/officeart/2005/8/layout/vProcess5"/>
    <dgm:cxn modelId="{2274D5F8-CB6A-4C6A-9570-9FE9014A4CEC}" type="presOf" srcId="{C518D7FD-550A-446C-922B-1101A0DE008C}" destId="{F6DE007A-0FEA-45CE-B288-31760B77D953}" srcOrd="0" destOrd="0" presId="urn:microsoft.com/office/officeart/2005/8/layout/vProcess5"/>
    <dgm:cxn modelId="{F4E475AB-1593-4FC8-9756-7F380C248E00}" type="presOf" srcId="{F06A199A-5CC9-4E19-B2D2-68DD3C63C5B8}" destId="{1DC2A422-62F4-4669-B76F-30EDF5A4E6F3}" srcOrd="0" destOrd="0" presId="urn:microsoft.com/office/officeart/2005/8/layout/vProcess5"/>
    <dgm:cxn modelId="{2403801F-0BEA-4898-B9B8-8E83C4695AEA}" type="presOf" srcId="{FC459F5E-8D98-4CD5-A36C-B5F41E90050B}" destId="{AFB9F475-C55A-4BDD-8738-966FA0788E81}" srcOrd="1"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AAB54C4F-28E7-41E0-9323-BEE3AAF79B62}" type="presOf" srcId="{3DE52754-832B-48B3-8881-A45D9E53A59C}" destId="{D639B697-BE96-4487-AC7C-745113064277}" srcOrd="0" destOrd="0" presId="urn:microsoft.com/office/officeart/2005/8/layout/vProcess5"/>
    <dgm:cxn modelId="{ECF9B74D-631C-4288-81FA-2C020FF0F8D7}" srcId="{7B42ABB9-94DA-4D2C-915A-06922EEF4A16}" destId="{C518D7FD-550A-446C-922B-1101A0DE008C}" srcOrd="3" destOrd="0" parTransId="{44CF2076-5BE0-4E0B-A5A8-C3F480BCDD46}" sibTransId="{C200249B-2DDC-4783-8983-55A635125060}"/>
    <dgm:cxn modelId="{D5B8B99D-81EE-4C22-946B-61969EE4EF34}" type="presOf" srcId="{C518D7FD-550A-446C-922B-1101A0DE008C}" destId="{9F358555-02D4-4996-B91E-C0E3C9E6E23D}" srcOrd="1" destOrd="0" presId="urn:microsoft.com/office/officeart/2005/8/layout/vProcess5"/>
    <dgm:cxn modelId="{43C715EC-B3C4-4E7D-9F87-E4B0AC8A99FF}" type="presOf" srcId="{522B90B5-67C7-45CB-94EC-0B2145CA83B1}" destId="{6B4A3726-9519-41F7-A35D-672728E423EC}" srcOrd="0" destOrd="0" presId="urn:microsoft.com/office/officeart/2005/8/layout/vProcess5"/>
    <dgm:cxn modelId="{5975570E-2CBE-4DF1-91B3-A8E32FA60990}" srcId="{7B42ABB9-94DA-4D2C-915A-06922EEF4A16}" destId="{3DE52754-832B-48B3-8881-A45D9E53A59C}" srcOrd="0" destOrd="0" parTransId="{178463C9-4D60-4ADD-AC0E-AB62FE475B38}" sibTransId="{F06A199A-5CC9-4E19-B2D2-68DD3C63C5B8}"/>
    <dgm:cxn modelId="{0FB55CD2-28B1-44DC-B972-084F64FF1405}" type="presOf" srcId="{7B42ABB9-94DA-4D2C-915A-06922EEF4A16}" destId="{AC4F5969-861F-4EE6-87D9-37E939D6BAE8}" srcOrd="0" destOrd="0" presId="urn:microsoft.com/office/officeart/2005/8/layout/vProcess5"/>
    <dgm:cxn modelId="{A81F0336-712E-425E-8BD5-10C4B674EB8B}" type="presOf" srcId="{DAF75E26-A570-4743-8920-6B6442C0C76D}" destId="{54A3F8D2-0852-4877-A6ED-B3D8D2604428}" srcOrd="1" destOrd="0" presId="urn:microsoft.com/office/officeart/2005/8/layout/vProcess5"/>
    <dgm:cxn modelId="{95EF1332-1273-4F35-AF19-2C5A4F7809A5}" type="presOf" srcId="{F2CE2710-09C9-449C-959D-1B92A1CE6BA9}" destId="{BEB95DD5-E4A2-4A7C-A464-9A9DEE94101B}" srcOrd="0" destOrd="0" presId="urn:microsoft.com/office/officeart/2005/8/layout/vProcess5"/>
    <dgm:cxn modelId="{EE0C3815-C5F5-482E-A3A5-9506328B365C}" type="presParOf" srcId="{AC4F5969-861F-4EE6-87D9-37E939D6BAE8}" destId="{74D964FE-E491-4947-BEE7-FE71036C7E4C}" srcOrd="0" destOrd="0" presId="urn:microsoft.com/office/officeart/2005/8/layout/vProcess5"/>
    <dgm:cxn modelId="{4788697A-E516-455D-8DAD-32DB2F038520}" type="presParOf" srcId="{AC4F5969-861F-4EE6-87D9-37E939D6BAE8}" destId="{D639B697-BE96-4487-AC7C-745113064277}" srcOrd="1" destOrd="0" presId="urn:microsoft.com/office/officeart/2005/8/layout/vProcess5"/>
    <dgm:cxn modelId="{E27FA708-20D7-4A86-B9B2-F9186D1BAA90}" type="presParOf" srcId="{AC4F5969-861F-4EE6-87D9-37E939D6BAE8}" destId="{4BCD50AA-8800-48D2-9710-A1533AD2C3EF}" srcOrd="2" destOrd="0" presId="urn:microsoft.com/office/officeart/2005/8/layout/vProcess5"/>
    <dgm:cxn modelId="{4B8ADC69-A083-4CDB-9ECF-9DCB06222D9E}" type="presParOf" srcId="{AC4F5969-861F-4EE6-87D9-37E939D6BAE8}" destId="{31C68570-E236-4733-BD60-99830BCABB92}" srcOrd="3" destOrd="0" presId="urn:microsoft.com/office/officeart/2005/8/layout/vProcess5"/>
    <dgm:cxn modelId="{C1C04BF3-FFF9-4956-8E0B-92EC2C793D2B}" type="presParOf" srcId="{AC4F5969-861F-4EE6-87D9-37E939D6BAE8}" destId="{F6DE007A-0FEA-45CE-B288-31760B77D953}" srcOrd="4" destOrd="0" presId="urn:microsoft.com/office/officeart/2005/8/layout/vProcess5"/>
    <dgm:cxn modelId="{8FB02135-138E-4294-B780-7E9B905B5CE9}" type="presParOf" srcId="{AC4F5969-861F-4EE6-87D9-37E939D6BAE8}" destId="{1DC2A422-62F4-4669-B76F-30EDF5A4E6F3}" srcOrd="5" destOrd="0" presId="urn:microsoft.com/office/officeart/2005/8/layout/vProcess5"/>
    <dgm:cxn modelId="{E3A82156-FA3C-4B7D-9CD6-C1B4D53CA8C6}" type="presParOf" srcId="{AC4F5969-861F-4EE6-87D9-37E939D6BAE8}" destId="{6B4A3726-9519-41F7-A35D-672728E423EC}" srcOrd="6" destOrd="0" presId="urn:microsoft.com/office/officeart/2005/8/layout/vProcess5"/>
    <dgm:cxn modelId="{6395140A-EA96-4FC3-98EA-604546EA3A8D}" type="presParOf" srcId="{AC4F5969-861F-4EE6-87D9-37E939D6BAE8}" destId="{BEB95DD5-E4A2-4A7C-A464-9A9DEE94101B}" srcOrd="7" destOrd="0" presId="urn:microsoft.com/office/officeart/2005/8/layout/vProcess5"/>
    <dgm:cxn modelId="{06B9216B-C568-4B23-9772-AFC24DA33DCE}" type="presParOf" srcId="{AC4F5969-861F-4EE6-87D9-37E939D6BAE8}" destId="{B57E3AE4-F5AF-4176-BB60-0268EDAE823B}" srcOrd="8" destOrd="0" presId="urn:microsoft.com/office/officeart/2005/8/layout/vProcess5"/>
    <dgm:cxn modelId="{0DCE305C-D70A-4B42-9A79-9C06EE7AF2F0}" type="presParOf" srcId="{AC4F5969-861F-4EE6-87D9-37E939D6BAE8}" destId="{AFB9F475-C55A-4BDD-8738-966FA0788E81}" srcOrd="9" destOrd="0" presId="urn:microsoft.com/office/officeart/2005/8/layout/vProcess5"/>
    <dgm:cxn modelId="{FE49FA0F-EEA8-4660-9F71-41958D636D1B}" type="presParOf" srcId="{AC4F5969-861F-4EE6-87D9-37E939D6BAE8}" destId="{54A3F8D2-0852-4877-A6ED-B3D8D2604428}" srcOrd="10" destOrd="0" presId="urn:microsoft.com/office/officeart/2005/8/layout/vProcess5"/>
    <dgm:cxn modelId="{2337520E-659C-4D83-82A0-6DECC480326A}"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custT="1"/>
      <dgm:spPr/>
      <dgm:t>
        <a:bodyPr/>
        <a:lstStyle/>
        <a:p>
          <a:pPr algn="just"/>
          <a:r>
            <a:rPr lang="en-US" sz="3100" dirty="0" smtClean="0"/>
            <a:t>Sentence	</a:t>
          </a:r>
          <a:endParaRPr lang="en-US" sz="3100"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custT="1"/>
      <dgm:spPr/>
      <dgm:t>
        <a:bodyPr/>
        <a:lstStyle/>
        <a:p>
          <a:pPr algn="just"/>
          <a:endParaRPr lang="en-US" sz="3100"/>
        </a:p>
      </dgm:t>
    </dgm:pt>
    <dgm:pt modelId="{DAF75E26-A570-4743-8920-6B6442C0C76D}">
      <dgm:prSet phldrT="[Text]" custT="1"/>
      <dgm:spPr/>
      <dgm:t>
        <a:bodyPr/>
        <a:lstStyle/>
        <a:p>
          <a:pPr algn="just"/>
          <a:r>
            <a:rPr lang="en-US" sz="3100" dirty="0" smtClean="0"/>
            <a:t>Feature Extraction</a:t>
          </a:r>
          <a:endParaRPr lang="en-US" sz="3100"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custT="1"/>
      <dgm:spPr/>
      <dgm:t>
        <a:bodyPr/>
        <a:lstStyle/>
        <a:p>
          <a:pPr algn="just"/>
          <a:endParaRPr lang="en-US" sz="3100"/>
        </a:p>
      </dgm:t>
    </dgm:pt>
    <dgm:pt modelId="{C518D7FD-550A-446C-922B-1101A0DE008C}">
      <dgm:prSet phldrT="[Text]" custT="1"/>
      <dgm:spPr/>
      <dgm:t>
        <a:bodyPr/>
        <a:lstStyle/>
        <a:p>
          <a:pPr algn="just"/>
          <a:r>
            <a:rPr lang="en-US" sz="3100" dirty="0" smtClean="0"/>
            <a:t>Semantic Task</a:t>
          </a:r>
          <a:endParaRPr lang="en-US" sz="3100"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custT="1"/>
      <dgm:spPr>
        <a:solidFill>
          <a:schemeClr val="accent2"/>
        </a:solidFill>
      </dgm:spPr>
      <dgm:t>
        <a:bodyPr/>
        <a:lstStyle/>
        <a:p>
          <a:pPr algn="just"/>
          <a:r>
            <a:rPr lang="en-US" sz="3100" dirty="0" smtClean="0"/>
            <a:t>Bag of Words	</a:t>
          </a:r>
          <a:endParaRPr lang="en-US" sz="3100"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custT="1"/>
      <dgm:spPr/>
      <dgm:t>
        <a:bodyPr/>
        <a:lstStyle/>
        <a:p>
          <a:pPr algn="just"/>
          <a:endParaRPr lang="en-US" sz="3100"/>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7228A203-2384-4BB2-8074-57FD978E6667}" srcId="{7B42ABB9-94DA-4D2C-915A-06922EEF4A16}" destId="{FC459F5E-8D98-4CD5-A36C-B5F41E90050B}" srcOrd="1" destOrd="0" parTransId="{189D7922-B750-4D20-9DC4-090071A8C2EA}" sibTransId="{522B90B5-67C7-45CB-94EC-0B2145CA83B1}"/>
    <dgm:cxn modelId="{FF2117A4-FFAA-4CF0-B6DD-462F1C15C6A3}" type="presOf" srcId="{FC459F5E-8D98-4CD5-A36C-B5F41E90050B}" destId="{AFB9F475-C55A-4BDD-8738-966FA0788E81}" srcOrd="1"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105440C6-1CB9-46B6-AFC9-AE9FB497C0D2}" type="presOf" srcId="{DAF75E26-A570-4743-8920-6B6442C0C76D}" destId="{31C68570-E236-4733-BD60-99830BCABB92}" srcOrd="0" destOrd="0" presId="urn:microsoft.com/office/officeart/2005/8/layout/vProcess5"/>
    <dgm:cxn modelId="{45050B10-7112-4089-A8DC-0517279FC056}" type="presOf" srcId="{F2CE2710-09C9-449C-959D-1B92A1CE6BA9}" destId="{BEB95DD5-E4A2-4A7C-A464-9A9DEE94101B}" srcOrd="0" destOrd="0" presId="urn:microsoft.com/office/officeart/2005/8/layout/vProcess5"/>
    <dgm:cxn modelId="{393396E6-A5B0-4069-AC6A-973280C0EA82}" type="presOf" srcId="{7B42ABB9-94DA-4D2C-915A-06922EEF4A16}" destId="{AC4F5969-861F-4EE6-87D9-37E939D6BAE8}" srcOrd="0" destOrd="0" presId="urn:microsoft.com/office/officeart/2005/8/layout/vProcess5"/>
    <dgm:cxn modelId="{ECF9B74D-631C-4288-81FA-2C020FF0F8D7}" srcId="{7B42ABB9-94DA-4D2C-915A-06922EEF4A16}" destId="{C518D7FD-550A-446C-922B-1101A0DE008C}" srcOrd="3" destOrd="0" parTransId="{44CF2076-5BE0-4E0B-A5A8-C3F480BCDD46}" sibTransId="{C200249B-2DDC-4783-8983-55A635125060}"/>
    <dgm:cxn modelId="{BF7A3ABF-60BC-41C3-9B69-0F10578E897C}" type="presOf" srcId="{3DE52754-832B-48B3-8881-A45D9E53A59C}" destId="{D639B697-BE96-4487-AC7C-745113064277}" srcOrd="0" destOrd="0" presId="urn:microsoft.com/office/officeart/2005/8/layout/vProcess5"/>
    <dgm:cxn modelId="{5975570E-2CBE-4DF1-91B3-A8E32FA60990}" srcId="{7B42ABB9-94DA-4D2C-915A-06922EEF4A16}" destId="{3DE52754-832B-48B3-8881-A45D9E53A59C}" srcOrd="0" destOrd="0" parTransId="{178463C9-4D60-4ADD-AC0E-AB62FE475B38}" sibTransId="{F06A199A-5CC9-4E19-B2D2-68DD3C63C5B8}"/>
    <dgm:cxn modelId="{E0AEEA56-2BF7-4F37-A0F2-4F0CE2C95926}" type="presOf" srcId="{C518D7FD-550A-446C-922B-1101A0DE008C}" destId="{F6DE007A-0FEA-45CE-B288-31760B77D953}" srcOrd="0" destOrd="0" presId="urn:microsoft.com/office/officeart/2005/8/layout/vProcess5"/>
    <dgm:cxn modelId="{DF31B807-4750-47C2-8852-743669DF4930}" type="presOf" srcId="{DAF75E26-A570-4743-8920-6B6442C0C76D}" destId="{54A3F8D2-0852-4877-A6ED-B3D8D2604428}" srcOrd="1" destOrd="0" presId="urn:microsoft.com/office/officeart/2005/8/layout/vProcess5"/>
    <dgm:cxn modelId="{A3ED2D2E-AB4F-4FF2-8102-3E8086D881D2}" type="presOf" srcId="{C518D7FD-550A-446C-922B-1101A0DE008C}" destId="{9F358555-02D4-4996-B91E-C0E3C9E6E23D}" srcOrd="1" destOrd="0" presId="urn:microsoft.com/office/officeart/2005/8/layout/vProcess5"/>
    <dgm:cxn modelId="{D61C1328-05A7-4869-8E11-A8AB4624C2ED}" type="presOf" srcId="{3DE52754-832B-48B3-8881-A45D9E53A59C}" destId="{B57E3AE4-F5AF-4176-BB60-0268EDAE823B}" srcOrd="1" destOrd="0" presId="urn:microsoft.com/office/officeart/2005/8/layout/vProcess5"/>
    <dgm:cxn modelId="{677E3B58-53D8-456C-A6A1-61EE9B01DF09}" type="presOf" srcId="{FC459F5E-8D98-4CD5-A36C-B5F41E90050B}" destId="{4BCD50AA-8800-48D2-9710-A1533AD2C3EF}" srcOrd="0" destOrd="0" presId="urn:microsoft.com/office/officeart/2005/8/layout/vProcess5"/>
    <dgm:cxn modelId="{357CC53B-27A3-4C26-B549-4B36ED1A8A8B}" type="presOf" srcId="{522B90B5-67C7-45CB-94EC-0B2145CA83B1}" destId="{6B4A3726-9519-41F7-A35D-672728E423EC}" srcOrd="0" destOrd="0" presId="urn:microsoft.com/office/officeart/2005/8/layout/vProcess5"/>
    <dgm:cxn modelId="{A6AD4F3B-F6DD-48D8-8808-82EAD15ADCDB}" type="presOf" srcId="{F06A199A-5CC9-4E19-B2D2-68DD3C63C5B8}" destId="{1DC2A422-62F4-4669-B76F-30EDF5A4E6F3}" srcOrd="0" destOrd="0" presId="urn:microsoft.com/office/officeart/2005/8/layout/vProcess5"/>
    <dgm:cxn modelId="{EB68BE66-C6C4-4797-8161-136E63959037}" type="presParOf" srcId="{AC4F5969-861F-4EE6-87D9-37E939D6BAE8}" destId="{74D964FE-E491-4947-BEE7-FE71036C7E4C}" srcOrd="0" destOrd="0" presId="urn:microsoft.com/office/officeart/2005/8/layout/vProcess5"/>
    <dgm:cxn modelId="{DFC2E5D6-B92B-4858-8FFA-B143539C807C}" type="presParOf" srcId="{AC4F5969-861F-4EE6-87D9-37E939D6BAE8}" destId="{D639B697-BE96-4487-AC7C-745113064277}" srcOrd="1" destOrd="0" presId="urn:microsoft.com/office/officeart/2005/8/layout/vProcess5"/>
    <dgm:cxn modelId="{D0605733-5048-4899-AF08-D5A5F0E40B93}" type="presParOf" srcId="{AC4F5969-861F-4EE6-87D9-37E939D6BAE8}" destId="{4BCD50AA-8800-48D2-9710-A1533AD2C3EF}" srcOrd="2" destOrd="0" presId="urn:microsoft.com/office/officeart/2005/8/layout/vProcess5"/>
    <dgm:cxn modelId="{AE978F3B-F63F-40E2-A891-898F8BD08F08}" type="presParOf" srcId="{AC4F5969-861F-4EE6-87D9-37E939D6BAE8}" destId="{31C68570-E236-4733-BD60-99830BCABB92}" srcOrd="3" destOrd="0" presId="urn:microsoft.com/office/officeart/2005/8/layout/vProcess5"/>
    <dgm:cxn modelId="{FFB9D978-63A9-4820-82F2-29D9C7ED60E1}" type="presParOf" srcId="{AC4F5969-861F-4EE6-87D9-37E939D6BAE8}" destId="{F6DE007A-0FEA-45CE-B288-31760B77D953}" srcOrd="4" destOrd="0" presId="urn:microsoft.com/office/officeart/2005/8/layout/vProcess5"/>
    <dgm:cxn modelId="{4B3582AE-AD6B-4B5D-987D-6C16ECB043C9}" type="presParOf" srcId="{AC4F5969-861F-4EE6-87D9-37E939D6BAE8}" destId="{1DC2A422-62F4-4669-B76F-30EDF5A4E6F3}" srcOrd="5" destOrd="0" presId="urn:microsoft.com/office/officeart/2005/8/layout/vProcess5"/>
    <dgm:cxn modelId="{7576D0E3-319D-4057-9842-A376196BCF91}" type="presParOf" srcId="{AC4F5969-861F-4EE6-87D9-37E939D6BAE8}" destId="{6B4A3726-9519-41F7-A35D-672728E423EC}" srcOrd="6" destOrd="0" presId="urn:microsoft.com/office/officeart/2005/8/layout/vProcess5"/>
    <dgm:cxn modelId="{8C59BFFB-AB69-4B0D-8A7C-2F8C04751A76}" type="presParOf" srcId="{AC4F5969-861F-4EE6-87D9-37E939D6BAE8}" destId="{BEB95DD5-E4A2-4A7C-A464-9A9DEE94101B}" srcOrd="7" destOrd="0" presId="urn:microsoft.com/office/officeart/2005/8/layout/vProcess5"/>
    <dgm:cxn modelId="{D31CF427-E152-461B-AEE5-FCBD51AF7210}" type="presParOf" srcId="{AC4F5969-861F-4EE6-87D9-37E939D6BAE8}" destId="{B57E3AE4-F5AF-4176-BB60-0268EDAE823B}" srcOrd="8" destOrd="0" presId="urn:microsoft.com/office/officeart/2005/8/layout/vProcess5"/>
    <dgm:cxn modelId="{81799EF9-6A3F-468D-A044-0A39C09117DA}" type="presParOf" srcId="{AC4F5969-861F-4EE6-87D9-37E939D6BAE8}" destId="{AFB9F475-C55A-4BDD-8738-966FA0788E81}" srcOrd="9" destOrd="0" presId="urn:microsoft.com/office/officeart/2005/8/layout/vProcess5"/>
    <dgm:cxn modelId="{F7871423-8E10-4B0D-94D3-A7C9DC55F5F8}" type="presParOf" srcId="{AC4F5969-861F-4EE6-87D9-37E939D6BAE8}" destId="{54A3F8D2-0852-4877-A6ED-B3D8D2604428}" srcOrd="10" destOrd="0" presId="urn:microsoft.com/office/officeart/2005/8/layout/vProcess5"/>
    <dgm:cxn modelId="{9B4280AE-9BCB-4BB4-B118-4B987947CC0F}"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custT="1"/>
      <dgm:spPr/>
      <dgm:t>
        <a:bodyPr/>
        <a:lstStyle/>
        <a:p>
          <a:pPr algn="just"/>
          <a:r>
            <a:rPr lang="en-US" sz="3100" smtClean="0"/>
            <a:t>Sentence</a:t>
          </a:r>
          <a:r>
            <a:rPr lang="en-US" sz="3100" dirty="0" smtClean="0"/>
            <a:t>	</a:t>
          </a:r>
          <a:endParaRPr lang="en-US" sz="3100"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custT="1"/>
      <dgm:spPr/>
      <dgm:t>
        <a:bodyPr/>
        <a:lstStyle/>
        <a:p>
          <a:pPr algn="just"/>
          <a:endParaRPr lang="en-US" sz="3100"/>
        </a:p>
      </dgm:t>
    </dgm:pt>
    <dgm:pt modelId="{DAF75E26-A570-4743-8920-6B6442C0C76D}">
      <dgm:prSet phldrT="[Text]" custT="1"/>
      <dgm:spPr/>
      <dgm:t>
        <a:bodyPr/>
        <a:lstStyle/>
        <a:p>
          <a:pPr algn="just"/>
          <a:r>
            <a:rPr lang="en-US" sz="3100" dirty="0" smtClean="0"/>
            <a:t>Feature Extraction</a:t>
          </a:r>
          <a:endParaRPr lang="en-US" sz="3100"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custT="1"/>
      <dgm:spPr/>
      <dgm:t>
        <a:bodyPr/>
        <a:lstStyle/>
        <a:p>
          <a:pPr algn="just"/>
          <a:endParaRPr lang="en-US" sz="3100"/>
        </a:p>
      </dgm:t>
    </dgm:pt>
    <dgm:pt modelId="{C518D7FD-550A-446C-922B-1101A0DE008C}">
      <dgm:prSet phldrT="[Text]" custT="1"/>
      <dgm:spPr/>
      <dgm:t>
        <a:bodyPr/>
        <a:lstStyle/>
        <a:p>
          <a:pPr algn="just"/>
          <a:r>
            <a:rPr lang="en-US" sz="3100" dirty="0" smtClean="0"/>
            <a:t>Semantic Task</a:t>
          </a:r>
          <a:endParaRPr lang="en-US" sz="3100"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custT="1"/>
      <dgm:spPr>
        <a:solidFill>
          <a:srgbClr val="7030A0"/>
        </a:solidFill>
      </dgm:spPr>
      <dgm:t>
        <a:bodyPr/>
        <a:lstStyle/>
        <a:p>
          <a:pPr algn="just"/>
          <a:r>
            <a:rPr lang="en-US" sz="3100" dirty="0" smtClean="0"/>
            <a:t>Dependencies	</a:t>
          </a:r>
          <a:endParaRPr lang="en-US" sz="3100"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custT="1"/>
      <dgm:spPr/>
      <dgm:t>
        <a:bodyPr/>
        <a:lstStyle/>
        <a:p>
          <a:pPr algn="just"/>
          <a:endParaRPr lang="en-US" sz="3100"/>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7228A203-2384-4BB2-8074-57FD978E6667}" srcId="{7B42ABB9-94DA-4D2C-915A-06922EEF4A16}" destId="{FC459F5E-8D98-4CD5-A36C-B5F41E90050B}" srcOrd="1" destOrd="0" parTransId="{189D7922-B750-4D20-9DC4-090071A8C2EA}" sibTransId="{522B90B5-67C7-45CB-94EC-0B2145CA83B1}"/>
    <dgm:cxn modelId="{54878132-C184-4D2B-8EA1-3442DE9B9844}" type="presOf" srcId="{522B90B5-67C7-45CB-94EC-0B2145CA83B1}" destId="{6B4A3726-9519-41F7-A35D-672728E423EC}" srcOrd="0" destOrd="0" presId="urn:microsoft.com/office/officeart/2005/8/layout/vProcess5"/>
    <dgm:cxn modelId="{91790126-A0C9-4551-906D-45F0A1E0FF0A}" type="presOf" srcId="{C518D7FD-550A-446C-922B-1101A0DE008C}" destId="{F6DE007A-0FEA-45CE-B288-31760B77D953}" srcOrd="0" destOrd="0" presId="urn:microsoft.com/office/officeart/2005/8/layout/vProcess5"/>
    <dgm:cxn modelId="{459EF117-DAC2-4C70-AFD3-D944BFA106D2}" type="presOf" srcId="{3DE52754-832B-48B3-8881-A45D9E53A59C}" destId="{D639B697-BE96-4487-AC7C-745113064277}" srcOrd="0" destOrd="0" presId="urn:microsoft.com/office/officeart/2005/8/layout/vProcess5"/>
    <dgm:cxn modelId="{FE1A23C8-7D16-483D-A1F3-7B06D6112693}" type="presOf" srcId="{F06A199A-5CC9-4E19-B2D2-68DD3C63C5B8}" destId="{1DC2A422-62F4-4669-B76F-30EDF5A4E6F3}" srcOrd="0" destOrd="0" presId="urn:microsoft.com/office/officeart/2005/8/layout/vProcess5"/>
    <dgm:cxn modelId="{2CD8140E-8B62-43B8-91D1-1E1E25BCF89F}" type="presOf" srcId="{3DE52754-832B-48B3-8881-A45D9E53A59C}" destId="{B57E3AE4-F5AF-4176-BB60-0268EDAE823B}" srcOrd="1" destOrd="0" presId="urn:microsoft.com/office/officeart/2005/8/layout/vProcess5"/>
    <dgm:cxn modelId="{5A8A04BE-51D9-4B98-9A5D-E14B8987C7B3}" type="presOf" srcId="{F2CE2710-09C9-449C-959D-1B92A1CE6BA9}" destId="{BEB95DD5-E4A2-4A7C-A464-9A9DEE94101B}" srcOrd="0" destOrd="0" presId="urn:microsoft.com/office/officeart/2005/8/layout/vProcess5"/>
    <dgm:cxn modelId="{6651DD59-A849-4F24-82F4-5263AF3DEF3C}" type="presOf" srcId="{DAF75E26-A570-4743-8920-6B6442C0C76D}" destId="{31C68570-E236-4733-BD60-99830BCABB92}" srcOrd="0" destOrd="0" presId="urn:microsoft.com/office/officeart/2005/8/layout/vProcess5"/>
    <dgm:cxn modelId="{9CE45838-212A-462B-AE2D-487ABE19E322}" type="presOf" srcId="{FC459F5E-8D98-4CD5-A36C-B5F41E90050B}" destId="{AFB9F475-C55A-4BDD-8738-966FA0788E81}" srcOrd="1" destOrd="0" presId="urn:microsoft.com/office/officeart/2005/8/layout/vProcess5"/>
    <dgm:cxn modelId="{04F51A9A-6369-419D-9308-5CBF070180BB}" type="presOf" srcId="{FC459F5E-8D98-4CD5-A36C-B5F41E90050B}" destId="{4BCD50AA-8800-48D2-9710-A1533AD2C3EF}" srcOrd="0"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ECF9B74D-631C-4288-81FA-2C020FF0F8D7}" srcId="{7B42ABB9-94DA-4D2C-915A-06922EEF4A16}" destId="{C518D7FD-550A-446C-922B-1101A0DE008C}" srcOrd="3" destOrd="0" parTransId="{44CF2076-5BE0-4E0B-A5A8-C3F480BCDD46}" sibTransId="{C200249B-2DDC-4783-8983-55A635125060}"/>
    <dgm:cxn modelId="{5975570E-2CBE-4DF1-91B3-A8E32FA60990}" srcId="{7B42ABB9-94DA-4D2C-915A-06922EEF4A16}" destId="{3DE52754-832B-48B3-8881-A45D9E53A59C}" srcOrd="0" destOrd="0" parTransId="{178463C9-4D60-4ADD-AC0E-AB62FE475B38}" sibTransId="{F06A199A-5CC9-4E19-B2D2-68DD3C63C5B8}"/>
    <dgm:cxn modelId="{22A53389-387B-43AC-889B-8A349E074E24}" type="presOf" srcId="{7B42ABB9-94DA-4D2C-915A-06922EEF4A16}" destId="{AC4F5969-861F-4EE6-87D9-37E939D6BAE8}" srcOrd="0" destOrd="0" presId="urn:microsoft.com/office/officeart/2005/8/layout/vProcess5"/>
    <dgm:cxn modelId="{D946B70A-E5AE-4190-9154-19C4750547C6}" type="presOf" srcId="{DAF75E26-A570-4743-8920-6B6442C0C76D}" destId="{54A3F8D2-0852-4877-A6ED-B3D8D2604428}" srcOrd="1" destOrd="0" presId="urn:microsoft.com/office/officeart/2005/8/layout/vProcess5"/>
    <dgm:cxn modelId="{0C1C0CDB-2A09-4962-8AD3-82C241457527}" type="presOf" srcId="{C518D7FD-550A-446C-922B-1101A0DE008C}" destId="{9F358555-02D4-4996-B91E-C0E3C9E6E23D}" srcOrd="1" destOrd="0" presId="urn:microsoft.com/office/officeart/2005/8/layout/vProcess5"/>
    <dgm:cxn modelId="{FD097765-590F-475F-BFD4-6B123D68EC49}" type="presParOf" srcId="{AC4F5969-861F-4EE6-87D9-37E939D6BAE8}" destId="{74D964FE-E491-4947-BEE7-FE71036C7E4C}" srcOrd="0" destOrd="0" presId="urn:microsoft.com/office/officeart/2005/8/layout/vProcess5"/>
    <dgm:cxn modelId="{5F81FC7A-089F-4AE5-8A94-120F97B5199E}" type="presParOf" srcId="{AC4F5969-861F-4EE6-87D9-37E939D6BAE8}" destId="{D639B697-BE96-4487-AC7C-745113064277}" srcOrd="1" destOrd="0" presId="urn:microsoft.com/office/officeart/2005/8/layout/vProcess5"/>
    <dgm:cxn modelId="{0797E930-94EF-4406-8B74-0A56A7742415}" type="presParOf" srcId="{AC4F5969-861F-4EE6-87D9-37E939D6BAE8}" destId="{4BCD50AA-8800-48D2-9710-A1533AD2C3EF}" srcOrd="2" destOrd="0" presId="urn:microsoft.com/office/officeart/2005/8/layout/vProcess5"/>
    <dgm:cxn modelId="{DCD8C5EF-CBFA-4764-BC18-4824A3E2492C}" type="presParOf" srcId="{AC4F5969-861F-4EE6-87D9-37E939D6BAE8}" destId="{31C68570-E236-4733-BD60-99830BCABB92}" srcOrd="3" destOrd="0" presId="urn:microsoft.com/office/officeart/2005/8/layout/vProcess5"/>
    <dgm:cxn modelId="{1D1A983C-6CFA-4C5B-9AD7-D1506568A2B2}" type="presParOf" srcId="{AC4F5969-861F-4EE6-87D9-37E939D6BAE8}" destId="{F6DE007A-0FEA-45CE-B288-31760B77D953}" srcOrd="4" destOrd="0" presId="urn:microsoft.com/office/officeart/2005/8/layout/vProcess5"/>
    <dgm:cxn modelId="{C144A6DA-1B07-4AB2-A888-3EBD3C19B626}" type="presParOf" srcId="{AC4F5969-861F-4EE6-87D9-37E939D6BAE8}" destId="{1DC2A422-62F4-4669-B76F-30EDF5A4E6F3}" srcOrd="5" destOrd="0" presId="urn:microsoft.com/office/officeart/2005/8/layout/vProcess5"/>
    <dgm:cxn modelId="{84D17E4E-9ADD-4C25-A013-41495C18DF5E}" type="presParOf" srcId="{AC4F5969-861F-4EE6-87D9-37E939D6BAE8}" destId="{6B4A3726-9519-41F7-A35D-672728E423EC}" srcOrd="6" destOrd="0" presId="urn:microsoft.com/office/officeart/2005/8/layout/vProcess5"/>
    <dgm:cxn modelId="{BC12228A-E3B9-4FBD-9FCD-5FF5805182C1}" type="presParOf" srcId="{AC4F5969-861F-4EE6-87D9-37E939D6BAE8}" destId="{BEB95DD5-E4A2-4A7C-A464-9A9DEE94101B}" srcOrd="7" destOrd="0" presId="urn:microsoft.com/office/officeart/2005/8/layout/vProcess5"/>
    <dgm:cxn modelId="{3ADF1CC4-8166-450A-A22B-92948B649BB4}" type="presParOf" srcId="{AC4F5969-861F-4EE6-87D9-37E939D6BAE8}" destId="{B57E3AE4-F5AF-4176-BB60-0268EDAE823B}" srcOrd="8" destOrd="0" presId="urn:microsoft.com/office/officeart/2005/8/layout/vProcess5"/>
    <dgm:cxn modelId="{A2CF15F3-9050-4536-AE89-EB86B4CFC1F6}" type="presParOf" srcId="{AC4F5969-861F-4EE6-87D9-37E939D6BAE8}" destId="{AFB9F475-C55A-4BDD-8738-966FA0788E81}" srcOrd="9" destOrd="0" presId="urn:microsoft.com/office/officeart/2005/8/layout/vProcess5"/>
    <dgm:cxn modelId="{784FB44C-2012-4B86-A372-C6931BFA0E95}" type="presParOf" srcId="{AC4F5969-861F-4EE6-87D9-37E939D6BAE8}" destId="{54A3F8D2-0852-4877-A6ED-B3D8D2604428}" srcOrd="10" destOrd="0" presId="urn:microsoft.com/office/officeart/2005/8/layout/vProcess5"/>
    <dgm:cxn modelId="{F3254CA3-0817-4DBF-8D08-2CB932CEF75F}"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custT="1"/>
      <dgm:spPr/>
      <dgm:t>
        <a:bodyPr/>
        <a:lstStyle/>
        <a:p>
          <a:pPr algn="just"/>
          <a:r>
            <a:rPr lang="en-US" sz="3100" smtClean="0"/>
            <a:t>Sentence</a:t>
          </a:r>
          <a:r>
            <a:rPr lang="en-US" sz="3100" dirty="0" smtClean="0"/>
            <a:t>	</a:t>
          </a:r>
          <a:endParaRPr lang="en-US" sz="3100"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custT="1"/>
      <dgm:spPr/>
      <dgm:t>
        <a:bodyPr/>
        <a:lstStyle/>
        <a:p>
          <a:pPr algn="just"/>
          <a:endParaRPr lang="en-US" sz="3100"/>
        </a:p>
      </dgm:t>
    </dgm:pt>
    <dgm:pt modelId="{DAF75E26-A570-4743-8920-6B6442C0C76D}">
      <dgm:prSet phldrT="[Text]" custT="1"/>
      <dgm:spPr/>
      <dgm:t>
        <a:bodyPr/>
        <a:lstStyle/>
        <a:p>
          <a:pPr algn="just"/>
          <a:r>
            <a:rPr lang="en-US" sz="3100" dirty="0" smtClean="0"/>
            <a:t>Feature Extraction</a:t>
          </a:r>
          <a:endParaRPr lang="en-US" sz="3100"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custT="1"/>
      <dgm:spPr/>
      <dgm:t>
        <a:bodyPr/>
        <a:lstStyle/>
        <a:p>
          <a:pPr algn="just"/>
          <a:endParaRPr lang="en-US" sz="3100"/>
        </a:p>
      </dgm:t>
    </dgm:pt>
    <dgm:pt modelId="{C518D7FD-550A-446C-922B-1101A0DE008C}">
      <dgm:prSet phldrT="[Text]" custT="1"/>
      <dgm:spPr/>
      <dgm:t>
        <a:bodyPr/>
        <a:lstStyle/>
        <a:p>
          <a:pPr algn="just"/>
          <a:r>
            <a:rPr lang="en-US" sz="3100" dirty="0" smtClean="0"/>
            <a:t>Semantic Task</a:t>
          </a:r>
          <a:endParaRPr lang="en-US" sz="3100"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custT="1"/>
      <dgm:spPr>
        <a:solidFill>
          <a:schemeClr val="accent6"/>
        </a:solidFill>
      </dgm:spPr>
      <dgm:t>
        <a:bodyPr/>
        <a:lstStyle/>
        <a:p>
          <a:pPr algn="just"/>
          <a:r>
            <a:rPr lang="en-US" sz="3100" dirty="0" smtClean="0"/>
            <a:t>SRL	</a:t>
          </a:r>
          <a:endParaRPr lang="en-US" sz="3100"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custT="1"/>
      <dgm:spPr/>
      <dgm:t>
        <a:bodyPr/>
        <a:lstStyle/>
        <a:p>
          <a:pPr algn="just"/>
          <a:endParaRPr lang="en-US" sz="3100"/>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9E8BB72A-9915-48E2-A6E3-3AC9A36932E2}" type="presOf" srcId="{FC459F5E-8D98-4CD5-A36C-B5F41E90050B}" destId="{4BCD50AA-8800-48D2-9710-A1533AD2C3EF}" srcOrd="0" destOrd="0" presId="urn:microsoft.com/office/officeart/2005/8/layout/vProcess5"/>
    <dgm:cxn modelId="{7228A203-2384-4BB2-8074-57FD978E6667}" srcId="{7B42ABB9-94DA-4D2C-915A-06922EEF4A16}" destId="{FC459F5E-8D98-4CD5-A36C-B5F41E90050B}" srcOrd="1" destOrd="0" parTransId="{189D7922-B750-4D20-9DC4-090071A8C2EA}" sibTransId="{522B90B5-67C7-45CB-94EC-0B2145CA83B1}"/>
    <dgm:cxn modelId="{FFF06F39-3F6E-4C7F-BD13-62C163FB5ECA}" type="presOf" srcId="{522B90B5-67C7-45CB-94EC-0B2145CA83B1}" destId="{6B4A3726-9519-41F7-A35D-672728E423EC}" srcOrd="0" destOrd="0" presId="urn:microsoft.com/office/officeart/2005/8/layout/vProcess5"/>
    <dgm:cxn modelId="{D89A31BD-F10C-493B-9122-D8BB0615B589}" type="presOf" srcId="{3DE52754-832B-48B3-8881-A45D9E53A59C}" destId="{B57E3AE4-F5AF-4176-BB60-0268EDAE823B}" srcOrd="1" destOrd="0" presId="urn:microsoft.com/office/officeart/2005/8/layout/vProcess5"/>
    <dgm:cxn modelId="{BC4B1461-C432-461E-AF68-D01B0B1EEF26}" type="presOf" srcId="{7B42ABB9-94DA-4D2C-915A-06922EEF4A16}" destId="{AC4F5969-861F-4EE6-87D9-37E939D6BAE8}" srcOrd="0"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ECF9B74D-631C-4288-81FA-2C020FF0F8D7}" srcId="{7B42ABB9-94DA-4D2C-915A-06922EEF4A16}" destId="{C518D7FD-550A-446C-922B-1101A0DE008C}" srcOrd="3" destOrd="0" parTransId="{44CF2076-5BE0-4E0B-A5A8-C3F480BCDD46}" sibTransId="{C200249B-2DDC-4783-8983-55A635125060}"/>
    <dgm:cxn modelId="{05ACA486-B1CA-4B63-8DDC-0BD1919D71A5}" type="presOf" srcId="{DAF75E26-A570-4743-8920-6B6442C0C76D}" destId="{54A3F8D2-0852-4877-A6ED-B3D8D2604428}" srcOrd="1" destOrd="0" presId="urn:microsoft.com/office/officeart/2005/8/layout/vProcess5"/>
    <dgm:cxn modelId="{5975570E-2CBE-4DF1-91B3-A8E32FA60990}" srcId="{7B42ABB9-94DA-4D2C-915A-06922EEF4A16}" destId="{3DE52754-832B-48B3-8881-A45D9E53A59C}" srcOrd="0" destOrd="0" parTransId="{178463C9-4D60-4ADD-AC0E-AB62FE475B38}" sibTransId="{F06A199A-5CC9-4E19-B2D2-68DD3C63C5B8}"/>
    <dgm:cxn modelId="{6C4EB452-593B-4311-B582-D37894A55599}" type="presOf" srcId="{F06A199A-5CC9-4E19-B2D2-68DD3C63C5B8}" destId="{1DC2A422-62F4-4669-B76F-30EDF5A4E6F3}" srcOrd="0" destOrd="0" presId="urn:microsoft.com/office/officeart/2005/8/layout/vProcess5"/>
    <dgm:cxn modelId="{1AD8FDE2-E231-4EF4-96C5-E9589882C892}" type="presOf" srcId="{C518D7FD-550A-446C-922B-1101A0DE008C}" destId="{9F358555-02D4-4996-B91E-C0E3C9E6E23D}" srcOrd="1" destOrd="0" presId="urn:microsoft.com/office/officeart/2005/8/layout/vProcess5"/>
    <dgm:cxn modelId="{405A37A5-52B4-4D09-93FE-B6F5277ACC75}" type="presOf" srcId="{DAF75E26-A570-4743-8920-6B6442C0C76D}" destId="{31C68570-E236-4733-BD60-99830BCABB92}" srcOrd="0" destOrd="0" presId="urn:microsoft.com/office/officeart/2005/8/layout/vProcess5"/>
    <dgm:cxn modelId="{03510686-F436-42D8-BF3A-00A6165F52DC}" type="presOf" srcId="{F2CE2710-09C9-449C-959D-1B92A1CE6BA9}" destId="{BEB95DD5-E4A2-4A7C-A464-9A9DEE94101B}" srcOrd="0" destOrd="0" presId="urn:microsoft.com/office/officeart/2005/8/layout/vProcess5"/>
    <dgm:cxn modelId="{AAD7FE8E-EBD7-4073-AD49-683A50E64A05}" type="presOf" srcId="{FC459F5E-8D98-4CD5-A36C-B5F41E90050B}" destId="{AFB9F475-C55A-4BDD-8738-966FA0788E81}" srcOrd="1" destOrd="0" presId="urn:microsoft.com/office/officeart/2005/8/layout/vProcess5"/>
    <dgm:cxn modelId="{8FCFAD39-0A8B-4699-86EE-DDEB42EAF61B}" type="presOf" srcId="{C518D7FD-550A-446C-922B-1101A0DE008C}" destId="{F6DE007A-0FEA-45CE-B288-31760B77D953}" srcOrd="0" destOrd="0" presId="urn:microsoft.com/office/officeart/2005/8/layout/vProcess5"/>
    <dgm:cxn modelId="{4255A62D-5491-4109-8074-3FEE681FA51D}" type="presOf" srcId="{3DE52754-832B-48B3-8881-A45D9E53A59C}" destId="{D639B697-BE96-4487-AC7C-745113064277}" srcOrd="0" destOrd="0" presId="urn:microsoft.com/office/officeart/2005/8/layout/vProcess5"/>
    <dgm:cxn modelId="{2BB10F63-5A25-48C1-9456-5500952A67F3}" type="presParOf" srcId="{AC4F5969-861F-4EE6-87D9-37E939D6BAE8}" destId="{74D964FE-E491-4947-BEE7-FE71036C7E4C}" srcOrd="0" destOrd="0" presId="urn:microsoft.com/office/officeart/2005/8/layout/vProcess5"/>
    <dgm:cxn modelId="{5D9B1A4E-D1A9-4765-A58B-81D4D8888B9F}" type="presParOf" srcId="{AC4F5969-861F-4EE6-87D9-37E939D6BAE8}" destId="{D639B697-BE96-4487-AC7C-745113064277}" srcOrd="1" destOrd="0" presId="urn:microsoft.com/office/officeart/2005/8/layout/vProcess5"/>
    <dgm:cxn modelId="{7CB2D305-6472-4234-AD60-5449A7AC85EE}" type="presParOf" srcId="{AC4F5969-861F-4EE6-87D9-37E939D6BAE8}" destId="{4BCD50AA-8800-48D2-9710-A1533AD2C3EF}" srcOrd="2" destOrd="0" presId="urn:microsoft.com/office/officeart/2005/8/layout/vProcess5"/>
    <dgm:cxn modelId="{3A4CD41D-F4C9-4D70-8DD7-72BBBBB77982}" type="presParOf" srcId="{AC4F5969-861F-4EE6-87D9-37E939D6BAE8}" destId="{31C68570-E236-4733-BD60-99830BCABB92}" srcOrd="3" destOrd="0" presId="urn:microsoft.com/office/officeart/2005/8/layout/vProcess5"/>
    <dgm:cxn modelId="{072DA45B-01B3-489E-8631-882AF8A8FEDD}" type="presParOf" srcId="{AC4F5969-861F-4EE6-87D9-37E939D6BAE8}" destId="{F6DE007A-0FEA-45CE-B288-31760B77D953}" srcOrd="4" destOrd="0" presId="urn:microsoft.com/office/officeart/2005/8/layout/vProcess5"/>
    <dgm:cxn modelId="{52E40D9B-3D7D-43BE-AAAE-3D3102F04BE2}" type="presParOf" srcId="{AC4F5969-861F-4EE6-87D9-37E939D6BAE8}" destId="{1DC2A422-62F4-4669-B76F-30EDF5A4E6F3}" srcOrd="5" destOrd="0" presId="urn:microsoft.com/office/officeart/2005/8/layout/vProcess5"/>
    <dgm:cxn modelId="{A0283B4C-A0F5-4920-A454-AB19017BFFA9}" type="presParOf" srcId="{AC4F5969-861F-4EE6-87D9-37E939D6BAE8}" destId="{6B4A3726-9519-41F7-A35D-672728E423EC}" srcOrd="6" destOrd="0" presId="urn:microsoft.com/office/officeart/2005/8/layout/vProcess5"/>
    <dgm:cxn modelId="{E43645E1-98E0-4AC7-9710-7C7A78C60452}" type="presParOf" srcId="{AC4F5969-861F-4EE6-87D9-37E939D6BAE8}" destId="{BEB95DD5-E4A2-4A7C-A464-9A9DEE94101B}" srcOrd="7" destOrd="0" presId="urn:microsoft.com/office/officeart/2005/8/layout/vProcess5"/>
    <dgm:cxn modelId="{5F55051B-4CBD-49FA-A697-68D522D9319F}" type="presParOf" srcId="{AC4F5969-861F-4EE6-87D9-37E939D6BAE8}" destId="{B57E3AE4-F5AF-4176-BB60-0268EDAE823B}" srcOrd="8" destOrd="0" presId="urn:microsoft.com/office/officeart/2005/8/layout/vProcess5"/>
    <dgm:cxn modelId="{101CE534-9BC9-40D8-9A37-8BD79E02C6EF}" type="presParOf" srcId="{AC4F5969-861F-4EE6-87D9-37E939D6BAE8}" destId="{AFB9F475-C55A-4BDD-8738-966FA0788E81}" srcOrd="9" destOrd="0" presId="urn:microsoft.com/office/officeart/2005/8/layout/vProcess5"/>
    <dgm:cxn modelId="{12E33547-08CD-4918-A6D9-C4E05003C192}" type="presParOf" srcId="{AC4F5969-861F-4EE6-87D9-37E939D6BAE8}" destId="{54A3F8D2-0852-4877-A6ED-B3D8D2604428}" srcOrd="10" destOrd="0" presId="urn:microsoft.com/office/officeart/2005/8/layout/vProcess5"/>
    <dgm:cxn modelId="{560EF872-74E8-43D2-A5EF-BF0C0DAD1213}"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2ABB9-94DA-4D2C-915A-06922EEF4A1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DE52754-832B-48B3-8881-A45D9E53A59C}">
      <dgm:prSet phldrT="[Text]" custT="1"/>
      <dgm:spPr/>
      <dgm:t>
        <a:bodyPr/>
        <a:lstStyle/>
        <a:p>
          <a:pPr algn="just"/>
          <a:r>
            <a:rPr lang="en-US" sz="3100" smtClean="0"/>
            <a:t>Sentence</a:t>
          </a:r>
          <a:r>
            <a:rPr lang="en-US" sz="3100" dirty="0" smtClean="0"/>
            <a:t>	</a:t>
          </a:r>
          <a:endParaRPr lang="en-US" sz="3100" dirty="0"/>
        </a:p>
      </dgm:t>
    </dgm:pt>
    <dgm:pt modelId="{178463C9-4D60-4ADD-AC0E-AB62FE475B38}" type="parTrans" cxnId="{5975570E-2CBE-4DF1-91B3-A8E32FA60990}">
      <dgm:prSet/>
      <dgm:spPr/>
      <dgm:t>
        <a:bodyPr/>
        <a:lstStyle/>
        <a:p>
          <a:endParaRPr lang="en-US"/>
        </a:p>
      </dgm:t>
    </dgm:pt>
    <dgm:pt modelId="{F06A199A-5CC9-4E19-B2D2-68DD3C63C5B8}" type="sibTrans" cxnId="{5975570E-2CBE-4DF1-91B3-A8E32FA60990}">
      <dgm:prSet custT="1"/>
      <dgm:spPr/>
      <dgm:t>
        <a:bodyPr/>
        <a:lstStyle/>
        <a:p>
          <a:pPr algn="just"/>
          <a:endParaRPr lang="en-US" sz="3100"/>
        </a:p>
      </dgm:t>
    </dgm:pt>
    <dgm:pt modelId="{DAF75E26-A570-4743-8920-6B6442C0C76D}">
      <dgm:prSet phldrT="[Text]" custT="1"/>
      <dgm:spPr/>
      <dgm:t>
        <a:bodyPr/>
        <a:lstStyle/>
        <a:p>
          <a:pPr algn="just"/>
          <a:r>
            <a:rPr lang="en-US" sz="3100" dirty="0" smtClean="0"/>
            <a:t>Feature Extraction</a:t>
          </a:r>
          <a:endParaRPr lang="en-US" sz="3100" dirty="0"/>
        </a:p>
      </dgm:t>
    </dgm:pt>
    <dgm:pt modelId="{44164E1A-BA75-4E2E-8CE5-B005AEE8F42E}" type="parTrans" cxnId="{58CC0EC1-DDBE-4805-9F18-9A8EAB025B25}">
      <dgm:prSet/>
      <dgm:spPr/>
      <dgm:t>
        <a:bodyPr/>
        <a:lstStyle/>
        <a:p>
          <a:endParaRPr lang="en-US"/>
        </a:p>
      </dgm:t>
    </dgm:pt>
    <dgm:pt modelId="{F2CE2710-09C9-449C-959D-1B92A1CE6BA9}" type="sibTrans" cxnId="{58CC0EC1-DDBE-4805-9F18-9A8EAB025B25}">
      <dgm:prSet custT="1"/>
      <dgm:spPr/>
      <dgm:t>
        <a:bodyPr/>
        <a:lstStyle/>
        <a:p>
          <a:pPr algn="just"/>
          <a:endParaRPr lang="en-US" sz="3100"/>
        </a:p>
      </dgm:t>
    </dgm:pt>
    <dgm:pt modelId="{C518D7FD-550A-446C-922B-1101A0DE008C}">
      <dgm:prSet phldrT="[Text]" custT="1"/>
      <dgm:spPr/>
      <dgm:t>
        <a:bodyPr/>
        <a:lstStyle/>
        <a:p>
          <a:pPr algn="just"/>
          <a:r>
            <a:rPr lang="en-US" sz="3100" dirty="0" smtClean="0"/>
            <a:t>Semantic Task</a:t>
          </a:r>
          <a:endParaRPr lang="en-US" sz="3100" dirty="0"/>
        </a:p>
      </dgm:t>
    </dgm:pt>
    <dgm:pt modelId="{44CF2076-5BE0-4E0B-A5A8-C3F480BCDD46}" type="parTrans" cxnId="{ECF9B74D-631C-4288-81FA-2C020FF0F8D7}">
      <dgm:prSet/>
      <dgm:spPr/>
      <dgm:t>
        <a:bodyPr/>
        <a:lstStyle/>
        <a:p>
          <a:endParaRPr lang="en-US"/>
        </a:p>
      </dgm:t>
    </dgm:pt>
    <dgm:pt modelId="{C200249B-2DDC-4783-8983-55A635125060}" type="sibTrans" cxnId="{ECF9B74D-631C-4288-81FA-2C020FF0F8D7}">
      <dgm:prSet/>
      <dgm:spPr/>
      <dgm:t>
        <a:bodyPr/>
        <a:lstStyle/>
        <a:p>
          <a:endParaRPr lang="en-US"/>
        </a:p>
      </dgm:t>
    </dgm:pt>
    <dgm:pt modelId="{FC459F5E-8D98-4CD5-A36C-B5F41E90050B}">
      <dgm:prSet phldrT="[Text]" custT="1"/>
      <dgm:spPr>
        <a:solidFill>
          <a:schemeClr val="accent4"/>
        </a:solidFill>
      </dgm:spPr>
      <dgm:t>
        <a:bodyPr/>
        <a:lstStyle/>
        <a:p>
          <a:pPr algn="just"/>
          <a:r>
            <a:rPr lang="en-US" sz="3100" dirty="0" smtClean="0"/>
            <a:t>Open IE	</a:t>
          </a:r>
          <a:endParaRPr lang="en-US" sz="3100" dirty="0"/>
        </a:p>
      </dgm:t>
    </dgm:pt>
    <dgm:pt modelId="{189D7922-B750-4D20-9DC4-090071A8C2EA}" type="parTrans" cxnId="{7228A203-2384-4BB2-8074-57FD978E6667}">
      <dgm:prSet/>
      <dgm:spPr/>
      <dgm:t>
        <a:bodyPr/>
        <a:lstStyle/>
        <a:p>
          <a:endParaRPr lang="en-US"/>
        </a:p>
      </dgm:t>
    </dgm:pt>
    <dgm:pt modelId="{522B90B5-67C7-45CB-94EC-0B2145CA83B1}" type="sibTrans" cxnId="{7228A203-2384-4BB2-8074-57FD978E6667}">
      <dgm:prSet custT="1"/>
      <dgm:spPr/>
      <dgm:t>
        <a:bodyPr/>
        <a:lstStyle/>
        <a:p>
          <a:pPr algn="just"/>
          <a:endParaRPr lang="en-US" sz="3100"/>
        </a:p>
      </dgm:t>
    </dgm:pt>
    <dgm:pt modelId="{AC4F5969-861F-4EE6-87D9-37E939D6BAE8}" type="pres">
      <dgm:prSet presAssocID="{7B42ABB9-94DA-4D2C-915A-06922EEF4A16}" presName="outerComposite" presStyleCnt="0">
        <dgm:presLayoutVars>
          <dgm:chMax val="5"/>
          <dgm:dir/>
          <dgm:resizeHandles val="exact"/>
        </dgm:presLayoutVars>
      </dgm:prSet>
      <dgm:spPr/>
      <dgm:t>
        <a:bodyPr/>
        <a:lstStyle/>
        <a:p>
          <a:endParaRPr lang="en-US"/>
        </a:p>
      </dgm:t>
    </dgm:pt>
    <dgm:pt modelId="{74D964FE-E491-4947-BEE7-FE71036C7E4C}" type="pres">
      <dgm:prSet presAssocID="{7B42ABB9-94DA-4D2C-915A-06922EEF4A16}" presName="dummyMaxCanvas" presStyleCnt="0">
        <dgm:presLayoutVars/>
      </dgm:prSet>
      <dgm:spPr/>
    </dgm:pt>
    <dgm:pt modelId="{D639B697-BE96-4487-AC7C-745113064277}" type="pres">
      <dgm:prSet presAssocID="{7B42ABB9-94DA-4D2C-915A-06922EEF4A16}" presName="FourNodes_1" presStyleLbl="node1" presStyleIdx="0" presStyleCnt="4">
        <dgm:presLayoutVars>
          <dgm:bulletEnabled val="1"/>
        </dgm:presLayoutVars>
      </dgm:prSet>
      <dgm:spPr/>
      <dgm:t>
        <a:bodyPr/>
        <a:lstStyle/>
        <a:p>
          <a:endParaRPr lang="en-US"/>
        </a:p>
      </dgm:t>
    </dgm:pt>
    <dgm:pt modelId="{4BCD50AA-8800-48D2-9710-A1533AD2C3EF}" type="pres">
      <dgm:prSet presAssocID="{7B42ABB9-94DA-4D2C-915A-06922EEF4A16}" presName="FourNodes_2" presStyleLbl="node1" presStyleIdx="1" presStyleCnt="4">
        <dgm:presLayoutVars>
          <dgm:bulletEnabled val="1"/>
        </dgm:presLayoutVars>
      </dgm:prSet>
      <dgm:spPr/>
      <dgm:t>
        <a:bodyPr/>
        <a:lstStyle/>
        <a:p>
          <a:endParaRPr lang="en-US"/>
        </a:p>
      </dgm:t>
    </dgm:pt>
    <dgm:pt modelId="{31C68570-E236-4733-BD60-99830BCABB92}" type="pres">
      <dgm:prSet presAssocID="{7B42ABB9-94DA-4D2C-915A-06922EEF4A16}" presName="FourNodes_3" presStyleLbl="node1" presStyleIdx="2" presStyleCnt="4">
        <dgm:presLayoutVars>
          <dgm:bulletEnabled val="1"/>
        </dgm:presLayoutVars>
      </dgm:prSet>
      <dgm:spPr/>
      <dgm:t>
        <a:bodyPr/>
        <a:lstStyle/>
        <a:p>
          <a:endParaRPr lang="en-US"/>
        </a:p>
      </dgm:t>
    </dgm:pt>
    <dgm:pt modelId="{F6DE007A-0FEA-45CE-B288-31760B77D953}" type="pres">
      <dgm:prSet presAssocID="{7B42ABB9-94DA-4D2C-915A-06922EEF4A16}" presName="FourNodes_4" presStyleLbl="node1" presStyleIdx="3" presStyleCnt="4">
        <dgm:presLayoutVars>
          <dgm:bulletEnabled val="1"/>
        </dgm:presLayoutVars>
      </dgm:prSet>
      <dgm:spPr/>
      <dgm:t>
        <a:bodyPr/>
        <a:lstStyle/>
        <a:p>
          <a:endParaRPr lang="en-US"/>
        </a:p>
      </dgm:t>
    </dgm:pt>
    <dgm:pt modelId="{1DC2A422-62F4-4669-B76F-30EDF5A4E6F3}" type="pres">
      <dgm:prSet presAssocID="{7B42ABB9-94DA-4D2C-915A-06922EEF4A16}" presName="FourConn_1-2" presStyleLbl="fgAccFollowNode1" presStyleIdx="0" presStyleCnt="3">
        <dgm:presLayoutVars>
          <dgm:bulletEnabled val="1"/>
        </dgm:presLayoutVars>
      </dgm:prSet>
      <dgm:spPr/>
      <dgm:t>
        <a:bodyPr/>
        <a:lstStyle/>
        <a:p>
          <a:endParaRPr lang="en-US"/>
        </a:p>
      </dgm:t>
    </dgm:pt>
    <dgm:pt modelId="{6B4A3726-9519-41F7-A35D-672728E423EC}" type="pres">
      <dgm:prSet presAssocID="{7B42ABB9-94DA-4D2C-915A-06922EEF4A16}" presName="FourConn_2-3" presStyleLbl="fgAccFollowNode1" presStyleIdx="1" presStyleCnt="3">
        <dgm:presLayoutVars>
          <dgm:bulletEnabled val="1"/>
        </dgm:presLayoutVars>
      </dgm:prSet>
      <dgm:spPr/>
      <dgm:t>
        <a:bodyPr/>
        <a:lstStyle/>
        <a:p>
          <a:endParaRPr lang="en-US"/>
        </a:p>
      </dgm:t>
    </dgm:pt>
    <dgm:pt modelId="{BEB95DD5-E4A2-4A7C-A464-9A9DEE94101B}" type="pres">
      <dgm:prSet presAssocID="{7B42ABB9-94DA-4D2C-915A-06922EEF4A16}" presName="FourConn_3-4" presStyleLbl="fgAccFollowNode1" presStyleIdx="2" presStyleCnt="3">
        <dgm:presLayoutVars>
          <dgm:bulletEnabled val="1"/>
        </dgm:presLayoutVars>
      </dgm:prSet>
      <dgm:spPr/>
      <dgm:t>
        <a:bodyPr/>
        <a:lstStyle/>
        <a:p>
          <a:endParaRPr lang="en-US"/>
        </a:p>
      </dgm:t>
    </dgm:pt>
    <dgm:pt modelId="{B57E3AE4-F5AF-4176-BB60-0268EDAE823B}" type="pres">
      <dgm:prSet presAssocID="{7B42ABB9-94DA-4D2C-915A-06922EEF4A16}" presName="FourNodes_1_text" presStyleLbl="node1" presStyleIdx="3" presStyleCnt="4">
        <dgm:presLayoutVars>
          <dgm:bulletEnabled val="1"/>
        </dgm:presLayoutVars>
      </dgm:prSet>
      <dgm:spPr/>
      <dgm:t>
        <a:bodyPr/>
        <a:lstStyle/>
        <a:p>
          <a:endParaRPr lang="en-US"/>
        </a:p>
      </dgm:t>
    </dgm:pt>
    <dgm:pt modelId="{AFB9F475-C55A-4BDD-8738-966FA0788E81}" type="pres">
      <dgm:prSet presAssocID="{7B42ABB9-94DA-4D2C-915A-06922EEF4A16}" presName="FourNodes_2_text" presStyleLbl="node1" presStyleIdx="3" presStyleCnt="4">
        <dgm:presLayoutVars>
          <dgm:bulletEnabled val="1"/>
        </dgm:presLayoutVars>
      </dgm:prSet>
      <dgm:spPr/>
      <dgm:t>
        <a:bodyPr/>
        <a:lstStyle/>
        <a:p>
          <a:endParaRPr lang="en-US"/>
        </a:p>
      </dgm:t>
    </dgm:pt>
    <dgm:pt modelId="{54A3F8D2-0852-4877-A6ED-B3D8D2604428}" type="pres">
      <dgm:prSet presAssocID="{7B42ABB9-94DA-4D2C-915A-06922EEF4A16}" presName="FourNodes_3_text" presStyleLbl="node1" presStyleIdx="3" presStyleCnt="4">
        <dgm:presLayoutVars>
          <dgm:bulletEnabled val="1"/>
        </dgm:presLayoutVars>
      </dgm:prSet>
      <dgm:spPr/>
      <dgm:t>
        <a:bodyPr/>
        <a:lstStyle/>
        <a:p>
          <a:endParaRPr lang="en-US"/>
        </a:p>
      </dgm:t>
    </dgm:pt>
    <dgm:pt modelId="{9F358555-02D4-4996-B91E-C0E3C9E6E23D}" type="pres">
      <dgm:prSet presAssocID="{7B42ABB9-94DA-4D2C-915A-06922EEF4A16}" presName="FourNodes_4_text" presStyleLbl="node1" presStyleIdx="3" presStyleCnt="4">
        <dgm:presLayoutVars>
          <dgm:bulletEnabled val="1"/>
        </dgm:presLayoutVars>
      </dgm:prSet>
      <dgm:spPr/>
      <dgm:t>
        <a:bodyPr/>
        <a:lstStyle/>
        <a:p>
          <a:endParaRPr lang="en-US"/>
        </a:p>
      </dgm:t>
    </dgm:pt>
  </dgm:ptLst>
  <dgm:cxnLst>
    <dgm:cxn modelId="{0215E1A8-49D1-44F6-B0AF-7E7A34BE9DF8}" type="presOf" srcId="{522B90B5-67C7-45CB-94EC-0B2145CA83B1}" destId="{6B4A3726-9519-41F7-A35D-672728E423EC}" srcOrd="0" destOrd="0" presId="urn:microsoft.com/office/officeart/2005/8/layout/vProcess5"/>
    <dgm:cxn modelId="{0A4980AE-4878-420B-B584-79015D9694B6}" type="presOf" srcId="{7B42ABB9-94DA-4D2C-915A-06922EEF4A16}" destId="{AC4F5969-861F-4EE6-87D9-37E939D6BAE8}" srcOrd="0" destOrd="0" presId="urn:microsoft.com/office/officeart/2005/8/layout/vProcess5"/>
    <dgm:cxn modelId="{7228A203-2384-4BB2-8074-57FD978E6667}" srcId="{7B42ABB9-94DA-4D2C-915A-06922EEF4A16}" destId="{FC459F5E-8D98-4CD5-A36C-B5F41E90050B}" srcOrd="1" destOrd="0" parTransId="{189D7922-B750-4D20-9DC4-090071A8C2EA}" sibTransId="{522B90B5-67C7-45CB-94EC-0B2145CA83B1}"/>
    <dgm:cxn modelId="{CE9F5165-EA92-445A-AF63-A4F43E5142A9}" type="presOf" srcId="{FC459F5E-8D98-4CD5-A36C-B5F41E90050B}" destId="{AFB9F475-C55A-4BDD-8738-966FA0788E81}" srcOrd="1" destOrd="0" presId="urn:microsoft.com/office/officeart/2005/8/layout/vProcess5"/>
    <dgm:cxn modelId="{5ABF1458-6440-4975-B47D-06BA8396FB0F}" type="presOf" srcId="{F2CE2710-09C9-449C-959D-1B92A1CE6BA9}" destId="{BEB95DD5-E4A2-4A7C-A464-9A9DEE94101B}" srcOrd="0" destOrd="0" presId="urn:microsoft.com/office/officeart/2005/8/layout/vProcess5"/>
    <dgm:cxn modelId="{71BEEEF3-BBD9-498A-87B5-5E1A1EA95B12}" type="presOf" srcId="{DAF75E26-A570-4743-8920-6B6442C0C76D}" destId="{54A3F8D2-0852-4877-A6ED-B3D8D2604428}" srcOrd="1" destOrd="0" presId="urn:microsoft.com/office/officeart/2005/8/layout/vProcess5"/>
    <dgm:cxn modelId="{84184D87-8C82-48A9-AF9E-6C22FFBAC5D2}" type="presOf" srcId="{3DE52754-832B-48B3-8881-A45D9E53A59C}" destId="{B57E3AE4-F5AF-4176-BB60-0268EDAE823B}" srcOrd="1" destOrd="0" presId="urn:microsoft.com/office/officeart/2005/8/layout/vProcess5"/>
    <dgm:cxn modelId="{EBACC635-CDBC-48CA-9845-8D6E7BE9B9CC}" type="presOf" srcId="{C518D7FD-550A-446C-922B-1101A0DE008C}" destId="{9F358555-02D4-4996-B91E-C0E3C9E6E23D}" srcOrd="1" destOrd="0" presId="urn:microsoft.com/office/officeart/2005/8/layout/vProcess5"/>
    <dgm:cxn modelId="{58CC0EC1-DDBE-4805-9F18-9A8EAB025B25}" srcId="{7B42ABB9-94DA-4D2C-915A-06922EEF4A16}" destId="{DAF75E26-A570-4743-8920-6B6442C0C76D}" srcOrd="2" destOrd="0" parTransId="{44164E1A-BA75-4E2E-8CE5-B005AEE8F42E}" sibTransId="{F2CE2710-09C9-449C-959D-1B92A1CE6BA9}"/>
    <dgm:cxn modelId="{ECF9B74D-631C-4288-81FA-2C020FF0F8D7}" srcId="{7B42ABB9-94DA-4D2C-915A-06922EEF4A16}" destId="{C518D7FD-550A-446C-922B-1101A0DE008C}" srcOrd="3" destOrd="0" parTransId="{44CF2076-5BE0-4E0B-A5A8-C3F480BCDD46}" sibTransId="{C200249B-2DDC-4783-8983-55A635125060}"/>
    <dgm:cxn modelId="{AAB70031-50E2-4C1A-B5FC-66F01B30EA94}" type="presOf" srcId="{3DE52754-832B-48B3-8881-A45D9E53A59C}" destId="{D639B697-BE96-4487-AC7C-745113064277}" srcOrd="0" destOrd="0" presId="urn:microsoft.com/office/officeart/2005/8/layout/vProcess5"/>
    <dgm:cxn modelId="{65753BB4-C625-4F78-94B7-7800BA779605}" type="presOf" srcId="{F06A199A-5CC9-4E19-B2D2-68DD3C63C5B8}" destId="{1DC2A422-62F4-4669-B76F-30EDF5A4E6F3}" srcOrd="0" destOrd="0" presId="urn:microsoft.com/office/officeart/2005/8/layout/vProcess5"/>
    <dgm:cxn modelId="{5975570E-2CBE-4DF1-91B3-A8E32FA60990}" srcId="{7B42ABB9-94DA-4D2C-915A-06922EEF4A16}" destId="{3DE52754-832B-48B3-8881-A45D9E53A59C}" srcOrd="0" destOrd="0" parTransId="{178463C9-4D60-4ADD-AC0E-AB62FE475B38}" sibTransId="{F06A199A-5CC9-4E19-B2D2-68DD3C63C5B8}"/>
    <dgm:cxn modelId="{50E382C0-270F-4A78-AB3C-F33FE3CE77E0}" type="presOf" srcId="{FC459F5E-8D98-4CD5-A36C-B5F41E90050B}" destId="{4BCD50AA-8800-48D2-9710-A1533AD2C3EF}" srcOrd="0" destOrd="0" presId="urn:microsoft.com/office/officeart/2005/8/layout/vProcess5"/>
    <dgm:cxn modelId="{6437EE8E-6C5C-4C06-9001-0FD236846775}" type="presOf" srcId="{DAF75E26-A570-4743-8920-6B6442C0C76D}" destId="{31C68570-E236-4733-BD60-99830BCABB92}" srcOrd="0" destOrd="0" presId="urn:microsoft.com/office/officeart/2005/8/layout/vProcess5"/>
    <dgm:cxn modelId="{64DFB862-E377-4437-BF1C-79F9680098B5}" type="presOf" srcId="{C518D7FD-550A-446C-922B-1101A0DE008C}" destId="{F6DE007A-0FEA-45CE-B288-31760B77D953}" srcOrd="0" destOrd="0" presId="urn:microsoft.com/office/officeart/2005/8/layout/vProcess5"/>
    <dgm:cxn modelId="{C5560C73-91CD-4A89-B66B-C1EC70747093}" type="presParOf" srcId="{AC4F5969-861F-4EE6-87D9-37E939D6BAE8}" destId="{74D964FE-E491-4947-BEE7-FE71036C7E4C}" srcOrd="0" destOrd="0" presId="urn:microsoft.com/office/officeart/2005/8/layout/vProcess5"/>
    <dgm:cxn modelId="{C1499A63-358E-4EB1-9D1C-DECAFCC21B69}" type="presParOf" srcId="{AC4F5969-861F-4EE6-87D9-37E939D6BAE8}" destId="{D639B697-BE96-4487-AC7C-745113064277}" srcOrd="1" destOrd="0" presId="urn:microsoft.com/office/officeart/2005/8/layout/vProcess5"/>
    <dgm:cxn modelId="{762D3285-39AD-4577-97E5-7D0DEA5CDEC1}" type="presParOf" srcId="{AC4F5969-861F-4EE6-87D9-37E939D6BAE8}" destId="{4BCD50AA-8800-48D2-9710-A1533AD2C3EF}" srcOrd="2" destOrd="0" presId="urn:microsoft.com/office/officeart/2005/8/layout/vProcess5"/>
    <dgm:cxn modelId="{1177048D-3EE5-4A8B-8295-A04C5F213F39}" type="presParOf" srcId="{AC4F5969-861F-4EE6-87D9-37E939D6BAE8}" destId="{31C68570-E236-4733-BD60-99830BCABB92}" srcOrd="3" destOrd="0" presId="urn:microsoft.com/office/officeart/2005/8/layout/vProcess5"/>
    <dgm:cxn modelId="{B5302321-B224-4718-B9E2-B017CA664EDA}" type="presParOf" srcId="{AC4F5969-861F-4EE6-87D9-37E939D6BAE8}" destId="{F6DE007A-0FEA-45CE-B288-31760B77D953}" srcOrd="4" destOrd="0" presId="urn:microsoft.com/office/officeart/2005/8/layout/vProcess5"/>
    <dgm:cxn modelId="{0AF5C8BA-E1EF-42B6-A040-0E835F8B42FE}" type="presParOf" srcId="{AC4F5969-861F-4EE6-87D9-37E939D6BAE8}" destId="{1DC2A422-62F4-4669-B76F-30EDF5A4E6F3}" srcOrd="5" destOrd="0" presId="urn:microsoft.com/office/officeart/2005/8/layout/vProcess5"/>
    <dgm:cxn modelId="{2DABAC2F-4462-4451-BC55-0E0B2FA64384}" type="presParOf" srcId="{AC4F5969-861F-4EE6-87D9-37E939D6BAE8}" destId="{6B4A3726-9519-41F7-A35D-672728E423EC}" srcOrd="6" destOrd="0" presId="urn:microsoft.com/office/officeart/2005/8/layout/vProcess5"/>
    <dgm:cxn modelId="{B11EAA32-D310-4086-A72A-B7D272003883}" type="presParOf" srcId="{AC4F5969-861F-4EE6-87D9-37E939D6BAE8}" destId="{BEB95DD5-E4A2-4A7C-A464-9A9DEE94101B}" srcOrd="7" destOrd="0" presId="urn:microsoft.com/office/officeart/2005/8/layout/vProcess5"/>
    <dgm:cxn modelId="{AA587A7F-D918-427E-A557-74B9268AEA0E}" type="presParOf" srcId="{AC4F5969-861F-4EE6-87D9-37E939D6BAE8}" destId="{B57E3AE4-F5AF-4176-BB60-0268EDAE823B}" srcOrd="8" destOrd="0" presId="urn:microsoft.com/office/officeart/2005/8/layout/vProcess5"/>
    <dgm:cxn modelId="{9492B915-54F4-43D5-B806-97A05412EAE2}" type="presParOf" srcId="{AC4F5969-861F-4EE6-87D9-37E939D6BAE8}" destId="{AFB9F475-C55A-4BDD-8738-966FA0788E81}" srcOrd="9" destOrd="0" presId="urn:microsoft.com/office/officeart/2005/8/layout/vProcess5"/>
    <dgm:cxn modelId="{993431B1-0145-414D-94E0-29362B01A736}" type="presParOf" srcId="{AC4F5969-861F-4EE6-87D9-37E939D6BAE8}" destId="{54A3F8D2-0852-4877-A6ED-B3D8D2604428}" srcOrd="10" destOrd="0" presId="urn:microsoft.com/office/officeart/2005/8/layout/vProcess5"/>
    <dgm:cxn modelId="{3D816070-ED55-4160-90FA-281A63A9338D}" type="presParOf" srcId="{AC4F5969-861F-4EE6-87D9-37E939D6BAE8}" destId="{9F358555-02D4-4996-B91E-C0E3C9E6E23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Dependency Parse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979997" y="2710444"/>
        <a:ext cx="309625" cy="42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Dependency Parse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Short Dependency Paths</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979997" y="2710444"/>
        <a:ext cx="309625" cy="423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Dependency Parse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Short Dependency Paths</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Compression</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979997" y="2710444"/>
        <a:ext cx="309625" cy="423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Intermediate Structure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979997" y="2710444"/>
        <a:ext cx="309625" cy="4236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Intermediate Structure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a:lnSpc>
              <a:spcPct val="90000"/>
            </a:lnSpc>
            <a:spcBef>
              <a:spcPct val="0"/>
            </a:spcBef>
            <a:spcAft>
              <a:spcPct val="35000"/>
            </a:spcAft>
          </a:pPr>
          <a:endParaRPr lang="en-US" sz="2500" kern="1200"/>
        </a:p>
      </dsp:txBody>
      <dsp:txXfrm>
        <a:off x="5979997" y="2710444"/>
        <a:ext cx="309625" cy="4236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Bag of Words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979997" y="2710444"/>
        <a:ext cx="309625" cy="4236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smtClean="0"/>
            <a:t>Sentence</a:t>
          </a:r>
          <a:r>
            <a:rPr lang="en-US" sz="3100" kern="1200" dirty="0" smtClean="0"/>
            <a:t>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Dependencies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979997" y="2710444"/>
        <a:ext cx="309625" cy="4236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smtClean="0"/>
            <a:t>Sentence</a:t>
          </a:r>
          <a:r>
            <a:rPr lang="en-US" sz="3100" kern="1200" dirty="0" smtClean="0"/>
            <a:t>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SRL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979997" y="2710444"/>
        <a:ext cx="309625" cy="4236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9B697-BE96-4487-AC7C-745113064277}">
      <dsp:nvSpPr>
        <dsp:cNvPr id="0" name=""/>
        <dsp:cNvSpPr/>
      </dsp:nvSpPr>
      <dsp:spPr>
        <a:xfrm>
          <a:off x="0" y="0"/>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smtClean="0"/>
            <a:t>Sentence</a:t>
          </a:r>
          <a:r>
            <a:rPr lang="en-US" sz="3100" kern="1200" dirty="0" smtClean="0"/>
            <a:t>	</a:t>
          </a:r>
          <a:endParaRPr lang="en-US" sz="3100" kern="1200" dirty="0"/>
        </a:p>
      </dsp:txBody>
      <dsp:txXfrm>
        <a:off x="25367" y="25367"/>
        <a:ext cx="4493884" cy="815348"/>
      </dsp:txXfrm>
    </dsp:sp>
    <dsp:sp modelId="{4BCD50AA-8800-48D2-9710-A1533AD2C3EF}">
      <dsp:nvSpPr>
        <dsp:cNvPr id="0" name=""/>
        <dsp:cNvSpPr/>
      </dsp:nvSpPr>
      <dsp:spPr>
        <a:xfrm>
          <a:off x="460762" y="1023552"/>
          <a:ext cx="5501640" cy="866082"/>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Open IE	</a:t>
          </a:r>
          <a:endParaRPr lang="en-US" sz="3100" kern="1200" dirty="0"/>
        </a:p>
      </dsp:txBody>
      <dsp:txXfrm>
        <a:off x="486129" y="1048919"/>
        <a:ext cx="4427189" cy="815348"/>
      </dsp:txXfrm>
    </dsp:sp>
    <dsp:sp modelId="{31C68570-E236-4733-BD60-99830BCABB92}">
      <dsp:nvSpPr>
        <dsp:cNvPr id="0" name=""/>
        <dsp:cNvSpPr/>
      </dsp:nvSpPr>
      <dsp:spPr>
        <a:xfrm>
          <a:off x="914647" y="2047104"/>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dsp:txBody>
      <dsp:txXfrm>
        <a:off x="940014" y="2072471"/>
        <a:ext cx="4434067" cy="815348"/>
      </dsp:txXfrm>
    </dsp:sp>
    <dsp:sp modelId="{F6DE007A-0FEA-45CE-B288-31760B77D953}">
      <dsp:nvSpPr>
        <dsp:cNvPr id="0" name=""/>
        <dsp:cNvSpPr/>
      </dsp:nvSpPr>
      <dsp:spPr>
        <a:xfrm>
          <a:off x="1375409" y="3070656"/>
          <a:ext cx="5501640" cy="8660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dsp:txBody>
      <dsp:txXfrm>
        <a:off x="1400776" y="3096023"/>
        <a:ext cx="4427189" cy="815348"/>
      </dsp:txXfrm>
    </dsp:sp>
    <dsp:sp modelId="{1DC2A422-62F4-4669-B76F-30EDF5A4E6F3}">
      <dsp:nvSpPr>
        <dsp:cNvPr id="0" name=""/>
        <dsp:cNvSpPr/>
      </dsp:nvSpPr>
      <dsp:spPr>
        <a:xfrm>
          <a:off x="4938686" y="663340"/>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065350" y="663340"/>
        <a:ext cx="309625" cy="423622"/>
      </dsp:txXfrm>
    </dsp:sp>
    <dsp:sp modelId="{6B4A3726-9519-41F7-A35D-672728E423EC}">
      <dsp:nvSpPr>
        <dsp:cNvPr id="0" name=""/>
        <dsp:cNvSpPr/>
      </dsp:nvSpPr>
      <dsp:spPr>
        <a:xfrm>
          <a:off x="5399448" y="1686892"/>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526112" y="1686892"/>
        <a:ext cx="309625" cy="423622"/>
      </dsp:txXfrm>
    </dsp:sp>
    <dsp:sp modelId="{BEB95DD5-E4A2-4A7C-A464-9A9DEE94101B}">
      <dsp:nvSpPr>
        <dsp:cNvPr id="0" name=""/>
        <dsp:cNvSpPr/>
      </dsp:nvSpPr>
      <dsp:spPr>
        <a:xfrm>
          <a:off x="5853333" y="2710444"/>
          <a:ext cx="562953" cy="56295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lvl="0" algn="just" defTabSz="1377950">
            <a:lnSpc>
              <a:spcPct val="90000"/>
            </a:lnSpc>
            <a:spcBef>
              <a:spcPct val="0"/>
            </a:spcBef>
            <a:spcAft>
              <a:spcPct val="35000"/>
            </a:spcAft>
          </a:pPr>
          <a:endParaRPr lang="en-US" sz="3100" kern="1200"/>
        </a:p>
      </dsp:txBody>
      <dsp:txXfrm>
        <a:off x="5979997" y="2710444"/>
        <a:ext cx="309625" cy="4236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454D2-9E37-4814-B47D-31E03031A275}" type="datetimeFigureOut">
              <a:rPr lang="en-US" smtClean="0"/>
              <a:t>7/26/2015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4C84C-C7C5-432A-91C3-6D6E70B94582}" type="slidenum">
              <a:rPr lang="en-US" smtClean="0"/>
              <a:t>‹#›</a:t>
            </a:fld>
            <a:endParaRPr lang="en-US"/>
          </a:p>
        </p:txBody>
      </p:sp>
    </p:spTree>
    <p:extLst>
      <p:ext uri="{BB962C8B-B14F-4D97-AF65-F5344CB8AC3E}">
        <p14:creationId xmlns:p14="http://schemas.microsoft.com/office/powerpoint/2010/main" val="2877658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1</a:t>
            </a:fld>
            <a:endParaRPr lang="en-US"/>
          </a:p>
        </p:txBody>
      </p:sp>
    </p:spTree>
    <p:extLst>
      <p:ext uri="{BB962C8B-B14F-4D97-AF65-F5344CB8AC3E}">
        <p14:creationId xmlns:p14="http://schemas.microsoft.com/office/powerpoint/2010/main" val="2144691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cases of coordinative constructions – </a:t>
            </a:r>
          </a:p>
          <a:p>
            <a:r>
              <a:rPr lang="en-US" baseline="0" dirty="0" smtClean="0"/>
              <a:t>Open IE conveniently breaks the sentence into discrete propositions.</a:t>
            </a:r>
          </a:p>
          <a:p>
            <a:endParaRPr lang="en-US" baseline="0" dirty="0" smtClean="0"/>
          </a:p>
          <a:p>
            <a:r>
              <a:rPr lang="en-US" baseline="0" dirty="0" smtClean="0"/>
              <a:t>So, for the sentence: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i="1" dirty="0" smtClean="0"/>
              <a:t>John decided to compose and perform solo albums”</a:t>
            </a:r>
            <a:endParaRPr lang="en-US" i="1" dirty="0" smtClean="0">
              <a:solidFill>
                <a:schemeClr val="accent1"/>
              </a:solidFill>
            </a:endParaRPr>
          </a:p>
          <a:p>
            <a:endParaRPr lang="en-US" baseline="0" dirty="0" smtClean="0"/>
          </a:p>
          <a:p>
            <a:r>
              <a:rPr lang="en-US" baseline="0" dirty="0" smtClean="0"/>
              <a:t>Both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(John, </a:t>
            </a:r>
            <a:r>
              <a:rPr lang="en-GB" b="1" dirty="0" smtClean="0"/>
              <a:t>decided to compose</a:t>
            </a:r>
            <a:r>
              <a:rPr lang="en-GB" dirty="0" smtClean="0"/>
              <a:t>, solo albums)</a:t>
            </a:r>
          </a:p>
          <a:p>
            <a:r>
              <a:rPr lang="en-US" baseline="0" dirty="0" smtClean="0"/>
              <a:t>And</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(John, </a:t>
            </a:r>
            <a:r>
              <a:rPr lang="en-GB" b="1" dirty="0" smtClean="0"/>
              <a:t>decided to perform</a:t>
            </a:r>
            <a:r>
              <a:rPr lang="en-GB" dirty="0" smtClean="0"/>
              <a:t>, solo albums)</a:t>
            </a:r>
          </a:p>
          <a:p>
            <a:endParaRPr lang="en-US" baseline="0" dirty="0" smtClean="0"/>
          </a:p>
          <a:p>
            <a:r>
              <a:rPr lang="en-US" baseline="0" dirty="0" smtClean="0"/>
              <a:t>Will be extracted.</a:t>
            </a:r>
          </a:p>
          <a:p>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10</a:t>
            </a:fld>
            <a:endParaRPr lang="en-US"/>
          </a:p>
        </p:txBody>
      </p:sp>
    </p:spTree>
    <p:extLst>
      <p:ext uri="{BB962C8B-B14F-4D97-AF65-F5344CB8AC3E}">
        <p14:creationId xmlns:p14="http://schemas.microsoft.com/office/powerpoint/2010/main" val="220861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if we look at appositive constructions, as in the sentence: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i="1" dirty="0" smtClean="0"/>
              <a:t>Paul McCartney, founder of the Beatles, wasn’t surprised”</a:t>
            </a:r>
            <a:endParaRPr lang="en-US" i="1" dirty="0" smtClean="0">
              <a:solidFill>
                <a:schemeClr val="accent1"/>
              </a:solidFill>
            </a:endParaRPr>
          </a:p>
          <a:p>
            <a:endParaRPr lang="en-US" baseline="0" dirty="0" smtClean="0"/>
          </a:p>
          <a:p>
            <a:r>
              <a:rPr lang="en-US" baseline="0" dirty="0" smtClean="0"/>
              <a:t> we get two stand alone propositions: </a:t>
            </a:r>
          </a:p>
          <a:p>
            <a:pPr algn="l" rtl="0">
              <a:buFontTx/>
              <a:buNone/>
            </a:pPr>
            <a:r>
              <a:rPr lang="en-GB" dirty="0" smtClean="0"/>
              <a:t>(Paul McCartney, </a:t>
            </a:r>
            <a:r>
              <a:rPr lang="en-GB" b="1" dirty="0" smtClean="0"/>
              <a:t>wasn’t surprised</a:t>
            </a:r>
            <a:r>
              <a:rPr lang="en-GB"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(Paul McCartney, </a:t>
            </a:r>
            <a:r>
              <a:rPr lang="en-US" sz="1600" b="1" dirty="0" smtClean="0"/>
              <a:t>[is] founder of</a:t>
            </a:r>
            <a:r>
              <a:rPr lang="en-US" sz="1600" dirty="0" smtClean="0"/>
              <a:t>, the Beatles</a:t>
            </a:r>
            <a:r>
              <a:rPr lang="en-GB" sz="1600" dirty="0" smtClean="0"/>
              <a:t>)</a:t>
            </a:r>
          </a:p>
        </p:txBody>
      </p:sp>
      <p:sp>
        <p:nvSpPr>
          <p:cNvPr id="4" name="Slide Number Placeholder 3"/>
          <p:cNvSpPr>
            <a:spLocks noGrp="1"/>
          </p:cNvSpPr>
          <p:nvPr>
            <p:ph type="sldNum" sz="quarter" idx="10"/>
          </p:nvPr>
        </p:nvSpPr>
        <p:spPr/>
        <p:txBody>
          <a:bodyPr/>
          <a:lstStyle/>
          <a:p>
            <a:fld id="{6BF4C84C-C7C5-432A-91C3-6D6E70B94582}" type="slidenum">
              <a:rPr lang="en-US" smtClean="0"/>
              <a:t>11</a:t>
            </a:fld>
            <a:endParaRPr lang="en-US"/>
          </a:p>
        </p:txBody>
      </p:sp>
    </p:spTree>
    <p:extLst>
      <p:ext uri="{BB962C8B-B14F-4D97-AF65-F5344CB8AC3E}">
        <p14:creationId xmlns:p14="http://schemas.microsoft.com/office/powerpoint/2010/main" val="3468904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a:t>
            </a:r>
            <a:r>
              <a:rPr lang="en-US" baseline="0" dirty="0" smtClean="0"/>
              <a:t> these observations, we would like to test how does Open IE fares as an intermediate representation, by testing it against the more common representations:</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12</a:t>
            </a:fld>
            <a:endParaRPr lang="en-US"/>
          </a:p>
        </p:txBody>
      </p:sp>
    </p:spTree>
    <p:extLst>
      <p:ext uri="{BB962C8B-B14F-4D97-AF65-F5344CB8AC3E}">
        <p14:creationId xmlns:p14="http://schemas.microsoft.com/office/powerpoint/2010/main" val="130179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Bag of words, in which no structure is imposed, but rather</a:t>
            </a:r>
            <a:r>
              <a:rPr lang="en-US" baseline="0" dirty="0" smtClean="0"/>
              <a:t> just the appearance and order of words is observed</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13</a:t>
            </a:fld>
            <a:endParaRPr lang="en-US"/>
          </a:p>
        </p:txBody>
      </p:sp>
    </p:spTree>
    <p:extLst>
      <p:ext uri="{BB962C8B-B14F-4D97-AF65-F5344CB8AC3E}">
        <p14:creationId xmlns:p14="http://schemas.microsoft.com/office/powerpoint/2010/main" val="564345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a:t>
            </a:r>
            <a:r>
              <a:rPr lang="en-US" baseline="0" dirty="0" smtClean="0"/>
              <a:t> parsing – </a:t>
            </a:r>
          </a:p>
          <a:p>
            <a:r>
              <a:rPr lang="en-US" baseline="0" dirty="0" smtClean="0"/>
              <a:t>Which represents the sentence as a syntax trees</a:t>
            </a:r>
          </a:p>
          <a:p>
            <a:r>
              <a:rPr lang="en-US" baseline="0" dirty="0" smtClean="0"/>
              <a:t>&gt;</a:t>
            </a:r>
          </a:p>
          <a:p>
            <a:r>
              <a:rPr lang="en-US" baseline="0" dirty="0" smtClean="0"/>
              <a:t>Predicates are generally single words, </a:t>
            </a:r>
          </a:p>
          <a:p>
            <a:r>
              <a:rPr lang="en-US" baseline="0" dirty="0" smtClean="0"/>
              <a:t>And their arguments are interpreted by looking at </a:t>
            </a:r>
            <a:r>
              <a:rPr lang="en-US" baseline="0" dirty="0" err="1" smtClean="0"/>
              <a:t>subtrees</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14</a:t>
            </a:fld>
            <a:endParaRPr lang="en-US"/>
          </a:p>
        </p:txBody>
      </p:sp>
    </p:spTree>
    <p:extLst>
      <p:ext uri="{BB962C8B-B14F-4D97-AF65-F5344CB8AC3E}">
        <p14:creationId xmlns:p14="http://schemas.microsoft.com/office/powerpoint/2010/main" val="2247042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SRL – </a:t>
            </a:r>
          </a:p>
          <a:p>
            <a:r>
              <a:rPr lang="en-US" dirty="0" smtClean="0"/>
              <a:t>Which represents</a:t>
            </a:r>
            <a:r>
              <a:rPr lang="en-US" baseline="0" dirty="0" smtClean="0"/>
              <a:t> the sentence as a list of unconnected semantic frames, each consisting of a single predicate, and linking it to its semantically typed arguments,</a:t>
            </a:r>
          </a:p>
          <a:p>
            <a:r>
              <a:rPr lang="en-US" baseline="0" dirty="0" smtClean="0"/>
              <a:t>So, for the same sentence we’ll have two semantic frames – “want” and “leave”</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15</a:t>
            </a:fld>
            <a:endParaRPr lang="en-US"/>
          </a:p>
        </p:txBody>
      </p:sp>
    </p:spTree>
    <p:extLst>
      <p:ext uri="{BB962C8B-B14F-4D97-AF65-F5344CB8AC3E}">
        <p14:creationId xmlns:p14="http://schemas.microsoft.com/office/powerpoint/2010/main" val="162033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way we are going to test </a:t>
            </a:r>
            <a:endParaRPr lang="en-US" dirty="0" smtClean="0"/>
          </a:p>
          <a:p>
            <a:r>
              <a:rPr lang="en-US" baseline="0" dirty="0" smtClean="0"/>
              <a:t>Open-IE </a:t>
            </a:r>
            <a:r>
              <a:rPr lang="en-US" baseline="0" dirty="0" err="1" smtClean="0"/>
              <a:t>vs</a:t>
            </a:r>
            <a:r>
              <a:rPr lang="en-US" baseline="0" dirty="0" smtClean="0"/>
              <a:t> the other common representations to assess the usefulness of the different decisions it makes.</a:t>
            </a:r>
          </a:p>
          <a:p>
            <a:r>
              <a:rPr lang="en-US" baseline="0" dirty="0" smtClean="0"/>
              <a:t>We choose tasks which make clear separation between feature extraction and following computations.</a:t>
            </a:r>
          </a:p>
        </p:txBody>
      </p:sp>
      <p:sp>
        <p:nvSpPr>
          <p:cNvPr id="4" name="Slide Number Placeholder 3"/>
          <p:cNvSpPr>
            <a:spLocks noGrp="1"/>
          </p:cNvSpPr>
          <p:nvPr>
            <p:ph type="sldNum" sz="quarter" idx="10"/>
          </p:nvPr>
        </p:nvSpPr>
        <p:spPr/>
        <p:txBody>
          <a:bodyPr/>
          <a:lstStyle/>
          <a:p>
            <a:fld id="{6BF4C84C-C7C5-432A-91C3-6D6E70B94582}" type="slidenum">
              <a:rPr lang="en-US" smtClean="0"/>
              <a:t>16</a:t>
            </a:fld>
            <a:endParaRPr lang="en-US"/>
          </a:p>
        </p:txBody>
      </p:sp>
    </p:spTree>
    <p:extLst>
      <p:ext uri="{BB962C8B-B14F-4D97-AF65-F5344CB8AC3E}">
        <p14:creationId xmlns:p14="http://schemas.microsoft.com/office/powerpoint/2010/main" val="3274269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way we are going to test </a:t>
            </a:r>
            <a:endParaRPr lang="en-US" dirty="0" smtClean="0"/>
          </a:p>
          <a:p>
            <a:r>
              <a:rPr lang="en-US" baseline="0" dirty="0" smtClean="0"/>
              <a:t>Open-IE </a:t>
            </a:r>
            <a:r>
              <a:rPr lang="en-US" baseline="0" dirty="0" err="1" smtClean="0"/>
              <a:t>vs</a:t>
            </a:r>
            <a:r>
              <a:rPr lang="en-US" baseline="0" dirty="0" smtClean="0"/>
              <a:t> the other common representations to assess the usefulness of the different decisions it makes.</a:t>
            </a:r>
          </a:p>
          <a:p>
            <a:r>
              <a:rPr lang="en-US" baseline="0" dirty="0" smtClean="0"/>
              <a:t>We choose tasks which make clear separation between feature extraction and following computations.</a:t>
            </a:r>
          </a:p>
        </p:txBody>
      </p:sp>
      <p:sp>
        <p:nvSpPr>
          <p:cNvPr id="4" name="Slide Number Placeholder 3"/>
          <p:cNvSpPr>
            <a:spLocks noGrp="1"/>
          </p:cNvSpPr>
          <p:nvPr>
            <p:ph type="sldNum" sz="quarter" idx="10"/>
          </p:nvPr>
        </p:nvSpPr>
        <p:spPr/>
        <p:txBody>
          <a:bodyPr/>
          <a:lstStyle/>
          <a:p>
            <a:fld id="{6BF4C84C-C7C5-432A-91C3-6D6E70B94582}" type="slidenum">
              <a:rPr lang="en-US" smtClean="0"/>
              <a:t>17</a:t>
            </a:fld>
            <a:endParaRPr lang="en-US"/>
          </a:p>
        </p:txBody>
      </p:sp>
    </p:spTree>
    <p:extLst>
      <p:ext uri="{BB962C8B-B14F-4D97-AF65-F5344CB8AC3E}">
        <p14:creationId xmlns:p14="http://schemas.microsoft.com/office/powerpoint/2010/main" val="3441083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test Open-IE </a:t>
            </a:r>
            <a:r>
              <a:rPr lang="en-US" baseline="0" dirty="0" err="1" smtClean="0"/>
              <a:t>vs</a:t>
            </a:r>
            <a:r>
              <a:rPr lang="en-US" baseline="0" dirty="0" smtClean="0"/>
              <a:t> the other common representations to assess the usefulness of the different decisions it makes.</a:t>
            </a:r>
          </a:p>
          <a:p>
            <a:r>
              <a:rPr lang="en-US" baseline="0" dirty="0" smtClean="0"/>
              <a:t>We choose tasks which make clear separation between feature extraction and following computations.</a:t>
            </a:r>
          </a:p>
          <a:p>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18</a:t>
            </a:fld>
            <a:endParaRPr lang="en-US"/>
          </a:p>
        </p:txBody>
      </p:sp>
    </p:spTree>
    <p:extLst>
      <p:ext uri="{BB962C8B-B14F-4D97-AF65-F5344CB8AC3E}">
        <p14:creationId xmlns:p14="http://schemas.microsoft.com/office/powerpoint/2010/main" val="3407858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test Open-IE </a:t>
            </a:r>
            <a:r>
              <a:rPr lang="en-US" baseline="0" dirty="0" err="1" smtClean="0"/>
              <a:t>vs</a:t>
            </a:r>
            <a:r>
              <a:rPr lang="en-US" baseline="0" dirty="0" smtClean="0"/>
              <a:t> the other common representations to assess the usefulness of the different decisions it makes.</a:t>
            </a:r>
          </a:p>
          <a:p>
            <a:r>
              <a:rPr lang="en-US" baseline="0" dirty="0" smtClean="0"/>
              <a:t>We choose tasks which make clear separation between feature extraction and following computations.</a:t>
            </a:r>
          </a:p>
          <a:p>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19</a:t>
            </a:fld>
            <a:endParaRPr lang="en-US"/>
          </a:p>
        </p:txBody>
      </p:sp>
    </p:spTree>
    <p:extLst>
      <p:ext uri="{BB962C8B-B14F-4D97-AF65-F5344CB8AC3E}">
        <p14:creationId xmlns:p14="http://schemas.microsoft.com/office/powerpoint/2010/main" val="48937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begin by looking</a:t>
            </a:r>
            <a:r>
              <a:rPr lang="en-US" baseline="0" dirty="0" smtClean="0"/>
              <a:t> at the generic pipeline of semantic applications dealing with sentence level semantics:</a:t>
            </a:r>
          </a:p>
          <a:p>
            <a:pPr marL="171450" indent="-171450">
              <a:buFontTx/>
              <a:buChar char="-"/>
            </a:pPr>
            <a:r>
              <a:rPr lang="en-US" baseline="0" dirty="0" smtClean="0"/>
              <a:t>This is usually composed of parsing the sentence into some intermediate structure</a:t>
            </a:r>
          </a:p>
          <a:p>
            <a:pPr marL="171450" indent="-171450">
              <a:buFontTx/>
              <a:buChar char="-"/>
            </a:pPr>
            <a:r>
              <a:rPr lang="en-US" baseline="0" dirty="0" smtClean="0"/>
              <a:t>From which a features can be extracted</a:t>
            </a:r>
          </a:p>
          <a:p>
            <a:pPr marL="171450" indent="-171450">
              <a:buFontTx/>
              <a:buChar char="-"/>
            </a:pPr>
            <a:r>
              <a:rPr lang="en-US" baseline="0" dirty="0" smtClean="0"/>
              <a:t>And on which the final semantic decision can be made</a:t>
            </a:r>
          </a:p>
        </p:txBody>
      </p:sp>
      <p:sp>
        <p:nvSpPr>
          <p:cNvPr id="4" name="Slide Number Placeholder 3"/>
          <p:cNvSpPr>
            <a:spLocks noGrp="1"/>
          </p:cNvSpPr>
          <p:nvPr>
            <p:ph type="sldNum" sz="quarter" idx="10"/>
          </p:nvPr>
        </p:nvSpPr>
        <p:spPr/>
        <p:txBody>
          <a:bodyPr/>
          <a:lstStyle/>
          <a:p>
            <a:fld id="{6BF4C84C-C7C5-432A-91C3-6D6E70B94582}" type="slidenum">
              <a:rPr lang="en-US" smtClean="0"/>
              <a:t>2</a:t>
            </a:fld>
            <a:endParaRPr lang="en-US"/>
          </a:p>
        </p:txBody>
      </p:sp>
    </p:spTree>
    <p:extLst>
      <p:ext uri="{BB962C8B-B14F-4D97-AF65-F5344CB8AC3E}">
        <p14:creationId xmlns:p14="http://schemas.microsoft.com/office/powerpoint/2010/main" val="269017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test Open-IE </a:t>
            </a:r>
            <a:r>
              <a:rPr lang="en-US" baseline="0" dirty="0" err="1" smtClean="0"/>
              <a:t>vs</a:t>
            </a:r>
            <a:r>
              <a:rPr lang="en-US" baseline="0" dirty="0" smtClean="0"/>
              <a:t> the other common representations to assess the usefulness of the different decisions it makes.</a:t>
            </a:r>
          </a:p>
          <a:p>
            <a:r>
              <a:rPr lang="en-US" baseline="0" dirty="0" smtClean="0"/>
              <a:t>We choose tasks which make clear separation between feature extraction and following computations.</a:t>
            </a:r>
          </a:p>
          <a:p>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20</a:t>
            </a:fld>
            <a:endParaRPr lang="en-US"/>
          </a:p>
        </p:txBody>
      </p:sp>
    </p:spTree>
    <p:extLst>
      <p:ext uri="{BB962C8B-B14F-4D97-AF65-F5344CB8AC3E}">
        <p14:creationId xmlns:p14="http://schemas.microsoft.com/office/powerpoint/2010/main" val="2716386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test Open-IE </a:t>
            </a:r>
            <a:r>
              <a:rPr lang="en-US" baseline="0" dirty="0" err="1" smtClean="0"/>
              <a:t>vs</a:t>
            </a:r>
            <a:r>
              <a:rPr lang="en-US" baseline="0" dirty="0" smtClean="0"/>
              <a:t> the other common representations to assess the usefulness of the different decisions it makes.</a:t>
            </a:r>
          </a:p>
          <a:p>
            <a:r>
              <a:rPr lang="en-US" baseline="0" dirty="0" smtClean="0"/>
              <a:t>We choose tasks which make clear separation between feature extraction and following computations.</a:t>
            </a:r>
          </a:p>
          <a:p>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21</a:t>
            </a:fld>
            <a:endParaRPr lang="en-US"/>
          </a:p>
        </p:txBody>
      </p:sp>
    </p:spTree>
    <p:extLst>
      <p:ext uri="{BB962C8B-B14F-4D97-AF65-F5344CB8AC3E}">
        <p14:creationId xmlns:p14="http://schemas.microsoft.com/office/powerpoint/2010/main" val="88620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first task we will cover is textual similarity in which we need to asses the degree of similarity between two words,  and these come in two flavors – </a:t>
            </a:r>
          </a:p>
          <a:p>
            <a:endParaRPr lang="en-US" baseline="0" dirty="0" smtClean="0"/>
          </a:p>
          <a:p>
            <a:r>
              <a:rPr lang="en-US" baseline="0" dirty="0" smtClean="0"/>
              <a:t>For domain similarity carpenter will be related to hammer, and other words related to that professions,</a:t>
            </a:r>
          </a:p>
          <a:p>
            <a:endParaRPr lang="en-US" baseline="0" dirty="0" smtClean="0"/>
          </a:p>
          <a:p>
            <a:r>
              <a:rPr lang="en-US" baseline="0" dirty="0" smtClean="0"/>
              <a:t>While in functional similarity carpenter will be similar to other professions, such as shoemaker</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22</a:t>
            </a:fld>
            <a:endParaRPr lang="en-US"/>
          </a:p>
        </p:txBody>
      </p:sp>
    </p:spTree>
    <p:extLst>
      <p:ext uri="{BB962C8B-B14F-4D97-AF65-F5344CB8AC3E}">
        <p14:creationId xmlns:p14="http://schemas.microsoft.com/office/powerpoint/2010/main" val="2117307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related task is that of word analogy, in which we are faced with three words, and we need to predict the fourth one, which should adhere to the same relation as the first two words.</a:t>
            </a:r>
          </a:p>
          <a:p>
            <a:endParaRPr lang="en-US" baseline="0" dirty="0" smtClean="0"/>
          </a:p>
          <a:p>
            <a:r>
              <a:rPr lang="en-US" baseline="0" dirty="0" smtClean="0"/>
              <a:t>So, for instance, man is to king as woman is to &gt;</a:t>
            </a:r>
          </a:p>
          <a:p>
            <a:r>
              <a:rPr lang="en-US" dirty="0" smtClean="0"/>
              <a:t>Queen</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23</a:t>
            </a:fld>
            <a:endParaRPr lang="en-US"/>
          </a:p>
        </p:txBody>
      </p:sp>
    </p:spTree>
    <p:extLst>
      <p:ext uri="{BB962C8B-B14F-4D97-AF65-F5344CB8AC3E}">
        <p14:creationId xmlns:p14="http://schemas.microsoft.com/office/powerpoint/2010/main" val="1880436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queen</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24</a:t>
            </a:fld>
            <a:endParaRPr lang="en-US"/>
          </a:p>
        </p:txBody>
      </p:sp>
    </p:spTree>
    <p:extLst>
      <p:ext uri="{BB962C8B-B14F-4D97-AF65-F5344CB8AC3E}">
        <p14:creationId xmlns:p14="http://schemas.microsoft.com/office/powerpoint/2010/main" val="89817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similarly, Athens is to Greece as Cairo is to &gt;</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25</a:t>
            </a:fld>
            <a:endParaRPr lang="en-US"/>
          </a:p>
        </p:txBody>
      </p:sp>
    </p:spTree>
    <p:extLst>
      <p:ext uri="{BB962C8B-B14F-4D97-AF65-F5344CB8AC3E}">
        <p14:creationId xmlns:p14="http://schemas.microsoft.com/office/powerpoint/2010/main" val="78890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Egypt</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26</a:t>
            </a:fld>
            <a:endParaRPr lang="en-US"/>
          </a:p>
        </p:txBody>
      </p:sp>
    </p:spTree>
    <p:extLst>
      <p:ext uri="{BB962C8B-B14F-4D97-AF65-F5344CB8AC3E}">
        <p14:creationId xmlns:p14="http://schemas.microsoft.com/office/powerpoint/2010/main" val="328899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Egypt</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27</a:t>
            </a:fld>
            <a:endParaRPr lang="en-US"/>
          </a:p>
        </p:txBody>
      </p:sp>
    </p:spTree>
    <p:extLst>
      <p:ext uri="{BB962C8B-B14F-4D97-AF65-F5344CB8AC3E}">
        <p14:creationId xmlns:p14="http://schemas.microsoft.com/office/powerpoint/2010/main" val="373157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AE0820-1E4B-44DE-865C-93A5A028EA0E}" type="slidenum">
              <a:rPr lang="en-US" smtClean="0"/>
              <a:t>28</a:t>
            </a:fld>
            <a:endParaRPr lang="en-US"/>
          </a:p>
        </p:txBody>
      </p:sp>
    </p:spTree>
    <p:extLst>
      <p:ext uri="{BB962C8B-B14F-4D97-AF65-F5344CB8AC3E}">
        <p14:creationId xmlns:p14="http://schemas.microsoft.com/office/powerpoint/2010/main" val="9934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a </a:t>
            </a:r>
            <a:r>
              <a:rPr lang="en-GB" dirty="0" smtClean="0"/>
              <a:t>1.5B tokens Wikipedia dump, and state of the art parsers</a:t>
            </a:r>
          </a:p>
          <a:p>
            <a:endParaRPr lang="en-US" dirty="0" smtClean="0"/>
          </a:p>
          <a:p>
            <a:r>
              <a:rPr lang="en-US" dirty="0" smtClean="0"/>
              <a:t>In </a:t>
            </a:r>
            <a:r>
              <a:rPr lang="en-US" dirty="0" smtClean="0"/>
              <a:t>the next slides we will show the differences in computing </a:t>
            </a:r>
            <a:r>
              <a:rPr lang="en-US" dirty="0" err="1" smtClean="0"/>
              <a:t>embeddings</a:t>
            </a:r>
            <a:r>
              <a:rPr lang="en-US" baseline="0" dirty="0" smtClean="0"/>
              <a:t> for each of these</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29</a:t>
            </a:fld>
            <a:endParaRPr lang="en-US"/>
          </a:p>
        </p:txBody>
      </p:sp>
    </p:spTree>
    <p:extLst>
      <p:ext uri="{BB962C8B-B14F-4D97-AF65-F5344CB8AC3E}">
        <p14:creationId xmlns:p14="http://schemas.microsoft.com/office/powerpoint/2010/main" val="280917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instance – sentence compression task may begin by getting a dependency representation of the sentence &gt;</a:t>
            </a:r>
          </a:p>
        </p:txBody>
      </p:sp>
      <p:sp>
        <p:nvSpPr>
          <p:cNvPr id="4" name="Slide Number Placeholder 3"/>
          <p:cNvSpPr>
            <a:spLocks noGrp="1"/>
          </p:cNvSpPr>
          <p:nvPr>
            <p:ph type="sldNum" sz="quarter" idx="10"/>
          </p:nvPr>
        </p:nvSpPr>
        <p:spPr/>
        <p:txBody>
          <a:bodyPr/>
          <a:lstStyle/>
          <a:p>
            <a:fld id="{6BF4C84C-C7C5-432A-91C3-6D6E70B94582}" type="slidenum">
              <a:rPr lang="en-US" smtClean="0"/>
              <a:t>3</a:t>
            </a:fld>
            <a:endParaRPr lang="en-US"/>
          </a:p>
        </p:txBody>
      </p:sp>
    </p:spTree>
    <p:extLst>
      <p:ext uri="{BB962C8B-B14F-4D97-AF65-F5344CB8AC3E}">
        <p14:creationId xmlns:p14="http://schemas.microsoft.com/office/powerpoint/2010/main" val="98414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a:t>
            </a:r>
            <a:r>
              <a:rPr lang="en-US" baseline="0" dirty="0" smtClean="0"/>
              <a:t> next slides we will treat word2vec as a black box, and focus on the types of contexts which are used to compute a single target word – </a:t>
            </a:r>
            <a:r>
              <a:rPr lang="en-US" b="1" baseline="0" dirty="0" smtClean="0"/>
              <a:t>leave</a:t>
            </a:r>
          </a:p>
          <a:p>
            <a:endParaRPr lang="en-US" b="1" baseline="0" dirty="0" smtClean="0"/>
          </a:p>
          <a:p>
            <a:r>
              <a:rPr lang="en-US" b="0" baseline="0" dirty="0" smtClean="0"/>
              <a:t>The original training was done with lexical contexts, so for instance, these are the words which will be fed with a </a:t>
            </a:r>
            <a:r>
              <a:rPr lang="en-US" b="0" baseline="0" dirty="0" err="1" smtClean="0"/>
              <a:t>ssliding</a:t>
            </a:r>
            <a:r>
              <a:rPr lang="en-US" b="0" baseline="0" dirty="0" smtClean="0"/>
              <a:t> window of 2 as contexts of the word leave.</a:t>
            </a:r>
            <a:endParaRPr lang="en-US" b="0" dirty="0"/>
          </a:p>
        </p:txBody>
      </p:sp>
      <p:sp>
        <p:nvSpPr>
          <p:cNvPr id="4" name="Slide Number Placeholder 3"/>
          <p:cNvSpPr>
            <a:spLocks noGrp="1"/>
          </p:cNvSpPr>
          <p:nvPr>
            <p:ph type="sldNum" sz="quarter" idx="10"/>
          </p:nvPr>
        </p:nvSpPr>
        <p:spPr/>
        <p:txBody>
          <a:bodyPr/>
          <a:lstStyle/>
          <a:p>
            <a:fld id="{6BF4C84C-C7C5-432A-91C3-6D6E70B94582}" type="slidenum">
              <a:rPr lang="en-US" smtClean="0"/>
              <a:t>30</a:t>
            </a:fld>
            <a:endParaRPr lang="en-US"/>
          </a:p>
        </p:txBody>
      </p:sp>
    </p:spTree>
    <p:extLst>
      <p:ext uri="{BB962C8B-B14F-4D97-AF65-F5344CB8AC3E}">
        <p14:creationId xmlns:p14="http://schemas.microsoft.com/office/powerpoint/2010/main" val="678780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syntactic</a:t>
            </a:r>
            <a:r>
              <a:rPr lang="en-US" baseline="0" dirty="0" smtClean="0"/>
              <a:t> </a:t>
            </a:r>
            <a:r>
              <a:rPr lang="en-US" baseline="0" dirty="0" err="1" smtClean="0"/>
              <a:t>embeddings</a:t>
            </a:r>
            <a:r>
              <a:rPr lang="en-US" baseline="0" dirty="0" smtClean="0"/>
              <a:t>, we will take only words which stand in some dependency relation with the word leave, along with their syntactic relation, so for instance, having </a:t>
            </a:r>
            <a:r>
              <a:rPr lang="en-US" i="1" baseline="0" dirty="0" smtClean="0"/>
              <a:t>“band”</a:t>
            </a:r>
            <a:r>
              <a:rPr lang="en-US" baseline="0" dirty="0" smtClean="0"/>
              <a:t> as  object will be different than having the same word in subject position.</a:t>
            </a:r>
          </a:p>
          <a:p>
            <a:r>
              <a:rPr lang="en-US" baseline="0" dirty="0" smtClean="0"/>
              <a:t> </a:t>
            </a:r>
          </a:p>
          <a:p>
            <a:r>
              <a:rPr lang="en-US" baseline="0" dirty="0" smtClean="0"/>
              <a:t>(this was done by Levy and Goldberg</a:t>
            </a:r>
            <a:r>
              <a:rPr lang="en-US" baseline="0" dirty="0"/>
              <a:t>)</a:t>
            </a:r>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31</a:t>
            </a:fld>
            <a:endParaRPr lang="en-US"/>
          </a:p>
        </p:txBody>
      </p:sp>
    </p:spTree>
    <p:extLst>
      <p:ext uri="{BB962C8B-B14F-4D97-AF65-F5344CB8AC3E}">
        <p14:creationId xmlns:p14="http://schemas.microsoft.com/office/powerpoint/2010/main" val="3180075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syntactic</a:t>
            </a:r>
            <a:r>
              <a:rPr lang="en-US" baseline="0" dirty="0" smtClean="0"/>
              <a:t> </a:t>
            </a:r>
            <a:r>
              <a:rPr lang="en-US" baseline="0" dirty="0" err="1" smtClean="0"/>
              <a:t>embeddings</a:t>
            </a:r>
            <a:r>
              <a:rPr lang="en-US" baseline="0" dirty="0" smtClean="0"/>
              <a:t>, we will take only words which stand in some dependency relation with the word leave, along with their syntactic relation, so for instance, having </a:t>
            </a:r>
            <a:r>
              <a:rPr lang="en-US" i="1" baseline="0" dirty="0" smtClean="0"/>
              <a:t>“band”</a:t>
            </a:r>
            <a:r>
              <a:rPr lang="en-US" baseline="0" dirty="0" smtClean="0"/>
              <a:t> as  object will be different than having the same word in subject position.</a:t>
            </a:r>
          </a:p>
          <a:p>
            <a:r>
              <a:rPr lang="en-US" baseline="0" dirty="0" smtClean="0"/>
              <a:t> </a:t>
            </a:r>
          </a:p>
          <a:p>
            <a:r>
              <a:rPr lang="en-US" baseline="0" dirty="0" smtClean="0"/>
              <a:t>(this was done by Levy and Goldberg</a:t>
            </a:r>
            <a:r>
              <a:rPr lang="en-US" baseline="0" dirty="0"/>
              <a:t>)</a:t>
            </a:r>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32</a:t>
            </a:fld>
            <a:endParaRPr lang="en-US"/>
          </a:p>
        </p:txBody>
      </p:sp>
    </p:spTree>
    <p:extLst>
      <p:ext uri="{BB962C8B-B14F-4D97-AF65-F5344CB8AC3E}">
        <p14:creationId xmlns:p14="http://schemas.microsoft.com/office/powerpoint/2010/main" val="2150570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computing SRL (which is</a:t>
            </a:r>
            <a:r>
              <a:rPr lang="en-US" baseline="0" dirty="0" smtClean="0"/>
              <a:t> new in this work), we take words that serve as semantic arguments (again, along with their argument type), and might farther than the target word, see “John” in this case.</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33</a:t>
            </a:fld>
            <a:endParaRPr lang="en-US"/>
          </a:p>
        </p:txBody>
      </p:sp>
    </p:spTree>
    <p:extLst>
      <p:ext uri="{BB962C8B-B14F-4D97-AF65-F5344CB8AC3E}">
        <p14:creationId xmlns:p14="http://schemas.microsoft.com/office/powerpoint/2010/main" val="1360221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computing Open IE </a:t>
            </a:r>
            <a:r>
              <a:rPr lang="en-US" baseline="0" dirty="0" err="1" smtClean="0"/>
              <a:t>embeddings</a:t>
            </a:r>
            <a:r>
              <a:rPr lang="en-US" baseline="0" dirty="0" smtClean="0"/>
              <a:t>, </a:t>
            </a:r>
          </a:p>
          <a:p>
            <a:r>
              <a:rPr lang="en-US" baseline="0" dirty="0" smtClean="0"/>
              <a:t>Looking at the word </a:t>
            </a:r>
            <a:r>
              <a:rPr lang="en-US" b="1" baseline="0" dirty="0" smtClean="0"/>
              <a:t>leave</a:t>
            </a:r>
            <a:r>
              <a:rPr lang="en-US" b="0" baseline="0" dirty="0" smtClean="0"/>
              <a:t> again, we will take all the words appearing in the same Open IE frame (all the words of the sentence in this case), and attach the slot index to each word, so John comes from the first argument, while “the” and “band” come from the second.</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34</a:t>
            </a:fld>
            <a:endParaRPr lang="en-US"/>
          </a:p>
        </p:txBody>
      </p:sp>
    </p:spTree>
    <p:extLst>
      <p:ext uri="{BB962C8B-B14F-4D97-AF65-F5344CB8AC3E}">
        <p14:creationId xmlns:p14="http://schemas.microsoft.com/office/powerpoint/2010/main" val="12108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these </a:t>
            </a:r>
            <a:r>
              <a:rPr lang="en-US" dirty="0" err="1" smtClean="0"/>
              <a:t>embeddings</a:t>
            </a:r>
            <a:r>
              <a:rPr lang="en-US" dirty="0" smtClean="0"/>
              <a:t>, we can compute</a:t>
            </a:r>
            <a:r>
              <a:rPr lang="en-US" baseline="0" dirty="0" smtClean="0"/>
              <a:t> performance based on similarity metric in this domain.</a:t>
            </a:r>
          </a:p>
          <a:p>
            <a:endParaRPr lang="en-US" baseline="0" dirty="0" smtClean="0"/>
          </a:p>
          <a:p>
            <a:r>
              <a:rPr lang="en-US" baseline="0" dirty="0" smtClean="0"/>
              <a:t>Interestingly enough, we can see that Open IE consistently does well across all data sets</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35</a:t>
            </a:fld>
            <a:endParaRPr lang="en-US"/>
          </a:p>
        </p:txBody>
      </p:sp>
    </p:spTree>
    <p:extLst>
      <p:ext uri="{BB962C8B-B14F-4D97-AF65-F5344CB8AC3E}">
        <p14:creationId xmlns:p14="http://schemas.microsoft.com/office/powerpoint/2010/main" val="2003837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these </a:t>
            </a:r>
            <a:r>
              <a:rPr lang="en-US" dirty="0" err="1" smtClean="0"/>
              <a:t>embeddings</a:t>
            </a:r>
            <a:r>
              <a:rPr lang="en-US" dirty="0" smtClean="0"/>
              <a:t>, we can compute</a:t>
            </a:r>
            <a:r>
              <a:rPr lang="en-US" baseline="0" dirty="0" smtClean="0"/>
              <a:t> performance based on similarity metric in this domain.</a:t>
            </a:r>
          </a:p>
          <a:p>
            <a:endParaRPr lang="en-US" baseline="0" dirty="0" smtClean="0"/>
          </a:p>
          <a:p>
            <a:r>
              <a:rPr lang="en-US" baseline="0" dirty="0" smtClean="0"/>
              <a:t>Interestingly enough, we can see that Open IE consistently does well across all data sets</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36</a:t>
            </a:fld>
            <a:endParaRPr lang="en-US"/>
          </a:p>
        </p:txBody>
      </p:sp>
    </p:spTree>
    <p:extLst>
      <p:ext uri="{BB962C8B-B14F-4D97-AF65-F5344CB8AC3E}">
        <p14:creationId xmlns:p14="http://schemas.microsoft.com/office/powerpoint/2010/main" val="3750259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analogy, the trend continues, and these numbers</a:t>
            </a:r>
            <a:r>
              <a:rPr lang="en-US" baseline="0" dirty="0" smtClean="0"/>
              <a:t> are the best that we know of for these tasks, and this amount of training data.</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37</a:t>
            </a:fld>
            <a:endParaRPr lang="en-US"/>
          </a:p>
        </p:txBody>
      </p:sp>
    </p:spTree>
    <p:extLst>
      <p:ext uri="{BB962C8B-B14F-4D97-AF65-F5344CB8AC3E}">
        <p14:creationId xmlns:p14="http://schemas.microsoft.com/office/powerpoint/2010/main" val="2791464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analogy, the trend continues, and these numbers</a:t>
            </a:r>
            <a:r>
              <a:rPr lang="en-US" baseline="0" dirty="0" smtClean="0"/>
              <a:t> are the best that we know of for these tasks, and this amount of training data.</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38</a:t>
            </a:fld>
            <a:endParaRPr lang="en-US"/>
          </a:p>
        </p:txBody>
      </p:sp>
    </p:spTree>
    <p:extLst>
      <p:ext uri="{BB962C8B-B14F-4D97-AF65-F5344CB8AC3E}">
        <p14:creationId xmlns:p14="http://schemas.microsoft.com/office/powerpoint/2010/main" val="753999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a:t>
            </a:r>
            <a:r>
              <a:rPr lang="en-US" baseline="0" dirty="0" smtClean="0"/>
              <a:t> the results iterates previous findings – that lexical </a:t>
            </a:r>
            <a:r>
              <a:rPr lang="en-US" baseline="0" dirty="0" err="1" smtClean="0"/>
              <a:t>embeddings</a:t>
            </a:r>
            <a:r>
              <a:rPr lang="en-US" baseline="0" dirty="0" smtClean="0"/>
              <a:t> are good for domain similarity, and syntactic </a:t>
            </a:r>
            <a:r>
              <a:rPr lang="en-US" baseline="0" dirty="0" err="1" smtClean="0"/>
              <a:t>embeddings</a:t>
            </a:r>
            <a:r>
              <a:rPr lang="en-US" baseline="0" dirty="0" smtClean="0"/>
              <a:t> are good for topical similarity.</a:t>
            </a:r>
          </a:p>
          <a:p>
            <a:endParaRPr lang="en-US" baseline="0" dirty="0" smtClean="0"/>
          </a:p>
          <a:p>
            <a:r>
              <a:rPr lang="en-US" baseline="0" dirty="0" smtClean="0"/>
              <a:t>But what kind of similarity does Open IE produce?</a:t>
            </a:r>
          </a:p>
          <a:p>
            <a:r>
              <a:rPr lang="en-US" baseline="0" dirty="0" smtClean="0"/>
              <a:t>And why does it do so well?</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39</a:t>
            </a:fld>
            <a:endParaRPr lang="en-US"/>
          </a:p>
        </p:txBody>
      </p:sp>
    </p:spTree>
    <p:extLst>
      <p:ext uri="{BB962C8B-B14F-4D97-AF65-F5344CB8AC3E}">
        <p14:creationId xmlns:p14="http://schemas.microsoft.com/office/powerpoint/2010/main" val="1251144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Followed by extracting short dependency path features from it, and then applying sentence compression algorithms based on these features.</a:t>
            </a:r>
          </a:p>
        </p:txBody>
      </p:sp>
      <p:sp>
        <p:nvSpPr>
          <p:cNvPr id="4" name="Slide Number Placeholder 3"/>
          <p:cNvSpPr>
            <a:spLocks noGrp="1"/>
          </p:cNvSpPr>
          <p:nvPr>
            <p:ph type="sldNum" sz="quarter" idx="10"/>
          </p:nvPr>
        </p:nvSpPr>
        <p:spPr/>
        <p:txBody>
          <a:bodyPr/>
          <a:lstStyle/>
          <a:p>
            <a:fld id="{6BF4C84C-C7C5-432A-91C3-6D6E70B94582}" type="slidenum">
              <a:rPr lang="en-US" smtClean="0"/>
              <a:t>4</a:t>
            </a:fld>
            <a:endParaRPr lang="en-US"/>
          </a:p>
        </p:txBody>
      </p:sp>
    </p:spTree>
    <p:extLst>
      <p:ext uri="{BB962C8B-B14F-4D97-AF65-F5344CB8AC3E}">
        <p14:creationId xmlns:p14="http://schemas.microsoft.com/office/powerpoint/2010/main" val="2148274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a:t>
            </a:r>
            <a:r>
              <a:rPr lang="en-US" baseline="0" dirty="0" smtClean="0"/>
              <a:t> again at the contexts, we see that long range topical words are introduced from other slots, while closer, domain similar words are drawn together based on words from the same slot.</a:t>
            </a:r>
          </a:p>
          <a:p>
            <a:endParaRPr lang="en-US" baseline="0" dirty="0" smtClean="0"/>
          </a:p>
          <a:p>
            <a:r>
              <a:rPr lang="en-US" baseline="0" dirty="0" smtClean="0"/>
              <a:t>-&gt; this yields that Open IE better captures both types of similarity!</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40</a:t>
            </a:fld>
            <a:endParaRPr lang="en-US"/>
          </a:p>
        </p:txBody>
      </p:sp>
    </p:spTree>
    <p:extLst>
      <p:ext uri="{BB962C8B-B14F-4D97-AF65-F5344CB8AC3E}">
        <p14:creationId xmlns:p14="http://schemas.microsoft.com/office/powerpoint/2010/main" val="2210132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Let’s see an example</a:t>
            </a:r>
            <a:r>
              <a:rPr lang="en-GB" baseline="0" dirty="0" smtClean="0"/>
              <a:t> of this, from the analogy corpus.</a:t>
            </a:r>
            <a:endParaRPr lang="en-GB" dirty="0" smtClean="0"/>
          </a:p>
        </p:txBody>
      </p:sp>
      <p:sp>
        <p:nvSpPr>
          <p:cNvPr id="4" name="Slide Number Placeholder 3"/>
          <p:cNvSpPr>
            <a:spLocks noGrp="1"/>
          </p:cNvSpPr>
          <p:nvPr>
            <p:ph type="sldNum" sz="quarter" idx="10"/>
          </p:nvPr>
        </p:nvSpPr>
        <p:spPr/>
        <p:txBody>
          <a:bodyPr/>
          <a:lstStyle/>
          <a:p>
            <a:fld id="{08021D26-6D0C-406D-9D2B-D0BE1ADA1F93}" type="slidenum">
              <a:rPr lang="en-US" smtClean="0"/>
              <a:pPr/>
              <a:t>41</a:t>
            </a:fld>
            <a:endParaRPr lang="en-US"/>
          </a:p>
        </p:txBody>
      </p:sp>
    </p:spTree>
    <p:extLst>
      <p:ext uri="{BB962C8B-B14F-4D97-AF65-F5344CB8AC3E}">
        <p14:creationId xmlns:p14="http://schemas.microsoft.com/office/powerpoint/2010/main" val="3266824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Balances lexical proximity with long range dependencies: </a:t>
            </a:r>
          </a:p>
        </p:txBody>
      </p:sp>
      <p:sp>
        <p:nvSpPr>
          <p:cNvPr id="4" name="Slide Number Placeholder 3"/>
          <p:cNvSpPr>
            <a:spLocks noGrp="1"/>
          </p:cNvSpPr>
          <p:nvPr>
            <p:ph type="sldNum" sz="quarter" idx="10"/>
          </p:nvPr>
        </p:nvSpPr>
        <p:spPr/>
        <p:txBody>
          <a:bodyPr/>
          <a:lstStyle/>
          <a:p>
            <a:fld id="{08021D26-6D0C-406D-9D2B-D0BE1ADA1F93}" type="slidenum">
              <a:rPr lang="en-US" smtClean="0"/>
              <a:pPr/>
              <a:t>43</a:t>
            </a:fld>
            <a:endParaRPr lang="en-US"/>
          </a:p>
        </p:txBody>
      </p:sp>
    </p:spTree>
    <p:extLst>
      <p:ext uri="{BB962C8B-B14F-4D97-AF65-F5344CB8AC3E}">
        <p14:creationId xmlns:p14="http://schemas.microsoft.com/office/powerpoint/2010/main" val="15907268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MC500 setting  2K</a:t>
            </a:r>
            <a:r>
              <a:rPr lang="en-US" baseline="0" dirty="0" smtClean="0"/>
              <a:t> multiple choice questions based on 500 short stories</a:t>
            </a:r>
            <a:endParaRPr lang="en-US" dirty="0" smtClean="0"/>
          </a:p>
          <a:p>
            <a:endParaRPr lang="en-US" dirty="0"/>
          </a:p>
        </p:txBody>
      </p:sp>
      <p:sp>
        <p:nvSpPr>
          <p:cNvPr id="4" name="Slide Number Placeholder 3"/>
          <p:cNvSpPr>
            <a:spLocks noGrp="1"/>
          </p:cNvSpPr>
          <p:nvPr>
            <p:ph type="sldNum" sz="quarter" idx="10"/>
          </p:nvPr>
        </p:nvSpPr>
        <p:spPr/>
        <p:txBody>
          <a:bodyPr/>
          <a:lstStyle/>
          <a:p>
            <a:fld id="{A3AE0820-1E4B-44DE-865C-93A5A028EA0E}" type="slidenum">
              <a:rPr lang="en-US" smtClean="0"/>
              <a:t>44</a:t>
            </a:fld>
            <a:endParaRPr lang="en-US"/>
          </a:p>
        </p:txBody>
      </p:sp>
    </p:spTree>
    <p:extLst>
      <p:ext uri="{BB962C8B-B14F-4D97-AF65-F5344CB8AC3E}">
        <p14:creationId xmlns:p14="http://schemas.microsoft.com/office/powerpoint/2010/main" val="2996604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MC500 setting  2K</a:t>
            </a:r>
            <a:r>
              <a:rPr lang="en-US" baseline="0" dirty="0" smtClean="0"/>
              <a:t> multiple choice questions based on 500 short stories</a:t>
            </a:r>
            <a:endParaRPr lang="en-US" dirty="0" smtClean="0"/>
          </a:p>
          <a:p>
            <a:endParaRPr lang="en-US" dirty="0"/>
          </a:p>
        </p:txBody>
      </p:sp>
      <p:sp>
        <p:nvSpPr>
          <p:cNvPr id="4" name="Slide Number Placeholder 3"/>
          <p:cNvSpPr>
            <a:spLocks noGrp="1"/>
          </p:cNvSpPr>
          <p:nvPr>
            <p:ph type="sldNum" sz="quarter" idx="10"/>
          </p:nvPr>
        </p:nvSpPr>
        <p:spPr/>
        <p:txBody>
          <a:bodyPr/>
          <a:lstStyle/>
          <a:p>
            <a:fld id="{A3AE0820-1E4B-44DE-865C-93A5A028EA0E}" type="slidenum">
              <a:rPr lang="en-US" smtClean="0"/>
              <a:t>45</a:t>
            </a:fld>
            <a:endParaRPr lang="en-US"/>
          </a:p>
        </p:txBody>
      </p:sp>
    </p:spTree>
    <p:extLst>
      <p:ext uri="{BB962C8B-B14F-4D97-AF65-F5344CB8AC3E}">
        <p14:creationId xmlns:p14="http://schemas.microsoft.com/office/powerpoint/2010/main" val="2882508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 version of the </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46</a:t>
            </a:fld>
            <a:endParaRPr lang="en-US"/>
          </a:p>
        </p:txBody>
      </p:sp>
    </p:spTree>
    <p:extLst>
      <p:ext uri="{BB962C8B-B14F-4D97-AF65-F5344CB8AC3E}">
        <p14:creationId xmlns:p14="http://schemas.microsoft.com/office/powerpoint/2010/main" val="35338864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49</a:t>
            </a:fld>
            <a:endParaRPr lang="en-US"/>
          </a:p>
        </p:txBody>
      </p:sp>
    </p:spTree>
    <p:extLst>
      <p:ext uri="{BB962C8B-B14F-4D97-AF65-F5344CB8AC3E}">
        <p14:creationId xmlns:p14="http://schemas.microsoft.com/office/powerpoint/2010/main" val="1256824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are split between:</a:t>
            </a:r>
          </a:p>
          <a:p>
            <a:pPr marL="228600" indent="-228600">
              <a:buAutoNum type="arabicPeriod"/>
            </a:pPr>
            <a:r>
              <a:rPr lang="en-US" dirty="0" smtClean="0"/>
              <a:t>“single” – for which a single sentence from the</a:t>
            </a:r>
            <a:r>
              <a:rPr lang="en-US" baseline="0" dirty="0" smtClean="0"/>
              <a:t> story suffices to answer a question</a:t>
            </a:r>
          </a:p>
          <a:p>
            <a:pPr marL="228600" indent="-228600">
              <a:buAutoNum type="arabicPeriod"/>
            </a:pPr>
            <a:r>
              <a:rPr lang="en-US" baseline="0" dirty="0" smtClean="0"/>
              <a:t>“multiple” – multiple sentences from the story are needed</a:t>
            </a:r>
          </a:p>
          <a:p>
            <a:endParaRPr lang="en-US" dirty="0" smtClean="0"/>
          </a:p>
          <a:p>
            <a:r>
              <a:rPr lang="en-US" dirty="0" smtClean="0"/>
              <a:t>Random</a:t>
            </a:r>
            <a:r>
              <a:rPr lang="en-US" baseline="0" dirty="0" smtClean="0"/>
              <a:t> guess should do around 25%</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50</a:t>
            </a:fld>
            <a:endParaRPr lang="en-US"/>
          </a:p>
        </p:txBody>
      </p:sp>
    </p:spTree>
    <p:extLst>
      <p:ext uri="{BB962C8B-B14F-4D97-AF65-F5344CB8AC3E}">
        <p14:creationId xmlns:p14="http://schemas.microsoft.com/office/powerpoint/2010/main" val="4037280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a:t>
            </a:r>
            <a:r>
              <a:rPr lang="en-US" baseline="0" dirty="0" smtClean="0"/>
              <a:t> guess should do around 25%</a:t>
            </a:r>
            <a:endParaRPr lang="en-US" dirty="0"/>
          </a:p>
        </p:txBody>
      </p:sp>
      <p:sp>
        <p:nvSpPr>
          <p:cNvPr id="4" name="Slide Number Placeholder 3"/>
          <p:cNvSpPr>
            <a:spLocks noGrp="1"/>
          </p:cNvSpPr>
          <p:nvPr>
            <p:ph type="sldNum" sz="quarter" idx="10"/>
          </p:nvPr>
        </p:nvSpPr>
        <p:spPr/>
        <p:txBody>
          <a:bodyPr/>
          <a:lstStyle/>
          <a:p>
            <a:fld id="{6BF4C84C-C7C5-432A-91C3-6D6E70B94582}" type="slidenum">
              <a:rPr lang="en-US" smtClean="0"/>
              <a:t>51</a:t>
            </a:fld>
            <a:endParaRPr lang="en-US"/>
          </a:p>
        </p:txBody>
      </p:sp>
    </p:spTree>
    <p:extLst>
      <p:ext uri="{BB962C8B-B14F-4D97-AF65-F5344CB8AC3E}">
        <p14:creationId xmlns:p14="http://schemas.microsoft.com/office/powerpoint/2010/main" val="96185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aseline="0" dirty="0" smtClean="0"/>
              <a:t>and then applying sentence compression algorithms based on these features.</a:t>
            </a:r>
          </a:p>
        </p:txBody>
      </p:sp>
      <p:sp>
        <p:nvSpPr>
          <p:cNvPr id="4" name="Slide Number Placeholder 3"/>
          <p:cNvSpPr>
            <a:spLocks noGrp="1"/>
          </p:cNvSpPr>
          <p:nvPr>
            <p:ph type="sldNum" sz="quarter" idx="10"/>
          </p:nvPr>
        </p:nvSpPr>
        <p:spPr/>
        <p:txBody>
          <a:bodyPr/>
          <a:lstStyle/>
          <a:p>
            <a:fld id="{6BF4C84C-C7C5-432A-91C3-6D6E70B94582}" type="slidenum">
              <a:rPr lang="en-US" smtClean="0"/>
              <a:t>5</a:t>
            </a:fld>
            <a:endParaRPr lang="en-US"/>
          </a:p>
        </p:txBody>
      </p:sp>
    </p:spTree>
    <p:extLst>
      <p:ext uri="{BB962C8B-B14F-4D97-AF65-F5344CB8AC3E}">
        <p14:creationId xmlns:p14="http://schemas.microsoft.com/office/powerpoint/2010/main" val="216934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driving research question in</a:t>
            </a:r>
            <a:r>
              <a:rPr lang="en-US" baseline="0" dirty="0" smtClean="0"/>
              <a:t> this work begins by identifying that even tough Open-IE was developed as an end-goal on itself – mainly to automatically populate large Knowledge Bases	</a:t>
            </a:r>
          </a:p>
          <a:p>
            <a:r>
              <a:rPr lang="en-US" baseline="0" dirty="0" smtClean="0"/>
              <a:t>-&gt; It makes certain structural decisions, namely in partitioning the sentence into predicate and arguments, and drawing relations between them, as we will discuss in the next slides</a:t>
            </a:r>
          </a:p>
          <a:p>
            <a:endParaRPr lang="en-US" baseline="0" dirty="0" smtClean="0"/>
          </a:p>
          <a:p>
            <a:r>
              <a:rPr lang="en-US" baseline="0" dirty="0" smtClean="0"/>
              <a:t>So, we ask -&gt; can Open IE serve as a useful intermediate step in the computation of other semantic representations, like we’ve seen that dependency does, for example, rather than being an end-goal on itself.</a:t>
            </a:r>
          </a:p>
        </p:txBody>
      </p:sp>
      <p:sp>
        <p:nvSpPr>
          <p:cNvPr id="4" name="Slide Number Placeholder 3"/>
          <p:cNvSpPr>
            <a:spLocks noGrp="1"/>
          </p:cNvSpPr>
          <p:nvPr>
            <p:ph type="sldNum" sz="quarter" idx="10"/>
          </p:nvPr>
        </p:nvSpPr>
        <p:spPr/>
        <p:txBody>
          <a:bodyPr/>
          <a:lstStyle/>
          <a:p>
            <a:fld id="{6BF4C84C-C7C5-432A-91C3-6D6E70B94582}" type="slidenum">
              <a:rPr lang="en-US" smtClean="0"/>
              <a:t>6</a:t>
            </a:fld>
            <a:endParaRPr lang="en-US"/>
          </a:p>
        </p:txBody>
      </p:sp>
    </p:spTree>
    <p:extLst>
      <p:ext uri="{BB962C8B-B14F-4D97-AF65-F5344CB8AC3E}">
        <p14:creationId xmlns:p14="http://schemas.microsoft.com/office/powerpoint/2010/main" val="226601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begin with looking at the original </a:t>
            </a:r>
            <a:r>
              <a:rPr lang="en-US" baseline="0" dirty="0" smtClean="0"/>
              <a:t> goal of Open IE &gt;</a:t>
            </a:r>
          </a:p>
          <a:p>
            <a:r>
              <a:rPr lang="en-US" baseline="0" dirty="0" smtClean="0"/>
              <a:t>Given a naturally occurring document, Open IE’s goal is to extract a set of coherent, stand alone propositions asserted by the text, so for example, looking at an article on the break up of the Beatles, Open IE might extract that </a:t>
            </a:r>
          </a:p>
          <a:p>
            <a:pPr marL="228600" indent="-228600">
              <a:buAutoNum type="arabicPeriod"/>
            </a:pPr>
            <a:r>
              <a:rPr lang="en-US" baseline="0" dirty="0" smtClean="0"/>
              <a:t>John married Yoko,</a:t>
            </a:r>
          </a:p>
          <a:p>
            <a:pPr marL="228600" indent="-228600">
              <a:buAutoNum type="arabicPeriod"/>
            </a:pPr>
            <a:r>
              <a:rPr lang="en-US" baseline="0" dirty="0" smtClean="0"/>
              <a:t>John wanted to leave the band</a:t>
            </a:r>
          </a:p>
          <a:p>
            <a:pPr marL="228600" indent="-228600">
              <a:buAutoNum type="arabicPeriod"/>
            </a:pPr>
            <a:r>
              <a:rPr lang="en-US" baseline="0" dirty="0" smtClean="0"/>
              <a:t>The Beatles broke up</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7</a:t>
            </a:fld>
            <a:endParaRPr lang="en-US"/>
          </a:p>
        </p:txBody>
      </p:sp>
    </p:spTree>
    <p:extLst>
      <p:ext uri="{BB962C8B-B14F-4D97-AF65-F5344CB8AC3E}">
        <p14:creationId xmlns:p14="http://schemas.microsoft.com/office/powerpoint/2010/main" val="294703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Where each such proposition is an n-</a:t>
            </a:r>
            <a:r>
              <a:rPr lang="en-US" baseline="0" dirty="0" err="1" smtClean="0"/>
              <a:t>ary</a:t>
            </a:r>
            <a:r>
              <a:rPr lang="en-US" baseline="0" dirty="0" smtClean="0"/>
              <a:t> tuple composed of </a:t>
            </a:r>
          </a:p>
          <a:p>
            <a:pPr marL="171450" indent="-171450">
              <a:buFontTx/>
              <a:buChar char="-"/>
            </a:pPr>
            <a:r>
              <a:rPr lang="en-US" baseline="0" dirty="0" smtClean="0"/>
              <a:t>a single predicate slot</a:t>
            </a:r>
          </a:p>
          <a:p>
            <a:pPr marL="171450" indent="-171450">
              <a:buFontTx/>
              <a:buChar char="-"/>
            </a:pPr>
            <a:r>
              <a:rPr lang="en-US" baseline="0" dirty="0" smtClean="0"/>
              <a:t>An arbitrary number of argument slots (2 in this case)</a:t>
            </a:r>
          </a:p>
        </p:txBody>
      </p:sp>
      <p:sp>
        <p:nvSpPr>
          <p:cNvPr id="4" name="Slide Number Placeholder 3"/>
          <p:cNvSpPr>
            <a:spLocks noGrp="1"/>
          </p:cNvSpPr>
          <p:nvPr>
            <p:ph type="sldNum" sz="quarter" idx="10"/>
          </p:nvPr>
        </p:nvSpPr>
        <p:spPr/>
        <p:txBody>
          <a:bodyPr/>
          <a:lstStyle/>
          <a:p>
            <a:fld id="{6BF4C84C-C7C5-432A-91C3-6D6E70B94582}" type="slidenum">
              <a:rPr lang="en-US" smtClean="0"/>
              <a:t>8</a:t>
            </a:fld>
            <a:endParaRPr lang="en-US"/>
          </a:p>
        </p:txBody>
      </p:sp>
    </p:spTree>
    <p:extLst>
      <p:ext uri="{BB962C8B-B14F-4D97-AF65-F5344CB8AC3E}">
        <p14:creationId xmlns:p14="http://schemas.microsoft.com/office/powerpoint/2010/main" val="15794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Alternatively, we would like to look at the properties of Open IE when it comes to the representing predicates and arguments, therefore in the next few slides we will look at some of the decisions Open-IE makes in that respect.</a:t>
            </a:r>
          </a:p>
          <a:p>
            <a:endParaRPr lang="en-US" baseline="0" dirty="0" smtClean="0"/>
          </a:p>
          <a:p>
            <a:r>
              <a:rPr lang="en-US" baseline="0" dirty="0" smtClean="0"/>
              <a:t>- Predicates are extended in cases of infinitives / multi word expressions</a:t>
            </a:r>
          </a:p>
          <a:p>
            <a:endParaRPr lang="en-US" baseline="0" dirty="0" smtClean="0"/>
          </a:p>
        </p:txBody>
      </p:sp>
      <p:sp>
        <p:nvSpPr>
          <p:cNvPr id="4" name="Slide Number Placeholder 3"/>
          <p:cNvSpPr>
            <a:spLocks noGrp="1"/>
          </p:cNvSpPr>
          <p:nvPr>
            <p:ph type="sldNum" sz="quarter" idx="10"/>
          </p:nvPr>
        </p:nvSpPr>
        <p:spPr/>
        <p:txBody>
          <a:bodyPr/>
          <a:lstStyle/>
          <a:p>
            <a:fld id="{6BF4C84C-C7C5-432A-91C3-6D6E70B94582}" type="slidenum">
              <a:rPr lang="en-US" smtClean="0"/>
              <a:t>9</a:t>
            </a:fld>
            <a:endParaRPr lang="en-US"/>
          </a:p>
        </p:txBody>
      </p:sp>
    </p:spTree>
    <p:extLst>
      <p:ext uri="{BB962C8B-B14F-4D97-AF65-F5344CB8AC3E}">
        <p14:creationId xmlns:p14="http://schemas.microsoft.com/office/powerpoint/2010/main" val="40671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0CBD9-DF51-4529-8DB9-17AEDAA59749}"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44916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0CBD9-DF51-4529-8DB9-17AEDAA59749}"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377723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0CBD9-DF51-4529-8DB9-17AEDAA59749}"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13951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0CBD9-DF51-4529-8DB9-17AEDAA59749}"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276060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0CBD9-DF51-4529-8DB9-17AEDAA59749}" type="datetimeFigureOut">
              <a:rPr lang="en-US" smtClean="0"/>
              <a:t>7/26/2015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402325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0CBD9-DF51-4529-8DB9-17AEDAA59749}" type="datetimeFigureOut">
              <a:rPr lang="en-US" smtClean="0"/>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281475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0CBD9-DF51-4529-8DB9-17AEDAA59749}" type="datetimeFigureOut">
              <a:rPr lang="en-US" smtClean="0"/>
              <a:t>7/26/2015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56903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0CBD9-DF51-4529-8DB9-17AEDAA59749}" type="datetimeFigureOut">
              <a:rPr lang="en-US" smtClean="0"/>
              <a:t>7/26/2015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63508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0CBD9-DF51-4529-8DB9-17AEDAA59749}" type="datetimeFigureOut">
              <a:rPr lang="en-US" smtClean="0"/>
              <a:t>7/26/2015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349558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0CBD9-DF51-4529-8DB9-17AEDAA59749}" type="datetimeFigureOut">
              <a:rPr lang="en-US" smtClean="0"/>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40238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0CBD9-DF51-4529-8DB9-17AEDAA59749}" type="datetimeFigureOut">
              <a:rPr lang="en-US" smtClean="0"/>
              <a:t>7/26/2015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B65F0-F779-4269-9099-0A02B8CC3674}" type="slidenum">
              <a:rPr lang="en-US" smtClean="0"/>
              <a:t>‹#›</a:t>
            </a:fld>
            <a:endParaRPr lang="en-US"/>
          </a:p>
        </p:txBody>
      </p:sp>
    </p:spTree>
    <p:extLst>
      <p:ext uri="{BB962C8B-B14F-4D97-AF65-F5344CB8AC3E}">
        <p14:creationId xmlns:p14="http://schemas.microsoft.com/office/powerpoint/2010/main" val="419005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0CBD9-DF51-4529-8DB9-17AEDAA59749}" type="datetimeFigureOut">
              <a:rPr lang="en-US" smtClean="0"/>
              <a:t>7/26/2015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B65F0-F779-4269-9099-0A02B8CC3674}" type="slidenum">
              <a:rPr lang="en-US" smtClean="0"/>
              <a:t>‹#›</a:t>
            </a:fld>
            <a:endParaRPr lang="en-US"/>
          </a:p>
        </p:txBody>
      </p:sp>
    </p:spTree>
    <p:extLst>
      <p:ext uri="{BB962C8B-B14F-4D97-AF65-F5344CB8AC3E}">
        <p14:creationId xmlns:p14="http://schemas.microsoft.com/office/powerpoint/2010/main" val="293472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s.bgu.ac.il/~gabriel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Open IE as an Intermediate Structure for Semantic Tasks</a:t>
            </a:r>
            <a:endParaRPr lang="en-US" dirty="0"/>
          </a:p>
        </p:txBody>
      </p:sp>
      <p:sp>
        <p:nvSpPr>
          <p:cNvPr id="3" name="Subtitle 2"/>
          <p:cNvSpPr>
            <a:spLocks noGrp="1"/>
          </p:cNvSpPr>
          <p:nvPr>
            <p:ph type="subTitle" idx="1"/>
          </p:nvPr>
        </p:nvSpPr>
        <p:spPr/>
        <p:txBody>
          <a:bodyPr/>
          <a:lstStyle/>
          <a:p>
            <a:r>
              <a:rPr lang="en-US" dirty="0" smtClean="0"/>
              <a:t>Gabriel Stanovsky, </a:t>
            </a:r>
            <a:r>
              <a:rPr lang="en-US" dirty="0" err="1" smtClean="0"/>
              <a:t>Ido</a:t>
            </a:r>
            <a:r>
              <a:rPr lang="en-US" dirty="0" smtClean="0"/>
              <a:t> Dagan and </a:t>
            </a:r>
            <a:r>
              <a:rPr lang="en-US" dirty="0" err="1" smtClean="0"/>
              <a:t>Mausam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6" y="4627732"/>
            <a:ext cx="2065167" cy="20651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5857" y="4627732"/>
            <a:ext cx="2065167" cy="2065167"/>
          </a:xfrm>
          <a:prstGeom prst="rect">
            <a:avLst/>
          </a:prstGeom>
        </p:spPr>
      </p:pic>
    </p:spTree>
    <p:extLst>
      <p:ext uri="{BB962C8B-B14F-4D97-AF65-F5344CB8AC3E}">
        <p14:creationId xmlns:p14="http://schemas.microsoft.com/office/powerpoint/2010/main" val="2658743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IE as Intermediate Representation</a:t>
            </a:r>
            <a:endParaRPr lang="en-US" dirty="0"/>
          </a:p>
        </p:txBody>
      </p:sp>
      <p:sp>
        <p:nvSpPr>
          <p:cNvPr id="4" name="Rectangle 3"/>
          <p:cNvSpPr>
            <a:spLocks noGrp="1" noChangeArrowheads="1"/>
          </p:cNvSpPr>
          <p:nvPr/>
        </p:nvSpPr>
        <p:spPr bwMode="auto">
          <a:xfrm>
            <a:off x="4360985" y="3738192"/>
            <a:ext cx="6992815"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(John, </a:t>
            </a:r>
            <a:r>
              <a:rPr lang="en-GB" b="1" dirty="0" smtClean="0"/>
              <a:t>decided to </a:t>
            </a:r>
            <a:r>
              <a:rPr lang="en-GB" b="1" dirty="0" smtClean="0">
                <a:solidFill>
                  <a:schemeClr val="accent1"/>
                </a:solidFill>
              </a:rPr>
              <a:t>compose</a:t>
            </a:r>
            <a:r>
              <a:rPr lang="en-GB" dirty="0" smtClean="0"/>
              <a:t>, solo albums)</a:t>
            </a:r>
          </a:p>
          <a:p>
            <a:pPr>
              <a:buFontTx/>
              <a:buNone/>
            </a:pPr>
            <a:r>
              <a:rPr lang="en-GB" sz="2400" dirty="0" smtClean="0">
                <a:solidFill>
                  <a:prstClr val="black"/>
                </a:solidFill>
              </a:rPr>
              <a:t>	</a:t>
            </a:r>
            <a:endParaRPr lang="en-GB" dirty="0" smtClean="0"/>
          </a:p>
          <a:p>
            <a:pPr>
              <a:buFontTx/>
              <a:buNone/>
            </a:pPr>
            <a:endParaRPr lang="en-GB" dirty="0" smtClean="0"/>
          </a:p>
        </p:txBody>
      </p:sp>
      <p:sp>
        <p:nvSpPr>
          <p:cNvPr id="10" name="Rectangle 9"/>
          <p:cNvSpPr>
            <a:spLocks noGrp="1" noChangeArrowheads="1"/>
          </p:cNvSpPr>
          <p:nvPr/>
        </p:nvSpPr>
        <p:spPr bwMode="auto">
          <a:xfrm>
            <a:off x="4360985" y="4733292"/>
            <a:ext cx="6824003"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(John, </a:t>
            </a:r>
            <a:r>
              <a:rPr lang="en-GB" b="1" dirty="0" smtClean="0"/>
              <a:t>decided to </a:t>
            </a:r>
            <a:r>
              <a:rPr lang="en-GB" b="1" dirty="0" smtClean="0">
                <a:solidFill>
                  <a:schemeClr val="accent2"/>
                </a:solidFill>
              </a:rPr>
              <a:t>perform</a:t>
            </a:r>
            <a:r>
              <a:rPr lang="en-GB" dirty="0" smtClean="0"/>
              <a:t>, solo albums)</a:t>
            </a:r>
          </a:p>
        </p:txBody>
      </p:sp>
      <p:sp>
        <p:nvSpPr>
          <p:cNvPr id="12" name="Content Placeholder 2"/>
          <p:cNvSpPr>
            <a:spLocks noGrp="1"/>
          </p:cNvSpPr>
          <p:nvPr>
            <p:ph idx="1"/>
          </p:nvPr>
        </p:nvSpPr>
        <p:spPr>
          <a:xfrm>
            <a:off x="838200" y="1825625"/>
            <a:ext cx="10515600" cy="1912567"/>
          </a:xfrm>
        </p:spPr>
        <p:txBody>
          <a:bodyPr/>
          <a:lstStyle/>
          <a:p>
            <a:r>
              <a:rPr lang="en-US" dirty="0" smtClean="0"/>
              <a:t>Coordinative constructions</a:t>
            </a:r>
            <a:br>
              <a:rPr lang="en-US" dirty="0" smtClean="0"/>
            </a:br>
            <a:r>
              <a:rPr lang="en-US" dirty="0" smtClean="0"/>
              <a:t/>
            </a:r>
            <a:br>
              <a:rPr lang="en-US" dirty="0" smtClean="0"/>
            </a:br>
            <a:r>
              <a:rPr lang="en-US" dirty="0" smtClean="0"/>
              <a:t>“</a:t>
            </a:r>
            <a:r>
              <a:rPr lang="en-US" i="1" dirty="0" smtClean="0"/>
              <a:t>John decided to </a:t>
            </a:r>
            <a:r>
              <a:rPr lang="en-US" i="1" dirty="0" smtClean="0">
                <a:solidFill>
                  <a:schemeClr val="accent1"/>
                </a:solidFill>
              </a:rPr>
              <a:t>compose</a:t>
            </a:r>
            <a:r>
              <a:rPr lang="en-US" i="1" dirty="0" smtClean="0"/>
              <a:t> and </a:t>
            </a:r>
            <a:r>
              <a:rPr lang="en-US" i="1" dirty="0" smtClean="0">
                <a:solidFill>
                  <a:schemeClr val="accent2"/>
                </a:solidFill>
              </a:rPr>
              <a:t>perform</a:t>
            </a:r>
            <a:r>
              <a:rPr lang="en-US" i="1" dirty="0" smtClean="0"/>
              <a:t> solo albums”</a:t>
            </a:r>
            <a:endParaRPr lang="en-US" i="1" dirty="0" smtClean="0">
              <a:solidFill>
                <a:schemeClr val="accent1"/>
              </a:solidFill>
            </a:endParaRPr>
          </a:p>
        </p:txBody>
      </p:sp>
    </p:spTree>
    <p:extLst>
      <p:ext uri="{BB962C8B-B14F-4D97-AF65-F5344CB8AC3E}">
        <p14:creationId xmlns:p14="http://schemas.microsoft.com/office/powerpoint/2010/main" val="344592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IE as Intermediate Representation</a:t>
            </a:r>
            <a:endParaRPr lang="en-US" dirty="0"/>
          </a:p>
        </p:txBody>
      </p:sp>
      <p:sp>
        <p:nvSpPr>
          <p:cNvPr id="4" name="Rectangle 3"/>
          <p:cNvSpPr>
            <a:spLocks noGrp="1" noChangeArrowheads="1"/>
          </p:cNvSpPr>
          <p:nvPr/>
        </p:nvSpPr>
        <p:spPr bwMode="auto">
          <a:xfrm>
            <a:off x="4360985" y="3738192"/>
            <a:ext cx="6992815"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buFontTx/>
              <a:buNone/>
            </a:pPr>
            <a:r>
              <a:rPr lang="en-GB" dirty="0" smtClean="0"/>
              <a:t>(Paul McCartney, </a:t>
            </a:r>
            <a:r>
              <a:rPr lang="en-GB" b="1" dirty="0" smtClean="0">
                <a:solidFill>
                  <a:schemeClr val="accent2"/>
                </a:solidFill>
              </a:rPr>
              <a:t>wasn’t surprised</a:t>
            </a:r>
            <a:r>
              <a:rPr lang="en-GB" dirty="0" smtClean="0"/>
              <a:t>)</a:t>
            </a:r>
          </a:p>
          <a:p>
            <a:pPr>
              <a:buFontTx/>
              <a:buNone/>
            </a:pPr>
            <a:r>
              <a:rPr lang="en-GB" sz="2400" dirty="0" smtClean="0">
                <a:solidFill>
                  <a:prstClr val="black"/>
                </a:solidFill>
              </a:rPr>
              <a:t>	</a:t>
            </a:r>
            <a:endParaRPr lang="en-GB" dirty="0" smtClean="0"/>
          </a:p>
          <a:p>
            <a:pPr>
              <a:buFontTx/>
              <a:buNone/>
            </a:pPr>
            <a:endParaRPr lang="en-GB" dirty="0" smtClean="0"/>
          </a:p>
        </p:txBody>
      </p:sp>
      <p:sp>
        <p:nvSpPr>
          <p:cNvPr id="12" name="Content Placeholder 2"/>
          <p:cNvSpPr>
            <a:spLocks noGrp="1"/>
          </p:cNvSpPr>
          <p:nvPr>
            <p:ph idx="1"/>
          </p:nvPr>
        </p:nvSpPr>
        <p:spPr>
          <a:xfrm>
            <a:off x="838200" y="1825625"/>
            <a:ext cx="10515600" cy="1912567"/>
          </a:xfrm>
        </p:spPr>
        <p:txBody>
          <a:bodyPr/>
          <a:lstStyle/>
          <a:p>
            <a:r>
              <a:rPr lang="en-US" dirty="0" smtClean="0"/>
              <a:t>Appositions </a:t>
            </a:r>
            <a:br>
              <a:rPr lang="en-US" dirty="0" smtClean="0"/>
            </a:br>
            <a:r>
              <a:rPr lang="en-US" dirty="0" smtClean="0"/>
              <a:t/>
            </a:r>
            <a:br>
              <a:rPr lang="en-US" dirty="0" smtClean="0"/>
            </a:br>
            <a:r>
              <a:rPr lang="en-US" dirty="0" smtClean="0"/>
              <a:t>“</a:t>
            </a:r>
            <a:r>
              <a:rPr lang="en-US" i="1" dirty="0" smtClean="0"/>
              <a:t>Paul McCartney, </a:t>
            </a:r>
            <a:r>
              <a:rPr lang="en-US" i="1" dirty="0" smtClean="0">
                <a:solidFill>
                  <a:schemeClr val="accent1"/>
                </a:solidFill>
              </a:rPr>
              <a:t>founder of the Beatles</a:t>
            </a:r>
            <a:r>
              <a:rPr lang="en-US" i="1" dirty="0" smtClean="0"/>
              <a:t>, </a:t>
            </a:r>
            <a:r>
              <a:rPr lang="en-US" i="1" dirty="0" smtClean="0">
                <a:solidFill>
                  <a:schemeClr val="accent2"/>
                </a:solidFill>
              </a:rPr>
              <a:t>wasn’t surprised</a:t>
            </a:r>
            <a:r>
              <a:rPr lang="en-US" i="1" dirty="0" smtClean="0"/>
              <a:t>”</a:t>
            </a:r>
            <a:endParaRPr lang="en-US" i="1" dirty="0" smtClean="0">
              <a:solidFill>
                <a:schemeClr val="accent1"/>
              </a:solidFill>
            </a:endParaRPr>
          </a:p>
        </p:txBody>
      </p:sp>
      <p:sp>
        <p:nvSpPr>
          <p:cNvPr id="5" name="Rectangle 4"/>
          <p:cNvSpPr>
            <a:spLocks noGrp="1" noChangeArrowheads="1"/>
          </p:cNvSpPr>
          <p:nvPr/>
        </p:nvSpPr>
        <p:spPr bwMode="auto">
          <a:xfrm>
            <a:off x="2533650" y="4538292"/>
            <a:ext cx="8820151"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buFontTx/>
              <a:buNone/>
            </a:pPr>
            <a:r>
              <a:rPr lang="en-GB" dirty="0" smtClean="0"/>
              <a:t>(Paul McCartney, </a:t>
            </a:r>
            <a:r>
              <a:rPr lang="en-US" b="1" dirty="0">
                <a:solidFill>
                  <a:schemeClr val="accent1"/>
                </a:solidFill>
              </a:rPr>
              <a:t>[is] founder </a:t>
            </a:r>
            <a:r>
              <a:rPr lang="en-US" b="1" dirty="0" smtClean="0">
                <a:solidFill>
                  <a:schemeClr val="accent1"/>
                </a:solidFill>
              </a:rPr>
              <a:t>of</a:t>
            </a:r>
            <a:r>
              <a:rPr lang="en-US" dirty="0" smtClean="0">
                <a:solidFill>
                  <a:schemeClr val="accent1"/>
                </a:solidFill>
              </a:rPr>
              <a:t>, the Beatles</a:t>
            </a:r>
            <a:r>
              <a:rPr lang="en-GB" dirty="0" smtClean="0"/>
              <a:t>)</a:t>
            </a:r>
          </a:p>
          <a:p>
            <a:pPr>
              <a:buFontTx/>
              <a:buNone/>
            </a:pPr>
            <a:r>
              <a:rPr lang="en-GB" sz="2400" dirty="0" smtClean="0">
                <a:solidFill>
                  <a:prstClr val="black"/>
                </a:solidFill>
              </a:rPr>
              <a:t>	</a:t>
            </a:r>
            <a:endParaRPr lang="en-GB" dirty="0" smtClean="0"/>
          </a:p>
          <a:p>
            <a:pPr>
              <a:buFontTx/>
              <a:buNone/>
            </a:pPr>
            <a:endParaRPr lang="en-GB" dirty="0" smtClean="0"/>
          </a:p>
        </p:txBody>
      </p:sp>
    </p:spTree>
    <p:extLst>
      <p:ext uri="{BB962C8B-B14F-4D97-AF65-F5344CB8AC3E}">
        <p14:creationId xmlns:p14="http://schemas.microsoft.com/office/powerpoint/2010/main" val="3031712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IE as Intermediate Representation</a:t>
            </a:r>
          </a:p>
        </p:txBody>
      </p:sp>
      <p:sp>
        <p:nvSpPr>
          <p:cNvPr id="3" name="Content Placeholder 2"/>
          <p:cNvSpPr>
            <a:spLocks noGrp="1"/>
          </p:cNvSpPr>
          <p:nvPr>
            <p:ph idx="1"/>
          </p:nvPr>
        </p:nvSpPr>
        <p:spPr/>
        <p:txBody>
          <a:bodyPr/>
          <a:lstStyle/>
          <a:p>
            <a:r>
              <a:rPr lang="en-US" dirty="0" smtClean="0"/>
              <a:t>Test Open IE versus: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2011744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IE as Intermediate Representation</a:t>
            </a:r>
          </a:p>
        </p:txBody>
      </p:sp>
      <p:sp>
        <p:nvSpPr>
          <p:cNvPr id="3" name="Content Placeholder 2"/>
          <p:cNvSpPr>
            <a:spLocks noGrp="1"/>
          </p:cNvSpPr>
          <p:nvPr>
            <p:ph idx="1"/>
          </p:nvPr>
        </p:nvSpPr>
        <p:spPr/>
        <p:txBody>
          <a:bodyPr/>
          <a:lstStyle/>
          <a:p>
            <a:r>
              <a:rPr lang="en-US" dirty="0" smtClean="0"/>
              <a:t>Test Open IE versus:</a:t>
            </a:r>
            <a:br>
              <a:rPr lang="en-US" dirty="0" smtClean="0"/>
            </a:br>
            <a:endParaRPr lang="en-US" dirty="0" smtClean="0"/>
          </a:p>
          <a:p>
            <a:pPr lvl="1"/>
            <a:r>
              <a:rPr lang="en-US" dirty="0" smtClean="0"/>
              <a:t>Bag of words</a:t>
            </a:r>
            <a:br>
              <a:rPr lang="en-US" dirty="0" smtClean="0"/>
            </a:br>
            <a:r>
              <a:rPr lang="en-US" dirty="0" smtClean="0"/>
              <a:t/>
            </a:r>
            <a:br>
              <a:rPr lang="en-US" dirty="0" smtClean="0"/>
            </a:br>
            <a:r>
              <a:rPr lang="en-US" dirty="0" smtClean="0"/>
              <a:t/>
            </a:r>
            <a:br>
              <a:rPr lang="en-US" dirty="0" smtClean="0"/>
            </a:br>
            <a:endParaRPr lang="en-US" dirty="0" smtClean="0"/>
          </a:p>
        </p:txBody>
      </p:sp>
      <p:sp>
        <p:nvSpPr>
          <p:cNvPr id="5" name="Rectangle 4"/>
          <p:cNvSpPr>
            <a:spLocks noGrp="1" noChangeArrowheads="1"/>
          </p:cNvSpPr>
          <p:nvPr/>
        </p:nvSpPr>
        <p:spPr bwMode="auto">
          <a:xfrm>
            <a:off x="3602233" y="4086447"/>
            <a:ext cx="5747191" cy="54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i="1" dirty="0" smtClean="0"/>
              <a:t>John wanted to leave the band</a:t>
            </a:r>
          </a:p>
        </p:txBody>
      </p:sp>
      <p:sp>
        <p:nvSpPr>
          <p:cNvPr id="6" name="Rectangle 5"/>
          <p:cNvSpPr/>
          <p:nvPr/>
        </p:nvSpPr>
        <p:spPr>
          <a:xfrm>
            <a:off x="3602233" y="4086447"/>
            <a:ext cx="871293" cy="547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56406" y="4086447"/>
            <a:ext cx="1089343" cy="54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94363" y="4092798"/>
            <a:ext cx="337625" cy="505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16394" y="4092798"/>
            <a:ext cx="871293" cy="5233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72094" y="4080097"/>
            <a:ext cx="550986" cy="536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907487" y="4092798"/>
            <a:ext cx="871293" cy="5233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73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IE as Intermediate Representation</a:t>
            </a:r>
          </a:p>
        </p:txBody>
      </p:sp>
      <p:sp>
        <p:nvSpPr>
          <p:cNvPr id="3" name="Content Placeholder 2"/>
          <p:cNvSpPr>
            <a:spLocks noGrp="1"/>
          </p:cNvSpPr>
          <p:nvPr>
            <p:ph idx="1"/>
          </p:nvPr>
        </p:nvSpPr>
        <p:spPr/>
        <p:txBody>
          <a:bodyPr/>
          <a:lstStyle/>
          <a:p>
            <a:r>
              <a:rPr lang="en-US" dirty="0" smtClean="0"/>
              <a:t>Test Open IE versus:</a:t>
            </a:r>
            <a:br>
              <a:rPr lang="en-US" dirty="0" smtClean="0"/>
            </a:br>
            <a:endParaRPr lang="en-US" dirty="0" smtClean="0"/>
          </a:p>
          <a:p>
            <a:pPr lvl="1"/>
            <a:r>
              <a:rPr lang="en-US" dirty="0" smtClean="0"/>
              <a:t>Dependency parsing</a:t>
            </a:r>
          </a:p>
        </p:txBody>
      </p:sp>
      <p:sp>
        <p:nvSpPr>
          <p:cNvPr id="36" name="Rectangle 35"/>
          <p:cNvSpPr>
            <a:spLocks noGrp="1" noChangeArrowheads="1"/>
          </p:cNvSpPr>
          <p:nvPr/>
        </p:nvSpPr>
        <p:spPr bwMode="auto">
          <a:xfrm>
            <a:off x="7573264" y="5598837"/>
            <a:ext cx="656337" cy="39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the</a:t>
            </a:r>
          </a:p>
          <a:p>
            <a:pPr>
              <a:buFontTx/>
              <a:buNone/>
            </a:pPr>
            <a:r>
              <a:rPr lang="en-GB" sz="1800" dirty="0" smtClean="0">
                <a:solidFill>
                  <a:prstClr val="black"/>
                </a:solidFill>
              </a:rPr>
              <a:t>	</a:t>
            </a:r>
            <a:endParaRPr lang="en-GB" sz="2400" dirty="0" smtClean="0"/>
          </a:p>
          <a:p>
            <a:pPr>
              <a:buFontTx/>
              <a:buNone/>
            </a:pPr>
            <a:endParaRPr lang="en-GB" sz="2400" dirty="0" smtClean="0"/>
          </a:p>
        </p:txBody>
      </p:sp>
      <p:sp>
        <p:nvSpPr>
          <p:cNvPr id="37" name="Rectangle 36"/>
          <p:cNvSpPr>
            <a:spLocks noGrp="1" noChangeArrowheads="1"/>
          </p:cNvSpPr>
          <p:nvPr/>
        </p:nvSpPr>
        <p:spPr bwMode="auto">
          <a:xfrm>
            <a:off x="5480746" y="4085030"/>
            <a:ext cx="880034" cy="37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John</a:t>
            </a:r>
          </a:p>
          <a:p>
            <a:pPr>
              <a:buFontTx/>
              <a:buNone/>
            </a:pPr>
            <a:endParaRPr lang="en-GB" sz="2400" dirty="0" smtClean="0"/>
          </a:p>
        </p:txBody>
      </p:sp>
      <p:sp>
        <p:nvSpPr>
          <p:cNvPr id="38" name="Rectangle 37"/>
          <p:cNvSpPr>
            <a:spLocks noGrp="1" noChangeArrowheads="1"/>
          </p:cNvSpPr>
          <p:nvPr/>
        </p:nvSpPr>
        <p:spPr bwMode="auto">
          <a:xfrm>
            <a:off x="6106816" y="3331717"/>
            <a:ext cx="1236408" cy="32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wanted</a:t>
            </a:r>
          </a:p>
        </p:txBody>
      </p:sp>
      <p:sp>
        <p:nvSpPr>
          <p:cNvPr id="39" name="Rectangle 38"/>
          <p:cNvSpPr>
            <a:spLocks noGrp="1" noChangeArrowheads="1"/>
          </p:cNvSpPr>
          <p:nvPr/>
        </p:nvSpPr>
        <p:spPr bwMode="auto">
          <a:xfrm>
            <a:off x="6940014" y="4889320"/>
            <a:ext cx="458758" cy="40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to</a:t>
            </a:r>
          </a:p>
          <a:p>
            <a:pPr>
              <a:buFontTx/>
              <a:buNone/>
            </a:pPr>
            <a:r>
              <a:rPr lang="en-GB" sz="1800" dirty="0" smtClean="0">
                <a:solidFill>
                  <a:prstClr val="black"/>
                </a:solidFill>
              </a:rPr>
              <a:t>	</a:t>
            </a:r>
            <a:endParaRPr lang="en-GB" sz="2400" dirty="0" smtClean="0"/>
          </a:p>
          <a:p>
            <a:pPr>
              <a:buFontTx/>
              <a:buNone/>
            </a:pPr>
            <a:endParaRPr lang="en-GB" sz="2400" dirty="0" smtClean="0"/>
          </a:p>
        </p:txBody>
      </p:sp>
      <p:sp>
        <p:nvSpPr>
          <p:cNvPr id="40" name="Rectangle 39"/>
          <p:cNvSpPr>
            <a:spLocks noGrp="1" noChangeArrowheads="1"/>
          </p:cNvSpPr>
          <p:nvPr/>
        </p:nvSpPr>
        <p:spPr bwMode="auto">
          <a:xfrm>
            <a:off x="7132072" y="4099796"/>
            <a:ext cx="841731" cy="3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leave</a:t>
            </a:r>
          </a:p>
          <a:p>
            <a:pPr>
              <a:buFontTx/>
              <a:buNone/>
            </a:pPr>
            <a:r>
              <a:rPr lang="en-GB" sz="1800" dirty="0" smtClean="0">
                <a:solidFill>
                  <a:prstClr val="black"/>
                </a:solidFill>
              </a:rPr>
              <a:t>	</a:t>
            </a:r>
            <a:endParaRPr lang="en-GB" sz="2400" dirty="0" smtClean="0"/>
          </a:p>
          <a:p>
            <a:pPr>
              <a:buFontTx/>
              <a:buNone/>
            </a:pPr>
            <a:endParaRPr lang="en-GB" sz="2400" dirty="0" smtClean="0"/>
          </a:p>
        </p:txBody>
      </p:sp>
      <p:sp>
        <p:nvSpPr>
          <p:cNvPr id="41" name="Rectangle 40"/>
          <p:cNvSpPr>
            <a:spLocks noGrp="1" noChangeArrowheads="1"/>
          </p:cNvSpPr>
          <p:nvPr/>
        </p:nvSpPr>
        <p:spPr bwMode="auto">
          <a:xfrm>
            <a:off x="7973804" y="4889320"/>
            <a:ext cx="860232" cy="40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band</a:t>
            </a:r>
          </a:p>
          <a:p>
            <a:pPr>
              <a:buFontTx/>
              <a:buNone/>
            </a:pPr>
            <a:r>
              <a:rPr lang="en-GB" sz="1800" dirty="0" smtClean="0">
                <a:solidFill>
                  <a:prstClr val="black"/>
                </a:solidFill>
              </a:rPr>
              <a:t>	</a:t>
            </a:r>
            <a:endParaRPr lang="en-GB" sz="2400" dirty="0" smtClean="0"/>
          </a:p>
          <a:p>
            <a:pPr>
              <a:buFontTx/>
              <a:buNone/>
            </a:pPr>
            <a:endParaRPr lang="en-GB" sz="2400" dirty="0" smtClean="0"/>
          </a:p>
        </p:txBody>
      </p:sp>
      <p:cxnSp>
        <p:nvCxnSpPr>
          <p:cNvPr id="42" name="Curved Connector 41"/>
          <p:cNvCxnSpPr>
            <a:stCxn id="38" idx="2"/>
            <a:endCxn id="37" idx="0"/>
          </p:cNvCxnSpPr>
          <p:nvPr/>
        </p:nvCxnSpPr>
        <p:spPr>
          <a:xfrm rot="5400000">
            <a:off x="6110073" y="3470082"/>
            <a:ext cx="425639" cy="8042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8" idx="2"/>
            <a:endCxn id="40" idx="0"/>
          </p:cNvCxnSpPr>
          <p:nvPr/>
        </p:nvCxnSpPr>
        <p:spPr>
          <a:xfrm rot="16200000" flipH="1">
            <a:off x="6918777" y="3465634"/>
            <a:ext cx="440405" cy="8279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40" idx="2"/>
            <a:endCxn id="39" idx="0"/>
          </p:cNvCxnSpPr>
          <p:nvPr/>
        </p:nvCxnSpPr>
        <p:spPr>
          <a:xfrm rot="5400000">
            <a:off x="7148347" y="4484729"/>
            <a:ext cx="425638" cy="3835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0" idx="2"/>
            <a:endCxn id="41" idx="0"/>
          </p:cNvCxnSpPr>
          <p:nvPr/>
        </p:nvCxnSpPr>
        <p:spPr>
          <a:xfrm rot="16200000" flipH="1">
            <a:off x="7765610" y="4251010"/>
            <a:ext cx="425638" cy="8509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1" idx="2"/>
            <a:endCxn id="36" idx="0"/>
          </p:cNvCxnSpPr>
          <p:nvPr/>
        </p:nvCxnSpPr>
        <p:spPr>
          <a:xfrm rot="5400000">
            <a:off x="8002052" y="5196968"/>
            <a:ext cx="301251" cy="50248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953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IE as Intermediate Representation</a:t>
            </a:r>
          </a:p>
        </p:txBody>
      </p:sp>
      <p:sp>
        <p:nvSpPr>
          <p:cNvPr id="3" name="Content Placeholder 2"/>
          <p:cNvSpPr>
            <a:spLocks noGrp="1"/>
          </p:cNvSpPr>
          <p:nvPr>
            <p:ph idx="1"/>
          </p:nvPr>
        </p:nvSpPr>
        <p:spPr/>
        <p:txBody>
          <a:bodyPr/>
          <a:lstStyle/>
          <a:p>
            <a:r>
              <a:rPr lang="en-US" dirty="0" smtClean="0"/>
              <a:t>Test Open IE versus:</a:t>
            </a:r>
            <a:br>
              <a:rPr lang="en-US" dirty="0" smtClean="0"/>
            </a:br>
            <a:endParaRPr lang="en-US" dirty="0" smtClean="0"/>
          </a:p>
          <a:p>
            <a:pPr lvl="1"/>
            <a:r>
              <a:rPr lang="en-US" dirty="0" smtClean="0"/>
              <a:t>Semantic Role Labeling</a:t>
            </a:r>
          </a:p>
        </p:txBody>
      </p:sp>
      <p:sp>
        <p:nvSpPr>
          <p:cNvPr id="15" name="Rectangle 14"/>
          <p:cNvSpPr>
            <a:spLocks noGrp="1" noChangeArrowheads="1"/>
          </p:cNvSpPr>
          <p:nvPr/>
        </p:nvSpPr>
        <p:spPr bwMode="auto">
          <a:xfrm>
            <a:off x="6101186" y="3685874"/>
            <a:ext cx="1237848" cy="54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John</a:t>
            </a:r>
          </a:p>
          <a:p>
            <a:pPr>
              <a:buFontTx/>
              <a:buNone/>
            </a:pPr>
            <a:endParaRPr lang="en-GB" sz="2400" dirty="0" smtClean="0"/>
          </a:p>
        </p:txBody>
      </p:sp>
      <p:sp>
        <p:nvSpPr>
          <p:cNvPr id="16" name="Rectangle 15"/>
          <p:cNvSpPr>
            <a:spLocks noGrp="1" noChangeArrowheads="1"/>
          </p:cNvSpPr>
          <p:nvPr/>
        </p:nvSpPr>
        <p:spPr bwMode="auto">
          <a:xfrm>
            <a:off x="3288937" y="3655057"/>
            <a:ext cx="1871816" cy="53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b="1" dirty="0" smtClean="0"/>
              <a:t>Want 0.1</a:t>
            </a:r>
          </a:p>
        </p:txBody>
      </p:sp>
      <p:sp>
        <p:nvSpPr>
          <p:cNvPr id="17" name="Rectangle 16"/>
          <p:cNvSpPr>
            <a:spLocks noGrp="1" noChangeArrowheads="1"/>
          </p:cNvSpPr>
          <p:nvPr/>
        </p:nvSpPr>
        <p:spPr bwMode="auto">
          <a:xfrm>
            <a:off x="7999869" y="3685874"/>
            <a:ext cx="3353931"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to leave the band</a:t>
            </a:r>
          </a:p>
          <a:p>
            <a:pPr>
              <a:buFontTx/>
              <a:buNone/>
            </a:pPr>
            <a:r>
              <a:rPr lang="en-GB" sz="1800" dirty="0" smtClean="0">
                <a:solidFill>
                  <a:prstClr val="black"/>
                </a:solidFill>
              </a:rPr>
              <a:t>	</a:t>
            </a:r>
            <a:endParaRPr lang="en-GB" sz="2400" dirty="0" smtClean="0"/>
          </a:p>
          <a:p>
            <a:pPr>
              <a:buFontTx/>
              <a:buNone/>
            </a:pPr>
            <a:endParaRPr lang="en-GB" sz="2400" dirty="0" smtClean="0"/>
          </a:p>
        </p:txBody>
      </p:sp>
      <p:cxnSp>
        <p:nvCxnSpPr>
          <p:cNvPr id="18" name="Curved Connector 17"/>
          <p:cNvCxnSpPr>
            <a:stCxn id="16" idx="2"/>
            <a:endCxn id="15" idx="2"/>
          </p:cNvCxnSpPr>
          <p:nvPr/>
        </p:nvCxnSpPr>
        <p:spPr>
          <a:xfrm rot="16200000" flipH="1">
            <a:off x="5451376" y="2964694"/>
            <a:ext cx="42203" cy="2495265"/>
          </a:xfrm>
          <a:prstGeom prst="curvedConnector3">
            <a:avLst>
              <a:gd name="adj1" fmla="val 641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6" idx="0"/>
            <a:endCxn id="17" idx="0"/>
          </p:cNvCxnSpPr>
          <p:nvPr/>
        </p:nvCxnSpPr>
        <p:spPr>
          <a:xfrm rot="16200000" flipH="1">
            <a:off x="6935431" y="944470"/>
            <a:ext cx="30817" cy="5451990"/>
          </a:xfrm>
          <a:prstGeom prst="curvedConnector3">
            <a:avLst>
              <a:gd name="adj1" fmla="val -741798"/>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26890" y="3089022"/>
            <a:ext cx="1155637" cy="307777"/>
          </a:xfrm>
          <a:prstGeom prst="rect">
            <a:avLst/>
          </a:prstGeom>
          <a:noFill/>
        </p:spPr>
        <p:txBody>
          <a:bodyPr wrap="none" rtlCol="0">
            <a:spAutoFit/>
          </a:bodyPr>
          <a:lstStyle/>
          <a:p>
            <a:r>
              <a:rPr lang="en-US" sz="1400" i="1" dirty="0"/>
              <a:t>t</a:t>
            </a:r>
            <a:r>
              <a:rPr lang="en-US" sz="1400" i="1" dirty="0" smtClean="0"/>
              <a:t>hing wanted</a:t>
            </a:r>
            <a:endParaRPr lang="en-US" sz="1400" i="1" dirty="0"/>
          </a:p>
        </p:txBody>
      </p:sp>
      <p:sp>
        <p:nvSpPr>
          <p:cNvPr id="21" name="TextBox 20"/>
          <p:cNvSpPr txBox="1"/>
          <p:nvPr/>
        </p:nvSpPr>
        <p:spPr>
          <a:xfrm>
            <a:off x="5201107" y="4443046"/>
            <a:ext cx="701987" cy="307777"/>
          </a:xfrm>
          <a:prstGeom prst="rect">
            <a:avLst/>
          </a:prstGeom>
          <a:noFill/>
        </p:spPr>
        <p:txBody>
          <a:bodyPr wrap="none" rtlCol="0">
            <a:spAutoFit/>
          </a:bodyPr>
          <a:lstStyle/>
          <a:p>
            <a:r>
              <a:rPr lang="en-US" sz="1400" i="1" dirty="0" err="1" smtClean="0"/>
              <a:t>wanter</a:t>
            </a:r>
            <a:endParaRPr lang="en-US" sz="1400" i="1" dirty="0"/>
          </a:p>
        </p:txBody>
      </p:sp>
      <p:sp>
        <p:nvSpPr>
          <p:cNvPr id="22" name="Rectangle 21"/>
          <p:cNvSpPr>
            <a:spLocks noGrp="1" noChangeArrowheads="1"/>
          </p:cNvSpPr>
          <p:nvPr/>
        </p:nvSpPr>
        <p:spPr bwMode="auto">
          <a:xfrm>
            <a:off x="6174201" y="5557385"/>
            <a:ext cx="1237848" cy="54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John</a:t>
            </a:r>
          </a:p>
          <a:p>
            <a:pPr>
              <a:buFontTx/>
              <a:buNone/>
            </a:pPr>
            <a:endParaRPr lang="en-GB" sz="2400" dirty="0" smtClean="0"/>
          </a:p>
        </p:txBody>
      </p:sp>
      <p:sp>
        <p:nvSpPr>
          <p:cNvPr id="23" name="Rectangle 22"/>
          <p:cNvSpPr>
            <a:spLocks noGrp="1" noChangeArrowheads="1"/>
          </p:cNvSpPr>
          <p:nvPr/>
        </p:nvSpPr>
        <p:spPr bwMode="auto">
          <a:xfrm>
            <a:off x="3361952" y="5526568"/>
            <a:ext cx="1871816" cy="53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b="1" dirty="0" smtClean="0"/>
              <a:t>Leave 0.1</a:t>
            </a:r>
          </a:p>
        </p:txBody>
      </p:sp>
      <p:sp>
        <p:nvSpPr>
          <p:cNvPr id="24" name="Rectangle 23"/>
          <p:cNvSpPr>
            <a:spLocks noGrp="1" noChangeArrowheads="1"/>
          </p:cNvSpPr>
          <p:nvPr/>
        </p:nvSpPr>
        <p:spPr bwMode="auto">
          <a:xfrm>
            <a:off x="8072885" y="5557385"/>
            <a:ext cx="1676966"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t>the band</a:t>
            </a:r>
          </a:p>
          <a:p>
            <a:pPr>
              <a:buFontTx/>
              <a:buNone/>
            </a:pPr>
            <a:r>
              <a:rPr lang="en-GB" sz="1800" dirty="0" smtClean="0">
                <a:solidFill>
                  <a:prstClr val="black"/>
                </a:solidFill>
              </a:rPr>
              <a:t>	</a:t>
            </a:r>
            <a:endParaRPr lang="en-GB" sz="2400" dirty="0" smtClean="0"/>
          </a:p>
          <a:p>
            <a:pPr>
              <a:buFontTx/>
              <a:buNone/>
            </a:pPr>
            <a:endParaRPr lang="en-GB" sz="2400" dirty="0" smtClean="0"/>
          </a:p>
        </p:txBody>
      </p:sp>
      <p:cxnSp>
        <p:nvCxnSpPr>
          <p:cNvPr id="25" name="Curved Connector 24"/>
          <p:cNvCxnSpPr>
            <a:stCxn id="23" idx="2"/>
            <a:endCxn id="22" idx="2"/>
          </p:cNvCxnSpPr>
          <p:nvPr/>
        </p:nvCxnSpPr>
        <p:spPr>
          <a:xfrm rot="16200000" flipH="1">
            <a:off x="5524391" y="4836205"/>
            <a:ext cx="42203" cy="2495265"/>
          </a:xfrm>
          <a:prstGeom prst="curvedConnector3">
            <a:avLst>
              <a:gd name="adj1" fmla="val 641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23" idx="0"/>
            <a:endCxn id="24" idx="0"/>
          </p:cNvCxnSpPr>
          <p:nvPr/>
        </p:nvCxnSpPr>
        <p:spPr>
          <a:xfrm rot="16200000" flipH="1">
            <a:off x="6589205" y="3235222"/>
            <a:ext cx="30817" cy="4613508"/>
          </a:xfrm>
          <a:prstGeom prst="curvedConnector3">
            <a:avLst>
              <a:gd name="adj1" fmla="val -74179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9905" y="4974601"/>
            <a:ext cx="848117" cy="307777"/>
          </a:xfrm>
          <a:prstGeom prst="rect">
            <a:avLst/>
          </a:prstGeom>
          <a:noFill/>
        </p:spPr>
        <p:txBody>
          <a:bodyPr wrap="none" rtlCol="0">
            <a:spAutoFit/>
          </a:bodyPr>
          <a:lstStyle/>
          <a:p>
            <a:r>
              <a:rPr lang="en-US" sz="1400" i="1" dirty="0" smtClean="0"/>
              <a:t>thing left</a:t>
            </a:r>
            <a:endParaRPr lang="en-US" sz="1400" i="1" dirty="0"/>
          </a:p>
        </p:txBody>
      </p:sp>
      <p:sp>
        <p:nvSpPr>
          <p:cNvPr id="28" name="TextBox 27"/>
          <p:cNvSpPr txBox="1"/>
          <p:nvPr/>
        </p:nvSpPr>
        <p:spPr>
          <a:xfrm>
            <a:off x="4851432" y="6336927"/>
            <a:ext cx="1171988" cy="307777"/>
          </a:xfrm>
          <a:prstGeom prst="rect">
            <a:avLst/>
          </a:prstGeom>
          <a:noFill/>
        </p:spPr>
        <p:txBody>
          <a:bodyPr wrap="none" rtlCol="0">
            <a:spAutoFit/>
          </a:bodyPr>
          <a:lstStyle/>
          <a:p>
            <a:r>
              <a:rPr lang="en-US" sz="1400" i="1" dirty="0" smtClean="0"/>
              <a:t>entity leaving</a:t>
            </a:r>
            <a:endParaRPr lang="en-US" sz="1400" i="1" dirty="0"/>
          </a:p>
        </p:txBody>
      </p:sp>
    </p:spTree>
    <p:extLst>
      <p:ext uri="{BB962C8B-B14F-4D97-AF65-F5344CB8AC3E}">
        <p14:creationId xmlns:p14="http://schemas.microsoft.com/office/powerpoint/2010/main" val="1825639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graphicFrame>
        <p:nvGraphicFramePr>
          <p:cNvPr id="5" name="Diagram 4"/>
          <p:cNvGraphicFramePr/>
          <p:nvPr>
            <p:extLst>
              <p:ext uri="{D42A27DB-BD31-4B8C-83A1-F6EECF244321}">
                <p14:modId xmlns:p14="http://schemas.microsoft.com/office/powerpoint/2010/main" val="2193851512"/>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940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graphicFrame>
        <p:nvGraphicFramePr>
          <p:cNvPr id="5" name="Diagram 4"/>
          <p:cNvGraphicFramePr/>
          <p:nvPr>
            <p:extLst>
              <p:ext uri="{D42A27DB-BD31-4B8C-83A1-F6EECF244321}">
                <p14:modId xmlns:p14="http://schemas.microsoft.com/office/powerpoint/2010/main" val="2355320906"/>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1699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graphicFrame>
        <p:nvGraphicFramePr>
          <p:cNvPr id="5" name="Diagram 4"/>
          <p:cNvGraphicFramePr/>
          <p:nvPr>
            <p:extLst>
              <p:ext uri="{D42A27DB-BD31-4B8C-83A1-F6EECF244321}">
                <p14:modId xmlns:p14="http://schemas.microsoft.com/office/powerpoint/2010/main" val="3283671510"/>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518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graphicFrame>
        <p:nvGraphicFramePr>
          <p:cNvPr id="5" name="Diagram 4"/>
          <p:cNvGraphicFramePr/>
          <p:nvPr>
            <p:extLst>
              <p:ext uri="{D42A27DB-BD31-4B8C-83A1-F6EECF244321}">
                <p14:modId xmlns:p14="http://schemas.microsoft.com/office/powerpoint/2010/main" val="1232635805"/>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7259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Level Semantic Application</a:t>
            </a:r>
            <a:endParaRPr lang="en-US" dirty="0"/>
          </a:p>
        </p:txBody>
      </p:sp>
      <p:grpSp>
        <p:nvGrpSpPr>
          <p:cNvPr id="3" name="Group 2"/>
          <p:cNvGrpSpPr/>
          <p:nvPr/>
        </p:nvGrpSpPr>
        <p:grpSpPr>
          <a:xfrm>
            <a:off x="4152900" y="2324100"/>
            <a:ext cx="6877049" cy="3936738"/>
            <a:chOff x="4152900" y="2324100"/>
            <a:chExt cx="6877049" cy="3936738"/>
          </a:xfrm>
        </p:grpSpPr>
        <p:sp>
          <p:nvSpPr>
            <p:cNvPr id="5" name="Freeform 4"/>
            <p:cNvSpPr/>
            <p:nvPr/>
          </p:nvSpPr>
          <p:spPr>
            <a:xfrm>
              <a:off x="4152900" y="2324100"/>
              <a:ext cx="5501640" cy="866082"/>
            </a:xfrm>
            <a:custGeom>
              <a:avLst/>
              <a:gdLst>
                <a:gd name="connsiteX0" fmla="*/ 0 w 5501640"/>
                <a:gd name="connsiteY0" fmla="*/ 86608 h 866082"/>
                <a:gd name="connsiteX1" fmla="*/ 86608 w 5501640"/>
                <a:gd name="connsiteY1" fmla="*/ 0 h 866082"/>
                <a:gd name="connsiteX2" fmla="*/ 5415032 w 5501640"/>
                <a:gd name="connsiteY2" fmla="*/ 0 h 866082"/>
                <a:gd name="connsiteX3" fmla="*/ 5501640 w 5501640"/>
                <a:gd name="connsiteY3" fmla="*/ 86608 h 866082"/>
                <a:gd name="connsiteX4" fmla="*/ 5501640 w 5501640"/>
                <a:gd name="connsiteY4" fmla="*/ 779474 h 866082"/>
                <a:gd name="connsiteX5" fmla="*/ 5415032 w 5501640"/>
                <a:gd name="connsiteY5" fmla="*/ 866082 h 866082"/>
                <a:gd name="connsiteX6" fmla="*/ 86608 w 5501640"/>
                <a:gd name="connsiteY6" fmla="*/ 866082 h 866082"/>
                <a:gd name="connsiteX7" fmla="*/ 0 w 5501640"/>
                <a:gd name="connsiteY7" fmla="*/ 779474 h 866082"/>
                <a:gd name="connsiteX8" fmla="*/ 0 w 5501640"/>
                <a:gd name="connsiteY8" fmla="*/ 86608 h 86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01640" h="866082">
                  <a:moveTo>
                    <a:pt x="0" y="86608"/>
                  </a:moveTo>
                  <a:cubicBezTo>
                    <a:pt x="0" y="38776"/>
                    <a:pt x="38776" y="0"/>
                    <a:pt x="86608" y="0"/>
                  </a:cubicBezTo>
                  <a:lnTo>
                    <a:pt x="5415032" y="0"/>
                  </a:lnTo>
                  <a:cubicBezTo>
                    <a:pt x="5462864" y="0"/>
                    <a:pt x="5501640" y="38776"/>
                    <a:pt x="5501640" y="86608"/>
                  </a:cubicBezTo>
                  <a:lnTo>
                    <a:pt x="5501640" y="779474"/>
                  </a:lnTo>
                  <a:cubicBezTo>
                    <a:pt x="5501640" y="827306"/>
                    <a:pt x="5462864" y="866082"/>
                    <a:pt x="5415032" y="866082"/>
                  </a:cubicBezTo>
                  <a:lnTo>
                    <a:pt x="86608" y="866082"/>
                  </a:lnTo>
                  <a:cubicBezTo>
                    <a:pt x="38776" y="866082"/>
                    <a:pt x="0" y="827306"/>
                    <a:pt x="0" y="779474"/>
                  </a:cubicBezTo>
                  <a:lnTo>
                    <a:pt x="0" y="866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477" tIns="143477" rIns="1100499" bIns="143477" numCol="1" spcCol="1270" anchor="ctr" anchorCtr="0">
              <a:noAutofit/>
            </a:bodyPr>
            <a:lstStyle/>
            <a:p>
              <a:pPr lvl="0" algn="just" defTabSz="1377950">
                <a:lnSpc>
                  <a:spcPct val="90000"/>
                </a:lnSpc>
                <a:spcBef>
                  <a:spcPct val="0"/>
                </a:spcBef>
                <a:spcAft>
                  <a:spcPct val="35000"/>
                </a:spcAft>
              </a:pPr>
              <a:r>
                <a:rPr lang="en-US" sz="3100" kern="1200" dirty="0" smtClean="0"/>
                <a:t>Sentence	</a:t>
              </a:r>
              <a:endParaRPr lang="en-US" sz="3100" kern="1200" dirty="0"/>
            </a:p>
          </p:txBody>
        </p:sp>
        <p:sp>
          <p:nvSpPr>
            <p:cNvPr id="6" name="Freeform 5"/>
            <p:cNvSpPr/>
            <p:nvPr/>
          </p:nvSpPr>
          <p:spPr>
            <a:xfrm>
              <a:off x="4613662" y="3347652"/>
              <a:ext cx="5501640" cy="866082"/>
            </a:xfrm>
            <a:custGeom>
              <a:avLst/>
              <a:gdLst>
                <a:gd name="connsiteX0" fmla="*/ 0 w 5501640"/>
                <a:gd name="connsiteY0" fmla="*/ 86608 h 866082"/>
                <a:gd name="connsiteX1" fmla="*/ 86608 w 5501640"/>
                <a:gd name="connsiteY1" fmla="*/ 0 h 866082"/>
                <a:gd name="connsiteX2" fmla="*/ 5415032 w 5501640"/>
                <a:gd name="connsiteY2" fmla="*/ 0 h 866082"/>
                <a:gd name="connsiteX3" fmla="*/ 5501640 w 5501640"/>
                <a:gd name="connsiteY3" fmla="*/ 86608 h 866082"/>
                <a:gd name="connsiteX4" fmla="*/ 5501640 w 5501640"/>
                <a:gd name="connsiteY4" fmla="*/ 779474 h 866082"/>
                <a:gd name="connsiteX5" fmla="*/ 5415032 w 5501640"/>
                <a:gd name="connsiteY5" fmla="*/ 866082 h 866082"/>
                <a:gd name="connsiteX6" fmla="*/ 86608 w 5501640"/>
                <a:gd name="connsiteY6" fmla="*/ 866082 h 866082"/>
                <a:gd name="connsiteX7" fmla="*/ 0 w 5501640"/>
                <a:gd name="connsiteY7" fmla="*/ 779474 h 866082"/>
                <a:gd name="connsiteX8" fmla="*/ 0 w 5501640"/>
                <a:gd name="connsiteY8" fmla="*/ 86608 h 86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01640" h="866082">
                  <a:moveTo>
                    <a:pt x="0" y="86608"/>
                  </a:moveTo>
                  <a:cubicBezTo>
                    <a:pt x="0" y="38776"/>
                    <a:pt x="38776" y="0"/>
                    <a:pt x="86608" y="0"/>
                  </a:cubicBezTo>
                  <a:lnTo>
                    <a:pt x="5415032" y="0"/>
                  </a:lnTo>
                  <a:cubicBezTo>
                    <a:pt x="5462864" y="0"/>
                    <a:pt x="5501640" y="38776"/>
                    <a:pt x="5501640" y="86608"/>
                  </a:cubicBezTo>
                  <a:lnTo>
                    <a:pt x="5501640" y="779474"/>
                  </a:lnTo>
                  <a:cubicBezTo>
                    <a:pt x="5501640" y="827306"/>
                    <a:pt x="5462864" y="866082"/>
                    <a:pt x="5415032" y="866082"/>
                  </a:cubicBezTo>
                  <a:lnTo>
                    <a:pt x="86608" y="866082"/>
                  </a:lnTo>
                  <a:cubicBezTo>
                    <a:pt x="38776" y="866082"/>
                    <a:pt x="0" y="827306"/>
                    <a:pt x="0" y="779474"/>
                  </a:cubicBezTo>
                  <a:lnTo>
                    <a:pt x="0" y="866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477" tIns="143477" rIns="1167194" bIns="143477" numCol="1" spcCol="1270" anchor="ctr" anchorCtr="0">
              <a:noAutofit/>
            </a:bodyPr>
            <a:lstStyle/>
            <a:p>
              <a:pPr lvl="0" algn="just" defTabSz="1377950">
                <a:lnSpc>
                  <a:spcPct val="90000"/>
                </a:lnSpc>
                <a:spcBef>
                  <a:spcPct val="0"/>
                </a:spcBef>
                <a:spcAft>
                  <a:spcPct val="35000"/>
                </a:spcAft>
              </a:pPr>
              <a:r>
                <a:rPr lang="en-US" sz="3100" kern="1200" dirty="0" smtClean="0"/>
                <a:t>Intermediate Structure	</a:t>
              </a:r>
              <a:endParaRPr lang="en-US" sz="3100" kern="1200" dirty="0"/>
            </a:p>
          </p:txBody>
        </p:sp>
        <p:sp>
          <p:nvSpPr>
            <p:cNvPr id="7" name="Freeform 6"/>
            <p:cNvSpPr/>
            <p:nvPr/>
          </p:nvSpPr>
          <p:spPr>
            <a:xfrm>
              <a:off x="5067547" y="4371204"/>
              <a:ext cx="5501640" cy="866082"/>
            </a:xfrm>
            <a:custGeom>
              <a:avLst/>
              <a:gdLst>
                <a:gd name="connsiteX0" fmla="*/ 0 w 5501640"/>
                <a:gd name="connsiteY0" fmla="*/ 86608 h 866082"/>
                <a:gd name="connsiteX1" fmla="*/ 86608 w 5501640"/>
                <a:gd name="connsiteY1" fmla="*/ 0 h 866082"/>
                <a:gd name="connsiteX2" fmla="*/ 5415032 w 5501640"/>
                <a:gd name="connsiteY2" fmla="*/ 0 h 866082"/>
                <a:gd name="connsiteX3" fmla="*/ 5501640 w 5501640"/>
                <a:gd name="connsiteY3" fmla="*/ 86608 h 866082"/>
                <a:gd name="connsiteX4" fmla="*/ 5501640 w 5501640"/>
                <a:gd name="connsiteY4" fmla="*/ 779474 h 866082"/>
                <a:gd name="connsiteX5" fmla="*/ 5415032 w 5501640"/>
                <a:gd name="connsiteY5" fmla="*/ 866082 h 866082"/>
                <a:gd name="connsiteX6" fmla="*/ 86608 w 5501640"/>
                <a:gd name="connsiteY6" fmla="*/ 866082 h 866082"/>
                <a:gd name="connsiteX7" fmla="*/ 0 w 5501640"/>
                <a:gd name="connsiteY7" fmla="*/ 779474 h 866082"/>
                <a:gd name="connsiteX8" fmla="*/ 0 w 5501640"/>
                <a:gd name="connsiteY8" fmla="*/ 86608 h 86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01640" h="866082">
                  <a:moveTo>
                    <a:pt x="0" y="86608"/>
                  </a:moveTo>
                  <a:cubicBezTo>
                    <a:pt x="0" y="38776"/>
                    <a:pt x="38776" y="0"/>
                    <a:pt x="86608" y="0"/>
                  </a:cubicBezTo>
                  <a:lnTo>
                    <a:pt x="5415032" y="0"/>
                  </a:lnTo>
                  <a:cubicBezTo>
                    <a:pt x="5462864" y="0"/>
                    <a:pt x="5501640" y="38776"/>
                    <a:pt x="5501640" y="86608"/>
                  </a:cubicBezTo>
                  <a:lnTo>
                    <a:pt x="5501640" y="779474"/>
                  </a:lnTo>
                  <a:cubicBezTo>
                    <a:pt x="5501640" y="827306"/>
                    <a:pt x="5462864" y="866082"/>
                    <a:pt x="5415032" y="866082"/>
                  </a:cubicBezTo>
                  <a:lnTo>
                    <a:pt x="86608" y="866082"/>
                  </a:lnTo>
                  <a:cubicBezTo>
                    <a:pt x="38776" y="866082"/>
                    <a:pt x="0" y="827306"/>
                    <a:pt x="0" y="779474"/>
                  </a:cubicBezTo>
                  <a:lnTo>
                    <a:pt x="0" y="866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477" tIns="143477" rIns="1160316" bIns="143477" numCol="1" spcCol="1270" anchor="ctr" anchorCtr="0">
              <a:noAutofit/>
            </a:bodyPr>
            <a:lstStyle/>
            <a:p>
              <a:pPr lvl="0" algn="just" defTabSz="1377950">
                <a:lnSpc>
                  <a:spcPct val="90000"/>
                </a:lnSpc>
                <a:spcBef>
                  <a:spcPct val="0"/>
                </a:spcBef>
                <a:spcAft>
                  <a:spcPct val="35000"/>
                </a:spcAft>
              </a:pPr>
              <a:r>
                <a:rPr lang="en-US" sz="3100" kern="1200" dirty="0" smtClean="0"/>
                <a:t>Feature Extraction</a:t>
              </a:r>
              <a:endParaRPr lang="en-US" sz="3100" kern="1200" dirty="0"/>
            </a:p>
          </p:txBody>
        </p:sp>
        <p:sp>
          <p:nvSpPr>
            <p:cNvPr id="8" name="Freeform 7"/>
            <p:cNvSpPr/>
            <p:nvPr/>
          </p:nvSpPr>
          <p:spPr>
            <a:xfrm>
              <a:off x="5528309" y="5394756"/>
              <a:ext cx="5501640" cy="866082"/>
            </a:xfrm>
            <a:custGeom>
              <a:avLst/>
              <a:gdLst>
                <a:gd name="connsiteX0" fmla="*/ 0 w 5501640"/>
                <a:gd name="connsiteY0" fmla="*/ 86608 h 866082"/>
                <a:gd name="connsiteX1" fmla="*/ 86608 w 5501640"/>
                <a:gd name="connsiteY1" fmla="*/ 0 h 866082"/>
                <a:gd name="connsiteX2" fmla="*/ 5415032 w 5501640"/>
                <a:gd name="connsiteY2" fmla="*/ 0 h 866082"/>
                <a:gd name="connsiteX3" fmla="*/ 5501640 w 5501640"/>
                <a:gd name="connsiteY3" fmla="*/ 86608 h 866082"/>
                <a:gd name="connsiteX4" fmla="*/ 5501640 w 5501640"/>
                <a:gd name="connsiteY4" fmla="*/ 779474 h 866082"/>
                <a:gd name="connsiteX5" fmla="*/ 5415032 w 5501640"/>
                <a:gd name="connsiteY5" fmla="*/ 866082 h 866082"/>
                <a:gd name="connsiteX6" fmla="*/ 86608 w 5501640"/>
                <a:gd name="connsiteY6" fmla="*/ 866082 h 866082"/>
                <a:gd name="connsiteX7" fmla="*/ 0 w 5501640"/>
                <a:gd name="connsiteY7" fmla="*/ 779474 h 866082"/>
                <a:gd name="connsiteX8" fmla="*/ 0 w 5501640"/>
                <a:gd name="connsiteY8" fmla="*/ 86608 h 86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01640" h="866082">
                  <a:moveTo>
                    <a:pt x="0" y="86608"/>
                  </a:moveTo>
                  <a:cubicBezTo>
                    <a:pt x="0" y="38776"/>
                    <a:pt x="38776" y="0"/>
                    <a:pt x="86608" y="0"/>
                  </a:cubicBezTo>
                  <a:lnTo>
                    <a:pt x="5415032" y="0"/>
                  </a:lnTo>
                  <a:cubicBezTo>
                    <a:pt x="5462864" y="0"/>
                    <a:pt x="5501640" y="38776"/>
                    <a:pt x="5501640" y="86608"/>
                  </a:cubicBezTo>
                  <a:lnTo>
                    <a:pt x="5501640" y="779474"/>
                  </a:lnTo>
                  <a:cubicBezTo>
                    <a:pt x="5501640" y="827306"/>
                    <a:pt x="5462864" y="866082"/>
                    <a:pt x="5415032" y="866082"/>
                  </a:cubicBezTo>
                  <a:lnTo>
                    <a:pt x="86608" y="866082"/>
                  </a:lnTo>
                  <a:cubicBezTo>
                    <a:pt x="38776" y="866082"/>
                    <a:pt x="0" y="827306"/>
                    <a:pt x="0" y="779474"/>
                  </a:cubicBezTo>
                  <a:lnTo>
                    <a:pt x="0" y="866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477" tIns="143477" rIns="1167194" bIns="143477" numCol="1" spcCol="1270" anchor="ctr" anchorCtr="0">
              <a:noAutofit/>
            </a:bodyPr>
            <a:lstStyle/>
            <a:p>
              <a:pPr lvl="0" algn="just" defTabSz="1377950">
                <a:lnSpc>
                  <a:spcPct val="90000"/>
                </a:lnSpc>
                <a:spcBef>
                  <a:spcPct val="0"/>
                </a:spcBef>
                <a:spcAft>
                  <a:spcPct val="35000"/>
                </a:spcAft>
              </a:pPr>
              <a:r>
                <a:rPr lang="en-US" sz="3100" kern="1200" dirty="0" smtClean="0"/>
                <a:t>Semantic Task</a:t>
              </a:r>
              <a:endParaRPr lang="en-US" sz="3100" kern="1200" dirty="0"/>
            </a:p>
          </p:txBody>
        </p:sp>
        <p:sp>
          <p:nvSpPr>
            <p:cNvPr id="9" name="Freeform 8"/>
            <p:cNvSpPr/>
            <p:nvPr/>
          </p:nvSpPr>
          <p:spPr>
            <a:xfrm>
              <a:off x="9091586" y="2987440"/>
              <a:ext cx="562953" cy="562953"/>
            </a:xfrm>
            <a:custGeom>
              <a:avLst/>
              <a:gdLst>
                <a:gd name="connsiteX0" fmla="*/ 0 w 562953"/>
                <a:gd name="connsiteY0" fmla="*/ 309624 h 562953"/>
                <a:gd name="connsiteX1" fmla="*/ 126664 w 562953"/>
                <a:gd name="connsiteY1" fmla="*/ 309624 h 562953"/>
                <a:gd name="connsiteX2" fmla="*/ 126664 w 562953"/>
                <a:gd name="connsiteY2" fmla="*/ 0 h 562953"/>
                <a:gd name="connsiteX3" fmla="*/ 436289 w 562953"/>
                <a:gd name="connsiteY3" fmla="*/ 0 h 562953"/>
                <a:gd name="connsiteX4" fmla="*/ 436289 w 562953"/>
                <a:gd name="connsiteY4" fmla="*/ 309624 h 562953"/>
                <a:gd name="connsiteX5" fmla="*/ 562953 w 562953"/>
                <a:gd name="connsiteY5" fmla="*/ 309624 h 562953"/>
                <a:gd name="connsiteX6" fmla="*/ 281477 w 562953"/>
                <a:gd name="connsiteY6" fmla="*/ 562953 h 562953"/>
                <a:gd name="connsiteX7" fmla="*/ 0 w 562953"/>
                <a:gd name="connsiteY7" fmla="*/ 309624 h 5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953" h="562953">
                  <a:moveTo>
                    <a:pt x="0" y="309624"/>
                  </a:moveTo>
                  <a:lnTo>
                    <a:pt x="126664" y="309624"/>
                  </a:lnTo>
                  <a:lnTo>
                    <a:pt x="126664" y="0"/>
                  </a:lnTo>
                  <a:lnTo>
                    <a:pt x="436289" y="0"/>
                  </a:lnTo>
                  <a:lnTo>
                    <a:pt x="436289" y="309624"/>
                  </a:lnTo>
                  <a:lnTo>
                    <a:pt x="562953" y="309624"/>
                  </a:lnTo>
                  <a:lnTo>
                    <a:pt x="281477" y="562953"/>
                  </a:lnTo>
                  <a:lnTo>
                    <a:pt x="0" y="30962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8414" tIns="31750" rIns="158414" bIns="171081" numCol="1" spcCol="1270" anchor="ctr" anchorCtr="0">
              <a:noAutofit/>
            </a:bodyPr>
            <a:lstStyle/>
            <a:p>
              <a:pPr lvl="0" algn="just" defTabSz="1111250">
                <a:lnSpc>
                  <a:spcPct val="90000"/>
                </a:lnSpc>
                <a:spcBef>
                  <a:spcPct val="0"/>
                </a:spcBef>
                <a:spcAft>
                  <a:spcPct val="35000"/>
                </a:spcAft>
              </a:pPr>
              <a:endParaRPr lang="en-US" sz="2500" kern="1200"/>
            </a:p>
          </p:txBody>
        </p:sp>
        <p:sp>
          <p:nvSpPr>
            <p:cNvPr id="10" name="Freeform 9"/>
            <p:cNvSpPr/>
            <p:nvPr/>
          </p:nvSpPr>
          <p:spPr>
            <a:xfrm>
              <a:off x="9552348" y="4010992"/>
              <a:ext cx="562953" cy="562953"/>
            </a:xfrm>
            <a:custGeom>
              <a:avLst/>
              <a:gdLst>
                <a:gd name="connsiteX0" fmla="*/ 0 w 562953"/>
                <a:gd name="connsiteY0" fmla="*/ 309624 h 562953"/>
                <a:gd name="connsiteX1" fmla="*/ 126664 w 562953"/>
                <a:gd name="connsiteY1" fmla="*/ 309624 h 562953"/>
                <a:gd name="connsiteX2" fmla="*/ 126664 w 562953"/>
                <a:gd name="connsiteY2" fmla="*/ 0 h 562953"/>
                <a:gd name="connsiteX3" fmla="*/ 436289 w 562953"/>
                <a:gd name="connsiteY3" fmla="*/ 0 h 562953"/>
                <a:gd name="connsiteX4" fmla="*/ 436289 w 562953"/>
                <a:gd name="connsiteY4" fmla="*/ 309624 h 562953"/>
                <a:gd name="connsiteX5" fmla="*/ 562953 w 562953"/>
                <a:gd name="connsiteY5" fmla="*/ 309624 h 562953"/>
                <a:gd name="connsiteX6" fmla="*/ 281477 w 562953"/>
                <a:gd name="connsiteY6" fmla="*/ 562953 h 562953"/>
                <a:gd name="connsiteX7" fmla="*/ 0 w 562953"/>
                <a:gd name="connsiteY7" fmla="*/ 309624 h 5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953" h="562953">
                  <a:moveTo>
                    <a:pt x="0" y="309624"/>
                  </a:moveTo>
                  <a:lnTo>
                    <a:pt x="126664" y="309624"/>
                  </a:lnTo>
                  <a:lnTo>
                    <a:pt x="126664" y="0"/>
                  </a:lnTo>
                  <a:lnTo>
                    <a:pt x="436289" y="0"/>
                  </a:lnTo>
                  <a:lnTo>
                    <a:pt x="436289" y="309624"/>
                  </a:lnTo>
                  <a:lnTo>
                    <a:pt x="562953" y="309624"/>
                  </a:lnTo>
                  <a:lnTo>
                    <a:pt x="281477" y="562953"/>
                  </a:lnTo>
                  <a:lnTo>
                    <a:pt x="0" y="30962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8414" tIns="31750" rIns="158414" bIns="171081" numCol="1" spcCol="1270" anchor="ctr" anchorCtr="0">
              <a:noAutofit/>
            </a:bodyPr>
            <a:lstStyle/>
            <a:p>
              <a:pPr lvl="0" algn="just" defTabSz="1111250">
                <a:lnSpc>
                  <a:spcPct val="90000"/>
                </a:lnSpc>
                <a:spcBef>
                  <a:spcPct val="0"/>
                </a:spcBef>
                <a:spcAft>
                  <a:spcPct val="35000"/>
                </a:spcAft>
              </a:pPr>
              <a:endParaRPr lang="en-US" sz="2500" kern="1200"/>
            </a:p>
          </p:txBody>
        </p:sp>
        <p:sp>
          <p:nvSpPr>
            <p:cNvPr id="11" name="Freeform 10"/>
            <p:cNvSpPr/>
            <p:nvPr/>
          </p:nvSpPr>
          <p:spPr>
            <a:xfrm>
              <a:off x="10006233" y="5034544"/>
              <a:ext cx="562953" cy="562953"/>
            </a:xfrm>
            <a:custGeom>
              <a:avLst/>
              <a:gdLst>
                <a:gd name="connsiteX0" fmla="*/ 0 w 562953"/>
                <a:gd name="connsiteY0" fmla="*/ 309624 h 562953"/>
                <a:gd name="connsiteX1" fmla="*/ 126664 w 562953"/>
                <a:gd name="connsiteY1" fmla="*/ 309624 h 562953"/>
                <a:gd name="connsiteX2" fmla="*/ 126664 w 562953"/>
                <a:gd name="connsiteY2" fmla="*/ 0 h 562953"/>
                <a:gd name="connsiteX3" fmla="*/ 436289 w 562953"/>
                <a:gd name="connsiteY3" fmla="*/ 0 h 562953"/>
                <a:gd name="connsiteX4" fmla="*/ 436289 w 562953"/>
                <a:gd name="connsiteY4" fmla="*/ 309624 h 562953"/>
                <a:gd name="connsiteX5" fmla="*/ 562953 w 562953"/>
                <a:gd name="connsiteY5" fmla="*/ 309624 h 562953"/>
                <a:gd name="connsiteX6" fmla="*/ 281477 w 562953"/>
                <a:gd name="connsiteY6" fmla="*/ 562953 h 562953"/>
                <a:gd name="connsiteX7" fmla="*/ 0 w 562953"/>
                <a:gd name="connsiteY7" fmla="*/ 309624 h 56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953" h="562953">
                  <a:moveTo>
                    <a:pt x="0" y="309624"/>
                  </a:moveTo>
                  <a:lnTo>
                    <a:pt x="126664" y="309624"/>
                  </a:lnTo>
                  <a:lnTo>
                    <a:pt x="126664" y="0"/>
                  </a:lnTo>
                  <a:lnTo>
                    <a:pt x="436289" y="0"/>
                  </a:lnTo>
                  <a:lnTo>
                    <a:pt x="436289" y="309624"/>
                  </a:lnTo>
                  <a:lnTo>
                    <a:pt x="562953" y="309624"/>
                  </a:lnTo>
                  <a:lnTo>
                    <a:pt x="281477" y="562953"/>
                  </a:lnTo>
                  <a:lnTo>
                    <a:pt x="0" y="30962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8414" tIns="31750" rIns="158414" bIns="171081" numCol="1" spcCol="1270" anchor="ctr" anchorCtr="0">
              <a:noAutofit/>
            </a:bodyPr>
            <a:lstStyle/>
            <a:p>
              <a:pPr lvl="0" algn="just" defTabSz="1111250">
                <a:lnSpc>
                  <a:spcPct val="90000"/>
                </a:lnSpc>
                <a:spcBef>
                  <a:spcPct val="0"/>
                </a:spcBef>
                <a:spcAft>
                  <a:spcPct val="35000"/>
                </a:spcAft>
              </a:pPr>
              <a:endParaRPr lang="en-US" sz="2500" kern="1200"/>
            </a:p>
          </p:txBody>
        </p:sp>
      </p:grpSp>
    </p:spTree>
    <p:extLst>
      <p:ext uri="{BB962C8B-B14F-4D97-AF65-F5344CB8AC3E}">
        <p14:creationId xmlns:p14="http://schemas.microsoft.com/office/powerpoint/2010/main" val="3857417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graphicFrame>
        <p:nvGraphicFramePr>
          <p:cNvPr id="5" name="Diagram 4"/>
          <p:cNvGraphicFramePr/>
          <p:nvPr>
            <p:extLst>
              <p:ext uri="{D42A27DB-BD31-4B8C-83A1-F6EECF244321}">
                <p14:modId xmlns:p14="http://schemas.microsoft.com/office/powerpoint/2010/main" val="1976416615"/>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788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a:t>
            </a:r>
            <a:endParaRPr lang="en-US" dirty="0"/>
          </a:p>
        </p:txBody>
      </p:sp>
      <p:graphicFrame>
        <p:nvGraphicFramePr>
          <p:cNvPr id="5" name="Diagram 4"/>
          <p:cNvGraphicFramePr/>
          <p:nvPr>
            <p:extLst>
              <p:ext uri="{D42A27DB-BD31-4B8C-83A1-F6EECF244321}">
                <p14:modId xmlns:p14="http://schemas.microsoft.com/office/powerpoint/2010/main" val="2721804462"/>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3163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Similarity</a:t>
            </a:r>
            <a:endParaRPr lang="en-US" dirty="0"/>
          </a:p>
        </p:txBody>
      </p:sp>
      <p:sp>
        <p:nvSpPr>
          <p:cNvPr id="3" name="Content Placeholder 2"/>
          <p:cNvSpPr>
            <a:spLocks noGrp="1"/>
          </p:cNvSpPr>
          <p:nvPr>
            <p:ph idx="1"/>
          </p:nvPr>
        </p:nvSpPr>
        <p:spPr/>
        <p:txBody>
          <a:bodyPr/>
          <a:lstStyle/>
          <a:p>
            <a:pPr lvl="1"/>
            <a:r>
              <a:rPr lang="en-GB" sz="2800" dirty="0" smtClean="0"/>
              <a:t> </a:t>
            </a:r>
            <a:r>
              <a:rPr lang="en-US" sz="2800" dirty="0" smtClean="0"/>
              <a:t>Domain Similarity	</a:t>
            </a:r>
            <a:endParaRPr lang="en-US" sz="1600" dirty="0" smtClean="0"/>
          </a:p>
          <a:p>
            <a:pPr lvl="2"/>
            <a:r>
              <a:rPr lang="en-US" sz="2400" i="1" dirty="0" smtClean="0"/>
              <a:t>Carpenter </a:t>
            </a:r>
            <a:r>
              <a:rPr lang="en-US" sz="2400" dirty="0" smtClean="0">
                <a:sym typeface="Wingdings" panose="05000000000000000000" pitchFamily="2" charset="2"/>
              </a:rPr>
              <a:t></a:t>
            </a:r>
            <a:r>
              <a:rPr lang="en-US" sz="2400" dirty="0" smtClean="0"/>
              <a:t> </a:t>
            </a:r>
            <a:r>
              <a:rPr lang="en-US" sz="2400" i="1" dirty="0" smtClean="0"/>
              <a:t>hammer		</a:t>
            </a:r>
            <a:r>
              <a:rPr lang="en-US" sz="2400" b="1" dirty="0" smtClean="0"/>
              <a:t>[Domain similarity]</a:t>
            </a:r>
          </a:p>
          <a:p>
            <a:pPr lvl="2"/>
            <a:r>
              <a:rPr lang="en-US" sz="2400" dirty="0" smtClean="0"/>
              <a:t>Various test sets:</a:t>
            </a:r>
          </a:p>
          <a:p>
            <a:pPr lvl="3"/>
            <a:r>
              <a:rPr lang="en-US" sz="1600" dirty="0" err="1">
                <a:solidFill>
                  <a:prstClr val="black"/>
                </a:solidFill>
              </a:rPr>
              <a:t>Bruni</a:t>
            </a:r>
            <a:r>
              <a:rPr lang="en-US" sz="1600" dirty="0">
                <a:solidFill>
                  <a:prstClr val="black"/>
                </a:solidFill>
              </a:rPr>
              <a:t> (2012), Luong (2013), </a:t>
            </a:r>
            <a:r>
              <a:rPr lang="en-US" sz="1600" dirty="0" err="1">
                <a:solidFill>
                  <a:prstClr val="black"/>
                </a:solidFill>
              </a:rPr>
              <a:t>Radinsky</a:t>
            </a:r>
            <a:r>
              <a:rPr lang="en-US" sz="1600" dirty="0">
                <a:solidFill>
                  <a:prstClr val="black"/>
                </a:solidFill>
              </a:rPr>
              <a:t> (2011</a:t>
            </a:r>
            <a:r>
              <a:rPr lang="en-US" sz="1600" dirty="0" smtClean="0">
                <a:solidFill>
                  <a:prstClr val="black"/>
                </a:solidFill>
              </a:rPr>
              <a:t>), and </a:t>
            </a:r>
            <a:r>
              <a:rPr lang="en-US" sz="1600" dirty="0">
                <a:solidFill>
                  <a:prstClr val="black"/>
                </a:solidFill>
              </a:rPr>
              <a:t>ws353 (Finkelstein et al., 2001</a:t>
            </a:r>
            <a:r>
              <a:rPr lang="en-US" sz="1600" dirty="0" smtClean="0">
                <a:solidFill>
                  <a:prstClr val="black"/>
                </a:solidFill>
              </a:rPr>
              <a:t>)</a:t>
            </a:r>
          </a:p>
          <a:p>
            <a:pPr lvl="3"/>
            <a:r>
              <a:rPr lang="en-US" sz="1600" dirty="0" smtClean="0">
                <a:solidFill>
                  <a:prstClr val="black"/>
                </a:solidFill>
              </a:rPr>
              <a:t>~5.5K instances </a:t>
            </a:r>
            <a:r>
              <a:rPr lang="en-US" sz="2200" b="1" dirty="0" smtClean="0"/>
              <a:t/>
            </a:r>
            <a:br>
              <a:rPr lang="en-US" sz="2200" b="1" dirty="0" smtClean="0"/>
            </a:br>
            <a:endParaRPr lang="en-US" sz="2200" b="1" dirty="0" smtClean="0"/>
          </a:p>
          <a:p>
            <a:pPr lvl="1"/>
            <a:r>
              <a:rPr lang="en-US" sz="2800" dirty="0" smtClean="0"/>
              <a:t>Functional </a:t>
            </a:r>
            <a:r>
              <a:rPr lang="en-US" sz="2800" dirty="0" err="1" smtClean="0"/>
              <a:t>Simlarity</a:t>
            </a:r>
            <a:endParaRPr lang="en-US" sz="2400" i="1" dirty="0" smtClean="0"/>
          </a:p>
          <a:p>
            <a:pPr lvl="2"/>
            <a:r>
              <a:rPr lang="en-US" sz="2400" i="1" dirty="0" smtClean="0"/>
              <a:t>Carpenter </a:t>
            </a:r>
            <a:r>
              <a:rPr lang="en-US" sz="2400" dirty="0" smtClean="0">
                <a:sym typeface="Wingdings" panose="05000000000000000000" pitchFamily="2" charset="2"/>
              </a:rPr>
              <a:t></a:t>
            </a:r>
            <a:r>
              <a:rPr lang="en-US" sz="2400" i="1" dirty="0" smtClean="0">
                <a:sym typeface="Wingdings" panose="05000000000000000000" pitchFamily="2" charset="2"/>
              </a:rPr>
              <a:t> Shoemaker		</a:t>
            </a:r>
            <a:r>
              <a:rPr lang="en-US" sz="2400" b="1" dirty="0" smtClean="0">
                <a:sym typeface="Wingdings" panose="05000000000000000000" pitchFamily="2" charset="2"/>
              </a:rPr>
              <a:t>[Functional similarity]</a:t>
            </a:r>
          </a:p>
          <a:p>
            <a:pPr lvl="2"/>
            <a:r>
              <a:rPr lang="en-US" sz="2400" dirty="0" smtClean="0">
                <a:sym typeface="Wingdings" panose="05000000000000000000" pitchFamily="2" charset="2"/>
              </a:rPr>
              <a:t>Dedicated test set:</a:t>
            </a:r>
          </a:p>
          <a:p>
            <a:pPr lvl="3"/>
            <a:r>
              <a:rPr lang="en-US" sz="1600" dirty="0" smtClean="0">
                <a:solidFill>
                  <a:prstClr val="black"/>
                </a:solidFill>
              </a:rPr>
              <a:t>Simlex999 (Hill et al, 2014)</a:t>
            </a:r>
          </a:p>
          <a:p>
            <a:pPr lvl="3"/>
            <a:r>
              <a:rPr lang="en-US" sz="1600" dirty="0" smtClean="0">
                <a:solidFill>
                  <a:prstClr val="black"/>
                </a:solidFill>
              </a:rPr>
              <a:t>~1K instances</a:t>
            </a:r>
            <a:endParaRPr lang="en-US" sz="2200" dirty="0" smtClean="0"/>
          </a:p>
          <a:p>
            <a:pPr marL="0" indent="0">
              <a:buNone/>
            </a:pPr>
            <a:endParaRPr lang="en-US" dirty="0"/>
          </a:p>
        </p:txBody>
      </p:sp>
    </p:spTree>
    <p:extLst>
      <p:ext uri="{BB962C8B-B14F-4D97-AF65-F5344CB8AC3E}">
        <p14:creationId xmlns:p14="http://schemas.microsoft.com/office/powerpoint/2010/main" val="429474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Analogies</a:t>
            </a:r>
            <a:endParaRPr lang="en-US" dirty="0"/>
          </a:p>
        </p:txBody>
      </p:sp>
      <p:sp>
        <p:nvSpPr>
          <p:cNvPr id="3" name="Content Placeholder 2"/>
          <p:cNvSpPr>
            <a:spLocks noGrp="1"/>
          </p:cNvSpPr>
          <p:nvPr>
            <p:ph idx="1"/>
          </p:nvPr>
        </p:nvSpPr>
        <p:spPr/>
        <p:txBody>
          <a:bodyPr/>
          <a:lstStyle/>
          <a:p>
            <a:r>
              <a:rPr lang="en-US" sz="3200" dirty="0" smtClean="0"/>
              <a:t>(</a:t>
            </a:r>
            <a:r>
              <a:rPr lang="en-US" sz="3200" b="1" dirty="0">
                <a:solidFill>
                  <a:schemeClr val="accent1"/>
                </a:solidFill>
              </a:rPr>
              <a:t>m</a:t>
            </a:r>
            <a:r>
              <a:rPr lang="en-US" sz="3200" b="1" dirty="0" smtClean="0">
                <a:solidFill>
                  <a:schemeClr val="accent1"/>
                </a:solidFill>
              </a:rPr>
              <a:t>an</a:t>
            </a:r>
            <a:r>
              <a:rPr lang="en-US" sz="3200" dirty="0" smtClean="0"/>
              <a:t> : </a:t>
            </a:r>
            <a:r>
              <a:rPr lang="en-US" sz="3200" b="1" dirty="0" smtClean="0">
                <a:solidFill>
                  <a:schemeClr val="accent2"/>
                </a:solidFill>
              </a:rPr>
              <a:t>king</a:t>
            </a:r>
            <a:r>
              <a:rPr lang="en-US" sz="3200" dirty="0" smtClean="0"/>
              <a:t>), (</a:t>
            </a:r>
            <a:r>
              <a:rPr lang="en-US" sz="3200" b="1" dirty="0" smtClean="0">
                <a:solidFill>
                  <a:schemeClr val="accent1"/>
                </a:solidFill>
              </a:rPr>
              <a:t>woman</a:t>
            </a:r>
            <a:r>
              <a:rPr lang="en-US" sz="3200" dirty="0" smtClean="0"/>
              <a:t> : </a:t>
            </a:r>
            <a:r>
              <a:rPr lang="en-US" sz="3200" b="1" dirty="0" smtClean="0">
                <a:solidFill>
                  <a:schemeClr val="accent2"/>
                </a:solidFill>
              </a:rPr>
              <a:t>?</a:t>
            </a:r>
            <a:r>
              <a:rPr lang="en-US" sz="3200" dirty="0" smtClean="0"/>
              <a:t>)		</a:t>
            </a:r>
          </a:p>
          <a:p>
            <a:pPr marL="0" indent="0">
              <a:buNone/>
            </a:pPr>
            <a:endParaRPr lang="en-US" dirty="0"/>
          </a:p>
        </p:txBody>
      </p:sp>
    </p:spTree>
    <p:extLst>
      <p:ext uri="{BB962C8B-B14F-4D97-AF65-F5344CB8AC3E}">
        <p14:creationId xmlns:p14="http://schemas.microsoft.com/office/powerpoint/2010/main" val="961953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Analogies</a:t>
            </a:r>
            <a:endParaRPr lang="en-US" dirty="0"/>
          </a:p>
        </p:txBody>
      </p:sp>
      <p:sp>
        <p:nvSpPr>
          <p:cNvPr id="3" name="Content Placeholder 2"/>
          <p:cNvSpPr>
            <a:spLocks noGrp="1"/>
          </p:cNvSpPr>
          <p:nvPr>
            <p:ph idx="1"/>
          </p:nvPr>
        </p:nvSpPr>
        <p:spPr/>
        <p:txBody>
          <a:bodyPr/>
          <a:lstStyle/>
          <a:p>
            <a:r>
              <a:rPr lang="en-US" sz="3200" dirty="0" smtClean="0"/>
              <a:t>(</a:t>
            </a:r>
            <a:r>
              <a:rPr lang="en-US" sz="3200" b="1" dirty="0">
                <a:solidFill>
                  <a:schemeClr val="accent1"/>
                </a:solidFill>
              </a:rPr>
              <a:t>m</a:t>
            </a:r>
            <a:r>
              <a:rPr lang="en-US" sz="3200" b="1" dirty="0" smtClean="0">
                <a:solidFill>
                  <a:schemeClr val="accent1"/>
                </a:solidFill>
              </a:rPr>
              <a:t>an</a:t>
            </a:r>
            <a:r>
              <a:rPr lang="en-US" sz="3200" dirty="0" smtClean="0"/>
              <a:t> : </a:t>
            </a:r>
            <a:r>
              <a:rPr lang="en-US" sz="3200" b="1" dirty="0">
                <a:solidFill>
                  <a:schemeClr val="accent2"/>
                </a:solidFill>
              </a:rPr>
              <a:t>k</a:t>
            </a:r>
            <a:r>
              <a:rPr lang="en-US" sz="3200" b="1" dirty="0" smtClean="0">
                <a:solidFill>
                  <a:schemeClr val="accent2"/>
                </a:solidFill>
              </a:rPr>
              <a:t>ing</a:t>
            </a:r>
            <a:r>
              <a:rPr lang="en-US" sz="3200" dirty="0" smtClean="0"/>
              <a:t>), (</a:t>
            </a:r>
            <a:r>
              <a:rPr lang="en-US" sz="3200" b="1" dirty="0" smtClean="0">
                <a:solidFill>
                  <a:schemeClr val="accent1"/>
                </a:solidFill>
              </a:rPr>
              <a:t>woman</a:t>
            </a:r>
            <a:r>
              <a:rPr lang="en-US" sz="3200" dirty="0" smtClean="0"/>
              <a:t> : </a:t>
            </a:r>
            <a:r>
              <a:rPr lang="en-US" sz="3200" b="1" dirty="0">
                <a:solidFill>
                  <a:schemeClr val="accent2"/>
                </a:solidFill>
              </a:rPr>
              <a:t>q</a:t>
            </a:r>
            <a:r>
              <a:rPr lang="en-US" sz="3200" b="1" dirty="0" smtClean="0">
                <a:solidFill>
                  <a:schemeClr val="accent2"/>
                </a:solidFill>
              </a:rPr>
              <a:t>ueen</a:t>
            </a:r>
            <a:r>
              <a:rPr lang="en-US" sz="3200" dirty="0" smtClean="0"/>
              <a:t>)		</a:t>
            </a:r>
          </a:p>
          <a:p>
            <a:endParaRPr lang="en-US" dirty="0"/>
          </a:p>
        </p:txBody>
      </p:sp>
    </p:spTree>
    <p:extLst>
      <p:ext uri="{BB962C8B-B14F-4D97-AF65-F5344CB8AC3E}">
        <p14:creationId xmlns:p14="http://schemas.microsoft.com/office/powerpoint/2010/main" val="37481514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Analogies</a:t>
            </a:r>
            <a:endParaRPr lang="en-US" dirty="0"/>
          </a:p>
        </p:txBody>
      </p:sp>
      <p:sp>
        <p:nvSpPr>
          <p:cNvPr id="3" name="Content Placeholder 2"/>
          <p:cNvSpPr>
            <a:spLocks noGrp="1"/>
          </p:cNvSpPr>
          <p:nvPr>
            <p:ph idx="1"/>
          </p:nvPr>
        </p:nvSpPr>
        <p:spPr/>
        <p:txBody>
          <a:bodyPr/>
          <a:lstStyle/>
          <a:p>
            <a:r>
              <a:rPr lang="en-US" sz="3200" dirty="0" smtClean="0"/>
              <a:t>(</a:t>
            </a:r>
            <a:r>
              <a:rPr lang="en-US" sz="3200" b="1" dirty="0">
                <a:solidFill>
                  <a:schemeClr val="accent1"/>
                </a:solidFill>
              </a:rPr>
              <a:t>m</a:t>
            </a:r>
            <a:r>
              <a:rPr lang="en-US" sz="3200" b="1" dirty="0" smtClean="0">
                <a:solidFill>
                  <a:schemeClr val="accent1"/>
                </a:solidFill>
              </a:rPr>
              <a:t>an</a:t>
            </a:r>
            <a:r>
              <a:rPr lang="en-US" sz="3200" dirty="0" smtClean="0"/>
              <a:t> : </a:t>
            </a:r>
            <a:r>
              <a:rPr lang="en-US" sz="3200" b="1" dirty="0">
                <a:solidFill>
                  <a:schemeClr val="accent2"/>
                </a:solidFill>
              </a:rPr>
              <a:t>k</a:t>
            </a:r>
            <a:r>
              <a:rPr lang="en-US" sz="3200" b="1" dirty="0" smtClean="0">
                <a:solidFill>
                  <a:schemeClr val="accent2"/>
                </a:solidFill>
              </a:rPr>
              <a:t>ing</a:t>
            </a:r>
            <a:r>
              <a:rPr lang="en-US" sz="3200" dirty="0" smtClean="0"/>
              <a:t>), (</a:t>
            </a:r>
            <a:r>
              <a:rPr lang="en-US" sz="3200" b="1" dirty="0" smtClean="0">
                <a:solidFill>
                  <a:schemeClr val="accent1"/>
                </a:solidFill>
              </a:rPr>
              <a:t>woman</a:t>
            </a:r>
            <a:r>
              <a:rPr lang="en-US" sz="3200" dirty="0" smtClean="0"/>
              <a:t> : </a:t>
            </a:r>
            <a:r>
              <a:rPr lang="en-US" sz="3200" b="1" dirty="0">
                <a:solidFill>
                  <a:schemeClr val="accent2"/>
                </a:solidFill>
              </a:rPr>
              <a:t>q</a:t>
            </a:r>
            <a:r>
              <a:rPr lang="en-US" sz="3200" b="1" dirty="0" smtClean="0">
                <a:solidFill>
                  <a:schemeClr val="accent2"/>
                </a:solidFill>
              </a:rPr>
              <a:t>ueen</a:t>
            </a:r>
            <a:r>
              <a:rPr lang="en-US" sz="3200" dirty="0" smtClean="0"/>
              <a:t>)		</a:t>
            </a:r>
          </a:p>
          <a:p>
            <a:r>
              <a:rPr lang="en-US" sz="3200" dirty="0" smtClean="0"/>
              <a:t>(</a:t>
            </a:r>
            <a:r>
              <a:rPr lang="en-US" sz="3200" b="1" dirty="0">
                <a:solidFill>
                  <a:schemeClr val="accent1"/>
                </a:solidFill>
              </a:rPr>
              <a:t>Athens</a:t>
            </a:r>
            <a:r>
              <a:rPr lang="en-US" sz="3200" dirty="0" smtClean="0"/>
              <a:t> : </a:t>
            </a:r>
            <a:r>
              <a:rPr lang="en-US" sz="3200" b="1" dirty="0">
                <a:solidFill>
                  <a:schemeClr val="accent2"/>
                </a:solidFill>
              </a:rPr>
              <a:t>Greece</a:t>
            </a:r>
            <a:r>
              <a:rPr lang="en-US" sz="3200" dirty="0" smtClean="0"/>
              <a:t>), (</a:t>
            </a:r>
            <a:r>
              <a:rPr lang="en-US" sz="3200" b="1" dirty="0">
                <a:solidFill>
                  <a:schemeClr val="accent1"/>
                </a:solidFill>
              </a:rPr>
              <a:t>Cairo</a:t>
            </a:r>
            <a:r>
              <a:rPr lang="en-US" sz="3200" dirty="0" smtClean="0"/>
              <a:t> : </a:t>
            </a:r>
            <a:r>
              <a:rPr lang="en-US" sz="3200" b="1" dirty="0" smtClean="0">
                <a:solidFill>
                  <a:schemeClr val="accent2"/>
                </a:solidFill>
              </a:rPr>
              <a:t>?</a:t>
            </a:r>
            <a:r>
              <a:rPr lang="en-US" sz="3200" dirty="0" smtClean="0"/>
              <a:t>)</a:t>
            </a:r>
          </a:p>
          <a:p>
            <a:endParaRPr lang="en-US" dirty="0"/>
          </a:p>
        </p:txBody>
      </p:sp>
    </p:spTree>
    <p:extLst>
      <p:ext uri="{BB962C8B-B14F-4D97-AF65-F5344CB8AC3E}">
        <p14:creationId xmlns:p14="http://schemas.microsoft.com/office/powerpoint/2010/main" val="3715930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Analogies</a:t>
            </a:r>
            <a:endParaRPr lang="en-US" dirty="0"/>
          </a:p>
        </p:txBody>
      </p:sp>
      <p:sp>
        <p:nvSpPr>
          <p:cNvPr id="3" name="Content Placeholder 2"/>
          <p:cNvSpPr>
            <a:spLocks noGrp="1"/>
          </p:cNvSpPr>
          <p:nvPr>
            <p:ph idx="1"/>
          </p:nvPr>
        </p:nvSpPr>
        <p:spPr/>
        <p:txBody>
          <a:bodyPr/>
          <a:lstStyle/>
          <a:p>
            <a:r>
              <a:rPr lang="en-US" sz="3200" dirty="0" smtClean="0"/>
              <a:t>(</a:t>
            </a:r>
            <a:r>
              <a:rPr lang="en-US" sz="3200" b="1" dirty="0">
                <a:solidFill>
                  <a:schemeClr val="accent1"/>
                </a:solidFill>
              </a:rPr>
              <a:t>m</a:t>
            </a:r>
            <a:r>
              <a:rPr lang="en-US" sz="3200" b="1" dirty="0" smtClean="0">
                <a:solidFill>
                  <a:schemeClr val="accent1"/>
                </a:solidFill>
              </a:rPr>
              <a:t>an</a:t>
            </a:r>
            <a:r>
              <a:rPr lang="en-US" sz="3200" dirty="0" smtClean="0"/>
              <a:t> : </a:t>
            </a:r>
            <a:r>
              <a:rPr lang="en-US" sz="3200" b="1" dirty="0">
                <a:solidFill>
                  <a:schemeClr val="accent2"/>
                </a:solidFill>
              </a:rPr>
              <a:t>k</a:t>
            </a:r>
            <a:r>
              <a:rPr lang="en-US" sz="3200" b="1" dirty="0" smtClean="0">
                <a:solidFill>
                  <a:schemeClr val="accent2"/>
                </a:solidFill>
              </a:rPr>
              <a:t>ing</a:t>
            </a:r>
            <a:r>
              <a:rPr lang="en-US" sz="3200" dirty="0" smtClean="0"/>
              <a:t>), (</a:t>
            </a:r>
            <a:r>
              <a:rPr lang="en-US" sz="3200" b="1" dirty="0" smtClean="0">
                <a:solidFill>
                  <a:schemeClr val="accent1"/>
                </a:solidFill>
              </a:rPr>
              <a:t>woman</a:t>
            </a:r>
            <a:r>
              <a:rPr lang="en-US" sz="3200" dirty="0" smtClean="0"/>
              <a:t> : </a:t>
            </a:r>
            <a:r>
              <a:rPr lang="en-US" sz="3200" b="1" dirty="0">
                <a:solidFill>
                  <a:schemeClr val="accent2"/>
                </a:solidFill>
              </a:rPr>
              <a:t>q</a:t>
            </a:r>
            <a:r>
              <a:rPr lang="en-US" sz="3200" b="1" dirty="0" smtClean="0">
                <a:solidFill>
                  <a:schemeClr val="accent2"/>
                </a:solidFill>
              </a:rPr>
              <a:t>ueen</a:t>
            </a:r>
            <a:r>
              <a:rPr lang="en-US" sz="3200" dirty="0" smtClean="0"/>
              <a:t>)		</a:t>
            </a:r>
          </a:p>
          <a:p>
            <a:r>
              <a:rPr lang="en-US" sz="3200" dirty="0" smtClean="0"/>
              <a:t>(</a:t>
            </a:r>
            <a:r>
              <a:rPr lang="en-US" sz="3200" b="1" dirty="0">
                <a:solidFill>
                  <a:schemeClr val="accent1"/>
                </a:solidFill>
              </a:rPr>
              <a:t>Athens</a:t>
            </a:r>
            <a:r>
              <a:rPr lang="en-US" sz="3200" dirty="0" smtClean="0"/>
              <a:t> : </a:t>
            </a:r>
            <a:r>
              <a:rPr lang="en-US" sz="3200" b="1" dirty="0">
                <a:solidFill>
                  <a:schemeClr val="accent2"/>
                </a:solidFill>
              </a:rPr>
              <a:t>Greece</a:t>
            </a:r>
            <a:r>
              <a:rPr lang="en-US" sz="3200" dirty="0" smtClean="0"/>
              <a:t>), (</a:t>
            </a:r>
            <a:r>
              <a:rPr lang="en-US" sz="3200" b="1" dirty="0">
                <a:solidFill>
                  <a:schemeClr val="accent1"/>
                </a:solidFill>
              </a:rPr>
              <a:t>Cairo</a:t>
            </a:r>
            <a:r>
              <a:rPr lang="en-US" sz="3200" dirty="0" smtClean="0"/>
              <a:t> : </a:t>
            </a:r>
            <a:r>
              <a:rPr lang="en-US" sz="3200" b="1" dirty="0" smtClean="0">
                <a:solidFill>
                  <a:schemeClr val="accent2"/>
                </a:solidFill>
              </a:rPr>
              <a:t>Egypt</a:t>
            </a:r>
            <a:r>
              <a:rPr lang="en-US" sz="3200" dirty="0" smtClean="0"/>
              <a:t>)</a:t>
            </a:r>
          </a:p>
          <a:p>
            <a:endParaRPr lang="en-US" dirty="0"/>
          </a:p>
        </p:txBody>
      </p:sp>
    </p:spTree>
    <p:extLst>
      <p:ext uri="{BB962C8B-B14F-4D97-AF65-F5344CB8AC3E}">
        <p14:creationId xmlns:p14="http://schemas.microsoft.com/office/powerpoint/2010/main" val="1697744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Analogies</a:t>
            </a:r>
            <a:endParaRPr lang="en-US" dirty="0"/>
          </a:p>
        </p:txBody>
      </p:sp>
      <p:sp>
        <p:nvSpPr>
          <p:cNvPr id="3" name="Content Placeholder 2"/>
          <p:cNvSpPr>
            <a:spLocks noGrp="1"/>
          </p:cNvSpPr>
          <p:nvPr>
            <p:ph idx="1"/>
          </p:nvPr>
        </p:nvSpPr>
        <p:spPr/>
        <p:txBody>
          <a:bodyPr/>
          <a:lstStyle/>
          <a:p>
            <a:r>
              <a:rPr lang="en-US" sz="3200" dirty="0" smtClean="0"/>
              <a:t>(</a:t>
            </a:r>
            <a:r>
              <a:rPr lang="en-US" sz="3200" b="1" dirty="0">
                <a:solidFill>
                  <a:schemeClr val="accent1"/>
                </a:solidFill>
              </a:rPr>
              <a:t>m</a:t>
            </a:r>
            <a:r>
              <a:rPr lang="en-US" sz="3200" b="1" dirty="0" smtClean="0">
                <a:solidFill>
                  <a:schemeClr val="accent1"/>
                </a:solidFill>
              </a:rPr>
              <a:t>an</a:t>
            </a:r>
            <a:r>
              <a:rPr lang="en-US" sz="3200" dirty="0" smtClean="0"/>
              <a:t> : </a:t>
            </a:r>
            <a:r>
              <a:rPr lang="en-US" sz="3200" b="1" dirty="0">
                <a:solidFill>
                  <a:schemeClr val="accent2"/>
                </a:solidFill>
              </a:rPr>
              <a:t>k</a:t>
            </a:r>
            <a:r>
              <a:rPr lang="en-US" sz="3200" b="1" dirty="0" smtClean="0">
                <a:solidFill>
                  <a:schemeClr val="accent2"/>
                </a:solidFill>
              </a:rPr>
              <a:t>ing</a:t>
            </a:r>
            <a:r>
              <a:rPr lang="en-US" sz="3200" dirty="0" smtClean="0"/>
              <a:t>), (</a:t>
            </a:r>
            <a:r>
              <a:rPr lang="en-US" sz="3200" b="1" dirty="0" smtClean="0">
                <a:solidFill>
                  <a:schemeClr val="accent1"/>
                </a:solidFill>
              </a:rPr>
              <a:t>woman</a:t>
            </a:r>
            <a:r>
              <a:rPr lang="en-US" sz="3200" dirty="0" smtClean="0"/>
              <a:t> : </a:t>
            </a:r>
            <a:r>
              <a:rPr lang="en-US" sz="3200" b="1" dirty="0">
                <a:solidFill>
                  <a:schemeClr val="accent2"/>
                </a:solidFill>
              </a:rPr>
              <a:t>q</a:t>
            </a:r>
            <a:r>
              <a:rPr lang="en-US" sz="3200" b="1" dirty="0" smtClean="0">
                <a:solidFill>
                  <a:schemeClr val="accent2"/>
                </a:solidFill>
              </a:rPr>
              <a:t>ueen</a:t>
            </a:r>
            <a:r>
              <a:rPr lang="en-US" sz="3200" dirty="0" smtClean="0"/>
              <a:t>)		</a:t>
            </a:r>
          </a:p>
          <a:p>
            <a:r>
              <a:rPr lang="en-US" sz="3200" dirty="0" smtClean="0"/>
              <a:t>(</a:t>
            </a:r>
            <a:r>
              <a:rPr lang="en-US" sz="3200" b="1" dirty="0">
                <a:solidFill>
                  <a:schemeClr val="accent1"/>
                </a:solidFill>
              </a:rPr>
              <a:t>Athens</a:t>
            </a:r>
            <a:r>
              <a:rPr lang="en-US" sz="3200" dirty="0" smtClean="0"/>
              <a:t> : </a:t>
            </a:r>
            <a:r>
              <a:rPr lang="en-US" sz="3200" b="1" dirty="0">
                <a:solidFill>
                  <a:schemeClr val="accent2"/>
                </a:solidFill>
              </a:rPr>
              <a:t>Greece</a:t>
            </a:r>
            <a:r>
              <a:rPr lang="en-US" sz="3200" dirty="0" smtClean="0"/>
              <a:t>), (</a:t>
            </a:r>
            <a:r>
              <a:rPr lang="en-US" sz="3200" b="1" dirty="0">
                <a:solidFill>
                  <a:schemeClr val="accent1"/>
                </a:solidFill>
              </a:rPr>
              <a:t>Cairo</a:t>
            </a:r>
            <a:r>
              <a:rPr lang="en-US" sz="3200" dirty="0" smtClean="0"/>
              <a:t> : </a:t>
            </a:r>
            <a:r>
              <a:rPr lang="en-US" sz="3200" b="1" dirty="0" smtClean="0">
                <a:solidFill>
                  <a:schemeClr val="accent2"/>
                </a:solidFill>
              </a:rPr>
              <a:t>Egypt</a:t>
            </a:r>
            <a:r>
              <a:rPr lang="en-US" sz="3200" dirty="0" smtClean="0"/>
              <a:t>)</a:t>
            </a:r>
          </a:p>
          <a:p>
            <a:r>
              <a:rPr lang="en-US" sz="3200" dirty="0" smtClean="0"/>
              <a:t>Test sets:</a:t>
            </a:r>
          </a:p>
          <a:p>
            <a:pPr lvl="1"/>
            <a:r>
              <a:rPr lang="en-US" dirty="0" smtClean="0"/>
              <a:t>Google (~195K instances)</a:t>
            </a:r>
          </a:p>
          <a:p>
            <a:pPr lvl="1"/>
            <a:r>
              <a:rPr lang="en-US" dirty="0" smtClean="0"/>
              <a:t>MSR (~8K instances)</a:t>
            </a:r>
          </a:p>
          <a:p>
            <a:endParaRPr lang="en-US" dirty="0"/>
          </a:p>
        </p:txBody>
      </p:sp>
    </p:spTree>
    <p:extLst>
      <p:ext uri="{BB962C8B-B14F-4D97-AF65-F5344CB8AC3E}">
        <p14:creationId xmlns:p14="http://schemas.microsoft.com/office/powerpoint/2010/main" val="1803425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9"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3200" dirty="0" err="1" smtClean="0"/>
              <a:t>MCTest</a:t>
            </a:r>
            <a:r>
              <a:rPr lang="en-US" sz="3200" dirty="0" smtClean="0"/>
              <a:t>, (Richardson et. al., 2013)</a:t>
            </a:r>
          </a:p>
          <a:p>
            <a:pPr marL="228600" lvl="1">
              <a:spcBef>
                <a:spcPts val="1000"/>
              </a:spcBef>
            </a:pPr>
            <a:endParaRPr lang="en-US" sz="3200" dirty="0"/>
          </a:p>
          <a:p>
            <a:pPr marL="228600" lvl="1">
              <a:spcBef>
                <a:spcPts val="1000"/>
              </a:spcBef>
            </a:pPr>
            <a:r>
              <a:rPr lang="en-US" sz="3200" dirty="0" smtClean="0">
                <a:solidFill>
                  <a:srgbClr val="FF0000"/>
                </a:solidFill>
              </a:rPr>
              <a:t>Details in the paper!</a:t>
            </a:r>
          </a:p>
          <a:p>
            <a:endParaRPr lang="en-US" dirty="0"/>
          </a:p>
        </p:txBody>
      </p:sp>
    </p:spTree>
    <p:extLst>
      <p:ext uri="{BB962C8B-B14F-4D97-AF65-F5344CB8AC3E}">
        <p14:creationId xmlns:p14="http://schemas.microsoft.com/office/powerpoint/2010/main" val="387530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Similarity and Analogies</a:t>
            </a:r>
            <a:endParaRPr lang="en-US" dirty="0"/>
          </a:p>
        </p:txBody>
      </p:sp>
      <p:sp>
        <p:nvSpPr>
          <p:cNvPr id="3" name="Content Placeholder 2"/>
          <p:cNvSpPr>
            <a:spLocks noGrp="1"/>
          </p:cNvSpPr>
          <p:nvPr>
            <p:ph idx="1"/>
          </p:nvPr>
        </p:nvSpPr>
        <p:spPr/>
        <p:txBody>
          <a:bodyPr/>
          <a:lstStyle/>
          <a:p>
            <a:r>
              <a:rPr lang="en-US" dirty="0" smtClean="0"/>
              <a:t>Previous approaches used distance metrics over word embedding:</a:t>
            </a:r>
          </a:p>
          <a:p>
            <a:pPr lvl="1"/>
            <a:r>
              <a:rPr lang="en-US" sz="2000" dirty="0" smtClean="0"/>
              <a:t>(</a:t>
            </a:r>
            <a:r>
              <a:rPr lang="en-US" sz="2000" dirty="0" err="1" smtClean="0"/>
              <a:t>Mikolov</a:t>
            </a:r>
            <a:r>
              <a:rPr lang="en-US" sz="2000" dirty="0" smtClean="0"/>
              <a:t> et al, 2013)</a:t>
            </a:r>
            <a:r>
              <a:rPr lang="en-US" dirty="0" smtClean="0"/>
              <a:t> 	</a:t>
            </a:r>
            <a:r>
              <a:rPr lang="en-US" sz="2000" dirty="0" smtClean="0"/>
              <a:t>-</a:t>
            </a:r>
            <a:r>
              <a:rPr lang="en-US" dirty="0" smtClean="0"/>
              <a:t> 	</a:t>
            </a:r>
            <a:r>
              <a:rPr lang="en-US" b="1" dirty="0" smtClean="0">
                <a:solidFill>
                  <a:schemeClr val="accent2"/>
                </a:solidFill>
              </a:rPr>
              <a:t>lexical contexts</a:t>
            </a:r>
          </a:p>
          <a:p>
            <a:pPr lvl="1"/>
            <a:r>
              <a:rPr lang="en-US" sz="2000" dirty="0" smtClean="0"/>
              <a:t>(</a:t>
            </a:r>
            <a:r>
              <a:rPr lang="en-US" sz="2000" dirty="0"/>
              <a:t>Levy and Goldberg, 2014</a:t>
            </a:r>
            <a:r>
              <a:rPr lang="en-US" sz="2000" dirty="0" smtClean="0"/>
              <a:t>)	-	</a:t>
            </a:r>
            <a:r>
              <a:rPr lang="en-US" b="1" dirty="0" smtClean="0">
                <a:solidFill>
                  <a:srgbClr val="7030A0"/>
                </a:solidFill>
              </a:rPr>
              <a:t>syntactic contexts</a:t>
            </a:r>
            <a:endParaRPr lang="en-US" b="1" dirty="0"/>
          </a:p>
          <a:p>
            <a:r>
              <a:rPr lang="en-US" dirty="0" smtClean="0"/>
              <a:t>We</a:t>
            </a:r>
            <a:r>
              <a:rPr lang="en-US" b="1" dirty="0" smtClean="0"/>
              <a:t> </a:t>
            </a:r>
            <a:r>
              <a:rPr lang="en-US" dirty="0" smtClean="0"/>
              <a:t>compute </a:t>
            </a:r>
            <a:r>
              <a:rPr lang="en-US" dirty="0" err="1" smtClean="0"/>
              <a:t>embeddings</a:t>
            </a:r>
            <a:r>
              <a:rPr lang="en-US" dirty="0" smtClean="0"/>
              <a:t> for </a:t>
            </a:r>
            <a:r>
              <a:rPr lang="en-US" b="1" dirty="0" smtClean="0">
                <a:solidFill>
                  <a:schemeClr val="accent4"/>
                </a:solidFill>
              </a:rPr>
              <a:t>Open IE </a:t>
            </a:r>
            <a:r>
              <a:rPr lang="en-US" dirty="0" smtClean="0"/>
              <a:t>and </a:t>
            </a:r>
            <a:r>
              <a:rPr lang="en-US" b="1" dirty="0" smtClean="0">
                <a:solidFill>
                  <a:schemeClr val="accent6"/>
                </a:solidFill>
              </a:rPr>
              <a:t>SRL</a:t>
            </a:r>
            <a:r>
              <a:rPr lang="en-US" dirty="0" smtClean="0"/>
              <a:t> contexts</a:t>
            </a:r>
          </a:p>
          <a:p>
            <a:r>
              <a:rPr lang="en-US" dirty="0" smtClean="0"/>
              <a:t>Using the same training data for all </a:t>
            </a:r>
            <a:r>
              <a:rPr lang="en-US" dirty="0" err="1" smtClean="0"/>
              <a:t>embeddings</a:t>
            </a:r>
            <a:r>
              <a:rPr lang="en-US" dirty="0" smtClean="0"/>
              <a:t> (</a:t>
            </a:r>
            <a:r>
              <a:rPr lang="en-GB" dirty="0"/>
              <a:t>1.5B tokens Wikipedia </a:t>
            </a:r>
            <a:r>
              <a:rPr lang="en-GB" dirty="0" smtClean="0"/>
              <a:t>dump</a:t>
            </a:r>
            <a:r>
              <a:rPr lang="en-GB" dirty="0"/>
              <a:t>)</a:t>
            </a:r>
            <a:endParaRPr lang="en-GB" dirty="0" smtClean="0"/>
          </a:p>
          <a:p>
            <a:endParaRPr lang="en-GB" dirty="0"/>
          </a:p>
          <a:p>
            <a:pPr marL="0" indent="0">
              <a:buNone/>
            </a:pPr>
            <a:endParaRPr lang="en-US" b="1" dirty="0"/>
          </a:p>
        </p:txBody>
      </p:sp>
    </p:spTree>
    <p:extLst>
      <p:ext uri="{BB962C8B-B14F-4D97-AF65-F5344CB8AC3E}">
        <p14:creationId xmlns:p14="http://schemas.microsoft.com/office/powerpoint/2010/main" val="36129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Sentence Compression</a:t>
            </a:r>
            <a:endParaRPr lang="en-US" dirty="0"/>
          </a:p>
        </p:txBody>
      </p:sp>
      <p:graphicFrame>
        <p:nvGraphicFramePr>
          <p:cNvPr id="4" name="Diagram 3"/>
          <p:cNvGraphicFramePr/>
          <p:nvPr>
            <p:extLst>
              <p:ext uri="{D42A27DB-BD31-4B8C-83A1-F6EECF244321}">
                <p14:modId xmlns:p14="http://schemas.microsoft.com/office/powerpoint/2010/main" val="3435160519"/>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7209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t>
            </a:r>
            <a:r>
              <a:rPr lang="en-US" dirty="0" err="1" smtClean="0"/>
              <a:t>Embeddings</a:t>
            </a:r>
            <a:endParaRPr lang="en-US" dirty="0"/>
          </a:p>
        </p:txBody>
      </p:sp>
      <p:sp>
        <p:nvSpPr>
          <p:cNvPr id="3" name="Content Placeholder 2"/>
          <p:cNvSpPr>
            <a:spLocks noGrp="1"/>
          </p:cNvSpPr>
          <p:nvPr>
            <p:ph idx="1"/>
          </p:nvPr>
        </p:nvSpPr>
        <p:spPr/>
        <p:txBody>
          <a:bodyPr/>
          <a:lstStyle/>
          <a:p>
            <a:r>
              <a:rPr lang="en-US" b="1" dirty="0" smtClean="0">
                <a:solidFill>
                  <a:schemeClr val="accent2"/>
                </a:solidFill>
              </a:rPr>
              <a:t>Lexical contexts </a:t>
            </a:r>
            <a:br>
              <a:rPr lang="en-US" b="1" dirty="0" smtClean="0">
                <a:solidFill>
                  <a:schemeClr val="accent2"/>
                </a:solidFill>
              </a:rPr>
            </a:br>
            <a:r>
              <a:rPr lang="en-US" sz="2000" dirty="0" smtClean="0"/>
              <a:t>(for word </a:t>
            </a:r>
            <a:r>
              <a:rPr lang="en-US" sz="2000" b="1" dirty="0" smtClean="0"/>
              <a:t>leave</a:t>
            </a:r>
            <a:r>
              <a:rPr lang="en-US" sz="2000" dirty="0" smtClean="0"/>
              <a:t>)</a:t>
            </a:r>
            <a:endParaRPr lang="en-US" sz="2000" dirty="0"/>
          </a:p>
        </p:txBody>
      </p:sp>
      <p:sp>
        <p:nvSpPr>
          <p:cNvPr id="22" name="Rectangle 21"/>
          <p:cNvSpPr/>
          <p:nvPr/>
        </p:nvSpPr>
        <p:spPr>
          <a:xfrm>
            <a:off x="8843889" y="5853797"/>
            <a:ext cx="2255520" cy="646331"/>
          </a:xfrm>
          <a:prstGeom prst="rect">
            <a:avLst/>
          </a:prstGeom>
        </p:spPr>
        <p:txBody>
          <a:bodyPr wrap="square">
            <a:spAutoFit/>
          </a:bodyPr>
          <a:lstStyle/>
          <a:p>
            <a:r>
              <a:rPr lang="en-US" dirty="0" smtClean="0"/>
              <a:t>(</a:t>
            </a:r>
            <a:r>
              <a:rPr lang="en-US" dirty="0" err="1" smtClean="0"/>
              <a:t>Mikolov</a:t>
            </a:r>
            <a:r>
              <a:rPr lang="en-US" dirty="0" smtClean="0"/>
              <a:t> et al., 2013)</a:t>
            </a:r>
            <a:br>
              <a:rPr lang="en-US" dirty="0" smtClean="0"/>
            </a:br>
            <a:endParaRPr lang="en-US" dirty="0"/>
          </a:p>
        </p:txBody>
      </p:sp>
      <p:grpSp>
        <p:nvGrpSpPr>
          <p:cNvPr id="7" name="Group 6"/>
          <p:cNvGrpSpPr/>
          <p:nvPr/>
        </p:nvGrpSpPr>
        <p:grpSpPr>
          <a:xfrm>
            <a:off x="4140000" y="2520000"/>
            <a:ext cx="4324849" cy="3109006"/>
            <a:chOff x="2700065" y="2744791"/>
            <a:chExt cx="4324849" cy="3109006"/>
          </a:xfrm>
        </p:grpSpPr>
        <p:sp>
          <p:nvSpPr>
            <p:cNvPr id="16" name="Rectangle 15"/>
            <p:cNvSpPr/>
            <p:nvPr/>
          </p:nvSpPr>
          <p:spPr>
            <a:xfrm>
              <a:off x="2742866" y="3822510"/>
              <a:ext cx="381195" cy="369332"/>
            </a:xfrm>
            <a:prstGeom prst="rect">
              <a:avLst/>
            </a:prstGeom>
          </p:spPr>
          <p:txBody>
            <a:bodyPr wrap="none">
              <a:spAutoFit/>
            </a:bodyPr>
            <a:lstStyle/>
            <a:p>
              <a:r>
                <a:rPr lang="en-GB" dirty="0" smtClean="0">
                  <a:solidFill>
                    <a:prstClr val="black"/>
                  </a:solidFill>
                </a:rPr>
                <a:t>to</a:t>
              </a:r>
              <a:endParaRPr lang="en-US" dirty="0"/>
            </a:p>
          </p:txBody>
        </p:sp>
        <p:sp>
          <p:nvSpPr>
            <p:cNvPr id="20" name="Rectangle 19"/>
            <p:cNvSpPr/>
            <p:nvPr/>
          </p:nvSpPr>
          <p:spPr>
            <a:xfrm>
              <a:off x="2709605" y="3283651"/>
              <a:ext cx="889218" cy="369332"/>
            </a:xfrm>
            <a:prstGeom prst="rect">
              <a:avLst/>
            </a:prstGeom>
          </p:spPr>
          <p:txBody>
            <a:bodyPr wrap="none">
              <a:spAutoFit/>
            </a:bodyPr>
            <a:lstStyle/>
            <a:p>
              <a:r>
                <a:rPr lang="en-GB" dirty="0" smtClean="0">
                  <a:solidFill>
                    <a:prstClr val="black"/>
                  </a:solidFill>
                </a:rPr>
                <a:t>wanted</a:t>
              </a:r>
              <a:endParaRPr lang="en-US" dirty="0"/>
            </a:p>
          </p:txBody>
        </p:sp>
        <p:sp>
          <p:nvSpPr>
            <p:cNvPr id="21" name="Rectangle 20"/>
            <p:cNvSpPr/>
            <p:nvPr/>
          </p:nvSpPr>
          <p:spPr>
            <a:xfrm>
              <a:off x="2709605" y="2744791"/>
              <a:ext cx="676788" cy="369332"/>
            </a:xfrm>
            <a:prstGeom prst="rect">
              <a:avLst/>
            </a:prstGeom>
          </p:spPr>
          <p:txBody>
            <a:bodyPr wrap="none">
              <a:spAutoFit/>
            </a:bodyPr>
            <a:lstStyle/>
            <a:p>
              <a:r>
                <a:rPr lang="en-GB" dirty="0" smtClean="0">
                  <a:solidFill>
                    <a:prstClr val="black"/>
                  </a:solidFill>
                </a:rPr>
                <a:t>John </a:t>
              </a:r>
              <a:endParaRPr lang="en-US" dirty="0"/>
            </a:p>
          </p:txBody>
        </p:sp>
        <p:sp>
          <p:nvSpPr>
            <p:cNvPr id="24" name="Rectangle 23"/>
            <p:cNvSpPr/>
            <p:nvPr/>
          </p:nvSpPr>
          <p:spPr>
            <a:xfrm>
              <a:off x="2700065" y="4382402"/>
              <a:ext cx="689035" cy="369332"/>
            </a:xfrm>
            <a:prstGeom prst="rect">
              <a:avLst/>
            </a:prstGeom>
          </p:spPr>
          <p:txBody>
            <a:bodyPr wrap="none">
              <a:spAutoFit/>
            </a:bodyPr>
            <a:lstStyle/>
            <a:p>
              <a:r>
                <a:rPr lang="en-GB" b="1" dirty="0" smtClean="0">
                  <a:solidFill>
                    <a:prstClr val="black"/>
                  </a:solidFill>
                </a:rPr>
                <a:t>leave</a:t>
              </a:r>
              <a:endParaRPr lang="en-US" b="1" dirty="0"/>
            </a:p>
          </p:txBody>
        </p:sp>
        <p:sp>
          <p:nvSpPr>
            <p:cNvPr id="25" name="Rectangle 24"/>
            <p:cNvSpPr/>
            <p:nvPr/>
          </p:nvSpPr>
          <p:spPr>
            <a:xfrm>
              <a:off x="2704680" y="5484465"/>
              <a:ext cx="660758" cy="369332"/>
            </a:xfrm>
            <a:prstGeom prst="rect">
              <a:avLst/>
            </a:prstGeom>
          </p:spPr>
          <p:txBody>
            <a:bodyPr wrap="none">
              <a:spAutoFit/>
            </a:bodyPr>
            <a:lstStyle/>
            <a:p>
              <a:r>
                <a:rPr lang="en-GB" dirty="0" smtClean="0">
                  <a:solidFill>
                    <a:prstClr val="black"/>
                  </a:solidFill>
                </a:rPr>
                <a:t>band</a:t>
              </a:r>
              <a:endParaRPr lang="en-US" dirty="0"/>
            </a:p>
          </p:txBody>
        </p:sp>
        <p:sp>
          <p:nvSpPr>
            <p:cNvPr id="26" name="Rectangle 25"/>
            <p:cNvSpPr/>
            <p:nvPr/>
          </p:nvSpPr>
          <p:spPr>
            <a:xfrm>
              <a:off x="2700065" y="4951487"/>
              <a:ext cx="551754" cy="369332"/>
            </a:xfrm>
            <a:prstGeom prst="rect">
              <a:avLst/>
            </a:prstGeom>
          </p:spPr>
          <p:txBody>
            <a:bodyPr wrap="none">
              <a:spAutoFit/>
            </a:bodyPr>
            <a:lstStyle/>
            <a:p>
              <a:r>
                <a:rPr lang="en-GB" dirty="0">
                  <a:solidFill>
                    <a:prstClr val="black"/>
                  </a:solidFill>
                </a:rPr>
                <a:t>t</a:t>
              </a:r>
              <a:r>
                <a:rPr lang="en-GB" dirty="0" smtClean="0">
                  <a:solidFill>
                    <a:prstClr val="black"/>
                  </a:solidFill>
                </a:rPr>
                <a:t>he </a:t>
              </a:r>
              <a:endParaRPr lang="en-US" dirty="0"/>
            </a:p>
          </p:txBody>
        </p:sp>
        <p:sp>
          <p:nvSpPr>
            <p:cNvPr id="17" name="Rounded Rectangle 16"/>
            <p:cNvSpPr/>
            <p:nvPr/>
          </p:nvSpPr>
          <p:spPr>
            <a:xfrm>
              <a:off x="5647576" y="3966268"/>
              <a:ext cx="1377338" cy="12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Word2Vec</a:t>
              </a:r>
              <a:endParaRPr lang="en-US" dirty="0"/>
            </a:p>
          </p:txBody>
        </p:sp>
        <p:cxnSp>
          <p:nvCxnSpPr>
            <p:cNvPr id="19" name="Elbow Connector 18"/>
            <p:cNvCxnSpPr>
              <a:stCxn id="20" idx="3"/>
            </p:cNvCxnSpPr>
            <p:nvPr/>
          </p:nvCxnSpPr>
          <p:spPr>
            <a:xfrm>
              <a:off x="3598823" y="3468317"/>
              <a:ext cx="2048753" cy="723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6" idx="3"/>
            </p:cNvCxnSpPr>
            <p:nvPr/>
          </p:nvCxnSpPr>
          <p:spPr>
            <a:xfrm>
              <a:off x="3124061" y="4007176"/>
              <a:ext cx="2523515" cy="375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6" idx="3"/>
            </p:cNvCxnSpPr>
            <p:nvPr/>
          </p:nvCxnSpPr>
          <p:spPr>
            <a:xfrm flipV="1">
              <a:off x="3251819" y="4766405"/>
              <a:ext cx="2395757" cy="369748"/>
            </a:xfrm>
            <a:prstGeom prst="bentConnector3">
              <a:avLst>
                <a:gd name="adj1" fmla="val 46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3312380" y="4895258"/>
              <a:ext cx="2335196" cy="7707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3389100" y="4567068"/>
              <a:ext cx="2258476" cy="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4182801" y="4157611"/>
            <a:ext cx="56951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033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Embeddings</a:t>
            </a:r>
            <a:endParaRPr lang="en-US" dirty="0"/>
          </a:p>
        </p:txBody>
      </p:sp>
      <p:sp>
        <p:nvSpPr>
          <p:cNvPr id="3" name="Content Placeholder 2"/>
          <p:cNvSpPr>
            <a:spLocks noGrp="1"/>
          </p:cNvSpPr>
          <p:nvPr>
            <p:ph idx="1"/>
          </p:nvPr>
        </p:nvSpPr>
        <p:spPr/>
        <p:txBody>
          <a:bodyPr/>
          <a:lstStyle/>
          <a:p>
            <a:pPr lvl="0"/>
            <a:r>
              <a:rPr lang="en-US" b="1" dirty="0" smtClean="0">
                <a:solidFill>
                  <a:srgbClr val="7030A0"/>
                </a:solidFill>
              </a:rPr>
              <a:t>Syntactic contexts</a:t>
            </a:r>
            <a:br>
              <a:rPr lang="en-US" b="1" dirty="0" smtClean="0">
                <a:solidFill>
                  <a:srgbClr val="7030A0"/>
                </a:solidFill>
              </a:rPr>
            </a:br>
            <a:r>
              <a:rPr lang="en-US" sz="2000" dirty="0">
                <a:solidFill>
                  <a:prstClr val="black"/>
                </a:solidFill>
              </a:rPr>
              <a:t>(for word </a:t>
            </a:r>
            <a:r>
              <a:rPr lang="en-US" sz="2000" b="1" dirty="0">
                <a:solidFill>
                  <a:prstClr val="black"/>
                </a:solidFill>
              </a:rPr>
              <a:t>leave</a:t>
            </a:r>
            <a:r>
              <a:rPr lang="en-US" sz="2000" dirty="0">
                <a:solidFill>
                  <a:prstClr val="black"/>
                </a:solidFill>
              </a:rPr>
              <a:t>)</a:t>
            </a:r>
          </a:p>
          <a:p>
            <a:endParaRPr lang="en-US" b="1" dirty="0"/>
          </a:p>
        </p:txBody>
      </p:sp>
      <p:sp>
        <p:nvSpPr>
          <p:cNvPr id="22" name="Rectangle 21"/>
          <p:cNvSpPr/>
          <p:nvPr/>
        </p:nvSpPr>
        <p:spPr>
          <a:xfrm>
            <a:off x="8843888" y="5853797"/>
            <a:ext cx="2840111" cy="646331"/>
          </a:xfrm>
          <a:prstGeom prst="rect">
            <a:avLst/>
          </a:prstGeom>
        </p:spPr>
        <p:txBody>
          <a:bodyPr wrap="square">
            <a:spAutoFit/>
          </a:bodyPr>
          <a:lstStyle/>
          <a:p>
            <a:r>
              <a:rPr lang="en-US" dirty="0" smtClean="0"/>
              <a:t>(Levy and Goldberg, 2014)</a:t>
            </a:r>
            <a:br>
              <a:rPr lang="en-US" dirty="0" smtClean="0"/>
            </a:br>
            <a:endParaRPr lang="en-US" dirty="0"/>
          </a:p>
        </p:txBody>
      </p:sp>
      <p:grpSp>
        <p:nvGrpSpPr>
          <p:cNvPr id="38" name="Group 37"/>
          <p:cNvGrpSpPr/>
          <p:nvPr/>
        </p:nvGrpSpPr>
        <p:grpSpPr>
          <a:xfrm>
            <a:off x="4140000" y="2520000"/>
            <a:ext cx="4324850" cy="3109006"/>
            <a:chOff x="2700064" y="2744791"/>
            <a:chExt cx="4324850" cy="3109006"/>
          </a:xfrm>
        </p:grpSpPr>
        <p:sp>
          <p:nvSpPr>
            <p:cNvPr id="16" name="Rectangle 15"/>
            <p:cNvSpPr/>
            <p:nvPr/>
          </p:nvSpPr>
          <p:spPr>
            <a:xfrm>
              <a:off x="2742866" y="3822510"/>
              <a:ext cx="814005" cy="369332"/>
            </a:xfrm>
            <a:prstGeom prst="rect">
              <a:avLst/>
            </a:prstGeom>
          </p:spPr>
          <p:txBody>
            <a:bodyPr wrap="none">
              <a:spAutoFit/>
            </a:bodyPr>
            <a:lstStyle/>
            <a:p>
              <a:r>
                <a:rPr lang="en-GB" dirty="0" err="1">
                  <a:solidFill>
                    <a:prstClr val="black"/>
                  </a:solidFill>
                </a:rPr>
                <a:t>t</a:t>
              </a:r>
              <a:r>
                <a:rPr lang="en-GB" dirty="0" err="1" smtClean="0">
                  <a:solidFill>
                    <a:prstClr val="black"/>
                  </a:solidFill>
                </a:rPr>
                <a:t>o_</a:t>
              </a:r>
              <a:r>
                <a:rPr lang="en-GB" sz="1400" i="1" dirty="0" err="1" smtClean="0">
                  <a:solidFill>
                    <a:prstClr val="black"/>
                  </a:solidFill>
                </a:rPr>
                <a:t>aux</a:t>
              </a:r>
              <a:r>
                <a:rPr lang="en-GB" dirty="0" smtClean="0">
                  <a:solidFill>
                    <a:prstClr val="black"/>
                  </a:solidFill>
                </a:rPr>
                <a:t> </a:t>
              </a:r>
              <a:endParaRPr lang="en-US" dirty="0"/>
            </a:p>
          </p:txBody>
        </p:sp>
        <p:sp>
          <p:nvSpPr>
            <p:cNvPr id="20" name="Rectangle 19"/>
            <p:cNvSpPr/>
            <p:nvPr/>
          </p:nvSpPr>
          <p:spPr>
            <a:xfrm>
              <a:off x="2709605" y="3283651"/>
              <a:ext cx="1524841" cy="646331"/>
            </a:xfrm>
            <a:prstGeom prst="rect">
              <a:avLst/>
            </a:prstGeom>
          </p:spPr>
          <p:txBody>
            <a:bodyPr wrap="none">
              <a:spAutoFit/>
            </a:bodyPr>
            <a:lstStyle/>
            <a:p>
              <a:r>
                <a:rPr lang="en-GB" dirty="0" err="1" smtClean="0">
                  <a:solidFill>
                    <a:prstClr val="black"/>
                  </a:solidFill>
                </a:rPr>
                <a:t>wanted_</a:t>
              </a:r>
              <a:r>
                <a:rPr lang="en-GB" sz="1400" i="1" dirty="0" err="1" smtClean="0">
                  <a:solidFill>
                    <a:prstClr val="black"/>
                  </a:solidFill>
                </a:rPr>
                <a:t>xcomp</a:t>
              </a:r>
              <a:r>
                <a:rPr lang="en-GB" sz="1400" i="1" dirty="0" smtClean="0">
                  <a:solidFill>
                    <a:prstClr val="black"/>
                  </a:solidFill>
                </a:rPr>
                <a:t>’</a:t>
              </a:r>
              <a:endParaRPr lang="en-US" sz="1600" dirty="0"/>
            </a:p>
            <a:p>
              <a:endParaRPr lang="en-US" dirty="0"/>
            </a:p>
          </p:txBody>
        </p:sp>
        <p:sp>
          <p:nvSpPr>
            <p:cNvPr id="21" name="Rectangle 20"/>
            <p:cNvSpPr/>
            <p:nvPr/>
          </p:nvSpPr>
          <p:spPr>
            <a:xfrm>
              <a:off x="2709605" y="2744791"/>
              <a:ext cx="676788" cy="369332"/>
            </a:xfrm>
            <a:prstGeom prst="rect">
              <a:avLst/>
            </a:prstGeom>
          </p:spPr>
          <p:txBody>
            <a:bodyPr wrap="none">
              <a:spAutoFit/>
            </a:bodyPr>
            <a:lstStyle/>
            <a:p>
              <a:r>
                <a:rPr lang="en-GB" dirty="0" smtClean="0">
                  <a:solidFill>
                    <a:prstClr val="black"/>
                  </a:solidFill>
                </a:rPr>
                <a:t>John </a:t>
              </a:r>
              <a:endParaRPr lang="en-US" dirty="0"/>
            </a:p>
          </p:txBody>
        </p:sp>
        <p:sp>
          <p:nvSpPr>
            <p:cNvPr id="24" name="Rectangle 23"/>
            <p:cNvSpPr/>
            <p:nvPr/>
          </p:nvSpPr>
          <p:spPr>
            <a:xfrm>
              <a:off x="2700065" y="4382402"/>
              <a:ext cx="689035" cy="369332"/>
            </a:xfrm>
            <a:prstGeom prst="rect">
              <a:avLst/>
            </a:prstGeom>
          </p:spPr>
          <p:txBody>
            <a:bodyPr wrap="none">
              <a:spAutoFit/>
            </a:bodyPr>
            <a:lstStyle/>
            <a:p>
              <a:r>
                <a:rPr lang="en-GB" b="1" dirty="0" smtClean="0">
                  <a:solidFill>
                    <a:prstClr val="black"/>
                  </a:solidFill>
                </a:rPr>
                <a:t>leave</a:t>
              </a:r>
              <a:endParaRPr lang="en-US" b="1" dirty="0"/>
            </a:p>
          </p:txBody>
        </p:sp>
        <p:sp>
          <p:nvSpPr>
            <p:cNvPr id="25" name="Rectangle 24"/>
            <p:cNvSpPr/>
            <p:nvPr/>
          </p:nvSpPr>
          <p:spPr>
            <a:xfrm>
              <a:off x="2704680" y="5484465"/>
              <a:ext cx="1136850" cy="369332"/>
            </a:xfrm>
            <a:prstGeom prst="rect">
              <a:avLst/>
            </a:prstGeom>
          </p:spPr>
          <p:txBody>
            <a:bodyPr wrap="none">
              <a:spAutoFit/>
            </a:bodyPr>
            <a:lstStyle/>
            <a:p>
              <a:r>
                <a:rPr lang="en-GB" dirty="0" err="1" smtClean="0">
                  <a:solidFill>
                    <a:prstClr val="black"/>
                  </a:solidFill>
                </a:rPr>
                <a:t>band_</a:t>
              </a:r>
              <a:r>
                <a:rPr lang="en-GB" sz="1400" i="1" dirty="0" err="1" smtClean="0">
                  <a:solidFill>
                    <a:prstClr val="black"/>
                  </a:solidFill>
                </a:rPr>
                <a:t>dobj</a:t>
              </a:r>
              <a:r>
                <a:rPr lang="en-GB" sz="1400" i="1" dirty="0" smtClean="0">
                  <a:solidFill>
                    <a:prstClr val="black"/>
                  </a:solidFill>
                </a:rPr>
                <a:t> </a:t>
              </a:r>
              <a:endParaRPr lang="en-US" sz="1600" i="1" dirty="0"/>
            </a:p>
          </p:txBody>
        </p:sp>
        <p:sp>
          <p:nvSpPr>
            <p:cNvPr id="26" name="Rectangle 25"/>
            <p:cNvSpPr/>
            <p:nvPr/>
          </p:nvSpPr>
          <p:spPr>
            <a:xfrm>
              <a:off x="2700065" y="4951487"/>
              <a:ext cx="551754" cy="369332"/>
            </a:xfrm>
            <a:prstGeom prst="rect">
              <a:avLst/>
            </a:prstGeom>
          </p:spPr>
          <p:txBody>
            <a:bodyPr wrap="none">
              <a:spAutoFit/>
            </a:bodyPr>
            <a:lstStyle/>
            <a:p>
              <a:r>
                <a:rPr lang="en-GB" dirty="0">
                  <a:solidFill>
                    <a:prstClr val="black"/>
                  </a:solidFill>
                </a:rPr>
                <a:t>t</a:t>
              </a:r>
              <a:r>
                <a:rPr lang="en-GB" dirty="0" smtClean="0">
                  <a:solidFill>
                    <a:prstClr val="black"/>
                  </a:solidFill>
                </a:rPr>
                <a:t>he </a:t>
              </a:r>
              <a:endParaRPr lang="en-US" dirty="0"/>
            </a:p>
          </p:txBody>
        </p:sp>
        <p:sp>
          <p:nvSpPr>
            <p:cNvPr id="17" name="Rounded Rectangle 16"/>
            <p:cNvSpPr/>
            <p:nvPr/>
          </p:nvSpPr>
          <p:spPr>
            <a:xfrm>
              <a:off x="5647576" y="3966268"/>
              <a:ext cx="1377338" cy="12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Word2Vec</a:t>
              </a:r>
              <a:endParaRPr lang="en-US" dirty="0"/>
            </a:p>
          </p:txBody>
        </p:sp>
        <p:cxnSp>
          <p:nvCxnSpPr>
            <p:cNvPr id="29" name="Elbow Connector 28"/>
            <p:cNvCxnSpPr>
              <a:stCxn id="16" idx="3"/>
            </p:cNvCxnSpPr>
            <p:nvPr/>
          </p:nvCxnSpPr>
          <p:spPr>
            <a:xfrm>
              <a:off x="3556871" y="4007176"/>
              <a:ext cx="2090705" cy="375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3"/>
            </p:cNvCxnSpPr>
            <p:nvPr/>
          </p:nvCxnSpPr>
          <p:spPr>
            <a:xfrm flipV="1">
              <a:off x="3841530" y="4751735"/>
              <a:ext cx="1806046" cy="9173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3389100" y="4567068"/>
              <a:ext cx="2258476" cy="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urved Connector 4"/>
            <p:cNvCxnSpPr>
              <a:stCxn id="24" idx="1"/>
              <a:endCxn id="16" idx="1"/>
            </p:cNvCxnSpPr>
            <p:nvPr/>
          </p:nvCxnSpPr>
          <p:spPr>
            <a:xfrm rot="10800000" flipH="1">
              <a:off x="2700064" y="4007176"/>
              <a:ext cx="42801" cy="559892"/>
            </a:xfrm>
            <a:prstGeom prst="curvedConnector3">
              <a:avLst>
                <a:gd name="adj1" fmla="val -5341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24" idx="1"/>
              <a:endCxn id="25" idx="1"/>
            </p:cNvCxnSpPr>
            <p:nvPr/>
          </p:nvCxnSpPr>
          <p:spPr>
            <a:xfrm rot="10800000" flipH="1" flipV="1">
              <a:off x="2700064" y="4567067"/>
              <a:ext cx="4615" cy="1102063"/>
            </a:xfrm>
            <a:prstGeom prst="curvedConnector3">
              <a:avLst>
                <a:gd name="adj1" fmla="val -49534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24" idx="1"/>
              <a:endCxn id="20" idx="1"/>
            </p:cNvCxnSpPr>
            <p:nvPr/>
          </p:nvCxnSpPr>
          <p:spPr>
            <a:xfrm rot="10800000" flipH="1">
              <a:off x="2700065" y="3483832"/>
              <a:ext cx="9540" cy="1083236"/>
            </a:xfrm>
            <a:prstGeom prst="curvedConnector3">
              <a:avLst>
                <a:gd name="adj1" fmla="val -4077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a:off x="4281714" y="3465005"/>
              <a:ext cx="1365862" cy="726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4182801" y="4157611"/>
            <a:ext cx="56951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960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Embeddings</a:t>
            </a:r>
            <a:endParaRPr lang="en-US" dirty="0"/>
          </a:p>
        </p:txBody>
      </p:sp>
      <p:sp>
        <p:nvSpPr>
          <p:cNvPr id="3" name="Content Placeholder 2"/>
          <p:cNvSpPr>
            <a:spLocks noGrp="1"/>
          </p:cNvSpPr>
          <p:nvPr>
            <p:ph idx="1"/>
          </p:nvPr>
        </p:nvSpPr>
        <p:spPr/>
        <p:txBody>
          <a:bodyPr/>
          <a:lstStyle/>
          <a:p>
            <a:pPr lvl="0"/>
            <a:r>
              <a:rPr lang="en-US" b="1" dirty="0" smtClean="0">
                <a:solidFill>
                  <a:srgbClr val="7030A0"/>
                </a:solidFill>
              </a:rPr>
              <a:t>Syntactic contexts</a:t>
            </a:r>
            <a:br>
              <a:rPr lang="en-US" b="1" dirty="0" smtClean="0">
                <a:solidFill>
                  <a:srgbClr val="7030A0"/>
                </a:solidFill>
              </a:rPr>
            </a:br>
            <a:r>
              <a:rPr lang="en-US" sz="2000" dirty="0">
                <a:solidFill>
                  <a:prstClr val="black"/>
                </a:solidFill>
              </a:rPr>
              <a:t>(for word </a:t>
            </a:r>
            <a:r>
              <a:rPr lang="en-US" sz="2000" b="1" dirty="0">
                <a:solidFill>
                  <a:prstClr val="black"/>
                </a:solidFill>
              </a:rPr>
              <a:t>leave</a:t>
            </a:r>
            <a:r>
              <a:rPr lang="en-US" sz="2000" dirty="0">
                <a:solidFill>
                  <a:prstClr val="black"/>
                </a:solidFill>
              </a:rPr>
              <a:t>)</a:t>
            </a:r>
          </a:p>
          <a:p>
            <a:endParaRPr lang="en-US" b="1" dirty="0"/>
          </a:p>
        </p:txBody>
      </p:sp>
      <p:sp>
        <p:nvSpPr>
          <p:cNvPr id="22" name="Rectangle 21"/>
          <p:cNvSpPr/>
          <p:nvPr/>
        </p:nvSpPr>
        <p:spPr>
          <a:xfrm>
            <a:off x="8843888" y="5853797"/>
            <a:ext cx="2840111" cy="646331"/>
          </a:xfrm>
          <a:prstGeom prst="rect">
            <a:avLst/>
          </a:prstGeom>
        </p:spPr>
        <p:txBody>
          <a:bodyPr wrap="square">
            <a:spAutoFit/>
          </a:bodyPr>
          <a:lstStyle/>
          <a:p>
            <a:r>
              <a:rPr lang="en-US" dirty="0" smtClean="0"/>
              <a:t>(Levy and Goldberg, 2014)</a:t>
            </a:r>
            <a:br>
              <a:rPr lang="en-US" dirty="0" smtClean="0"/>
            </a:br>
            <a:endParaRPr lang="en-US" dirty="0"/>
          </a:p>
        </p:txBody>
      </p:sp>
      <p:grpSp>
        <p:nvGrpSpPr>
          <p:cNvPr id="38" name="Group 37"/>
          <p:cNvGrpSpPr/>
          <p:nvPr/>
        </p:nvGrpSpPr>
        <p:grpSpPr>
          <a:xfrm>
            <a:off x="4140000" y="2520000"/>
            <a:ext cx="4324850" cy="3109006"/>
            <a:chOff x="2700064" y="2744791"/>
            <a:chExt cx="4324850" cy="3109006"/>
          </a:xfrm>
        </p:grpSpPr>
        <p:sp>
          <p:nvSpPr>
            <p:cNvPr id="16" name="Rectangle 15"/>
            <p:cNvSpPr/>
            <p:nvPr/>
          </p:nvSpPr>
          <p:spPr>
            <a:xfrm>
              <a:off x="2742866" y="3822510"/>
              <a:ext cx="814005" cy="369332"/>
            </a:xfrm>
            <a:prstGeom prst="rect">
              <a:avLst/>
            </a:prstGeom>
          </p:spPr>
          <p:txBody>
            <a:bodyPr wrap="none">
              <a:spAutoFit/>
            </a:bodyPr>
            <a:lstStyle/>
            <a:p>
              <a:r>
                <a:rPr lang="en-GB" dirty="0" err="1">
                  <a:solidFill>
                    <a:prstClr val="black"/>
                  </a:solidFill>
                </a:rPr>
                <a:t>t</a:t>
              </a:r>
              <a:r>
                <a:rPr lang="en-GB" dirty="0" err="1" smtClean="0">
                  <a:solidFill>
                    <a:prstClr val="black"/>
                  </a:solidFill>
                </a:rPr>
                <a:t>o_</a:t>
              </a:r>
              <a:r>
                <a:rPr lang="en-GB" sz="1400" i="1" dirty="0" err="1" smtClean="0">
                  <a:solidFill>
                    <a:prstClr val="black"/>
                  </a:solidFill>
                </a:rPr>
                <a:t>aux</a:t>
              </a:r>
              <a:r>
                <a:rPr lang="en-GB" dirty="0" smtClean="0">
                  <a:solidFill>
                    <a:prstClr val="black"/>
                  </a:solidFill>
                </a:rPr>
                <a:t> </a:t>
              </a:r>
              <a:endParaRPr lang="en-US" dirty="0"/>
            </a:p>
          </p:txBody>
        </p:sp>
        <p:sp>
          <p:nvSpPr>
            <p:cNvPr id="20" name="Rectangle 19"/>
            <p:cNvSpPr/>
            <p:nvPr/>
          </p:nvSpPr>
          <p:spPr>
            <a:xfrm>
              <a:off x="2709605" y="3283651"/>
              <a:ext cx="1524841" cy="646331"/>
            </a:xfrm>
            <a:prstGeom prst="rect">
              <a:avLst/>
            </a:prstGeom>
          </p:spPr>
          <p:txBody>
            <a:bodyPr wrap="none">
              <a:spAutoFit/>
            </a:bodyPr>
            <a:lstStyle/>
            <a:p>
              <a:r>
                <a:rPr lang="en-GB" dirty="0" err="1" smtClean="0">
                  <a:solidFill>
                    <a:prstClr val="black"/>
                  </a:solidFill>
                </a:rPr>
                <a:t>wanted_</a:t>
              </a:r>
              <a:r>
                <a:rPr lang="en-GB" sz="1400" i="1" dirty="0" err="1" smtClean="0">
                  <a:solidFill>
                    <a:prstClr val="black"/>
                  </a:solidFill>
                </a:rPr>
                <a:t>xcomp</a:t>
              </a:r>
              <a:r>
                <a:rPr lang="en-GB" sz="1400" i="1" dirty="0" smtClean="0">
                  <a:solidFill>
                    <a:prstClr val="black"/>
                  </a:solidFill>
                </a:rPr>
                <a:t>’</a:t>
              </a:r>
              <a:endParaRPr lang="en-US" sz="1600" dirty="0"/>
            </a:p>
            <a:p>
              <a:endParaRPr lang="en-US" dirty="0"/>
            </a:p>
          </p:txBody>
        </p:sp>
        <p:sp>
          <p:nvSpPr>
            <p:cNvPr id="21" name="Rectangle 20"/>
            <p:cNvSpPr/>
            <p:nvPr/>
          </p:nvSpPr>
          <p:spPr>
            <a:xfrm>
              <a:off x="2709605" y="2744791"/>
              <a:ext cx="676788" cy="369332"/>
            </a:xfrm>
            <a:prstGeom prst="rect">
              <a:avLst/>
            </a:prstGeom>
          </p:spPr>
          <p:txBody>
            <a:bodyPr wrap="none">
              <a:spAutoFit/>
            </a:bodyPr>
            <a:lstStyle/>
            <a:p>
              <a:r>
                <a:rPr lang="en-GB" dirty="0" smtClean="0">
                  <a:solidFill>
                    <a:prstClr val="black"/>
                  </a:solidFill>
                </a:rPr>
                <a:t>John </a:t>
              </a:r>
              <a:endParaRPr lang="en-US" dirty="0"/>
            </a:p>
          </p:txBody>
        </p:sp>
        <p:sp>
          <p:nvSpPr>
            <p:cNvPr id="24" name="Rectangle 23"/>
            <p:cNvSpPr/>
            <p:nvPr/>
          </p:nvSpPr>
          <p:spPr>
            <a:xfrm>
              <a:off x="2700065" y="4382402"/>
              <a:ext cx="689035" cy="369332"/>
            </a:xfrm>
            <a:prstGeom prst="rect">
              <a:avLst/>
            </a:prstGeom>
          </p:spPr>
          <p:txBody>
            <a:bodyPr wrap="none">
              <a:spAutoFit/>
            </a:bodyPr>
            <a:lstStyle/>
            <a:p>
              <a:r>
                <a:rPr lang="en-GB" b="1" dirty="0" smtClean="0">
                  <a:solidFill>
                    <a:prstClr val="black"/>
                  </a:solidFill>
                </a:rPr>
                <a:t>leave</a:t>
              </a:r>
              <a:endParaRPr lang="en-US" b="1" dirty="0"/>
            </a:p>
          </p:txBody>
        </p:sp>
        <p:sp>
          <p:nvSpPr>
            <p:cNvPr id="25" name="Rectangle 24"/>
            <p:cNvSpPr/>
            <p:nvPr/>
          </p:nvSpPr>
          <p:spPr>
            <a:xfrm>
              <a:off x="2704680" y="5484465"/>
              <a:ext cx="1136850" cy="369332"/>
            </a:xfrm>
            <a:prstGeom prst="rect">
              <a:avLst/>
            </a:prstGeom>
          </p:spPr>
          <p:txBody>
            <a:bodyPr wrap="none">
              <a:spAutoFit/>
            </a:bodyPr>
            <a:lstStyle/>
            <a:p>
              <a:r>
                <a:rPr lang="en-GB" dirty="0" err="1" smtClean="0">
                  <a:solidFill>
                    <a:prstClr val="black"/>
                  </a:solidFill>
                </a:rPr>
                <a:t>band_</a:t>
              </a:r>
              <a:r>
                <a:rPr lang="en-GB" sz="1400" i="1" dirty="0" err="1" smtClean="0">
                  <a:solidFill>
                    <a:prstClr val="black"/>
                  </a:solidFill>
                </a:rPr>
                <a:t>dobj</a:t>
              </a:r>
              <a:r>
                <a:rPr lang="en-GB" sz="1400" i="1" dirty="0" smtClean="0">
                  <a:solidFill>
                    <a:prstClr val="black"/>
                  </a:solidFill>
                </a:rPr>
                <a:t> </a:t>
              </a:r>
              <a:endParaRPr lang="en-US" sz="1600" i="1" dirty="0"/>
            </a:p>
          </p:txBody>
        </p:sp>
        <p:sp>
          <p:nvSpPr>
            <p:cNvPr id="26" name="Rectangle 25"/>
            <p:cNvSpPr/>
            <p:nvPr/>
          </p:nvSpPr>
          <p:spPr>
            <a:xfrm>
              <a:off x="2700065" y="4951487"/>
              <a:ext cx="551754" cy="369332"/>
            </a:xfrm>
            <a:prstGeom prst="rect">
              <a:avLst/>
            </a:prstGeom>
          </p:spPr>
          <p:txBody>
            <a:bodyPr wrap="none">
              <a:spAutoFit/>
            </a:bodyPr>
            <a:lstStyle/>
            <a:p>
              <a:r>
                <a:rPr lang="en-GB" dirty="0">
                  <a:solidFill>
                    <a:prstClr val="black"/>
                  </a:solidFill>
                </a:rPr>
                <a:t>t</a:t>
              </a:r>
              <a:r>
                <a:rPr lang="en-GB" dirty="0" smtClean="0">
                  <a:solidFill>
                    <a:prstClr val="black"/>
                  </a:solidFill>
                </a:rPr>
                <a:t>he </a:t>
              </a:r>
              <a:endParaRPr lang="en-US" dirty="0"/>
            </a:p>
          </p:txBody>
        </p:sp>
        <p:sp>
          <p:nvSpPr>
            <p:cNvPr id="17" name="Rounded Rectangle 16"/>
            <p:cNvSpPr/>
            <p:nvPr/>
          </p:nvSpPr>
          <p:spPr>
            <a:xfrm>
              <a:off x="5647576" y="3966268"/>
              <a:ext cx="1377338" cy="12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Word2Vec</a:t>
              </a:r>
              <a:endParaRPr lang="en-US" dirty="0"/>
            </a:p>
          </p:txBody>
        </p:sp>
        <p:cxnSp>
          <p:nvCxnSpPr>
            <p:cNvPr id="29" name="Elbow Connector 28"/>
            <p:cNvCxnSpPr>
              <a:stCxn id="16" idx="3"/>
            </p:cNvCxnSpPr>
            <p:nvPr/>
          </p:nvCxnSpPr>
          <p:spPr>
            <a:xfrm>
              <a:off x="3556871" y="4007176"/>
              <a:ext cx="2090705" cy="375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3"/>
            </p:cNvCxnSpPr>
            <p:nvPr/>
          </p:nvCxnSpPr>
          <p:spPr>
            <a:xfrm flipV="1">
              <a:off x="3841530" y="4751735"/>
              <a:ext cx="1806046" cy="9173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3389100" y="4567068"/>
              <a:ext cx="2258476" cy="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urved Connector 4"/>
            <p:cNvCxnSpPr>
              <a:stCxn id="24" idx="1"/>
              <a:endCxn id="16" idx="1"/>
            </p:cNvCxnSpPr>
            <p:nvPr/>
          </p:nvCxnSpPr>
          <p:spPr>
            <a:xfrm rot="10800000" flipH="1">
              <a:off x="2700064" y="4007176"/>
              <a:ext cx="42801" cy="559892"/>
            </a:xfrm>
            <a:prstGeom prst="curvedConnector3">
              <a:avLst>
                <a:gd name="adj1" fmla="val -5341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24" idx="1"/>
              <a:endCxn id="25" idx="1"/>
            </p:cNvCxnSpPr>
            <p:nvPr/>
          </p:nvCxnSpPr>
          <p:spPr>
            <a:xfrm rot="10800000" flipH="1" flipV="1">
              <a:off x="2700064" y="4567067"/>
              <a:ext cx="4615" cy="1102063"/>
            </a:xfrm>
            <a:prstGeom prst="curvedConnector3">
              <a:avLst>
                <a:gd name="adj1" fmla="val -49534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24" idx="1"/>
              <a:endCxn id="20" idx="1"/>
            </p:cNvCxnSpPr>
            <p:nvPr/>
          </p:nvCxnSpPr>
          <p:spPr>
            <a:xfrm rot="10800000" flipH="1">
              <a:off x="2700065" y="3483832"/>
              <a:ext cx="9540" cy="1083236"/>
            </a:xfrm>
            <a:prstGeom prst="curvedConnector3">
              <a:avLst>
                <a:gd name="adj1" fmla="val -4077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a:off x="4281714" y="3465005"/>
              <a:ext cx="1365862" cy="726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4182801" y="4157611"/>
            <a:ext cx="56951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42354" y="6158644"/>
            <a:ext cx="4665060" cy="369332"/>
          </a:xfrm>
          <a:prstGeom prst="rect">
            <a:avLst/>
          </a:prstGeom>
          <a:noFill/>
        </p:spPr>
        <p:txBody>
          <a:bodyPr wrap="square" rtlCol="0">
            <a:spAutoFit/>
          </a:bodyPr>
          <a:lstStyle/>
          <a:p>
            <a:r>
              <a:rPr lang="en-US" dirty="0" smtClean="0"/>
              <a:t>A context is formed of word + syntactic relation </a:t>
            </a:r>
            <a:endParaRPr lang="en-US" dirty="0"/>
          </a:p>
        </p:txBody>
      </p:sp>
      <p:cxnSp>
        <p:nvCxnSpPr>
          <p:cNvPr id="28" name="Curved Connector 27"/>
          <p:cNvCxnSpPr>
            <a:stCxn id="27" idx="0"/>
            <a:endCxn id="25" idx="2"/>
          </p:cNvCxnSpPr>
          <p:nvPr/>
        </p:nvCxnSpPr>
        <p:spPr>
          <a:xfrm rot="5400000" flipH="1" flipV="1">
            <a:off x="3479143" y="4924747"/>
            <a:ext cx="529638" cy="1938157"/>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81195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Embeddings</a:t>
            </a:r>
            <a:endParaRPr lang="en-US" dirty="0"/>
          </a:p>
        </p:txBody>
      </p:sp>
      <p:sp>
        <p:nvSpPr>
          <p:cNvPr id="3" name="Content Placeholder 2"/>
          <p:cNvSpPr>
            <a:spLocks noGrp="1"/>
          </p:cNvSpPr>
          <p:nvPr>
            <p:ph idx="1"/>
          </p:nvPr>
        </p:nvSpPr>
        <p:spPr/>
        <p:txBody>
          <a:bodyPr/>
          <a:lstStyle/>
          <a:p>
            <a:pPr lvl="0"/>
            <a:r>
              <a:rPr lang="en-US" b="1" dirty="0">
                <a:solidFill>
                  <a:schemeClr val="accent6"/>
                </a:solidFill>
              </a:rPr>
              <a:t>SRL</a:t>
            </a:r>
            <a:r>
              <a:rPr lang="en-US" dirty="0"/>
              <a:t> </a:t>
            </a:r>
            <a:r>
              <a:rPr lang="en-US" b="1" dirty="0">
                <a:solidFill>
                  <a:schemeClr val="accent6"/>
                </a:solidFill>
              </a:rPr>
              <a:t>contexts</a:t>
            </a:r>
            <a:r>
              <a:rPr lang="en-US" b="1" dirty="0" smtClean="0">
                <a:solidFill>
                  <a:srgbClr val="7030A0"/>
                </a:solidFill>
              </a:rPr>
              <a:t/>
            </a:r>
            <a:br>
              <a:rPr lang="en-US" b="1" dirty="0" smtClean="0">
                <a:solidFill>
                  <a:srgbClr val="7030A0"/>
                </a:solidFill>
              </a:rPr>
            </a:br>
            <a:r>
              <a:rPr lang="en-US" sz="2000" dirty="0">
                <a:solidFill>
                  <a:prstClr val="black"/>
                </a:solidFill>
              </a:rPr>
              <a:t>(for word </a:t>
            </a:r>
            <a:r>
              <a:rPr lang="en-US" sz="2000" b="1" dirty="0">
                <a:solidFill>
                  <a:prstClr val="black"/>
                </a:solidFill>
              </a:rPr>
              <a:t>leave</a:t>
            </a:r>
            <a:r>
              <a:rPr lang="en-US" sz="2000" dirty="0">
                <a:solidFill>
                  <a:prstClr val="black"/>
                </a:solidFill>
              </a:rPr>
              <a:t>)</a:t>
            </a:r>
          </a:p>
          <a:p>
            <a:endParaRPr lang="en-US" b="1" dirty="0"/>
          </a:p>
        </p:txBody>
      </p:sp>
      <p:sp>
        <p:nvSpPr>
          <p:cNvPr id="22" name="Rectangle 21"/>
          <p:cNvSpPr/>
          <p:nvPr/>
        </p:nvSpPr>
        <p:spPr>
          <a:xfrm>
            <a:off x="8834400" y="5853600"/>
            <a:ext cx="2989942" cy="369332"/>
          </a:xfrm>
          <a:prstGeom prst="rect">
            <a:avLst/>
          </a:prstGeom>
        </p:spPr>
        <p:txBody>
          <a:bodyPr wrap="square">
            <a:spAutoFit/>
          </a:bodyPr>
          <a:lstStyle/>
          <a:p>
            <a:r>
              <a:rPr lang="en-US" dirty="0" smtClean="0"/>
              <a:t>Available at author’s website</a:t>
            </a:r>
            <a:endParaRPr lang="en-US" dirty="0"/>
          </a:p>
        </p:txBody>
      </p:sp>
      <p:grpSp>
        <p:nvGrpSpPr>
          <p:cNvPr id="35" name="Group 34"/>
          <p:cNvGrpSpPr/>
          <p:nvPr/>
        </p:nvGrpSpPr>
        <p:grpSpPr>
          <a:xfrm>
            <a:off x="4140000" y="2520000"/>
            <a:ext cx="4324850" cy="3109006"/>
            <a:chOff x="2700064" y="2744791"/>
            <a:chExt cx="4324850" cy="3109006"/>
          </a:xfrm>
        </p:grpSpPr>
        <p:sp>
          <p:nvSpPr>
            <p:cNvPr id="16" name="Rectangle 15"/>
            <p:cNvSpPr/>
            <p:nvPr/>
          </p:nvSpPr>
          <p:spPr>
            <a:xfrm>
              <a:off x="2742866" y="3822510"/>
              <a:ext cx="486993" cy="369332"/>
            </a:xfrm>
            <a:prstGeom prst="rect">
              <a:avLst/>
            </a:prstGeom>
          </p:spPr>
          <p:txBody>
            <a:bodyPr wrap="none">
              <a:spAutoFit/>
            </a:bodyPr>
            <a:lstStyle/>
            <a:p>
              <a:r>
                <a:rPr lang="en-GB" dirty="0" smtClean="0">
                  <a:solidFill>
                    <a:prstClr val="black"/>
                  </a:solidFill>
                </a:rPr>
                <a:t>to  </a:t>
              </a:r>
              <a:endParaRPr lang="en-US" dirty="0"/>
            </a:p>
          </p:txBody>
        </p:sp>
        <p:sp>
          <p:nvSpPr>
            <p:cNvPr id="20" name="Rectangle 19"/>
            <p:cNvSpPr/>
            <p:nvPr/>
          </p:nvSpPr>
          <p:spPr>
            <a:xfrm>
              <a:off x="2709605" y="3283651"/>
              <a:ext cx="889218" cy="369332"/>
            </a:xfrm>
            <a:prstGeom prst="rect">
              <a:avLst/>
            </a:prstGeom>
          </p:spPr>
          <p:txBody>
            <a:bodyPr wrap="none">
              <a:spAutoFit/>
            </a:bodyPr>
            <a:lstStyle/>
            <a:p>
              <a:r>
                <a:rPr lang="en-GB" dirty="0" smtClean="0">
                  <a:solidFill>
                    <a:prstClr val="black"/>
                  </a:solidFill>
                </a:rPr>
                <a:t>wanted</a:t>
              </a:r>
              <a:endParaRPr lang="en-US" dirty="0"/>
            </a:p>
          </p:txBody>
        </p:sp>
        <p:sp>
          <p:nvSpPr>
            <p:cNvPr id="21" name="Rectangle 20"/>
            <p:cNvSpPr/>
            <p:nvPr/>
          </p:nvSpPr>
          <p:spPr>
            <a:xfrm>
              <a:off x="2709605" y="2744791"/>
              <a:ext cx="1124026" cy="369332"/>
            </a:xfrm>
            <a:prstGeom prst="rect">
              <a:avLst/>
            </a:prstGeom>
          </p:spPr>
          <p:txBody>
            <a:bodyPr wrap="none">
              <a:spAutoFit/>
            </a:bodyPr>
            <a:lstStyle/>
            <a:p>
              <a:r>
                <a:rPr lang="en-GB" dirty="0" smtClean="0">
                  <a:solidFill>
                    <a:prstClr val="black"/>
                  </a:solidFill>
                </a:rPr>
                <a:t>John_</a:t>
              </a:r>
              <a:r>
                <a:rPr lang="en-GB" sz="1400" i="1" dirty="0" smtClean="0">
                  <a:solidFill>
                    <a:prstClr val="black"/>
                  </a:solidFill>
                </a:rPr>
                <a:t>arg0</a:t>
              </a:r>
              <a:r>
                <a:rPr lang="en-GB" sz="1600" i="1" dirty="0" smtClean="0">
                  <a:solidFill>
                    <a:prstClr val="black"/>
                  </a:solidFill>
                </a:rPr>
                <a:t> </a:t>
              </a:r>
              <a:endParaRPr lang="en-US" sz="1600" i="1" dirty="0"/>
            </a:p>
          </p:txBody>
        </p:sp>
        <p:sp>
          <p:nvSpPr>
            <p:cNvPr id="24" name="Rectangle 23"/>
            <p:cNvSpPr/>
            <p:nvPr/>
          </p:nvSpPr>
          <p:spPr>
            <a:xfrm>
              <a:off x="2700065" y="4382402"/>
              <a:ext cx="689035" cy="369332"/>
            </a:xfrm>
            <a:prstGeom prst="rect">
              <a:avLst/>
            </a:prstGeom>
          </p:spPr>
          <p:txBody>
            <a:bodyPr wrap="none">
              <a:spAutoFit/>
            </a:bodyPr>
            <a:lstStyle/>
            <a:p>
              <a:r>
                <a:rPr lang="en-GB" b="1" dirty="0" smtClean="0">
                  <a:solidFill>
                    <a:prstClr val="black"/>
                  </a:solidFill>
                </a:rPr>
                <a:t>leave</a:t>
              </a:r>
              <a:endParaRPr lang="en-US" b="1" dirty="0"/>
            </a:p>
          </p:txBody>
        </p:sp>
        <p:sp>
          <p:nvSpPr>
            <p:cNvPr id="25" name="Rectangle 24"/>
            <p:cNvSpPr/>
            <p:nvPr/>
          </p:nvSpPr>
          <p:spPr>
            <a:xfrm>
              <a:off x="2704680" y="5484465"/>
              <a:ext cx="1160895" cy="369332"/>
            </a:xfrm>
            <a:prstGeom prst="rect">
              <a:avLst/>
            </a:prstGeom>
          </p:spPr>
          <p:txBody>
            <a:bodyPr wrap="none">
              <a:spAutoFit/>
            </a:bodyPr>
            <a:lstStyle/>
            <a:p>
              <a:r>
                <a:rPr lang="en-GB" dirty="0" smtClean="0">
                  <a:solidFill>
                    <a:prstClr val="black"/>
                  </a:solidFill>
                </a:rPr>
                <a:t>band_</a:t>
              </a:r>
              <a:r>
                <a:rPr lang="en-GB" sz="1400" i="1" dirty="0" smtClean="0">
                  <a:solidFill>
                    <a:prstClr val="black"/>
                  </a:solidFill>
                </a:rPr>
                <a:t>arg1</a:t>
              </a:r>
              <a:r>
                <a:rPr lang="en-GB" sz="1600" i="1" dirty="0" smtClean="0">
                  <a:solidFill>
                    <a:prstClr val="black"/>
                  </a:solidFill>
                </a:rPr>
                <a:t> </a:t>
              </a:r>
              <a:endParaRPr lang="en-US" i="1" dirty="0"/>
            </a:p>
          </p:txBody>
        </p:sp>
        <p:sp>
          <p:nvSpPr>
            <p:cNvPr id="26" name="Rectangle 25"/>
            <p:cNvSpPr/>
            <p:nvPr/>
          </p:nvSpPr>
          <p:spPr>
            <a:xfrm>
              <a:off x="2700065" y="4951487"/>
              <a:ext cx="1378449" cy="646331"/>
            </a:xfrm>
            <a:prstGeom prst="rect">
              <a:avLst/>
            </a:prstGeom>
          </p:spPr>
          <p:txBody>
            <a:bodyPr wrap="square">
              <a:spAutoFit/>
            </a:bodyPr>
            <a:lstStyle/>
            <a:p>
              <a:pPr lvl="0"/>
              <a:r>
                <a:rPr lang="en-GB" dirty="0" smtClean="0">
                  <a:solidFill>
                    <a:prstClr val="black"/>
                  </a:solidFill>
                </a:rPr>
                <a:t>the_</a:t>
              </a:r>
              <a:r>
                <a:rPr lang="en-GB" sz="1400" i="1" dirty="0" smtClean="0">
                  <a:solidFill>
                    <a:prstClr val="black"/>
                  </a:solidFill>
                </a:rPr>
                <a:t>arg1</a:t>
              </a:r>
              <a:r>
                <a:rPr lang="en-GB" sz="1600" i="1" dirty="0" smtClean="0">
                  <a:solidFill>
                    <a:prstClr val="black"/>
                  </a:solidFill>
                </a:rPr>
                <a:t> </a:t>
              </a:r>
              <a:endParaRPr lang="en-US" i="1" dirty="0">
                <a:solidFill>
                  <a:prstClr val="black"/>
                </a:solidFill>
              </a:endParaRPr>
            </a:p>
            <a:p>
              <a:r>
                <a:rPr lang="en-GB" dirty="0" smtClean="0">
                  <a:solidFill>
                    <a:prstClr val="black"/>
                  </a:solidFill>
                </a:rPr>
                <a:t> </a:t>
              </a:r>
              <a:endParaRPr lang="en-US" dirty="0"/>
            </a:p>
          </p:txBody>
        </p:sp>
        <p:sp>
          <p:nvSpPr>
            <p:cNvPr id="17" name="Rounded Rectangle 16"/>
            <p:cNvSpPr/>
            <p:nvPr/>
          </p:nvSpPr>
          <p:spPr>
            <a:xfrm>
              <a:off x="5647576" y="3966268"/>
              <a:ext cx="1377338" cy="12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Word2Vec</a:t>
              </a:r>
              <a:endParaRPr lang="en-US" dirty="0"/>
            </a:p>
          </p:txBody>
        </p:sp>
        <p:cxnSp>
          <p:nvCxnSpPr>
            <p:cNvPr id="29" name="Elbow Connector 28"/>
            <p:cNvCxnSpPr>
              <a:stCxn id="21" idx="3"/>
            </p:cNvCxnSpPr>
            <p:nvPr/>
          </p:nvCxnSpPr>
          <p:spPr>
            <a:xfrm>
              <a:off x="3833631" y="2929457"/>
              <a:ext cx="1813945" cy="1452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3"/>
            </p:cNvCxnSpPr>
            <p:nvPr/>
          </p:nvCxnSpPr>
          <p:spPr>
            <a:xfrm flipV="1">
              <a:off x="3865575" y="4936375"/>
              <a:ext cx="1773915" cy="732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3389100" y="4567068"/>
              <a:ext cx="2258476" cy="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urved Connector 4"/>
            <p:cNvCxnSpPr>
              <a:stCxn id="24" idx="1"/>
              <a:endCxn id="21" idx="1"/>
            </p:cNvCxnSpPr>
            <p:nvPr/>
          </p:nvCxnSpPr>
          <p:spPr>
            <a:xfrm rot="10800000" flipH="1">
              <a:off x="2700065" y="2929458"/>
              <a:ext cx="9540" cy="1637611"/>
            </a:xfrm>
            <a:prstGeom prst="curvedConnector3">
              <a:avLst>
                <a:gd name="adj1" fmla="val -23962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24" idx="1"/>
              <a:endCxn id="26" idx="1"/>
            </p:cNvCxnSpPr>
            <p:nvPr/>
          </p:nvCxnSpPr>
          <p:spPr>
            <a:xfrm rot="10800000" flipV="1">
              <a:off x="2700065" y="4567068"/>
              <a:ext cx="12700" cy="5629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24" idx="1"/>
              <a:endCxn id="25" idx="1"/>
            </p:cNvCxnSpPr>
            <p:nvPr/>
          </p:nvCxnSpPr>
          <p:spPr>
            <a:xfrm rot="10800000" flipH="1" flipV="1">
              <a:off x="2700064" y="4567067"/>
              <a:ext cx="4615" cy="1102063"/>
            </a:xfrm>
            <a:prstGeom prst="curvedConnector3">
              <a:avLst>
                <a:gd name="adj1" fmla="val -73866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3788229" y="4736598"/>
              <a:ext cx="1851261" cy="431270"/>
            </a:xfrm>
            <a:prstGeom prst="bentConnector3">
              <a:avLst>
                <a:gd name="adj1" fmla="val 3902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182801" y="4157611"/>
            <a:ext cx="56951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341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Embeddings</a:t>
            </a:r>
            <a:endParaRPr lang="en-US" dirty="0"/>
          </a:p>
        </p:txBody>
      </p:sp>
      <p:sp>
        <p:nvSpPr>
          <p:cNvPr id="3" name="Content Placeholder 2"/>
          <p:cNvSpPr>
            <a:spLocks noGrp="1"/>
          </p:cNvSpPr>
          <p:nvPr>
            <p:ph idx="1"/>
          </p:nvPr>
        </p:nvSpPr>
        <p:spPr/>
        <p:txBody>
          <a:bodyPr/>
          <a:lstStyle/>
          <a:p>
            <a:pPr lvl="0"/>
            <a:r>
              <a:rPr lang="en-US" b="1" dirty="0" smtClean="0">
                <a:solidFill>
                  <a:schemeClr val="accent4"/>
                </a:solidFill>
              </a:rPr>
              <a:t>Open IE contexts</a:t>
            </a:r>
            <a:br>
              <a:rPr lang="en-US" b="1" dirty="0" smtClean="0">
                <a:solidFill>
                  <a:schemeClr val="accent4"/>
                </a:solidFill>
              </a:rPr>
            </a:br>
            <a:r>
              <a:rPr lang="en-US" sz="2000" dirty="0">
                <a:solidFill>
                  <a:prstClr val="black"/>
                </a:solidFill>
              </a:rPr>
              <a:t>(for word </a:t>
            </a:r>
            <a:r>
              <a:rPr lang="en-US" sz="2000" b="1" dirty="0">
                <a:solidFill>
                  <a:prstClr val="black"/>
                </a:solidFill>
              </a:rPr>
              <a:t>leave</a:t>
            </a:r>
            <a:r>
              <a:rPr lang="en-US" sz="2000" dirty="0">
                <a:solidFill>
                  <a:prstClr val="black"/>
                </a:solidFill>
              </a:rPr>
              <a:t>)</a:t>
            </a:r>
          </a:p>
          <a:p>
            <a:endParaRPr lang="en-US" b="1" dirty="0"/>
          </a:p>
        </p:txBody>
      </p:sp>
      <p:grpSp>
        <p:nvGrpSpPr>
          <p:cNvPr id="37" name="Group 36"/>
          <p:cNvGrpSpPr/>
          <p:nvPr/>
        </p:nvGrpSpPr>
        <p:grpSpPr>
          <a:xfrm>
            <a:off x="4140000" y="2520000"/>
            <a:ext cx="4361028" cy="3386005"/>
            <a:chOff x="4151723" y="2590794"/>
            <a:chExt cx="4361028" cy="3386005"/>
          </a:xfrm>
        </p:grpSpPr>
        <p:sp>
          <p:nvSpPr>
            <p:cNvPr id="16" name="Rectangle 15"/>
            <p:cNvSpPr/>
            <p:nvPr/>
          </p:nvSpPr>
          <p:spPr>
            <a:xfrm>
              <a:off x="4230703" y="3668513"/>
              <a:ext cx="828432" cy="646331"/>
            </a:xfrm>
            <a:prstGeom prst="rect">
              <a:avLst/>
            </a:prstGeom>
          </p:spPr>
          <p:txBody>
            <a:bodyPr wrap="none">
              <a:spAutoFit/>
            </a:bodyPr>
            <a:lstStyle/>
            <a:p>
              <a:pPr lvl="0"/>
              <a:r>
                <a:rPr lang="en-GB" dirty="0" err="1" smtClean="0">
                  <a:solidFill>
                    <a:prstClr val="black"/>
                  </a:solidFill>
                </a:rPr>
                <a:t>to_</a:t>
              </a:r>
              <a:r>
                <a:rPr lang="en-GB" sz="1400" i="1" dirty="0" err="1" smtClean="0">
                  <a:solidFill>
                    <a:prstClr val="black"/>
                  </a:solidFill>
                </a:rPr>
                <a:t>pred</a:t>
              </a:r>
              <a:endParaRPr lang="en-US" sz="1600" i="1" dirty="0">
                <a:solidFill>
                  <a:prstClr val="black"/>
                </a:solidFill>
              </a:endParaRPr>
            </a:p>
            <a:p>
              <a:endParaRPr lang="en-US" dirty="0"/>
            </a:p>
          </p:txBody>
        </p:sp>
        <p:sp>
          <p:nvSpPr>
            <p:cNvPr id="20" name="Rectangle 19"/>
            <p:cNvSpPr/>
            <p:nvPr/>
          </p:nvSpPr>
          <p:spPr>
            <a:xfrm>
              <a:off x="4197442" y="3129654"/>
              <a:ext cx="1384546" cy="646331"/>
            </a:xfrm>
            <a:prstGeom prst="rect">
              <a:avLst/>
            </a:prstGeom>
          </p:spPr>
          <p:txBody>
            <a:bodyPr wrap="none">
              <a:spAutoFit/>
            </a:bodyPr>
            <a:lstStyle/>
            <a:p>
              <a:pPr lvl="0"/>
              <a:r>
                <a:rPr lang="en-GB" dirty="0" err="1" smtClean="0">
                  <a:solidFill>
                    <a:prstClr val="black"/>
                  </a:solidFill>
                </a:rPr>
                <a:t>wanted_</a:t>
              </a:r>
              <a:r>
                <a:rPr lang="en-GB" sz="1400" i="1" dirty="0" err="1" smtClean="0">
                  <a:solidFill>
                    <a:prstClr val="black"/>
                  </a:solidFill>
                </a:rPr>
                <a:t>pred</a:t>
              </a:r>
              <a:endParaRPr lang="en-US" sz="1600" i="1" dirty="0">
                <a:solidFill>
                  <a:prstClr val="black"/>
                </a:solidFill>
              </a:endParaRPr>
            </a:p>
            <a:p>
              <a:endParaRPr lang="en-US" dirty="0"/>
            </a:p>
          </p:txBody>
        </p:sp>
        <p:sp>
          <p:nvSpPr>
            <p:cNvPr id="21" name="Rectangle 20"/>
            <p:cNvSpPr/>
            <p:nvPr/>
          </p:nvSpPr>
          <p:spPr>
            <a:xfrm>
              <a:off x="4197442" y="2590794"/>
              <a:ext cx="1077539" cy="369332"/>
            </a:xfrm>
            <a:prstGeom prst="rect">
              <a:avLst/>
            </a:prstGeom>
          </p:spPr>
          <p:txBody>
            <a:bodyPr wrap="none">
              <a:spAutoFit/>
            </a:bodyPr>
            <a:lstStyle/>
            <a:p>
              <a:r>
                <a:rPr lang="en-GB" dirty="0" smtClean="0">
                  <a:solidFill>
                    <a:prstClr val="black"/>
                  </a:solidFill>
                </a:rPr>
                <a:t>John_</a:t>
              </a:r>
              <a:r>
                <a:rPr lang="en-GB" sz="1400" i="1" dirty="0" smtClean="0">
                  <a:solidFill>
                    <a:prstClr val="black"/>
                  </a:solidFill>
                </a:rPr>
                <a:t>arg0</a:t>
              </a:r>
              <a:endParaRPr lang="en-US" sz="1600" i="1" dirty="0"/>
            </a:p>
          </p:txBody>
        </p:sp>
        <p:sp>
          <p:nvSpPr>
            <p:cNvPr id="24" name="Rectangle 23"/>
            <p:cNvSpPr/>
            <p:nvPr/>
          </p:nvSpPr>
          <p:spPr>
            <a:xfrm>
              <a:off x="4187902" y="4228405"/>
              <a:ext cx="689035" cy="369332"/>
            </a:xfrm>
            <a:prstGeom prst="rect">
              <a:avLst/>
            </a:prstGeom>
          </p:spPr>
          <p:txBody>
            <a:bodyPr wrap="none">
              <a:spAutoFit/>
            </a:bodyPr>
            <a:lstStyle/>
            <a:p>
              <a:r>
                <a:rPr lang="en-GB" b="1" dirty="0" smtClean="0">
                  <a:solidFill>
                    <a:prstClr val="black"/>
                  </a:solidFill>
                </a:rPr>
                <a:t>leave</a:t>
              </a:r>
              <a:endParaRPr lang="en-US" b="1" dirty="0"/>
            </a:p>
          </p:txBody>
        </p:sp>
        <p:sp>
          <p:nvSpPr>
            <p:cNvPr id="25" name="Rectangle 24"/>
            <p:cNvSpPr/>
            <p:nvPr/>
          </p:nvSpPr>
          <p:spPr>
            <a:xfrm>
              <a:off x="4192517" y="5330468"/>
              <a:ext cx="1114408" cy="646331"/>
            </a:xfrm>
            <a:prstGeom prst="rect">
              <a:avLst/>
            </a:prstGeom>
          </p:spPr>
          <p:txBody>
            <a:bodyPr wrap="none">
              <a:spAutoFit/>
            </a:bodyPr>
            <a:lstStyle/>
            <a:p>
              <a:pPr lvl="0"/>
              <a:r>
                <a:rPr lang="en-GB" dirty="0" smtClean="0">
                  <a:solidFill>
                    <a:prstClr val="black"/>
                  </a:solidFill>
                </a:rPr>
                <a:t>band_</a:t>
              </a:r>
              <a:r>
                <a:rPr lang="en-GB" sz="1400" i="1" dirty="0" smtClean="0">
                  <a:solidFill>
                    <a:prstClr val="black"/>
                  </a:solidFill>
                </a:rPr>
                <a:t>arg1</a:t>
              </a:r>
              <a:endParaRPr lang="en-US" sz="1600" i="1" dirty="0">
                <a:solidFill>
                  <a:prstClr val="black"/>
                </a:solidFill>
              </a:endParaRPr>
            </a:p>
            <a:p>
              <a:endParaRPr lang="en-US" dirty="0"/>
            </a:p>
          </p:txBody>
        </p:sp>
        <p:sp>
          <p:nvSpPr>
            <p:cNvPr id="26" name="Rectangle 25"/>
            <p:cNvSpPr/>
            <p:nvPr/>
          </p:nvSpPr>
          <p:spPr>
            <a:xfrm>
              <a:off x="4187902" y="4797490"/>
              <a:ext cx="952505" cy="646331"/>
            </a:xfrm>
            <a:prstGeom prst="rect">
              <a:avLst/>
            </a:prstGeom>
          </p:spPr>
          <p:txBody>
            <a:bodyPr wrap="none">
              <a:spAutoFit/>
            </a:bodyPr>
            <a:lstStyle/>
            <a:p>
              <a:pPr lvl="0"/>
              <a:r>
                <a:rPr lang="en-GB" dirty="0" smtClean="0">
                  <a:solidFill>
                    <a:prstClr val="black"/>
                  </a:solidFill>
                </a:rPr>
                <a:t>the_</a:t>
              </a:r>
              <a:r>
                <a:rPr lang="en-GB" sz="1400" i="1" dirty="0" smtClean="0">
                  <a:solidFill>
                    <a:prstClr val="black"/>
                  </a:solidFill>
                </a:rPr>
                <a:t>arg1</a:t>
              </a:r>
              <a:endParaRPr lang="en-US" sz="1600" i="1" dirty="0">
                <a:solidFill>
                  <a:prstClr val="black"/>
                </a:solidFill>
              </a:endParaRPr>
            </a:p>
            <a:p>
              <a:r>
                <a:rPr lang="en-GB" dirty="0" smtClean="0">
                  <a:solidFill>
                    <a:prstClr val="black"/>
                  </a:solidFill>
                </a:rPr>
                <a:t> </a:t>
              </a:r>
              <a:endParaRPr lang="en-US" dirty="0"/>
            </a:p>
          </p:txBody>
        </p:sp>
        <p:sp>
          <p:nvSpPr>
            <p:cNvPr id="17" name="Rounded Rectangle 16"/>
            <p:cNvSpPr/>
            <p:nvPr/>
          </p:nvSpPr>
          <p:spPr>
            <a:xfrm>
              <a:off x="7135413" y="3812271"/>
              <a:ext cx="1377338" cy="12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Word2Vec</a:t>
              </a:r>
              <a:endParaRPr lang="en-US" dirty="0"/>
            </a:p>
          </p:txBody>
        </p:sp>
        <p:cxnSp>
          <p:nvCxnSpPr>
            <p:cNvPr id="29" name="Elbow Connector 28"/>
            <p:cNvCxnSpPr/>
            <p:nvPr/>
          </p:nvCxnSpPr>
          <p:spPr>
            <a:xfrm>
              <a:off x="5169743" y="3868746"/>
              <a:ext cx="1965670" cy="3596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3"/>
            </p:cNvCxnSpPr>
            <p:nvPr/>
          </p:nvCxnSpPr>
          <p:spPr>
            <a:xfrm flipV="1">
              <a:off x="5306925" y="4795432"/>
              <a:ext cx="1805954" cy="858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4876937" y="4413071"/>
              <a:ext cx="2258476" cy="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Left Bracket 5"/>
            <p:cNvSpPr/>
            <p:nvPr/>
          </p:nvSpPr>
          <p:spPr>
            <a:xfrm>
              <a:off x="4151723" y="2590794"/>
              <a:ext cx="45719" cy="40392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ket 18"/>
            <p:cNvSpPr/>
            <p:nvPr/>
          </p:nvSpPr>
          <p:spPr>
            <a:xfrm>
              <a:off x="4166645" y="3175339"/>
              <a:ext cx="45719" cy="142239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ket 22"/>
            <p:cNvSpPr/>
            <p:nvPr/>
          </p:nvSpPr>
          <p:spPr>
            <a:xfrm>
              <a:off x="4197442" y="4823847"/>
              <a:ext cx="45719" cy="875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Elbow Connector 26"/>
            <p:cNvCxnSpPr/>
            <p:nvPr/>
          </p:nvCxnSpPr>
          <p:spPr>
            <a:xfrm flipV="1">
              <a:off x="5269353" y="4606514"/>
              <a:ext cx="1843526" cy="377835"/>
            </a:xfrm>
            <a:prstGeom prst="bentConnector3">
              <a:avLst>
                <a:gd name="adj1" fmla="val 405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5603130" y="3344121"/>
              <a:ext cx="1532283" cy="7457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p:cNvCxnSpPr>
            <p:nvPr/>
          </p:nvCxnSpPr>
          <p:spPr>
            <a:xfrm>
              <a:off x="5274981" y="2775460"/>
              <a:ext cx="1837898" cy="1167510"/>
            </a:xfrm>
            <a:prstGeom prst="bentConnector3">
              <a:avLst>
                <a:gd name="adj1" fmla="val 6745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8834400" y="5853600"/>
            <a:ext cx="3047999" cy="369332"/>
          </a:xfrm>
          <a:prstGeom prst="rect">
            <a:avLst/>
          </a:prstGeom>
        </p:spPr>
        <p:txBody>
          <a:bodyPr wrap="square">
            <a:spAutoFit/>
          </a:bodyPr>
          <a:lstStyle/>
          <a:p>
            <a:r>
              <a:rPr lang="en-US" dirty="0" smtClean="0"/>
              <a:t>Available at author’s website</a:t>
            </a:r>
            <a:endParaRPr lang="en-US" dirty="0"/>
          </a:p>
        </p:txBody>
      </p:sp>
      <p:sp>
        <p:nvSpPr>
          <p:cNvPr id="41" name="Rectangle 40"/>
          <p:cNvSpPr>
            <a:spLocks noGrp="1" noChangeArrowheads="1"/>
          </p:cNvSpPr>
          <p:nvPr/>
        </p:nvSpPr>
        <p:spPr bwMode="auto">
          <a:xfrm>
            <a:off x="5453028" y="1820903"/>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buFontTx/>
              <a:buNone/>
            </a:pPr>
            <a:r>
              <a:rPr lang="en-GB" sz="2400" dirty="0" smtClean="0"/>
              <a:t>(John, </a:t>
            </a:r>
            <a:r>
              <a:rPr lang="en-GB" sz="2400" b="1" dirty="0" smtClean="0"/>
              <a:t>wanted to leave</a:t>
            </a:r>
            <a:r>
              <a:rPr lang="en-GB" sz="2400" dirty="0" smtClean="0"/>
              <a:t>, the band)</a:t>
            </a:r>
          </a:p>
          <a:p>
            <a:pPr>
              <a:buFontTx/>
              <a:buNone/>
            </a:pPr>
            <a:r>
              <a:rPr lang="en-GB" sz="1800" dirty="0" smtClean="0">
                <a:solidFill>
                  <a:prstClr val="black"/>
                </a:solidFill>
              </a:rPr>
              <a:t>	</a:t>
            </a:r>
            <a:endParaRPr lang="en-GB" sz="2400" dirty="0" smtClean="0"/>
          </a:p>
          <a:p>
            <a:pPr>
              <a:buFontTx/>
              <a:buNone/>
            </a:pPr>
            <a:endParaRPr lang="en-GB" sz="2400" dirty="0" smtClean="0"/>
          </a:p>
        </p:txBody>
      </p:sp>
      <p:sp>
        <p:nvSpPr>
          <p:cNvPr id="42" name="Rectangle 41"/>
          <p:cNvSpPr/>
          <p:nvPr/>
        </p:nvSpPr>
        <p:spPr>
          <a:xfrm>
            <a:off x="4248170" y="4148336"/>
            <a:ext cx="56951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9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on Textual Similarity</a:t>
            </a:r>
            <a:endParaRPr lang="en-US" dirty="0"/>
          </a:p>
        </p:txBody>
      </p:sp>
      <p:pic>
        <p:nvPicPr>
          <p:cNvPr id="4" name="Picture 3"/>
          <p:cNvPicPr>
            <a:picLocks noChangeAspect="1"/>
          </p:cNvPicPr>
          <p:nvPr/>
        </p:nvPicPr>
        <p:blipFill>
          <a:blip r:embed="rId3"/>
          <a:stretch>
            <a:fillRect/>
          </a:stretch>
        </p:blipFill>
        <p:spPr>
          <a:xfrm>
            <a:off x="2162051" y="1815592"/>
            <a:ext cx="7449179" cy="3791754"/>
          </a:xfrm>
          <a:prstGeom prst="rect">
            <a:avLst/>
          </a:prstGeom>
        </p:spPr>
      </p:pic>
    </p:spTree>
    <p:extLst>
      <p:ext uri="{BB962C8B-B14F-4D97-AF65-F5344CB8AC3E}">
        <p14:creationId xmlns:p14="http://schemas.microsoft.com/office/powerpoint/2010/main" val="2476149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on Textual Similarity</a:t>
            </a:r>
            <a:endParaRPr lang="en-US" dirty="0"/>
          </a:p>
        </p:txBody>
      </p:sp>
      <p:pic>
        <p:nvPicPr>
          <p:cNvPr id="4" name="Picture 3"/>
          <p:cNvPicPr>
            <a:picLocks noChangeAspect="1"/>
          </p:cNvPicPr>
          <p:nvPr/>
        </p:nvPicPr>
        <p:blipFill>
          <a:blip r:embed="rId3"/>
          <a:stretch>
            <a:fillRect/>
          </a:stretch>
        </p:blipFill>
        <p:spPr>
          <a:xfrm>
            <a:off x="2162051" y="1796542"/>
            <a:ext cx="7449179" cy="3791754"/>
          </a:xfrm>
          <a:prstGeom prst="rect">
            <a:avLst/>
          </a:prstGeom>
        </p:spPr>
      </p:pic>
      <p:sp>
        <p:nvSpPr>
          <p:cNvPr id="3" name="Oval 2"/>
          <p:cNvSpPr/>
          <p:nvPr/>
        </p:nvSpPr>
        <p:spPr>
          <a:xfrm>
            <a:off x="7465670" y="3761772"/>
            <a:ext cx="937549" cy="34724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21840" y="3612226"/>
            <a:ext cx="2472657" cy="646331"/>
          </a:xfrm>
          <a:prstGeom prst="rect">
            <a:avLst/>
          </a:prstGeom>
        </p:spPr>
        <p:txBody>
          <a:bodyPr wrap="square">
            <a:spAutoFit/>
          </a:bodyPr>
          <a:lstStyle/>
          <a:p>
            <a:r>
              <a:rPr lang="en-US" dirty="0" smtClean="0">
                <a:solidFill>
                  <a:prstClr val="black"/>
                </a:solidFill>
              </a:rPr>
              <a:t>Syntactic does better</a:t>
            </a:r>
          </a:p>
          <a:p>
            <a:r>
              <a:rPr lang="en-US" dirty="0" smtClean="0">
                <a:solidFill>
                  <a:prstClr val="black"/>
                </a:solidFill>
              </a:rPr>
              <a:t>on functional similarity</a:t>
            </a:r>
            <a:endParaRPr lang="en-US" dirty="0"/>
          </a:p>
        </p:txBody>
      </p:sp>
    </p:spTree>
    <p:extLst>
      <p:ext uri="{BB962C8B-B14F-4D97-AF65-F5344CB8AC3E}">
        <p14:creationId xmlns:p14="http://schemas.microsoft.com/office/powerpoint/2010/main" val="441104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on Analogies</a:t>
            </a:r>
            <a:endParaRPr lang="en-US" dirty="0"/>
          </a:p>
        </p:txBody>
      </p:sp>
      <p:pic>
        <p:nvPicPr>
          <p:cNvPr id="3" name="Picture 2"/>
          <p:cNvPicPr>
            <a:picLocks noChangeAspect="1"/>
          </p:cNvPicPr>
          <p:nvPr/>
        </p:nvPicPr>
        <p:blipFill>
          <a:blip r:embed="rId3"/>
          <a:stretch>
            <a:fillRect/>
          </a:stretch>
        </p:blipFill>
        <p:spPr>
          <a:xfrm>
            <a:off x="2457016" y="1690688"/>
            <a:ext cx="6627607" cy="3210143"/>
          </a:xfrm>
          <a:prstGeom prst="rect">
            <a:avLst/>
          </a:prstGeom>
        </p:spPr>
      </p:pic>
      <p:pic>
        <p:nvPicPr>
          <p:cNvPr id="7" name="Picture 6"/>
          <p:cNvPicPr>
            <a:picLocks noChangeAspect="1"/>
          </p:cNvPicPr>
          <p:nvPr/>
        </p:nvPicPr>
        <p:blipFill>
          <a:blip r:embed="rId4"/>
          <a:stretch>
            <a:fillRect/>
          </a:stretch>
        </p:blipFill>
        <p:spPr>
          <a:xfrm>
            <a:off x="7242619" y="5633513"/>
            <a:ext cx="4111181" cy="1019573"/>
          </a:xfrm>
          <a:prstGeom prst="rect">
            <a:avLst/>
          </a:prstGeom>
        </p:spPr>
      </p:pic>
      <p:grpSp>
        <p:nvGrpSpPr>
          <p:cNvPr id="9" name="Group 8"/>
          <p:cNvGrpSpPr/>
          <p:nvPr/>
        </p:nvGrpSpPr>
        <p:grpSpPr>
          <a:xfrm>
            <a:off x="667692" y="5804682"/>
            <a:ext cx="5428308" cy="843423"/>
            <a:chOff x="667692" y="5429239"/>
            <a:chExt cx="5428308" cy="843423"/>
          </a:xfrm>
        </p:grpSpPr>
        <p:pic>
          <p:nvPicPr>
            <p:cNvPr id="6" name="Picture 5"/>
            <p:cNvPicPr>
              <a:picLocks noChangeAspect="1"/>
            </p:cNvPicPr>
            <p:nvPr/>
          </p:nvPicPr>
          <p:blipFill>
            <a:blip r:embed="rId5"/>
            <a:stretch>
              <a:fillRect/>
            </a:stretch>
          </p:blipFill>
          <p:spPr>
            <a:xfrm>
              <a:off x="667692" y="5429239"/>
              <a:ext cx="5338168" cy="667271"/>
            </a:xfrm>
            <a:prstGeom prst="rect">
              <a:avLst/>
            </a:prstGeom>
          </p:spPr>
        </p:pic>
        <p:sp>
          <p:nvSpPr>
            <p:cNvPr id="8" name="Rounded Rectangle 7"/>
            <p:cNvSpPr/>
            <p:nvPr/>
          </p:nvSpPr>
          <p:spPr>
            <a:xfrm>
              <a:off x="5580185" y="6013938"/>
              <a:ext cx="515815" cy="2587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667692" y="5357621"/>
            <a:ext cx="961482" cy="369332"/>
          </a:xfrm>
          <a:prstGeom prst="rect">
            <a:avLst/>
          </a:prstGeom>
          <a:noFill/>
        </p:spPr>
        <p:txBody>
          <a:bodyPr wrap="none" rtlCol="0">
            <a:spAutoFit/>
          </a:bodyPr>
          <a:lstStyle/>
          <a:p>
            <a:r>
              <a:rPr lang="en-US" dirty="0" smtClean="0">
                <a:solidFill>
                  <a:schemeClr val="accent1"/>
                </a:solidFill>
              </a:rPr>
              <a:t>Additive</a:t>
            </a:r>
            <a:endParaRPr lang="en-US" dirty="0">
              <a:solidFill>
                <a:schemeClr val="accent1"/>
              </a:solidFill>
            </a:endParaRPr>
          </a:p>
        </p:txBody>
      </p:sp>
      <p:sp>
        <p:nvSpPr>
          <p:cNvPr id="12" name="TextBox 11"/>
          <p:cNvSpPr txBox="1"/>
          <p:nvPr/>
        </p:nvSpPr>
        <p:spPr>
          <a:xfrm>
            <a:off x="7242619" y="5357621"/>
            <a:ext cx="1465594" cy="369332"/>
          </a:xfrm>
          <a:prstGeom prst="rect">
            <a:avLst/>
          </a:prstGeom>
          <a:noFill/>
        </p:spPr>
        <p:txBody>
          <a:bodyPr wrap="none" rtlCol="0">
            <a:spAutoFit/>
          </a:bodyPr>
          <a:lstStyle/>
          <a:p>
            <a:r>
              <a:rPr lang="en-US" dirty="0" smtClean="0">
                <a:solidFill>
                  <a:schemeClr val="accent2"/>
                </a:solidFill>
              </a:rPr>
              <a:t>Multiplicative</a:t>
            </a:r>
            <a:endParaRPr lang="en-US" dirty="0">
              <a:solidFill>
                <a:schemeClr val="accent2"/>
              </a:solidFill>
            </a:endParaRPr>
          </a:p>
        </p:txBody>
      </p:sp>
    </p:spTree>
    <p:extLst>
      <p:ext uri="{BB962C8B-B14F-4D97-AF65-F5344CB8AC3E}">
        <p14:creationId xmlns:p14="http://schemas.microsoft.com/office/powerpoint/2010/main" val="3790813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on Analogies</a:t>
            </a:r>
            <a:endParaRPr lang="en-US" dirty="0"/>
          </a:p>
        </p:txBody>
      </p:sp>
      <p:pic>
        <p:nvPicPr>
          <p:cNvPr id="3" name="Picture 2"/>
          <p:cNvPicPr>
            <a:picLocks noChangeAspect="1"/>
          </p:cNvPicPr>
          <p:nvPr/>
        </p:nvPicPr>
        <p:blipFill>
          <a:blip r:embed="rId3"/>
          <a:stretch>
            <a:fillRect/>
          </a:stretch>
        </p:blipFill>
        <p:spPr>
          <a:xfrm>
            <a:off x="2457016" y="1690688"/>
            <a:ext cx="6627607" cy="3210143"/>
          </a:xfrm>
          <a:prstGeom prst="rect">
            <a:avLst/>
          </a:prstGeom>
        </p:spPr>
      </p:pic>
      <p:sp>
        <p:nvSpPr>
          <p:cNvPr id="4" name="Rectangle 3"/>
          <p:cNvSpPr/>
          <p:nvPr/>
        </p:nvSpPr>
        <p:spPr>
          <a:xfrm>
            <a:off x="9520051" y="2770789"/>
            <a:ext cx="3107377" cy="646331"/>
          </a:xfrm>
          <a:prstGeom prst="rect">
            <a:avLst/>
          </a:prstGeom>
        </p:spPr>
        <p:txBody>
          <a:bodyPr wrap="square">
            <a:spAutoFit/>
          </a:bodyPr>
          <a:lstStyle/>
          <a:p>
            <a:r>
              <a:rPr lang="en-US" dirty="0" smtClean="0">
                <a:solidFill>
                  <a:prstClr val="black"/>
                </a:solidFill>
              </a:rPr>
              <a:t>State of the art with this amount of data</a:t>
            </a:r>
            <a:endParaRPr lang="en-US" dirty="0"/>
          </a:p>
        </p:txBody>
      </p:sp>
      <p:sp>
        <p:nvSpPr>
          <p:cNvPr id="5" name="Rectangle 4"/>
          <p:cNvSpPr/>
          <p:nvPr/>
        </p:nvSpPr>
        <p:spPr>
          <a:xfrm>
            <a:off x="4310743" y="2770789"/>
            <a:ext cx="4773880" cy="509440"/>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242619" y="5633513"/>
            <a:ext cx="4111181" cy="1019573"/>
          </a:xfrm>
          <a:prstGeom prst="rect">
            <a:avLst/>
          </a:prstGeom>
        </p:spPr>
      </p:pic>
      <p:grpSp>
        <p:nvGrpSpPr>
          <p:cNvPr id="9" name="Group 8"/>
          <p:cNvGrpSpPr/>
          <p:nvPr/>
        </p:nvGrpSpPr>
        <p:grpSpPr>
          <a:xfrm>
            <a:off x="667692" y="5804682"/>
            <a:ext cx="5428308" cy="843423"/>
            <a:chOff x="667692" y="5429239"/>
            <a:chExt cx="5428308" cy="843423"/>
          </a:xfrm>
        </p:grpSpPr>
        <p:pic>
          <p:nvPicPr>
            <p:cNvPr id="6" name="Picture 5"/>
            <p:cNvPicPr>
              <a:picLocks noChangeAspect="1"/>
            </p:cNvPicPr>
            <p:nvPr/>
          </p:nvPicPr>
          <p:blipFill>
            <a:blip r:embed="rId5"/>
            <a:stretch>
              <a:fillRect/>
            </a:stretch>
          </p:blipFill>
          <p:spPr>
            <a:xfrm>
              <a:off x="667692" y="5429239"/>
              <a:ext cx="5338168" cy="667271"/>
            </a:xfrm>
            <a:prstGeom prst="rect">
              <a:avLst/>
            </a:prstGeom>
          </p:spPr>
        </p:pic>
        <p:sp>
          <p:nvSpPr>
            <p:cNvPr id="8" name="Rounded Rectangle 7"/>
            <p:cNvSpPr/>
            <p:nvPr/>
          </p:nvSpPr>
          <p:spPr>
            <a:xfrm>
              <a:off x="5580185" y="6013938"/>
              <a:ext cx="515815" cy="2587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667692" y="5341800"/>
            <a:ext cx="961482" cy="369332"/>
          </a:xfrm>
          <a:prstGeom prst="rect">
            <a:avLst/>
          </a:prstGeom>
          <a:noFill/>
        </p:spPr>
        <p:txBody>
          <a:bodyPr wrap="none" rtlCol="0">
            <a:spAutoFit/>
          </a:bodyPr>
          <a:lstStyle/>
          <a:p>
            <a:r>
              <a:rPr lang="en-US" dirty="0" smtClean="0">
                <a:solidFill>
                  <a:schemeClr val="accent1"/>
                </a:solidFill>
              </a:rPr>
              <a:t>Additive</a:t>
            </a:r>
            <a:endParaRPr lang="en-US" dirty="0">
              <a:solidFill>
                <a:schemeClr val="accent1"/>
              </a:solidFill>
            </a:endParaRPr>
          </a:p>
        </p:txBody>
      </p:sp>
      <p:sp>
        <p:nvSpPr>
          <p:cNvPr id="12" name="TextBox 11"/>
          <p:cNvSpPr txBox="1"/>
          <p:nvPr/>
        </p:nvSpPr>
        <p:spPr>
          <a:xfrm>
            <a:off x="7242619" y="5341800"/>
            <a:ext cx="1465594" cy="369332"/>
          </a:xfrm>
          <a:prstGeom prst="rect">
            <a:avLst/>
          </a:prstGeom>
          <a:noFill/>
        </p:spPr>
        <p:txBody>
          <a:bodyPr wrap="none" rtlCol="0">
            <a:spAutoFit/>
          </a:bodyPr>
          <a:lstStyle/>
          <a:p>
            <a:r>
              <a:rPr lang="en-US" dirty="0" smtClean="0">
                <a:solidFill>
                  <a:schemeClr val="accent2"/>
                </a:solidFill>
              </a:rPr>
              <a:t>Multiplicative</a:t>
            </a:r>
            <a:endParaRPr lang="en-US" dirty="0">
              <a:solidFill>
                <a:schemeClr val="accent2"/>
              </a:solidFill>
            </a:endParaRPr>
          </a:p>
        </p:txBody>
      </p:sp>
    </p:spTree>
    <p:extLst>
      <p:ext uri="{BB962C8B-B14F-4D97-AF65-F5344CB8AC3E}">
        <p14:creationId xmlns:p14="http://schemas.microsoft.com/office/powerpoint/2010/main" val="1594765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vs. Functional Similarity</a:t>
            </a:r>
            <a:endParaRPr lang="en-US" dirty="0"/>
          </a:p>
        </p:txBody>
      </p:sp>
      <p:sp>
        <p:nvSpPr>
          <p:cNvPr id="3" name="Content Placeholder 2"/>
          <p:cNvSpPr>
            <a:spLocks noGrp="1"/>
          </p:cNvSpPr>
          <p:nvPr>
            <p:ph idx="1"/>
          </p:nvPr>
        </p:nvSpPr>
        <p:spPr/>
        <p:txBody>
          <a:bodyPr/>
          <a:lstStyle/>
          <a:p>
            <a:r>
              <a:rPr lang="en-US" dirty="0" smtClean="0"/>
              <a:t>Previous work has identified that: </a:t>
            </a:r>
          </a:p>
          <a:p>
            <a:pPr lvl="1"/>
            <a:r>
              <a:rPr lang="en-US" dirty="0"/>
              <a:t>L</a:t>
            </a:r>
            <a:r>
              <a:rPr lang="en-US" dirty="0" smtClean="0"/>
              <a:t>exical contexts </a:t>
            </a:r>
            <a:r>
              <a:rPr lang="en-US" dirty="0" smtClean="0"/>
              <a:t>induce </a:t>
            </a:r>
            <a:r>
              <a:rPr lang="en-US" dirty="0" smtClean="0"/>
              <a:t>domain similarity</a:t>
            </a:r>
          </a:p>
          <a:p>
            <a:pPr lvl="1"/>
            <a:r>
              <a:rPr lang="en-US" dirty="0" smtClean="0"/>
              <a:t>Syntactic contexts </a:t>
            </a:r>
            <a:r>
              <a:rPr lang="en-US" dirty="0" smtClean="0"/>
              <a:t>induce functional </a:t>
            </a:r>
            <a:r>
              <a:rPr lang="en-US" dirty="0" smtClean="0"/>
              <a:t>similarity</a:t>
            </a:r>
            <a:br>
              <a:rPr lang="en-US" dirty="0" smtClean="0"/>
            </a:br>
            <a:endParaRPr lang="en-US" dirty="0" smtClean="0"/>
          </a:p>
          <a:p>
            <a:r>
              <a:rPr lang="en-US" b="1" i="1" dirty="0" smtClean="0"/>
              <a:t>What kind of similarity does Open IE </a:t>
            </a:r>
            <a:r>
              <a:rPr lang="en-US" b="1" i="1" dirty="0" smtClean="0"/>
              <a:t>induce?</a:t>
            </a:r>
            <a:r>
              <a:rPr lang="en-US" b="1" i="1" dirty="0" smtClean="0"/>
              <a:t/>
            </a:r>
            <a:br>
              <a:rPr lang="en-US" b="1" i="1" dirty="0" smtClean="0"/>
            </a:br>
            <a:endParaRPr lang="en-US" b="1" i="1" dirty="0" smtClean="0"/>
          </a:p>
        </p:txBody>
      </p:sp>
    </p:spTree>
    <p:extLst>
      <p:ext uri="{BB962C8B-B14F-4D97-AF65-F5344CB8AC3E}">
        <p14:creationId xmlns:p14="http://schemas.microsoft.com/office/powerpoint/2010/main" val="293398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Sentence Compression</a:t>
            </a:r>
            <a:endParaRPr lang="en-US" dirty="0"/>
          </a:p>
        </p:txBody>
      </p:sp>
      <p:graphicFrame>
        <p:nvGraphicFramePr>
          <p:cNvPr id="4" name="Diagram 3"/>
          <p:cNvGraphicFramePr/>
          <p:nvPr>
            <p:extLst>
              <p:ext uri="{D42A27DB-BD31-4B8C-83A1-F6EECF244321}">
                <p14:modId xmlns:p14="http://schemas.microsoft.com/office/powerpoint/2010/main" val="3351466303"/>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9592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t>
            </a:r>
            <a:r>
              <a:rPr lang="en-US" dirty="0" err="1"/>
              <a:t>Embeddings</a:t>
            </a:r>
            <a:endParaRPr lang="en-US" dirty="0"/>
          </a:p>
        </p:txBody>
      </p:sp>
      <p:sp>
        <p:nvSpPr>
          <p:cNvPr id="3" name="Content Placeholder 2"/>
          <p:cNvSpPr>
            <a:spLocks noGrp="1"/>
          </p:cNvSpPr>
          <p:nvPr>
            <p:ph idx="1"/>
          </p:nvPr>
        </p:nvSpPr>
        <p:spPr/>
        <p:txBody>
          <a:bodyPr/>
          <a:lstStyle/>
          <a:p>
            <a:pPr lvl="0"/>
            <a:r>
              <a:rPr lang="en-US" b="1" dirty="0" smtClean="0">
                <a:solidFill>
                  <a:schemeClr val="accent4"/>
                </a:solidFill>
              </a:rPr>
              <a:t>Open IE contexts</a:t>
            </a:r>
            <a:br>
              <a:rPr lang="en-US" b="1" dirty="0" smtClean="0">
                <a:solidFill>
                  <a:schemeClr val="accent4"/>
                </a:solidFill>
              </a:rPr>
            </a:br>
            <a:r>
              <a:rPr lang="en-US" sz="2000" dirty="0">
                <a:solidFill>
                  <a:prstClr val="black"/>
                </a:solidFill>
              </a:rPr>
              <a:t>(for word </a:t>
            </a:r>
            <a:r>
              <a:rPr lang="en-US" sz="2000" b="1" dirty="0">
                <a:solidFill>
                  <a:prstClr val="black"/>
                </a:solidFill>
              </a:rPr>
              <a:t>leave</a:t>
            </a:r>
            <a:r>
              <a:rPr lang="en-US" sz="2000" dirty="0">
                <a:solidFill>
                  <a:prstClr val="black"/>
                </a:solidFill>
              </a:rPr>
              <a:t>)</a:t>
            </a:r>
          </a:p>
          <a:p>
            <a:endParaRPr lang="en-US" b="1" dirty="0"/>
          </a:p>
        </p:txBody>
      </p:sp>
      <p:sp>
        <p:nvSpPr>
          <p:cNvPr id="16" name="Rectangle 15"/>
          <p:cNvSpPr/>
          <p:nvPr/>
        </p:nvSpPr>
        <p:spPr>
          <a:xfrm>
            <a:off x="5332220" y="3684011"/>
            <a:ext cx="828432" cy="646331"/>
          </a:xfrm>
          <a:prstGeom prst="rect">
            <a:avLst/>
          </a:prstGeom>
        </p:spPr>
        <p:txBody>
          <a:bodyPr wrap="none">
            <a:spAutoFit/>
          </a:bodyPr>
          <a:lstStyle/>
          <a:p>
            <a:pPr lvl="0"/>
            <a:r>
              <a:rPr lang="en-GB" dirty="0" err="1" smtClean="0">
                <a:solidFill>
                  <a:prstClr val="black"/>
                </a:solidFill>
              </a:rPr>
              <a:t>to_</a:t>
            </a:r>
            <a:r>
              <a:rPr lang="en-GB" sz="1400" i="1" dirty="0" err="1" smtClean="0">
                <a:solidFill>
                  <a:prstClr val="black"/>
                </a:solidFill>
              </a:rPr>
              <a:t>pred</a:t>
            </a:r>
            <a:endParaRPr lang="en-US" sz="1600" i="1" dirty="0">
              <a:solidFill>
                <a:prstClr val="black"/>
              </a:solidFill>
            </a:endParaRPr>
          </a:p>
          <a:p>
            <a:endParaRPr lang="en-US" dirty="0"/>
          </a:p>
        </p:txBody>
      </p:sp>
      <p:sp>
        <p:nvSpPr>
          <p:cNvPr id="20" name="Rectangle 19"/>
          <p:cNvSpPr/>
          <p:nvPr/>
        </p:nvSpPr>
        <p:spPr>
          <a:xfrm>
            <a:off x="5298959" y="3145152"/>
            <a:ext cx="1384546" cy="646331"/>
          </a:xfrm>
          <a:prstGeom prst="rect">
            <a:avLst/>
          </a:prstGeom>
        </p:spPr>
        <p:txBody>
          <a:bodyPr wrap="none">
            <a:spAutoFit/>
          </a:bodyPr>
          <a:lstStyle/>
          <a:p>
            <a:pPr lvl="0"/>
            <a:r>
              <a:rPr lang="en-GB" dirty="0" err="1" smtClean="0">
                <a:solidFill>
                  <a:prstClr val="black"/>
                </a:solidFill>
              </a:rPr>
              <a:t>wanted_</a:t>
            </a:r>
            <a:r>
              <a:rPr lang="en-GB" sz="1400" i="1" dirty="0" err="1" smtClean="0">
                <a:solidFill>
                  <a:prstClr val="black"/>
                </a:solidFill>
              </a:rPr>
              <a:t>pred</a:t>
            </a:r>
            <a:endParaRPr lang="en-US" sz="1600" i="1" dirty="0">
              <a:solidFill>
                <a:prstClr val="black"/>
              </a:solidFill>
            </a:endParaRPr>
          </a:p>
          <a:p>
            <a:endParaRPr lang="en-US" dirty="0"/>
          </a:p>
        </p:txBody>
      </p:sp>
      <p:sp>
        <p:nvSpPr>
          <p:cNvPr id="21" name="Rectangle 20"/>
          <p:cNvSpPr/>
          <p:nvPr/>
        </p:nvSpPr>
        <p:spPr>
          <a:xfrm>
            <a:off x="5298959" y="2606292"/>
            <a:ext cx="1077539" cy="369332"/>
          </a:xfrm>
          <a:prstGeom prst="rect">
            <a:avLst/>
          </a:prstGeom>
        </p:spPr>
        <p:txBody>
          <a:bodyPr wrap="none">
            <a:spAutoFit/>
          </a:bodyPr>
          <a:lstStyle/>
          <a:p>
            <a:r>
              <a:rPr lang="en-GB" dirty="0" smtClean="0">
                <a:solidFill>
                  <a:prstClr val="black"/>
                </a:solidFill>
              </a:rPr>
              <a:t>John_</a:t>
            </a:r>
            <a:r>
              <a:rPr lang="en-GB" sz="1400" i="1" dirty="0" smtClean="0">
                <a:solidFill>
                  <a:prstClr val="black"/>
                </a:solidFill>
              </a:rPr>
              <a:t>arg0</a:t>
            </a:r>
            <a:endParaRPr lang="en-US" sz="1600" i="1" dirty="0"/>
          </a:p>
        </p:txBody>
      </p:sp>
      <p:sp>
        <p:nvSpPr>
          <p:cNvPr id="24" name="Rectangle 23"/>
          <p:cNvSpPr/>
          <p:nvPr/>
        </p:nvSpPr>
        <p:spPr>
          <a:xfrm>
            <a:off x="5289419" y="4243903"/>
            <a:ext cx="689035" cy="369332"/>
          </a:xfrm>
          <a:prstGeom prst="rect">
            <a:avLst/>
          </a:prstGeom>
        </p:spPr>
        <p:txBody>
          <a:bodyPr wrap="none">
            <a:spAutoFit/>
          </a:bodyPr>
          <a:lstStyle/>
          <a:p>
            <a:r>
              <a:rPr lang="en-GB" b="1" dirty="0" smtClean="0">
                <a:solidFill>
                  <a:prstClr val="black"/>
                </a:solidFill>
              </a:rPr>
              <a:t>leave</a:t>
            </a:r>
            <a:endParaRPr lang="en-US" b="1" dirty="0"/>
          </a:p>
        </p:txBody>
      </p:sp>
      <p:sp>
        <p:nvSpPr>
          <p:cNvPr id="25" name="Rectangle 24"/>
          <p:cNvSpPr/>
          <p:nvPr/>
        </p:nvSpPr>
        <p:spPr>
          <a:xfrm>
            <a:off x="5294034" y="5345966"/>
            <a:ext cx="1114408" cy="646331"/>
          </a:xfrm>
          <a:prstGeom prst="rect">
            <a:avLst/>
          </a:prstGeom>
        </p:spPr>
        <p:txBody>
          <a:bodyPr wrap="none">
            <a:spAutoFit/>
          </a:bodyPr>
          <a:lstStyle/>
          <a:p>
            <a:pPr lvl="0"/>
            <a:r>
              <a:rPr lang="en-GB" dirty="0" smtClean="0">
                <a:solidFill>
                  <a:prstClr val="black"/>
                </a:solidFill>
              </a:rPr>
              <a:t>band_</a:t>
            </a:r>
            <a:r>
              <a:rPr lang="en-GB" sz="1400" i="1" dirty="0" smtClean="0">
                <a:solidFill>
                  <a:prstClr val="black"/>
                </a:solidFill>
              </a:rPr>
              <a:t>arg1</a:t>
            </a:r>
            <a:endParaRPr lang="en-US" sz="1600" i="1" dirty="0">
              <a:solidFill>
                <a:prstClr val="black"/>
              </a:solidFill>
            </a:endParaRPr>
          </a:p>
          <a:p>
            <a:endParaRPr lang="en-US" dirty="0"/>
          </a:p>
        </p:txBody>
      </p:sp>
      <p:sp>
        <p:nvSpPr>
          <p:cNvPr id="26" name="Rectangle 25"/>
          <p:cNvSpPr/>
          <p:nvPr/>
        </p:nvSpPr>
        <p:spPr>
          <a:xfrm>
            <a:off x="5289419" y="4812988"/>
            <a:ext cx="952505" cy="646331"/>
          </a:xfrm>
          <a:prstGeom prst="rect">
            <a:avLst/>
          </a:prstGeom>
        </p:spPr>
        <p:txBody>
          <a:bodyPr wrap="none">
            <a:spAutoFit/>
          </a:bodyPr>
          <a:lstStyle/>
          <a:p>
            <a:pPr lvl="0"/>
            <a:r>
              <a:rPr lang="en-GB" dirty="0" smtClean="0">
                <a:solidFill>
                  <a:prstClr val="black"/>
                </a:solidFill>
              </a:rPr>
              <a:t>the_</a:t>
            </a:r>
            <a:r>
              <a:rPr lang="en-GB" sz="1400" i="1" dirty="0" smtClean="0">
                <a:solidFill>
                  <a:prstClr val="black"/>
                </a:solidFill>
              </a:rPr>
              <a:t>arg1</a:t>
            </a:r>
            <a:endParaRPr lang="en-US" sz="1600" i="1" dirty="0">
              <a:solidFill>
                <a:prstClr val="black"/>
              </a:solidFill>
            </a:endParaRPr>
          </a:p>
          <a:p>
            <a:r>
              <a:rPr lang="en-GB" dirty="0" smtClean="0">
                <a:solidFill>
                  <a:prstClr val="black"/>
                </a:solidFill>
              </a:rPr>
              <a:t> </a:t>
            </a:r>
            <a:endParaRPr lang="en-US" dirty="0"/>
          </a:p>
        </p:txBody>
      </p:sp>
      <p:sp>
        <p:nvSpPr>
          <p:cNvPr id="17" name="Rounded Rectangle 16"/>
          <p:cNvSpPr/>
          <p:nvPr/>
        </p:nvSpPr>
        <p:spPr>
          <a:xfrm>
            <a:off x="8236930" y="3827769"/>
            <a:ext cx="1377338" cy="12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Word2Vec</a:t>
            </a:r>
            <a:endParaRPr lang="en-US" dirty="0"/>
          </a:p>
        </p:txBody>
      </p:sp>
      <p:cxnSp>
        <p:nvCxnSpPr>
          <p:cNvPr id="29" name="Elbow Connector 28"/>
          <p:cNvCxnSpPr/>
          <p:nvPr/>
        </p:nvCxnSpPr>
        <p:spPr>
          <a:xfrm>
            <a:off x="6271260" y="3884244"/>
            <a:ext cx="1965670" cy="3596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3"/>
          </p:cNvCxnSpPr>
          <p:nvPr/>
        </p:nvCxnSpPr>
        <p:spPr>
          <a:xfrm flipV="1">
            <a:off x="6408442" y="4810930"/>
            <a:ext cx="1805954" cy="858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p:cNvCxnSpPr>
          <p:nvPr/>
        </p:nvCxnSpPr>
        <p:spPr>
          <a:xfrm>
            <a:off x="5978454" y="4428569"/>
            <a:ext cx="2258476" cy="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Left Bracket 5"/>
          <p:cNvSpPr/>
          <p:nvPr/>
        </p:nvSpPr>
        <p:spPr>
          <a:xfrm>
            <a:off x="5253240" y="2606292"/>
            <a:ext cx="45719" cy="40392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ket 18"/>
          <p:cNvSpPr/>
          <p:nvPr/>
        </p:nvSpPr>
        <p:spPr>
          <a:xfrm>
            <a:off x="5268162" y="3190837"/>
            <a:ext cx="45719" cy="142239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ket 22"/>
          <p:cNvSpPr/>
          <p:nvPr/>
        </p:nvSpPr>
        <p:spPr>
          <a:xfrm>
            <a:off x="5298959" y="4839345"/>
            <a:ext cx="45719" cy="875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Elbow Connector 26"/>
          <p:cNvCxnSpPr/>
          <p:nvPr/>
        </p:nvCxnSpPr>
        <p:spPr>
          <a:xfrm flipV="1">
            <a:off x="6370870" y="4622012"/>
            <a:ext cx="1843526" cy="377835"/>
          </a:xfrm>
          <a:prstGeom prst="bentConnector3">
            <a:avLst>
              <a:gd name="adj1" fmla="val 405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6704647" y="3359619"/>
            <a:ext cx="1532283" cy="7457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p:cNvCxnSpPr>
          <p:nvPr/>
        </p:nvCxnSpPr>
        <p:spPr>
          <a:xfrm>
            <a:off x="6376498" y="2790958"/>
            <a:ext cx="1860432" cy="1200471"/>
          </a:xfrm>
          <a:prstGeom prst="bentConnector3">
            <a:avLst>
              <a:gd name="adj1" fmla="val 67944"/>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rot="20891631">
            <a:off x="3037025" y="3643300"/>
            <a:ext cx="1875835" cy="646331"/>
          </a:xfrm>
          <a:prstGeom prst="rect">
            <a:avLst/>
          </a:prstGeom>
        </p:spPr>
        <p:txBody>
          <a:bodyPr wrap="none">
            <a:spAutoFit/>
          </a:bodyPr>
          <a:lstStyle/>
          <a:p>
            <a:r>
              <a:rPr lang="en-GB" b="1" dirty="0" smtClean="0">
                <a:solidFill>
                  <a:prstClr val="black"/>
                </a:solidFill>
              </a:rPr>
              <a:t>Lexically close </a:t>
            </a:r>
          </a:p>
          <a:p>
            <a:r>
              <a:rPr lang="en-GB" b="1" dirty="0" smtClean="0">
                <a:solidFill>
                  <a:schemeClr val="accent1"/>
                </a:solidFill>
              </a:rPr>
              <a:t>Domain similarity</a:t>
            </a:r>
            <a:endParaRPr lang="en-US" b="1" dirty="0">
              <a:solidFill>
                <a:schemeClr val="accent1"/>
              </a:solidFill>
            </a:endParaRPr>
          </a:p>
        </p:txBody>
      </p:sp>
      <p:sp>
        <p:nvSpPr>
          <p:cNvPr id="28" name="Rectangle 27"/>
          <p:cNvSpPr/>
          <p:nvPr/>
        </p:nvSpPr>
        <p:spPr>
          <a:xfrm rot="20891631">
            <a:off x="3034363" y="2629380"/>
            <a:ext cx="2127505" cy="646331"/>
          </a:xfrm>
          <a:prstGeom prst="rect">
            <a:avLst/>
          </a:prstGeom>
        </p:spPr>
        <p:txBody>
          <a:bodyPr wrap="none">
            <a:spAutoFit/>
          </a:bodyPr>
          <a:lstStyle/>
          <a:p>
            <a:r>
              <a:rPr lang="en-GB" b="1" dirty="0" smtClean="0">
                <a:solidFill>
                  <a:prstClr val="black"/>
                </a:solidFill>
              </a:rPr>
              <a:t>Long range </a:t>
            </a:r>
          </a:p>
          <a:p>
            <a:r>
              <a:rPr lang="en-GB" b="1" dirty="0" smtClean="0">
                <a:solidFill>
                  <a:srgbClr val="FF0000"/>
                </a:solidFill>
              </a:rPr>
              <a:t>Functional similarity</a:t>
            </a:r>
            <a:endParaRPr lang="en-US" b="1" dirty="0">
              <a:solidFill>
                <a:srgbClr val="FF0000"/>
              </a:solidFill>
            </a:endParaRPr>
          </a:p>
        </p:txBody>
      </p:sp>
      <p:sp>
        <p:nvSpPr>
          <p:cNvPr id="32" name="Rectangle 31"/>
          <p:cNvSpPr/>
          <p:nvPr/>
        </p:nvSpPr>
        <p:spPr>
          <a:xfrm rot="20891631">
            <a:off x="3095763" y="5002683"/>
            <a:ext cx="2127505" cy="646331"/>
          </a:xfrm>
          <a:prstGeom prst="rect">
            <a:avLst/>
          </a:prstGeom>
        </p:spPr>
        <p:txBody>
          <a:bodyPr wrap="none">
            <a:spAutoFit/>
          </a:bodyPr>
          <a:lstStyle/>
          <a:p>
            <a:r>
              <a:rPr lang="en-GB" b="1" dirty="0" smtClean="0">
                <a:solidFill>
                  <a:prstClr val="black"/>
                </a:solidFill>
              </a:rPr>
              <a:t>Long range </a:t>
            </a:r>
          </a:p>
          <a:p>
            <a:r>
              <a:rPr lang="en-GB" b="1" dirty="0">
                <a:solidFill>
                  <a:srgbClr val="FF0000"/>
                </a:solidFill>
              </a:rPr>
              <a:t>Functional</a:t>
            </a:r>
            <a:r>
              <a:rPr lang="en-GB" b="1" dirty="0" smtClean="0">
                <a:solidFill>
                  <a:schemeClr val="accent2"/>
                </a:solidFill>
              </a:rPr>
              <a:t> </a:t>
            </a:r>
            <a:r>
              <a:rPr lang="en-GB" b="1" dirty="0">
                <a:solidFill>
                  <a:srgbClr val="FF0000"/>
                </a:solidFill>
              </a:rPr>
              <a:t>similarity</a:t>
            </a:r>
            <a:endParaRPr lang="en-US" b="1" dirty="0">
              <a:solidFill>
                <a:srgbClr val="FF0000"/>
              </a:solidFill>
            </a:endParaRPr>
          </a:p>
        </p:txBody>
      </p:sp>
      <p:sp>
        <p:nvSpPr>
          <p:cNvPr id="33" name="Rectangle 32"/>
          <p:cNvSpPr/>
          <p:nvPr/>
        </p:nvSpPr>
        <p:spPr>
          <a:xfrm>
            <a:off x="3975201" y="6243397"/>
            <a:ext cx="7795917" cy="400110"/>
          </a:xfrm>
          <a:prstGeom prst="rect">
            <a:avLst/>
          </a:prstGeom>
        </p:spPr>
        <p:txBody>
          <a:bodyPr wrap="none">
            <a:spAutoFit/>
          </a:bodyPr>
          <a:lstStyle/>
          <a:p>
            <a:r>
              <a:rPr lang="en-GB" sz="2000" dirty="0"/>
              <a:t>Open </a:t>
            </a:r>
            <a:r>
              <a:rPr lang="en-GB" sz="2000" dirty="0" smtClean="0"/>
              <a:t>IE</a:t>
            </a:r>
            <a:r>
              <a:rPr lang="en-GB" sz="2000" dirty="0" smtClean="0">
                <a:solidFill>
                  <a:schemeClr val="accent2"/>
                </a:solidFill>
              </a:rPr>
              <a:t> </a:t>
            </a:r>
            <a:r>
              <a:rPr lang="en-GB" sz="2000" dirty="0" smtClean="0"/>
              <a:t>combines</a:t>
            </a:r>
            <a:r>
              <a:rPr lang="en-GB" sz="2000" dirty="0" smtClean="0">
                <a:solidFill>
                  <a:schemeClr val="accent2"/>
                </a:solidFill>
              </a:rPr>
              <a:t> </a:t>
            </a:r>
            <a:r>
              <a:rPr lang="en-GB" b="1" dirty="0" smtClean="0">
                <a:solidFill>
                  <a:schemeClr val="accent1"/>
                </a:solidFill>
              </a:rPr>
              <a:t>domain</a:t>
            </a:r>
            <a:r>
              <a:rPr lang="en-GB" b="1" dirty="0" smtClean="0">
                <a:solidFill>
                  <a:srgbClr val="FF0000"/>
                </a:solidFill>
              </a:rPr>
              <a:t> </a:t>
            </a:r>
            <a:r>
              <a:rPr lang="en-GB" sz="2000" dirty="0" smtClean="0"/>
              <a:t>and</a:t>
            </a:r>
            <a:r>
              <a:rPr lang="en-GB" sz="2000" dirty="0" smtClean="0">
                <a:solidFill>
                  <a:schemeClr val="accent2"/>
                </a:solidFill>
              </a:rPr>
              <a:t> </a:t>
            </a:r>
            <a:r>
              <a:rPr lang="en-GB" b="1" dirty="0">
                <a:solidFill>
                  <a:srgbClr val="FF0000"/>
                </a:solidFill>
              </a:rPr>
              <a:t>functional</a:t>
            </a:r>
            <a:r>
              <a:rPr lang="en-GB" sz="2000" dirty="0" smtClean="0">
                <a:solidFill>
                  <a:srgbClr val="FF0000"/>
                </a:solidFill>
              </a:rPr>
              <a:t> </a:t>
            </a:r>
            <a:r>
              <a:rPr lang="en-GB" sz="2000" dirty="0" smtClean="0"/>
              <a:t>similarity </a:t>
            </a:r>
            <a:r>
              <a:rPr lang="en-GB" sz="2000" dirty="0"/>
              <a:t>in a single framework!</a:t>
            </a:r>
            <a:endParaRPr lang="en-US" sz="2000" dirty="0"/>
          </a:p>
        </p:txBody>
      </p:sp>
      <p:sp>
        <p:nvSpPr>
          <p:cNvPr id="35" name="Rectangle 34"/>
          <p:cNvSpPr/>
          <p:nvPr/>
        </p:nvSpPr>
        <p:spPr>
          <a:xfrm>
            <a:off x="5349603" y="4231463"/>
            <a:ext cx="569514"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06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t>
            </a:r>
            <a:r>
              <a:rPr lang="en-US" b="1" i="1" dirty="0" smtClean="0"/>
              <a:t>gentlest</a:t>
            </a:r>
            <a:r>
              <a:rPr lang="en-US" dirty="0" smtClean="0"/>
              <a:t>: </a:t>
            </a:r>
            <a:r>
              <a:rPr lang="en-US" b="1" dirty="0" smtClean="0">
                <a:solidFill>
                  <a:schemeClr val="accent1"/>
                </a:solidFill>
              </a:rPr>
              <a:t>gentler</a:t>
            </a:r>
            <a:r>
              <a:rPr lang="en-US" dirty="0" smtClean="0"/>
              <a:t>), (</a:t>
            </a:r>
            <a:r>
              <a:rPr lang="en-US" b="1" i="1" dirty="0"/>
              <a:t>loudest</a:t>
            </a:r>
            <a:r>
              <a:rPr lang="en-US" dirty="0" smtClean="0"/>
              <a:t>:</a:t>
            </a:r>
            <a:r>
              <a:rPr lang="en-US" b="1" dirty="0">
                <a:solidFill>
                  <a:schemeClr val="accent1"/>
                </a:solidFill>
              </a:rPr>
              <a:t>?</a:t>
            </a:r>
            <a:r>
              <a:rPr lang="en-US" dirty="0" smtClean="0"/>
              <a:t>)</a:t>
            </a:r>
            <a:br>
              <a:rPr lang="en-US" dirty="0" smtClean="0"/>
            </a:br>
            <a:endParaRPr lang="en-US" dirty="0" smtClean="0"/>
          </a:p>
          <a:p>
            <a:pPr lvl="2"/>
            <a:r>
              <a:rPr lang="en-US" dirty="0" smtClean="0"/>
              <a:t>Lexical:	</a:t>
            </a:r>
            <a:r>
              <a:rPr lang="en-US" b="1" dirty="0" smtClean="0">
                <a:solidFill>
                  <a:schemeClr val="accent2"/>
                </a:solidFill>
              </a:rPr>
              <a:t>higher-pitched</a:t>
            </a:r>
            <a:r>
              <a:rPr lang="en-US" dirty="0" smtClean="0">
                <a:solidFill>
                  <a:schemeClr val="accent2"/>
                </a:solidFill>
              </a:rPr>
              <a:t/>
            </a:r>
            <a:br>
              <a:rPr lang="en-US" dirty="0" smtClean="0">
                <a:solidFill>
                  <a:schemeClr val="accent2"/>
                </a:solidFill>
              </a:rPr>
            </a:br>
            <a:endParaRPr lang="he-IL" dirty="0">
              <a:solidFill>
                <a:schemeClr val="accent2"/>
              </a:solidFill>
            </a:endParaRPr>
          </a:p>
          <a:p>
            <a:pPr lvl="2"/>
            <a:r>
              <a:rPr lang="en-US" dirty="0" smtClean="0"/>
              <a:t>Syntactic: 	</a:t>
            </a:r>
            <a:r>
              <a:rPr lang="en-US" b="1" dirty="0" smtClean="0">
                <a:solidFill>
                  <a:srgbClr val="7030A0"/>
                </a:solidFill>
              </a:rPr>
              <a:t>thinnest</a:t>
            </a:r>
          </a:p>
          <a:p>
            <a:pPr lvl="2"/>
            <a:endParaRPr lang="en-US" dirty="0">
              <a:solidFill>
                <a:schemeClr val="accent2"/>
              </a:solidFill>
            </a:endParaRPr>
          </a:p>
          <a:p>
            <a:pPr lvl="2"/>
            <a:r>
              <a:rPr lang="en-US" dirty="0" smtClean="0"/>
              <a:t>SRL: 	</a:t>
            </a:r>
            <a:r>
              <a:rPr lang="en-US" dirty="0"/>
              <a:t>	</a:t>
            </a:r>
            <a:r>
              <a:rPr lang="en-US" b="1" dirty="0">
                <a:solidFill>
                  <a:schemeClr val="accent6"/>
                </a:solidFill>
              </a:rPr>
              <a:t>unbelievable</a:t>
            </a:r>
            <a:r>
              <a:rPr lang="en-US" dirty="0" smtClean="0">
                <a:solidFill>
                  <a:schemeClr val="accent2"/>
                </a:solidFill>
              </a:rPr>
              <a:t/>
            </a:r>
            <a:br>
              <a:rPr lang="en-US" dirty="0" smtClean="0">
                <a:solidFill>
                  <a:schemeClr val="accent2"/>
                </a:solidFill>
              </a:rPr>
            </a:br>
            <a:endParaRPr lang="en-US" dirty="0" smtClean="0">
              <a:solidFill>
                <a:schemeClr val="accent2"/>
              </a:solidFill>
            </a:endParaRPr>
          </a:p>
          <a:p>
            <a:pPr lvl="2"/>
            <a:r>
              <a:rPr lang="en-US" dirty="0" smtClean="0"/>
              <a:t>Open-IE:	</a:t>
            </a:r>
            <a:r>
              <a:rPr lang="en-US" b="1" dirty="0" smtClean="0">
                <a:solidFill>
                  <a:schemeClr val="accent4"/>
                </a:solidFill>
              </a:rPr>
              <a:t>louder</a:t>
            </a:r>
            <a:r>
              <a:rPr lang="en-US" dirty="0" smtClean="0"/>
              <a:t> </a:t>
            </a:r>
            <a:r>
              <a:rPr lang="en-GB" dirty="0" smtClean="0"/>
              <a:t/>
            </a:r>
            <a:br>
              <a:rPr lang="en-GB" dirty="0" smtClean="0"/>
            </a:br>
            <a:endParaRPr lang="en-US" dirty="0" smtClean="0"/>
          </a:p>
          <a:p>
            <a:pPr marL="457200" lvl="1" indent="0">
              <a:buNone/>
            </a:pPr>
            <a:endParaRPr lang="en-GB" dirty="0" smtClean="0"/>
          </a:p>
        </p:txBody>
      </p:sp>
      <p:sp>
        <p:nvSpPr>
          <p:cNvPr id="3" name="TextBox 2"/>
          <p:cNvSpPr txBox="1"/>
          <p:nvPr/>
        </p:nvSpPr>
        <p:spPr>
          <a:xfrm>
            <a:off x="6507793" y="2662294"/>
            <a:ext cx="910389" cy="461665"/>
          </a:xfrm>
          <a:prstGeom prst="rect">
            <a:avLst/>
          </a:prstGeom>
          <a:noFill/>
        </p:spPr>
        <p:txBody>
          <a:bodyPr wrap="square" rtlCol="0">
            <a:spAutoFit/>
          </a:bodyPr>
          <a:lstStyle/>
          <a:p>
            <a:r>
              <a:rPr lang="en-US" sz="2400" b="1" dirty="0">
                <a:solidFill>
                  <a:srgbClr val="FF0000"/>
                </a:solidFill>
              </a:rPr>
              <a:t>X</a:t>
            </a:r>
          </a:p>
        </p:txBody>
      </p:sp>
      <p:sp>
        <p:nvSpPr>
          <p:cNvPr id="5" name="TextBox 4"/>
          <p:cNvSpPr txBox="1"/>
          <p:nvPr/>
        </p:nvSpPr>
        <p:spPr>
          <a:xfrm>
            <a:off x="6507793" y="3220631"/>
            <a:ext cx="910389" cy="461665"/>
          </a:xfrm>
          <a:prstGeom prst="rect">
            <a:avLst/>
          </a:prstGeom>
          <a:noFill/>
        </p:spPr>
        <p:txBody>
          <a:bodyPr wrap="square" rtlCol="0">
            <a:spAutoFit/>
          </a:bodyPr>
          <a:lstStyle/>
          <a:p>
            <a:r>
              <a:rPr lang="en-US" sz="2400" b="1" dirty="0">
                <a:solidFill>
                  <a:srgbClr val="FF0000"/>
                </a:solidFill>
              </a:rPr>
              <a:t>X</a:t>
            </a:r>
          </a:p>
        </p:txBody>
      </p:sp>
      <p:sp>
        <p:nvSpPr>
          <p:cNvPr id="6" name="TextBox 5"/>
          <p:cNvSpPr txBox="1"/>
          <p:nvPr/>
        </p:nvSpPr>
        <p:spPr>
          <a:xfrm>
            <a:off x="6492553" y="4420264"/>
            <a:ext cx="574180" cy="584775"/>
          </a:xfrm>
          <a:prstGeom prst="rect">
            <a:avLst/>
          </a:prstGeom>
          <a:noFill/>
        </p:spPr>
        <p:txBody>
          <a:bodyPr wrap="square" rtlCol="0">
            <a:spAutoFit/>
          </a:bodyPr>
          <a:lstStyle/>
          <a:p>
            <a:r>
              <a:rPr lang="en-US" sz="3200" b="1" dirty="0">
                <a:solidFill>
                  <a:srgbClr val="00B050"/>
                </a:solidFill>
              </a:rPr>
              <a:t>V</a:t>
            </a:r>
          </a:p>
        </p:txBody>
      </p:sp>
      <p:sp>
        <p:nvSpPr>
          <p:cNvPr id="7" name="Rectangle 6"/>
          <p:cNvSpPr/>
          <p:nvPr/>
        </p:nvSpPr>
        <p:spPr>
          <a:xfrm>
            <a:off x="7102155" y="2716362"/>
            <a:ext cx="1798890" cy="369332"/>
          </a:xfrm>
          <a:prstGeom prst="rect">
            <a:avLst/>
          </a:prstGeom>
        </p:spPr>
        <p:txBody>
          <a:bodyPr wrap="none">
            <a:spAutoFit/>
          </a:bodyPr>
          <a:lstStyle/>
          <a:p>
            <a:r>
              <a:rPr lang="en-US" b="1" dirty="0"/>
              <a:t>[Domain Similar]</a:t>
            </a:r>
            <a:endParaRPr lang="en-US" dirty="0"/>
          </a:p>
        </p:txBody>
      </p:sp>
      <p:sp>
        <p:nvSpPr>
          <p:cNvPr id="8" name="Rectangle 7"/>
          <p:cNvSpPr/>
          <p:nvPr/>
        </p:nvSpPr>
        <p:spPr>
          <a:xfrm>
            <a:off x="7102800" y="3315318"/>
            <a:ext cx="2215671" cy="369332"/>
          </a:xfrm>
          <a:prstGeom prst="rect">
            <a:avLst/>
          </a:prstGeom>
        </p:spPr>
        <p:txBody>
          <a:bodyPr wrap="none">
            <a:spAutoFit/>
          </a:bodyPr>
          <a:lstStyle/>
          <a:p>
            <a:r>
              <a:rPr lang="en-US" b="1" dirty="0"/>
              <a:t>[Functionally Similar]</a:t>
            </a:r>
            <a:endParaRPr lang="en-US" dirty="0"/>
          </a:p>
        </p:txBody>
      </p:sp>
      <p:sp>
        <p:nvSpPr>
          <p:cNvPr id="9" name="TextBox 8"/>
          <p:cNvSpPr txBox="1"/>
          <p:nvPr/>
        </p:nvSpPr>
        <p:spPr>
          <a:xfrm>
            <a:off x="6492553" y="3912433"/>
            <a:ext cx="910389" cy="461665"/>
          </a:xfrm>
          <a:prstGeom prst="rect">
            <a:avLst/>
          </a:prstGeom>
          <a:noFill/>
        </p:spPr>
        <p:txBody>
          <a:bodyPr wrap="square" rtlCol="0">
            <a:spAutoFit/>
          </a:bodyPr>
          <a:lstStyle/>
          <a:p>
            <a:r>
              <a:rPr lang="en-US" sz="2400" b="1" dirty="0">
                <a:solidFill>
                  <a:srgbClr val="FF0000"/>
                </a:solidFill>
              </a:rPr>
              <a:t>X</a:t>
            </a:r>
          </a:p>
        </p:txBody>
      </p:sp>
      <p:sp>
        <p:nvSpPr>
          <p:cNvPr id="10" name="Rectangle 9"/>
          <p:cNvSpPr/>
          <p:nvPr/>
        </p:nvSpPr>
        <p:spPr>
          <a:xfrm>
            <a:off x="7102800" y="3958599"/>
            <a:ext cx="2323072" cy="369332"/>
          </a:xfrm>
          <a:prstGeom prst="rect">
            <a:avLst/>
          </a:prstGeom>
        </p:spPr>
        <p:txBody>
          <a:bodyPr wrap="none">
            <a:spAutoFit/>
          </a:bodyPr>
          <a:lstStyle/>
          <a:p>
            <a:r>
              <a:rPr lang="en-US" b="1" dirty="0"/>
              <a:t>[Functionally Similar?]</a:t>
            </a:r>
            <a:endParaRPr lang="en-US" dirty="0"/>
          </a:p>
        </p:txBody>
      </p:sp>
      <p:sp>
        <p:nvSpPr>
          <p:cNvPr id="13" name="Title 12"/>
          <p:cNvSpPr>
            <a:spLocks noGrp="1"/>
          </p:cNvSpPr>
          <p:nvPr>
            <p:ph type="title"/>
          </p:nvPr>
        </p:nvSpPr>
        <p:spPr/>
        <p:txBody>
          <a:bodyPr/>
          <a:lstStyle/>
          <a:p>
            <a:r>
              <a:rPr lang="en-US" dirty="0" smtClean="0"/>
              <a:t>Concluding Example</a:t>
            </a:r>
            <a:endParaRPr lang="en-US" dirty="0"/>
          </a:p>
        </p:txBody>
      </p:sp>
    </p:spTree>
    <p:extLst>
      <p:ext uri="{BB962C8B-B14F-4D97-AF65-F5344CB8AC3E}">
        <p14:creationId xmlns:p14="http://schemas.microsoft.com/office/powerpoint/2010/main" val="331307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p:bldP spid="6" grpId="0"/>
      <p:bldP spid="7" grpId="0"/>
      <p:bldP spid="8"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Open IE makes different structural decisions</a:t>
            </a:r>
          </a:p>
          <a:p>
            <a:pPr lvl="1"/>
            <a:r>
              <a:rPr lang="en-US" dirty="0" smtClean="0"/>
              <a:t>These can prove beneficial in certain tasks</a:t>
            </a:r>
            <a:br>
              <a:rPr lang="en-US" dirty="0" smtClean="0"/>
            </a:br>
            <a:endParaRPr lang="en-US" dirty="0" smtClean="0"/>
          </a:p>
          <a:p>
            <a:r>
              <a:rPr lang="en-GB" dirty="0" smtClean="0"/>
              <a:t>A </a:t>
            </a:r>
            <a:r>
              <a:rPr lang="en-GB" dirty="0"/>
              <a:t>key strength is Open IE’s ability </a:t>
            </a:r>
            <a:r>
              <a:rPr lang="en-GB" dirty="0" smtClean="0"/>
              <a:t>to balance </a:t>
            </a:r>
            <a:r>
              <a:rPr lang="en-GB" dirty="0">
                <a:solidFill>
                  <a:schemeClr val="accent1"/>
                </a:solidFill>
              </a:rPr>
              <a:t>lexical proximity </a:t>
            </a:r>
            <a:r>
              <a:rPr lang="en-GB" dirty="0"/>
              <a:t>with </a:t>
            </a:r>
            <a:r>
              <a:rPr lang="en-GB" dirty="0">
                <a:solidFill>
                  <a:schemeClr val="accent2"/>
                </a:solidFill>
              </a:rPr>
              <a:t>long range </a:t>
            </a:r>
            <a:r>
              <a:rPr lang="en-GB" dirty="0" smtClean="0">
                <a:solidFill>
                  <a:schemeClr val="accent2"/>
                </a:solidFill>
              </a:rPr>
              <a:t>dependencies </a:t>
            </a:r>
            <a:r>
              <a:rPr lang="en-GB" dirty="0"/>
              <a:t>in a single </a:t>
            </a:r>
            <a:r>
              <a:rPr lang="en-GB" dirty="0" smtClean="0"/>
              <a:t>representation</a:t>
            </a:r>
            <a:br>
              <a:rPr lang="en-GB" dirty="0" smtClean="0"/>
            </a:br>
            <a:endParaRPr lang="en-GB" dirty="0" smtClean="0"/>
          </a:p>
          <a:p>
            <a:r>
              <a:rPr lang="en-US" dirty="0" err="1" smtClean="0"/>
              <a:t>Embeddings</a:t>
            </a:r>
            <a:r>
              <a:rPr lang="en-US" dirty="0" smtClean="0"/>
              <a:t> made </a:t>
            </a:r>
            <a:r>
              <a:rPr lang="en-US" dirty="0" smtClean="0"/>
              <a:t>available: </a:t>
            </a:r>
            <a:r>
              <a:rPr lang="en-US" sz="2400" dirty="0" smtClean="0">
                <a:hlinkClick r:id="rId2"/>
              </a:rPr>
              <a:t>ww</a:t>
            </a:r>
            <a:r>
              <a:rPr lang="en-US" sz="2400" dirty="0" smtClean="0">
                <a:hlinkClick r:id="rId2"/>
              </a:rPr>
              <a:t>w.cs.bgu.ac.il/~gabriels</a:t>
            </a:r>
            <a:endParaRPr lang="en-US" sz="2400" dirty="0"/>
          </a:p>
        </p:txBody>
      </p:sp>
      <p:sp>
        <p:nvSpPr>
          <p:cNvPr id="5" name="TextBox 4"/>
          <p:cNvSpPr txBox="1"/>
          <p:nvPr/>
        </p:nvSpPr>
        <p:spPr>
          <a:xfrm>
            <a:off x="838200" y="4944144"/>
            <a:ext cx="10515600" cy="1754326"/>
          </a:xfrm>
          <a:prstGeom prst="rect">
            <a:avLst/>
          </a:prstGeom>
          <a:noFill/>
        </p:spPr>
        <p:txBody>
          <a:bodyPr wrap="square" rtlCol="0">
            <a:spAutoFit/>
          </a:bodyPr>
          <a:lstStyle/>
          <a:p>
            <a:pPr algn="ctr"/>
            <a:r>
              <a:rPr lang="en-US" sz="5400" dirty="0" smtClean="0"/>
              <a:t>Thank you!</a:t>
            </a:r>
          </a:p>
          <a:p>
            <a:pPr algn="ctr"/>
            <a:r>
              <a:rPr lang="en-US" sz="5400" dirty="0" smtClean="0"/>
              <a:t>Questions?</a:t>
            </a:r>
            <a:endParaRPr lang="en-US" sz="5400" dirty="0"/>
          </a:p>
        </p:txBody>
      </p:sp>
    </p:spTree>
    <p:extLst>
      <p:ext uri="{BB962C8B-B14F-4D97-AF65-F5344CB8AC3E}">
        <p14:creationId xmlns:p14="http://schemas.microsoft.com/office/powerpoint/2010/main" val="17813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Captures </a:t>
            </a:r>
            <a:r>
              <a:rPr lang="en-GB" dirty="0"/>
              <a:t>domain and functional </a:t>
            </a:r>
            <a:r>
              <a:rPr lang="en-GB" dirty="0" smtClean="0"/>
              <a:t>similarity</a:t>
            </a:r>
            <a:br>
              <a:rPr lang="en-GB" dirty="0" smtClean="0"/>
            </a:br>
            <a:endParaRPr lang="en-US" dirty="0" smtClean="0"/>
          </a:p>
          <a:p>
            <a:pPr lvl="1"/>
            <a:r>
              <a:rPr lang="en-US" dirty="0" err="1" smtClean="0"/>
              <a:t>latinist</a:t>
            </a:r>
            <a:r>
              <a:rPr lang="en-US" dirty="0" smtClean="0"/>
              <a:t> </a:t>
            </a:r>
            <a:r>
              <a:rPr lang="en-US" dirty="0">
                <a:sym typeface="Wingdings" panose="05000000000000000000" pitchFamily="2" charset="2"/>
              </a:rPr>
              <a:t></a:t>
            </a:r>
            <a:r>
              <a:rPr lang="en-US" dirty="0"/>
              <a:t> </a:t>
            </a:r>
            <a:r>
              <a:rPr lang="en-US" dirty="0" smtClean="0"/>
              <a:t>classicist</a:t>
            </a:r>
            <a:br>
              <a:rPr lang="en-US" dirty="0" smtClean="0"/>
            </a:br>
            <a:endParaRPr lang="en-US" dirty="0" smtClean="0"/>
          </a:p>
          <a:p>
            <a:pPr lvl="1"/>
            <a:r>
              <a:rPr lang="en-US" dirty="0" smtClean="0"/>
              <a:t>provincialism </a:t>
            </a:r>
            <a:r>
              <a:rPr lang="en-US" dirty="0">
                <a:sym typeface="Wingdings" panose="05000000000000000000" pitchFamily="2" charset="2"/>
              </a:rPr>
              <a:t> </a:t>
            </a:r>
            <a:r>
              <a:rPr lang="en-US" dirty="0" smtClean="0"/>
              <a:t>narrow-mindedness</a:t>
            </a:r>
            <a:br>
              <a:rPr lang="en-US" dirty="0" smtClean="0"/>
            </a:br>
            <a:endParaRPr lang="en-US" dirty="0" smtClean="0"/>
          </a:p>
          <a:p>
            <a:pPr lvl="1"/>
            <a:r>
              <a:rPr lang="en-US" dirty="0" smtClean="0"/>
              <a:t>vindictively</a:t>
            </a:r>
            <a:r>
              <a:rPr lang="en-US" dirty="0">
                <a:sym typeface="Wingdings" panose="05000000000000000000" pitchFamily="2" charset="2"/>
              </a:rPr>
              <a:t></a:t>
            </a:r>
            <a:r>
              <a:rPr lang="en-US" dirty="0"/>
              <a:t> malicious</a:t>
            </a:r>
          </a:p>
          <a:p>
            <a:pPr marL="457200" lvl="1" indent="0">
              <a:buNone/>
            </a:pPr>
            <a:endParaRPr lang="en-GB" dirty="0" smtClean="0"/>
          </a:p>
        </p:txBody>
      </p:sp>
      <p:sp>
        <p:nvSpPr>
          <p:cNvPr id="3" name="Title 2"/>
          <p:cNvSpPr>
            <a:spLocks noGrp="1"/>
          </p:cNvSpPr>
          <p:nvPr>
            <p:ph type="title"/>
          </p:nvPr>
        </p:nvSpPr>
        <p:spPr/>
        <p:txBody>
          <a:bodyPr/>
          <a:lstStyle/>
          <a:p>
            <a:r>
              <a:rPr lang="en-US" dirty="0"/>
              <a:t>Why does Open IE do better?</a:t>
            </a:r>
          </a:p>
        </p:txBody>
      </p:sp>
    </p:spTree>
    <p:extLst>
      <p:ext uri="{BB962C8B-B14F-4D97-AF65-F5344CB8AC3E}">
        <p14:creationId xmlns:p14="http://schemas.microsoft.com/office/powerpoint/2010/main" val="140763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3" name="Content Placeholder 2"/>
          <p:cNvSpPr>
            <a:spLocks noGrp="1"/>
          </p:cNvSpPr>
          <p:nvPr>
            <p:ph idx="1"/>
          </p:nvPr>
        </p:nvSpPr>
        <p:spPr>
          <a:xfrm>
            <a:off x="1078424" y="2807519"/>
            <a:ext cx="5345624" cy="2606890"/>
          </a:xfrm>
        </p:spPr>
        <p:txBody>
          <a:bodyPr>
            <a:noAutofit/>
          </a:bodyPr>
          <a:lstStyle/>
          <a:p>
            <a:pPr marL="0" indent="0">
              <a:buNone/>
            </a:pPr>
            <a:r>
              <a:rPr lang="en-GB" sz="1600" dirty="0" smtClean="0"/>
              <a:t>Once upon a time, there was a cowgirl named Clementine. Orange was her </a:t>
            </a:r>
            <a:r>
              <a:rPr lang="en-GB" sz="1600" dirty="0" err="1" smtClean="0"/>
              <a:t>favorite</a:t>
            </a:r>
            <a:r>
              <a:rPr lang="en-GB" sz="1600" dirty="0" smtClean="0"/>
              <a:t> </a:t>
            </a:r>
            <a:r>
              <a:rPr lang="en-GB" sz="1600" dirty="0" err="1" smtClean="0"/>
              <a:t>color</a:t>
            </a:r>
            <a:r>
              <a:rPr lang="en-GB" sz="1600" dirty="0" smtClean="0"/>
              <a:t>. Her </a:t>
            </a:r>
            <a:r>
              <a:rPr lang="en-GB" sz="1600" dirty="0" err="1" smtClean="0"/>
              <a:t>favorite</a:t>
            </a:r>
            <a:r>
              <a:rPr lang="en-GB" sz="1600" dirty="0" smtClean="0"/>
              <a:t> food was the strawberry. She really liked her Blackberry phone, which allowed her to call her friends and family when out on the range. One day Clementine thought she needed a new pair of boots, so she went to the mall. Before Clementine went inside the mall, she smoked a cigarette. Then she got a new pair of boots. She couldn't choose between brown and red. Finally she chose red, which the seller really liked. Once she got home, she found that her red boots didn't match her blue cowgirl clothes, so she knew she needed to return them. She traded them for a brown pair. While she was there, she also bought a pretzel from Auntie Anne's.</a:t>
            </a:r>
            <a:endParaRPr lang="en-US" sz="1600" dirty="0"/>
          </a:p>
        </p:txBody>
      </p:sp>
      <p:sp>
        <p:nvSpPr>
          <p:cNvPr id="5" name="Content Placeholder 2"/>
          <p:cNvSpPr txBox="1">
            <a:spLocks/>
          </p:cNvSpPr>
          <p:nvPr/>
        </p:nvSpPr>
        <p:spPr>
          <a:xfrm>
            <a:off x="8127311" y="3070988"/>
            <a:ext cx="2789694" cy="2079951"/>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6200" dirty="0" smtClean="0">
                <a:solidFill>
                  <a:prstClr val="black"/>
                </a:solidFill>
              </a:rPr>
              <a:t>What was the cowgirl's name?</a:t>
            </a:r>
          </a:p>
          <a:p>
            <a:pPr marL="0" indent="0">
              <a:buNone/>
            </a:pPr>
            <a:r>
              <a:rPr lang="en-GB" sz="6200" dirty="0">
                <a:solidFill>
                  <a:prstClr val="black"/>
                </a:solidFill>
              </a:rPr>
              <a:t>*A) Clementine</a:t>
            </a:r>
          </a:p>
          <a:p>
            <a:pPr marL="0" indent="0">
              <a:buNone/>
            </a:pPr>
            <a:r>
              <a:rPr lang="en-GB" sz="6200" dirty="0">
                <a:solidFill>
                  <a:prstClr val="black"/>
                </a:solidFill>
              </a:rPr>
              <a:t> B) Blackberry</a:t>
            </a:r>
          </a:p>
          <a:p>
            <a:pPr marL="0" indent="0">
              <a:buNone/>
            </a:pPr>
            <a:r>
              <a:rPr lang="en-GB" sz="6200" dirty="0">
                <a:solidFill>
                  <a:prstClr val="black"/>
                </a:solidFill>
              </a:rPr>
              <a:t> C) Strawberry</a:t>
            </a:r>
          </a:p>
          <a:p>
            <a:pPr marL="0" indent="0">
              <a:buNone/>
            </a:pPr>
            <a:r>
              <a:rPr lang="en-GB" sz="6200" dirty="0">
                <a:solidFill>
                  <a:prstClr val="black"/>
                </a:solidFill>
              </a:rPr>
              <a:t> D) Orange</a:t>
            </a:r>
          </a:p>
          <a:p>
            <a:pPr marL="0" indent="0">
              <a:buNone/>
            </a:pPr>
            <a:endParaRPr lang="en-GB" dirty="0" smtClean="0">
              <a:solidFill>
                <a:prstClr val="black"/>
              </a:solidFill>
            </a:endParaRPr>
          </a:p>
        </p:txBody>
      </p:sp>
      <p:sp>
        <p:nvSpPr>
          <p:cNvPr id="9"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3200" smtClean="0"/>
              <a:t>MCTest, (Richardson et. al., 2013)</a:t>
            </a:r>
          </a:p>
          <a:p>
            <a:endParaRPr lang="en-US" dirty="0"/>
          </a:p>
        </p:txBody>
      </p:sp>
    </p:spTree>
    <p:extLst>
      <p:ext uri="{BB962C8B-B14F-4D97-AF65-F5344CB8AC3E}">
        <p14:creationId xmlns:p14="http://schemas.microsoft.com/office/powerpoint/2010/main" val="71896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5" name="Content Placeholder 2"/>
          <p:cNvSpPr txBox="1">
            <a:spLocks/>
          </p:cNvSpPr>
          <p:nvPr/>
        </p:nvSpPr>
        <p:spPr>
          <a:xfrm>
            <a:off x="8127311" y="3070988"/>
            <a:ext cx="2789694" cy="2079951"/>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6200" dirty="0" smtClean="0">
                <a:solidFill>
                  <a:prstClr val="black"/>
                </a:solidFill>
              </a:rPr>
              <a:t>What was the cowgirl's name?</a:t>
            </a:r>
          </a:p>
          <a:p>
            <a:pPr marL="0" indent="0">
              <a:buNone/>
            </a:pPr>
            <a:r>
              <a:rPr lang="en-GB" sz="6200" dirty="0">
                <a:solidFill>
                  <a:prstClr val="black"/>
                </a:solidFill>
              </a:rPr>
              <a:t>*A) Clementine</a:t>
            </a:r>
          </a:p>
          <a:p>
            <a:pPr marL="0" indent="0">
              <a:buNone/>
            </a:pPr>
            <a:r>
              <a:rPr lang="en-GB" sz="6200" dirty="0">
                <a:solidFill>
                  <a:prstClr val="black"/>
                </a:solidFill>
              </a:rPr>
              <a:t> B) Blackberry</a:t>
            </a:r>
          </a:p>
          <a:p>
            <a:pPr marL="0" indent="0">
              <a:buNone/>
            </a:pPr>
            <a:r>
              <a:rPr lang="en-GB" sz="6200" dirty="0">
                <a:solidFill>
                  <a:prstClr val="black"/>
                </a:solidFill>
              </a:rPr>
              <a:t> C) Strawberry</a:t>
            </a:r>
          </a:p>
          <a:p>
            <a:pPr marL="0" indent="0">
              <a:buNone/>
            </a:pPr>
            <a:r>
              <a:rPr lang="en-GB" sz="6200" dirty="0">
                <a:solidFill>
                  <a:prstClr val="black"/>
                </a:solidFill>
              </a:rPr>
              <a:t> D) Orange</a:t>
            </a:r>
          </a:p>
          <a:p>
            <a:pPr marL="0" indent="0">
              <a:buNone/>
            </a:pPr>
            <a:endParaRPr lang="en-GB" dirty="0" smtClean="0">
              <a:solidFill>
                <a:prstClr val="black"/>
              </a:solidFill>
            </a:endParaRPr>
          </a:p>
        </p:txBody>
      </p:sp>
      <p:sp>
        <p:nvSpPr>
          <p:cNvPr id="9"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3200" smtClean="0"/>
              <a:t>MCTest, (Richardson et. al., 2013)</a:t>
            </a:r>
          </a:p>
          <a:p>
            <a:endParaRPr lang="en-US" dirty="0"/>
          </a:p>
        </p:txBody>
      </p:sp>
      <p:sp>
        <p:nvSpPr>
          <p:cNvPr id="8" name="Content Placeholder 2"/>
          <p:cNvSpPr>
            <a:spLocks noGrp="1"/>
          </p:cNvSpPr>
          <p:nvPr>
            <p:ph idx="1"/>
          </p:nvPr>
        </p:nvSpPr>
        <p:spPr>
          <a:xfrm>
            <a:off x="1080000" y="2808000"/>
            <a:ext cx="5664632" cy="3118339"/>
          </a:xfrm>
        </p:spPr>
        <p:txBody>
          <a:bodyPr>
            <a:normAutofit/>
          </a:bodyPr>
          <a:lstStyle/>
          <a:p>
            <a:pPr marL="0" indent="0">
              <a:buNone/>
            </a:pPr>
            <a:r>
              <a:rPr lang="en-GB" sz="1400" dirty="0" smtClean="0">
                <a:solidFill>
                  <a:schemeClr val="bg1">
                    <a:lumMod val="75000"/>
                  </a:schemeClr>
                </a:solidFill>
              </a:rPr>
              <a:t>Once upon a time</a:t>
            </a:r>
            <a:r>
              <a:rPr lang="en-GB" sz="1600" b="1" dirty="0" smtClean="0">
                <a:solidFill>
                  <a:schemeClr val="bg1">
                    <a:lumMod val="75000"/>
                  </a:schemeClr>
                </a:solidFill>
              </a:rPr>
              <a:t> </a:t>
            </a:r>
            <a:r>
              <a:rPr lang="en-GB" sz="2000" b="1" dirty="0" smtClean="0">
                <a:solidFill>
                  <a:schemeClr val="accent2"/>
                </a:solidFill>
              </a:rPr>
              <a:t>there was a cowgirl named Clementine</a:t>
            </a:r>
            <a:r>
              <a:rPr lang="en-GB" sz="1400" b="1" dirty="0" smtClean="0">
                <a:solidFill>
                  <a:schemeClr val="accent2"/>
                </a:solidFill>
              </a:rPr>
              <a:t>. </a:t>
            </a:r>
          </a:p>
          <a:p>
            <a:pPr marL="0" indent="0">
              <a:buNone/>
            </a:pPr>
            <a:r>
              <a:rPr lang="en-GB" sz="1400" dirty="0" smtClean="0">
                <a:solidFill>
                  <a:schemeClr val="bg1">
                    <a:lumMod val="75000"/>
                  </a:schemeClr>
                </a:solidFill>
              </a:rPr>
              <a:t>Orange was her </a:t>
            </a:r>
            <a:r>
              <a:rPr lang="en-GB" sz="1400" dirty="0" err="1" smtClean="0">
                <a:solidFill>
                  <a:schemeClr val="bg1">
                    <a:lumMod val="75000"/>
                  </a:schemeClr>
                </a:solidFill>
              </a:rPr>
              <a:t>favorite</a:t>
            </a:r>
            <a:r>
              <a:rPr lang="en-GB" sz="1400" dirty="0" smtClean="0">
                <a:solidFill>
                  <a:schemeClr val="bg1">
                    <a:lumMod val="75000"/>
                  </a:schemeClr>
                </a:solidFill>
              </a:rPr>
              <a:t> </a:t>
            </a:r>
            <a:r>
              <a:rPr lang="en-GB" sz="1400" dirty="0" err="1" smtClean="0">
                <a:solidFill>
                  <a:schemeClr val="bg1">
                    <a:lumMod val="75000"/>
                  </a:schemeClr>
                </a:solidFill>
              </a:rPr>
              <a:t>color</a:t>
            </a:r>
            <a:r>
              <a:rPr lang="en-GB" sz="1400" dirty="0" smtClean="0">
                <a:solidFill>
                  <a:schemeClr val="bg1">
                    <a:lumMod val="75000"/>
                  </a:schemeClr>
                </a:solidFill>
              </a:rPr>
              <a:t>. Her </a:t>
            </a:r>
            <a:r>
              <a:rPr lang="en-GB" sz="1400" dirty="0" err="1" smtClean="0">
                <a:solidFill>
                  <a:schemeClr val="bg1">
                    <a:lumMod val="75000"/>
                  </a:schemeClr>
                </a:solidFill>
              </a:rPr>
              <a:t>favorite</a:t>
            </a:r>
            <a:r>
              <a:rPr lang="en-GB" sz="1400" dirty="0" smtClean="0">
                <a:solidFill>
                  <a:schemeClr val="bg1">
                    <a:lumMod val="75000"/>
                  </a:schemeClr>
                </a:solidFill>
              </a:rPr>
              <a:t> food was the strawberry. She really liked her Blackberry phone, which allowed her to call her friends and family when out on the range. One day Clementine thought she needed a new pair of boots, so she went to the mall. Before Clementine went inside the mall, she smoked a cigarette. Then she got a new pair of boots. She couldn't choose between brown and red. Finally she chose red, which the seller really liked. Once she got home, she found that her red boots didn't match her blue cowgirl clothes, so she knew she needed to return them. She traded them for a brown pair. While she was there, she also bought a pretzel from Auntie Anne's.</a:t>
            </a:r>
            <a:endParaRPr lang="en-US" sz="1400" dirty="0">
              <a:solidFill>
                <a:schemeClr val="bg1">
                  <a:lumMod val="75000"/>
                </a:schemeClr>
              </a:solidFill>
            </a:endParaRPr>
          </a:p>
        </p:txBody>
      </p:sp>
    </p:spTree>
    <p:extLst>
      <p:ext uri="{BB962C8B-B14F-4D97-AF65-F5344CB8AC3E}">
        <p14:creationId xmlns:p14="http://schemas.microsoft.com/office/powerpoint/2010/main" val="3841949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3" name="Content Placeholder 2"/>
          <p:cNvSpPr>
            <a:spLocks noGrp="1"/>
          </p:cNvSpPr>
          <p:nvPr>
            <p:ph idx="1"/>
          </p:nvPr>
        </p:nvSpPr>
        <p:spPr/>
        <p:txBody>
          <a:bodyPr/>
          <a:lstStyle/>
          <a:p>
            <a:r>
              <a:rPr lang="en-US" dirty="0" err="1" smtClean="0"/>
              <a:t>MCTest</a:t>
            </a:r>
            <a:r>
              <a:rPr lang="en-US" dirty="0" smtClean="0"/>
              <a:t> paper uses lexical matching</a:t>
            </a:r>
            <a:endParaRPr lang="en-US" dirty="0"/>
          </a:p>
        </p:txBody>
      </p:sp>
      <p:sp>
        <p:nvSpPr>
          <p:cNvPr id="30" name="Rectangle 29"/>
          <p:cNvSpPr/>
          <p:nvPr/>
        </p:nvSpPr>
        <p:spPr>
          <a:xfrm>
            <a:off x="7820063" y="5236272"/>
            <a:ext cx="3421065" cy="523220"/>
          </a:xfrm>
          <a:prstGeom prst="rect">
            <a:avLst/>
          </a:prstGeom>
        </p:spPr>
        <p:txBody>
          <a:bodyPr wrap="none">
            <a:spAutoFit/>
          </a:bodyPr>
          <a:lstStyle/>
          <a:p>
            <a:r>
              <a:rPr lang="en-US" sz="2800" dirty="0" smtClean="0"/>
              <a:t>Lexical score of 20/24</a:t>
            </a:r>
            <a:endParaRPr lang="en-US" sz="2800" dirty="0"/>
          </a:p>
        </p:txBody>
      </p:sp>
      <p:sp>
        <p:nvSpPr>
          <p:cNvPr id="9" name="Rectangle 8"/>
          <p:cNvSpPr/>
          <p:nvPr/>
        </p:nvSpPr>
        <p:spPr>
          <a:xfrm>
            <a:off x="838200" y="2910084"/>
            <a:ext cx="9585960" cy="461665"/>
          </a:xfrm>
          <a:prstGeom prst="rect">
            <a:avLst/>
          </a:prstGeom>
        </p:spPr>
        <p:txBody>
          <a:bodyPr wrap="square">
            <a:spAutoFit/>
          </a:bodyPr>
          <a:lstStyle/>
          <a:p>
            <a:pPr lvl="1"/>
            <a:endParaRPr lang="en-US" sz="2400" dirty="0">
              <a:solidFill>
                <a:schemeClr val="accent6"/>
              </a:solidFill>
            </a:endParaRPr>
          </a:p>
        </p:txBody>
      </p:sp>
      <p:sp>
        <p:nvSpPr>
          <p:cNvPr id="10" name="Rectangle 9"/>
          <p:cNvSpPr/>
          <p:nvPr/>
        </p:nvSpPr>
        <p:spPr>
          <a:xfrm>
            <a:off x="1337603" y="4456208"/>
            <a:ext cx="8587153" cy="830997"/>
          </a:xfrm>
          <a:prstGeom prst="rect">
            <a:avLst/>
          </a:prstGeom>
        </p:spPr>
        <p:txBody>
          <a:bodyPr wrap="square">
            <a:spAutoFit/>
          </a:bodyPr>
          <a:lstStyle/>
          <a:p>
            <a:r>
              <a:rPr lang="en-US" sz="2400" b="1" i="1" dirty="0" smtClean="0">
                <a:solidFill>
                  <a:schemeClr val="accent6"/>
                </a:solidFill>
              </a:rPr>
              <a:t>The young boy from Texas</a:t>
            </a:r>
            <a:r>
              <a:rPr lang="en-US" sz="2400" dirty="0" smtClean="0">
                <a:solidFill>
                  <a:schemeClr val="tx2"/>
                </a:solidFill>
              </a:rPr>
              <a:t> </a:t>
            </a:r>
            <a:r>
              <a:rPr lang="en-US" sz="2400" b="1" i="1" dirty="0" smtClean="0"/>
              <a:t>visited</a:t>
            </a:r>
            <a:r>
              <a:rPr lang="en-US" sz="2400" b="1" i="1" dirty="0" smtClean="0">
                <a:solidFill>
                  <a:schemeClr val="accent2"/>
                </a:solidFill>
              </a:rPr>
              <a:t> </a:t>
            </a:r>
            <a:r>
              <a:rPr lang="en-US" sz="2400" b="1" i="1" dirty="0" smtClean="0">
                <a:solidFill>
                  <a:schemeClr val="accent6"/>
                </a:solidFill>
              </a:rPr>
              <a:t>a casino in Las Vegas </a:t>
            </a:r>
            <a:r>
              <a:rPr lang="en-US" sz="2400" b="1" i="1" dirty="0" smtClean="0"/>
              <a:t>?</a:t>
            </a:r>
            <a:r>
              <a:rPr lang="en-US" sz="2400" dirty="0" smtClean="0">
                <a:solidFill>
                  <a:schemeClr val="accent6"/>
                </a:solidFill>
              </a:rPr>
              <a:t/>
            </a:r>
            <a:br>
              <a:rPr lang="en-US" sz="2400" dirty="0" smtClean="0">
                <a:solidFill>
                  <a:schemeClr val="accent6"/>
                </a:solidFill>
              </a:rPr>
            </a:br>
            <a:endParaRPr lang="en-US" sz="2400" dirty="0">
              <a:solidFill>
                <a:schemeClr val="accent6"/>
              </a:solidFill>
            </a:endParaRPr>
          </a:p>
        </p:txBody>
      </p:sp>
      <p:sp>
        <p:nvSpPr>
          <p:cNvPr id="11" name="Content Placeholder 2"/>
          <p:cNvSpPr txBox="1">
            <a:spLocks/>
          </p:cNvSpPr>
          <p:nvPr/>
        </p:nvSpPr>
        <p:spPr>
          <a:xfrm>
            <a:off x="1080000" y="2641153"/>
            <a:ext cx="10017242" cy="3118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GB" sz="1400" dirty="0" smtClean="0">
                <a:solidFill>
                  <a:schemeClr val="bg1">
                    <a:lumMod val="95000"/>
                  </a:schemeClr>
                </a:solidFill>
              </a:rPr>
              <a:t>Once upon a time</a:t>
            </a:r>
            <a:r>
              <a:rPr lang="en-GB" sz="1600" b="1" dirty="0" smtClean="0">
                <a:solidFill>
                  <a:schemeClr val="bg1">
                    <a:lumMod val="95000"/>
                  </a:schemeClr>
                </a:solidFill>
              </a:rPr>
              <a:t> </a:t>
            </a:r>
            <a:r>
              <a:rPr lang="en-US" b="1" i="1" dirty="0">
                <a:solidFill>
                  <a:schemeClr val="accent6"/>
                </a:solidFill>
              </a:rPr>
              <a:t>The young boy from Texas</a:t>
            </a:r>
            <a:r>
              <a:rPr lang="en-US" dirty="0">
                <a:solidFill>
                  <a:schemeClr val="tx2"/>
                </a:solidFill>
              </a:rPr>
              <a:t> </a:t>
            </a:r>
            <a:r>
              <a:rPr lang="en-US" b="1" i="1" dirty="0"/>
              <a:t>refused to visit</a:t>
            </a:r>
            <a:r>
              <a:rPr lang="en-US" b="1" i="1" dirty="0">
                <a:solidFill>
                  <a:schemeClr val="accent2"/>
                </a:solidFill>
              </a:rPr>
              <a:t> </a:t>
            </a:r>
            <a:r>
              <a:rPr lang="en-US" b="1" i="1" dirty="0">
                <a:solidFill>
                  <a:schemeClr val="accent6"/>
                </a:solidFill>
              </a:rPr>
              <a:t>a casino in Las </a:t>
            </a:r>
            <a:r>
              <a:rPr lang="en-US" b="1" i="1" dirty="0" smtClean="0">
                <a:solidFill>
                  <a:schemeClr val="accent6"/>
                </a:solidFill>
              </a:rPr>
              <a:t>Vegas</a:t>
            </a:r>
            <a:r>
              <a:rPr lang="en-GB" sz="1400" b="1" dirty="0" smtClean="0">
                <a:solidFill>
                  <a:schemeClr val="accent2"/>
                </a:solidFill>
              </a:rPr>
              <a:t>. </a:t>
            </a:r>
          </a:p>
          <a:p>
            <a:pPr marL="0" indent="0">
              <a:buFont typeface="Arial" panose="020B0604020202020204" pitchFamily="34" charset="0"/>
              <a:buNone/>
            </a:pPr>
            <a:r>
              <a:rPr lang="en-GB" sz="1400" dirty="0" smtClean="0">
                <a:solidFill>
                  <a:schemeClr val="bg1">
                    <a:lumMod val="95000"/>
                  </a:schemeClr>
                </a:solidFill>
              </a:rPr>
              <a:t>Orange was her </a:t>
            </a:r>
            <a:r>
              <a:rPr lang="en-GB" sz="1400" dirty="0" err="1" smtClean="0">
                <a:solidFill>
                  <a:schemeClr val="bg1">
                    <a:lumMod val="95000"/>
                  </a:schemeClr>
                </a:solidFill>
              </a:rPr>
              <a:t>favorite</a:t>
            </a:r>
            <a:r>
              <a:rPr lang="en-GB" sz="1400" dirty="0" smtClean="0">
                <a:solidFill>
                  <a:schemeClr val="bg1">
                    <a:lumMod val="95000"/>
                  </a:schemeClr>
                </a:solidFill>
              </a:rPr>
              <a:t> </a:t>
            </a:r>
            <a:r>
              <a:rPr lang="en-GB" sz="1400" dirty="0" err="1" smtClean="0">
                <a:solidFill>
                  <a:schemeClr val="bg1">
                    <a:lumMod val="95000"/>
                  </a:schemeClr>
                </a:solidFill>
              </a:rPr>
              <a:t>color</a:t>
            </a:r>
            <a:r>
              <a:rPr lang="en-GB" sz="1400" dirty="0" smtClean="0">
                <a:solidFill>
                  <a:schemeClr val="bg1">
                    <a:lumMod val="95000"/>
                  </a:schemeClr>
                </a:solidFill>
              </a:rPr>
              <a:t>. Her </a:t>
            </a:r>
            <a:r>
              <a:rPr lang="en-GB" sz="1400" dirty="0" err="1" smtClean="0">
                <a:solidFill>
                  <a:schemeClr val="bg1">
                    <a:lumMod val="95000"/>
                  </a:schemeClr>
                </a:solidFill>
              </a:rPr>
              <a:t>favorite</a:t>
            </a:r>
            <a:r>
              <a:rPr lang="en-GB" sz="1400" dirty="0" smtClean="0">
                <a:solidFill>
                  <a:schemeClr val="bg1">
                    <a:lumMod val="95000"/>
                  </a:schemeClr>
                </a:solidFill>
              </a:rPr>
              <a:t> food was the strawberry. She really liked her Blackberry phone, which allowed her to call her friends and family when out on the range. One day Clementine thought she needed a new pair of boots, so she went to the mall. Before Clementine went inside the mall, she smoked a cigarette. Then she got a new pair of boots. She couldn't choose between brown and red. Finally she chose red, which the seller really liked. Once she got home, she found that her red boots didn't match her blue cowgirl clothes, so she knew she needed to return them. She traded them for a brown pair. While she was there, she also bought a pretzel from Auntie Anne's.</a:t>
            </a:r>
            <a:endParaRPr lang="en-US" sz="1400" dirty="0">
              <a:solidFill>
                <a:schemeClr val="bg1">
                  <a:lumMod val="95000"/>
                </a:schemeClr>
              </a:solidFill>
            </a:endParaRPr>
          </a:p>
        </p:txBody>
      </p:sp>
    </p:spTree>
    <p:extLst>
      <p:ext uri="{BB962C8B-B14F-4D97-AF65-F5344CB8AC3E}">
        <p14:creationId xmlns:p14="http://schemas.microsoft.com/office/powerpoint/2010/main" val="75468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3" name="Content Placeholder 2"/>
          <p:cNvSpPr>
            <a:spLocks noGrp="1"/>
          </p:cNvSpPr>
          <p:nvPr>
            <p:ph idx="1"/>
          </p:nvPr>
        </p:nvSpPr>
        <p:spPr/>
        <p:txBody>
          <a:bodyPr/>
          <a:lstStyle/>
          <a:p>
            <a:r>
              <a:rPr lang="en-US" dirty="0" smtClean="0"/>
              <a:t>We generalize to </a:t>
            </a:r>
            <a:r>
              <a:rPr lang="en-US" dirty="0" smtClean="0">
                <a:solidFill>
                  <a:schemeClr val="accent1"/>
                </a:solidFill>
              </a:rPr>
              <a:t>representation units</a:t>
            </a:r>
            <a:r>
              <a:rPr lang="en-US" dirty="0" smtClean="0"/>
              <a:t> matching</a:t>
            </a:r>
            <a:endParaRPr lang="en-US" dirty="0"/>
          </a:p>
        </p:txBody>
      </p:sp>
      <p:sp>
        <p:nvSpPr>
          <p:cNvPr id="22" name="Rectangle 21"/>
          <p:cNvSpPr/>
          <p:nvPr/>
        </p:nvSpPr>
        <p:spPr>
          <a:xfrm>
            <a:off x="838200" y="3159466"/>
            <a:ext cx="9585960" cy="461665"/>
          </a:xfrm>
          <a:prstGeom prst="rect">
            <a:avLst/>
          </a:prstGeom>
        </p:spPr>
        <p:txBody>
          <a:bodyPr wrap="square">
            <a:spAutoFit/>
          </a:bodyPr>
          <a:lstStyle/>
          <a:p>
            <a:pPr lvl="1"/>
            <a:r>
              <a:rPr lang="en-US" sz="2400" dirty="0" smtClean="0"/>
              <a:t>(</a:t>
            </a:r>
            <a:r>
              <a:rPr lang="en-US" sz="2400" b="1" i="1" dirty="0" smtClean="0">
                <a:solidFill>
                  <a:schemeClr val="accent6"/>
                </a:solidFill>
              </a:rPr>
              <a:t>The young boy from Texas</a:t>
            </a:r>
            <a:r>
              <a:rPr lang="en-US" sz="2400" dirty="0" smtClean="0">
                <a:solidFill>
                  <a:schemeClr val="tx2"/>
                </a:solidFill>
              </a:rPr>
              <a:t>, </a:t>
            </a:r>
            <a:r>
              <a:rPr lang="en-US" sz="2400" b="1" i="1" dirty="0" smtClean="0"/>
              <a:t>refused to visit</a:t>
            </a:r>
            <a:r>
              <a:rPr lang="en-US" sz="2400" b="1" i="1" dirty="0" smtClean="0">
                <a:solidFill>
                  <a:schemeClr val="tx2"/>
                </a:solidFill>
              </a:rPr>
              <a:t>,</a:t>
            </a:r>
            <a:r>
              <a:rPr lang="en-US" sz="2400" b="1" i="1" dirty="0" smtClean="0">
                <a:solidFill>
                  <a:schemeClr val="accent2"/>
                </a:solidFill>
              </a:rPr>
              <a:t> a casino in Las Vegas</a:t>
            </a:r>
            <a:r>
              <a:rPr lang="en-US" sz="2400" dirty="0" smtClean="0">
                <a:solidFill>
                  <a:schemeClr val="tx2"/>
                </a:solidFill>
              </a:rPr>
              <a:t>)</a:t>
            </a:r>
            <a:endParaRPr lang="en-US" sz="2400" dirty="0">
              <a:solidFill>
                <a:schemeClr val="tx2"/>
              </a:solidFill>
            </a:endParaRPr>
          </a:p>
        </p:txBody>
      </p:sp>
      <p:sp>
        <p:nvSpPr>
          <p:cNvPr id="23" name="Rectangle 22"/>
          <p:cNvSpPr/>
          <p:nvPr/>
        </p:nvSpPr>
        <p:spPr>
          <a:xfrm>
            <a:off x="1316502" y="4132780"/>
            <a:ext cx="8587153" cy="830997"/>
          </a:xfrm>
          <a:prstGeom prst="rect">
            <a:avLst/>
          </a:prstGeom>
        </p:spPr>
        <p:txBody>
          <a:bodyPr wrap="square">
            <a:spAutoFit/>
          </a:bodyPr>
          <a:lstStyle/>
          <a:p>
            <a:r>
              <a:rPr lang="en-US" sz="2400" dirty="0" smtClean="0"/>
              <a:t>(</a:t>
            </a:r>
            <a:r>
              <a:rPr lang="en-US" sz="2400" b="1" i="1" dirty="0" smtClean="0">
                <a:solidFill>
                  <a:schemeClr val="accent6"/>
                </a:solidFill>
              </a:rPr>
              <a:t>The young boy from Texas</a:t>
            </a:r>
            <a:r>
              <a:rPr lang="en-US" sz="2400" dirty="0" smtClean="0">
                <a:solidFill>
                  <a:schemeClr val="tx2"/>
                </a:solidFill>
              </a:rPr>
              <a:t>, </a:t>
            </a:r>
            <a:r>
              <a:rPr lang="en-US" sz="2400" b="1" i="1" dirty="0" smtClean="0"/>
              <a:t>visited</a:t>
            </a:r>
            <a:r>
              <a:rPr lang="en-US" sz="2400" b="1" i="1" dirty="0" smtClean="0">
                <a:solidFill>
                  <a:schemeClr val="tx2"/>
                </a:solidFill>
              </a:rPr>
              <a:t>,</a:t>
            </a:r>
            <a:r>
              <a:rPr lang="en-US" sz="2400" b="1" i="1" dirty="0" smtClean="0">
                <a:solidFill>
                  <a:schemeClr val="accent2"/>
                </a:solidFill>
              </a:rPr>
              <a:t> a casino in Las Vegas</a:t>
            </a:r>
            <a:r>
              <a:rPr lang="en-US" sz="2400" dirty="0" smtClean="0"/>
              <a:t>)</a:t>
            </a:r>
            <a:br>
              <a:rPr lang="en-US" sz="2400" dirty="0" smtClean="0"/>
            </a:br>
            <a:endParaRPr lang="en-US" sz="2400" dirty="0"/>
          </a:p>
        </p:txBody>
      </p:sp>
      <p:cxnSp>
        <p:nvCxnSpPr>
          <p:cNvPr id="24" name="Straight Arrow Connector 23"/>
          <p:cNvCxnSpPr/>
          <p:nvPr/>
        </p:nvCxnSpPr>
        <p:spPr>
          <a:xfrm flipV="1">
            <a:off x="2413538" y="3621131"/>
            <a:ext cx="231189"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654018" y="3621131"/>
            <a:ext cx="717453" cy="51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820063" y="5236272"/>
            <a:ext cx="2911695" cy="523220"/>
          </a:xfrm>
          <a:prstGeom prst="rect">
            <a:avLst/>
          </a:prstGeom>
        </p:spPr>
        <p:txBody>
          <a:bodyPr wrap="none">
            <a:spAutoFit/>
          </a:bodyPr>
          <a:lstStyle/>
          <a:p>
            <a:r>
              <a:rPr lang="en-US" sz="2800" dirty="0"/>
              <a:t>Open IE scores 2/3</a:t>
            </a:r>
          </a:p>
        </p:txBody>
      </p:sp>
    </p:spTree>
    <p:extLst>
      <p:ext uri="{BB962C8B-B14F-4D97-AF65-F5344CB8AC3E}">
        <p14:creationId xmlns:p14="http://schemas.microsoft.com/office/powerpoint/2010/main" val="25524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3" name="Content Placeholder 2"/>
          <p:cNvSpPr>
            <a:spLocks noGrp="1"/>
          </p:cNvSpPr>
          <p:nvPr>
            <p:ph idx="1"/>
          </p:nvPr>
        </p:nvSpPr>
        <p:spPr/>
        <p:txBody>
          <a:bodyPr/>
          <a:lstStyle/>
          <a:p>
            <a:r>
              <a:rPr lang="en-US" dirty="0" err="1" smtClean="0"/>
              <a:t>MCTest</a:t>
            </a:r>
            <a:r>
              <a:rPr lang="en-US" dirty="0" smtClean="0"/>
              <a:t> paper uses lexical matching, we generalize to </a:t>
            </a:r>
            <a:r>
              <a:rPr lang="en-US" dirty="0" smtClean="0">
                <a:solidFill>
                  <a:schemeClr val="accent1"/>
                </a:solidFill>
              </a:rPr>
              <a:t>representation units</a:t>
            </a:r>
            <a:r>
              <a:rPr lang="en-US" dirty="0" smtClean="0"/>
              <a:t> matching</a:t>
            </a:r>
            <a:endParaRPr lang="en-US" dirty="0"/>
          </a:p>
        </p:txBody>
      </p:sp>
      <p:sp>
        <p:nvSpPr>
          <p:cNvPr id="30" name="Rectangle 29"/>
          <p:cNvSpPr/>
          <p:nvPr/>
        </p:nvSpPr>
        <p:spPr>
          <a:xfrm>
            <a:off x="7651251" y="5653582"/>
            <a:ext cx="4019370" cy="523220"/>
          </a:xfrm>
          <a:prstGeom prst="rect">
            <a:avLst/>
          </a:prstGeom>
        </p:spPr>
        <p:txBody>
          <a:bodyPr wrap="none">
            <a:spAutoFit/>
          </a:bodyPr>
          <a:lstStyle/>
          <a:p>
            <a:r>
              <a:rPr lang="en-US" sz="2800" dirty="0" smtClean="0"/>
              <a:t>Dependencies </a:t>
            </a:r>
            <a:r>
              <a:rPr lang="en-US" sz="2800" dirty="0"/>
              <a:t>scores </a:t>
            </a:r>
            <a:r>
              <a:rPr lang="en-US" sz="2800" dirty="0" smtClean="0"/>
              <a:t>9/11</a:t>
            </a:r>
            <a:endParaRPr lang="en-US" sz="2800" dirty="0"/>
          </a:p>
        </p:txBody>
      </p:sp>
      <p:grpSp>
        <p:nvGrpSpPr>
          <p:cNvPr id="31" name="Group 30"/>
          <p:cNvGrpSpPr/>
          <p:nvPr/>
        </p:nvGrpSpPr>
        <p:grpSpPr>
          <a:xfrm>
            <a:off x="1316410" y="4094571"/>
            <a:ext cx="7240587" cy="873240"/>
            <a:chOff x="444500" y="4556602"/>
            <a:chExt cx="7240587" cy="873240"/>
          </a:xfrm>
        </p:grpSpPr>
        <p:pic>
          <p:nvPicPr>
            <p:cNvPr id="32" name="Picture 31"/>
            <p:cNvPicPr>
              <a:picLocks noChangeAspect="1"/>
            </p:cNvPicPr>
            <p:nvPr/>
          </p:nvPicPr>
          <p:blipFill>
            <a:blip r:embed="rId2"/>
            <a:stretch>
              <a:fillRect/>
            </a:stretch>
          </p:blipFill>
          <p:spPr>
            <a:xfrm>
              <a:off x="444500" y="4662118"/>
              <a:ext cx="7019925" cy="723388"/>
            </a:xfrm>
            <a:prstGeom prst="rect">
              <a:avLst/>
            </a:prstGeom>
          </p:spPr>
        </p:pic>
        <p:sp>
          <p:nvSpPr>
            <p:cNvPr id="33" name="Rectangle 32"/>
            <p:cNvSpPr/>
            <p:nvPr/>
          </p:nvSpPr>
          <p:spPr>
            <a:xfrm>
              <a:off x="444500" y="4556602"/>
              <a:ext cx="3289300" cy="8416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395787" y="4588238"/>
              <a:ext cx="3289300" cy="8416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1316410" y="2966978"/>
            <a:ext cx="8546307" cy="903818"/>
            <a:chOff x="153193" y="5474178"/>
            <a:chExt cx="8546307" cy="903818"/>
          </a:xfrm>
        </p:grpSpPr>
        <p:pic>
          <p:nvPicPr>
            <p:cNvPr id="36" name="Picture 35"/>
            <p:cNvPicPr>
              <a:picLocks noChangeAspect="1"/>
            </p:cNvPicPr>
            <p:nvPr/>
          </p:nvPicPr>
          <p:blipFill>
            <a:blip r:embed="rId3"/>
            <a:stretch>
              <a:fillRect/>
            </a:stretch>
          </p:blipFill>
          <p:spPr>
            <a:xfrm>
              <a:off x="153193" y="5474178"/>
              <a:ext cx="8491538" cy="879952"/>
            </a:xfrm>
            <a:prstGeom prst="rect">
              <a:avLst/>
            </a:prstGeom>
          </p:spPr>
        </p:pic>
        <p:sp>
          <p:nvSpPr>
            <p:cNvPr id="37" name="Rectangle 36"/>
            <p:cNvSpPr/>
            <p:nvPr/>
          </p:nvSpPr>
          <p:spPr>
            <a:xfrm>
              <a:off x="178593" y="5573766"/>
              <a:ext cx="3402807" cy="78036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45126" y="5559224"/>
              <a:ext cx="3254374" cy="8187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193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sp>
        <p:nvSpPr>
          <p:cNvPr id="3" name="Content Placeholder 2"/>
          <p:cNvSpPr>
            <a:spLocks noGrp="1"/>
          </p:cNvSpPr>
          <p:nvPr>
            <p:ph idx="1"/>
          </p:nvPr>
        </p:nvSpPr>
        <p:spPr/>
        <p:txBody>
          <a:bodyPr/>
          <a:lstStyle/>
          <a:p>
            <a:r>
              <a:rPr lang="en-US" dirty="0" err="1" smtClean="0"/>
              <a:t>MCTest</a:t>
            </a:r>
            <a:r>
              <a:rPr lang="en-US" dirty="0" smtClean="0"/>
              <a:t> paper uses lexical matching, we generalize to </a:t>
            </a:r>
            <a:r>
              <a:rPr lang="en-US" dirty="0" smtClean="0">
                <a:solidFill>
                  <a:schemeClr val="accent1"/>
                </a:solidFill>
              </a:rPr>
              <a:t>representation units</a:t>
            </a:r>
            <a:r>
              <a:rPr lang="en-US" dirty="0" smtClean="0"/>
              <a:t> matching</a:t>
            </a:r>
            <a:endParaRPr lang="en-US" dirty="0"/>
          </a:p>
        </p:txBody>
      </p:sp>
      <p:sp>
        <p:nvSpPr>
          <p:cNvPr id="30" name="Rectangle 29"/>
          <p:cNvSpPr/>
          <p:nvPr/>
        </p:nvSpPr>
        <p:spPr>
          <a:xfrm>
            <a:off x="8887740" y="5653743"/>
            <a:ext cx="2283317" cy="523220"/>
          </a:xfrm>
          <a:prstGeom prst="rect">
            <a:avLst/>
          </a:prstGeom>
        </p:spPr>
        <p:txBody>
          <a:bodyPr wrap="none">
            <a:spAutoFit/>
          </a:bodyPr>
          <a:lstStyle/>
          <a:p>
            <a:r>
              <a:rPr lang="en-US" sz="2800" dirty="0" smtClean="0"/>
              <a:t>SRL scores 4/6</a:t>
            </a:r>
            <a:endParaRPr lang="en-US" sz="2800" dirty="0"/>
          </a:p>
        </p:txBody>
      </p:sp>
      <p:sp>
        <p:nvSpPr>
          <p:cNvPr id="5" name="Rectangle 4"/>
          <p:cNvSpPr/>
          <p:nvPr/>
        </p:nvSpPr>
        <p:spPr>
          <a:xfrm>
            <a:off x="1111496" y="3183633"/>
            <a:ext cx="8163951" cy="707886"/>
          </a:xfrm>
          <a:prstGeom prst="rect">
            <a:avLst/>
          </a:prstGeom>
        </p:spPr>
        <p:txBody>
          <a:bodyPr wrap="square">
            <a:spAutoFit/>
          </a:bodyPr>
          <a:lstStyle/>
          <a:p>
            <a:pPr lvl="1"/>
            <a:r>
              <a:rPr lang="en-US" sz="2000" dirty="0" smtClean="0"/>
              <a:t>Refused_0.1: </a:t>
            </a:r>
            <a:r>
              <a:rPr lang="en-US" dirty="0"/>
              <a:t>(</a:t>
            </a:r>
            <a:r>
              <a:rPr lang="en-US" b="1" dirty="0"/>
              <a:t>A0</a:t>
            </a:r>
            <a:r>
              <a:rPr lang="en-US" dirty="0"/>
              <a:t>:</a:t>
            </a:r>
            <a:r>
              <a:rPr lang="en-US" b="1" i="1" dirty="0">
                <a:solidFill>
                  <a:schemeClr val="accent6"/>
                </a:solidFill>
              </a:rPr>
              <a:t>The young boy from Texas</a:t>
            </a:r>
            <a:r>
              <a:rPr lang="en-US" dirty="0">
                <a:solidFill>
                  <a:schemeClr val="tx2"/>
                </a:solidFill>
              </a:rPr>
              <a:t>, </a:t>
            </a:r>
            <a:r>
              <a:rPr lang="en-US" b="1" dirty="0"/>
              <a:t>A1</a:t>
            </a:r>
            <a:r>
              <a:rPr lang="en-US" dirty="0"/>
              <a:t>:</a:t>
            </a:r>
            <a:r>
              <a:rPr lang="en-US" b="1" i="1" dirty="0"/>
              <a:t>to visit</a:t>
            </a:r>
            <a:r>
              <a:rPr lang="en-US" b="1" i="1" dirty="0">
                <a:solidFill>
                  <a:schemeClr val="tx2"/>
                </a:solidFill>
              </a:rPr>
              <a:t> </a:t>
            </a:r>
            <a:r>
              <a:rPr lang="en-US" b="1" i="1" dirty="0"/>
              <a:t>a casino in Las Vegas</a:t>
            </a:r>
            <a:r>
              <a:rPr lang="en-US" dirty="0">
                <a:solidFill>
                  <a:schemeClr val="tx2"/>
                </a:solidFill>
              </a:rPr>
              <a:t>)</a:t>
            </a:r>
            <a:endParaRPr lang="en-US" sz="2000" dirty="0" smtClean="0">
              <a:solidFill>
                <a:schemeClr val="tx2"/>
              </a:solidFill>
            </a:endParaRPr>
          </a:p>
          <a:p>
            <a:pPr lvl="1"/>
            <a:r>
              <a:rPr lang="en-US" sz="2000" b="1" dirty="0" smtClean="0"/>
              <a:t>Visit_0.1</a:t>
            </a:r>
            <a:r>
              <a:rPr lang="en-US" sz="2000" dirty="0" smtClean="0"/>
              <a:t>:	 </a:t>
            </a:r>
            <a:r>
              <a:rPr lang="en-US" dirty="0"/>
              <a:t>(</a:t>
            </a:r>
            <a:r>
              <a:rPr lang="en-US" b="1" dirty="0"/>
              <a:t>A0</a:t>
            </a:r>
            <a:r>
              <a:rPr lang="en-US" dirty="0"/>
              <a:t>:</a:t>
            </a:r>
            <a:r>
              <a:rPr lang="en-US" b="1" i="1" dirty="0">
                <a:solidFill>
                  <a:schemeClr val="accent6"/>
                </a:solidFill>
              </a:rPr>
              <a:t>The young boy from Texas</a:t>
            </a:r>
            <a:r>
              <a:rPr lang="en-US" dirty="0">
                <a:solidFill>
                  <a:schemeClr val="tx2"/>
                </a:solidFill>
              </a:rPr>
              <a:t>, </a:t>
            </a:r>
            <a:r>
              <a:rPr lang="en-US" b="1" dirty="0"/>
              <a:t>A1</a:t>
            </a:r>
            <a:r>
              <a:rPr lang="en-US" dirty="0"/>
              <a:t>: </a:t>
            </a:r>
            <a:r>
              <a:rPr lang="en-US" b="1" i="1" dirty="0">
                <a:solidFill>
                  <a:schemeClr val="accent2"/>
                </a:solidFill>
              </a:rPr>
              <a:t>a casino in Las Vegas</a:t>
            </a:r>
            <a:r>
              <a:rPr lang="en-US" dirty="0">
                <a:solidFill>
                  <a:schemeClr val="tx2"/>
                </a:solidFill>
              </a:rPr>
              <a:t>)</a:t>
            </a:r>
          </a:p>
        </p:txBody>
      </p:sp>
      <p:sp>
        <p:nvSpPr>
          <p:cNvPr id="6" name="Rectangle 5"/>
          <p:cNvSpPr/>
          <p:nvPr/>
        </p:nvSpPr>
        <p:spPr>
          <a:xfrm>
            <a:off x="1641518" y="4478377"/>
            <a:ext cx="8599761" cy="677108"/>
          </a:xfrm>
          <a:prstGeom prst="rect">
            <a:avLst/>
          </a:prstGeom>
        </p:spPr>
        <p:txBody>
          <a:bodyPr wrap="square">
            <a:spAutoFit/>
          </a:bodyPr>
          <a:lstStyle/>
          <a:p>
            <a:r>
              <a:rPr lang="en-US" sz="2000" b="1" dirty="0" smtClean="0"/>
              <a:t>Visit_0.1</a:t>
            </a:r>
            <a:r>
              <a:rPr lang="en-US" sz="2000" dirty="0" smtClean="0"/>
              <a:t>:	 </a:t>
            </a:r>
            <a:r>
              <a:rPr lang="en-US" dirty="0"/>
              <a:t>(</a:t>
            </a:r>
            <a:r>
              <a:rPr lang="en-US" b="1" dirty="0"/>
              <a:t>A0: </a:t>
            </a:r>
            <a:r>
              <a:rPr lang="en-US" b="1" i="1" dirty="0">
                <a:solidFill>
                  <a:schemeClr val="accent6"/>
                </a:solidFill>
              </a:rPr>
              <a:t>The young boy from Texas</a:t>
            </a:r>
            <a:r>
              <a:rPr lang="en-US" b="1" i="1" dirty="0">
                <a:solidFill>
                  <a:schemeClr val="tx2"/>
                </a:solidFill>
              </a:rPr>
              <a:t>,</a:t>
            </a:r>
            <a:r>
              <a:rPr lang="en-US" b="1" dirty="0"/>
              <a:t> A1:</a:t>
            </a:r>
            <a:r>
              <a:rPr lang="en-US" i="1" dirty="0">
                <a:solidFill>
                  <a:schemeClr val="tx2"/>
                </a:solidFill>
              </a:rPr>
              <a:t> </a:t>
            </a:r>
            <a:r>
              <a:rPr lang="en-US" b="1" i="1" dirty="0">
                <a:solidFill>
                  <a:schemeClr val="accent2"/>
                </a:solidFill>
              </a:rPr>
              <a:t> a casino in Las Vegas</a:t>
            </a:r>
            <a:r>
              <a:rPr lang="en-US" dirty="0"/>
              <a:t>)</a:t>
            </a:r>
            <a:r>
              <a:rPr lang="en-US" sz="2000" dirty="0" smtClean="0"/>
              <a:t/>
            </a:r>
            <a:br>
              <a:rPr lang="en-US" sz="2000" dirty="0" smtClean="0"/>
            </a:br>
            <a:endParaRPr lang="en-US" dirty="0"/>
          </a:p>
        </p:txBody>
      </p:sp>
      <p:cxnSp>
        <p:nvCxnSpPr>
          <p:cNvPr id="17" name="Straight Arrow Connector 16"/>
          <p:cNvCxnSpPr/>
          <p:nvPr/>
        </p:nvCxnSpPr>
        <p:spPr>
          <a:xfrm flipH="1" flipV="1">
            <a:off x="2137117" y="3922137"/>
            <a:ext cx="62308" cy="52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727917" y="3922138"/>
            <a:ext cx="152400" cy="40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242517" y="3945077"/>
            <a:ext cx="166292" cy="41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58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Sentence Compression</a:t>
            </a:r>
            <a:endParaRPr lang="en-US" dirty="0"/>
          </a:p>
        </p:txBody>
      </p:sp>
      <p:graphicFrame>
        <p:nvGraphicFramePr>
          <p:cNvPr id="4" name="Diagram 3"/>
          <p:cNvGraphicFramePr/>
          <p:nvPr>
            <p:extLst>
              <p:ext uri="{D42A27DB-BD31-4B8C-83A1-F6EECF244321}">
                <p14:modId xmlns:p14="http://schemas.microsoft.com/office/powerpoint/2010/main" val="2266770927"/>
              </p:ext>
            </p:extLst>
          </p:nvPr>
        </p:nvGraphicFramePr>
        <p:xfrm>
          <a:off x="4152900" y="2324100"/>
          <a:ext cx="6877050" cy="3936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2465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262069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571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Comprehension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32518098"/>
              </p:ext>
            </p:extLst>
          </p:nvPr>
        </p:nvGraphicFramePr>
        <p:xfrm>
          <a:off x="54428" y="1825625"/>
          <a:ext cx="5881914" cy="3138261"/>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Placeholder 2"/>
          <p:cNvSpPr txBox="1">
            <a:spLocks/>
          </p:cNvSpPr>
          <p:nvPr/>
        </p:nvSpPr>
        <p:spPr>
          <a:xfrm>
            <a:off x="5936342" y="1825625"/>
            <a:ext cx="54174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Better abstraction:</a:t>
            </a:r>
          </a:p>
          <a:p>
            <a:pPr marL="0" indent="0">
              <a:buNone/>
            </a:pPr>
            <a:endParaRPr lang="en-US" dirty="0" smtClean="0"/>
          </a:p>
          <a:p>
            <a:r>
              <a:rPr lang="en-US" b="1" dirty="0" smtClean="0"/>
              <a:t>VS. lexical and dependencies</a:t>
            </a:r>
            <a:r>
              <a:rPr lang="en-US" dirty="0" smtClean="0"/>
              <a:t>: </a:t>
            </a:r>
            <a:br>
              <a:rPr lang="en-US" dirty="0" smtClean="0"/>
            </a:br>
            <a:r>
              <a:rPr lang="en-US" dirty="0" smtClean="0"/>
              <a:t>Better abstraction level</a:t>
            </a:r>
            <a:br>
              <a:rPr lang="en-US" dirty="0" smtClean="0"/>
            </a:br>
            <a:endParaRPr lang="en-US" dirty="0" smtClean="0"/>
          </a:p>
          <a:p>
            <a:r>
              <a:rPr lang="en-US" b="1" dirty="0" smtClean="0"/>
              <a:t>VS. SRL</a:t>
            </a:r>
            <a:r>
              <a:rPr lang="en-US" dirty="0" smtClean="0"/>
              <a:t>:</a:t>
            </a:r>
            <a:br>
              <a:rPr lang="en-US" dirty="0" smtClean="0"/>
            </a:br>
            <a:r>
              <a:rPr lang="en-US" dirty="0" smtClean="0"/>
              <a:t>Combines separated frames into larger, more coherent ones</a:t>
            </a:r>
            <a:br>
              <a:rPr lang="en-US" dirty="0" smtClean="0"/>
            </a:br>
            <a:endParaRPr lang="en-US" dirty="0" smtClean="0"/>
          </a:p>
          <a:p>
            <a:endParaRPr lang="en-US" dirty="0"/>
          </a:p>
        </p:txBody>
      </p:sp>
    </p:spTree>
    <p:extLst>
      <p:ext uri="{BB962C8B-B14F-4D97-AF65-F5344CB8AC3E}">
        <p14:creationId xmlns:p14="http://schemas.microsoft.com/office/powerpoint/2010/main" val="96399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b="1" dirty="0" smtClean="0">
                <a:solidFill>
                  <a:schemeClr val="accent1"/>
                </a:solidFill>
              </a:rPr>
              <a:t>Open </a:t>
            </a:r>
            <a:r>
              <a:rPr lang="en-US" b="1" dirty="0" smtClean="0">
                <a:solidFill>
                  <a:schemeClr val="accent1"/>
                </a:solidFill>
              </a:rPr>
              <a:t>Information Extraction </a:t>
            </a:r>
            <a:r>
              <a:rPr lang="en-US" dirty="0" smtClean="0"/>
              <a:t>was developed as an end-goal on itself</a:t>
            </a:r>
            <a:br>
              <a:rPr lang="en-US" dirty="0" smtClean="0"/>
            </a:br>
            <a:endParaRPr lang="en-US" dirty="0" smtClean="0"/>
          </a:p>
          <a:p>
            <a:r>
              <a:rPr lang="en-US" dirty="0" smtClean="0"/>
              <a:t>…Yet it makes </a:t>
            </a:r>
            <a:r>
              <a:rPr lang="en-US" b="1" dirty="0" smtClean="0">
                <a:solidFill>
                  <a:schemeClr val="accent2"/>
                </a:solidFill>
              </a:rPr>
              <a:t>structural decisions</a:t>
            </a:r>
            <a:br>
              <a:rPr lang="en-US" b="1" dirty="0" smtClean="0">
                <a:solidFill>
                  <a:schemeClr val="accent2"/>
                </a:solidFill>
              </a:rPr>
            </a:br>
            <a:endParaRPr lang="en-US" b="1" dirty="0" smtClean="0">
              <a:solidFill>
                <a:schemeClr val="accent2"/>
              </a:solidFill>
            </a:endParaRPr>
          </a:p>
          <a:p>
            <a:pPr marL="0" indent="0">
              <a:buNone/>
            </a:pPr>
            <a:endParaRPr lang="en-US" i="1" dirty="0" smtClean="0"/>
          </a:p>
          <a:p>
            <a:pPr marL="0" indent="0" algn="ctr">
              <a:buNone/>
            </a:pPr>
            <a:r>
              <a:rPr lang="en-US" i="1" dirty="0" smtClean="0"/>
              <a:t>Can Open IE serve as a useful </a:t>
            </a:r>
            <a:r>
              <a:rPr lang="en-US" b="1" i="1" dirty="0" smtClean="0"/>
              <a:t>intermediate representation</a:t>
            </a:r>
            <a:r>
              <a:rPr lang="en-US" i="1" dirty="0" smtClean="0"/>
              <a:t>?</a:t>
            </a:r>
            <a:endParaRPr lang="en-US" i="1" dirty="0"/>
          </a:p>
        </p:txBody>
      </p:sp>
    </p:spTree>
    <p:extLst>
      <p:ext uri="{BB962C8B-B14F-4D97-AF65-F5344CB8AC3E}">
        <p14:creationId xmlns:p14="http://schemas.microsoft.com/office/powerpoint/2010/main" val="18761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Information Extraction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353" y="2321169"/>
            <a:ext cx="2523745" cy="2704938"/>
          </a:xfrm>
          <a:prstGeom prst="rect">
            <a:avLst/>
          </a:prstGeom>
          <a:scene3d>
            <a:camera prst="orthographicFront"/>
            <a:lightRig rig="threePt" dir="t"/>
          </a:scene3d>
          <a:sp3d>
            <a:bevelT/>
          </a:sp3d>
        </p:spPr>
      </p:pic>
      <p:cxnSp>
        <p:nvCxnSpPr>
          <p:cNvPr id="6" name="Straight Arrow Connector 5"/>
          <p:cNvCxnSpPr/>
          <p:nvPr/>
        </p:nvCxnSpPr>
        <p:spPr>
          <a:xfrm>
            <a:off x="4182914" y="3516923"/>
            <a:ext cx="1205012" cy="140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a:spLocks noGrp="1" noChangeArrowheads="1"/>
          </p:cNvSpPr>
          <p:nvPr/>
        </p:nvSpPr>
        <p:spPr bwMode="auto">
          <a:xfrm>
            <a:off x="5589564" y="2321169"/>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(John, </a:t>
            </a:r>
            <a:r>
              <a:rPr lang="en-GB" b="1" dirty="0" smtClean="0"/>
              <a:t>married</a:t>
            </a:r>
            <a:r>
              <a:rPr lang="en-GB" dirty="0" smtClean="0"/>
              <a:t>, </a:t>
            </a:r>
            <a:r>
              <a:rPr lang="en-GB" dirty="0" smtClean="0"/>
              <a:t>Yoko)</a:t>
            </a:r>
            <a:endParaRPr lang="en-GB" dirty="0" smtClean="0"/>
          </a:p>
          <a:p>
            <a:pPr>
              <a:buFontTx/>
              <a:buNone/>
            </a:pPr>
            <a:r>
              <a:rPr lang="en-GB" sz="2400" dirty="0" smtClean="0">
                <a:solidFill>
                  <a:prstClr val="black"/>
                </a:solidFill>
              </a:rPr>
              <a:t>	</a:t>
            </a:r>
            <a:endParaRPr lang="en-GB" dirty="0" smtClean="0"/>
          </a:p>
          <a:p>
            <a:pPr>
              <a:buFontTx/>
              <a:buNone/>
            </a:pPr>
            <a:endParaRPr lang="en-GB" dirty="0" smtClean="0"/>
          </a:p>
        </p:txBody>
      </p:sp>
      <p:sp>
        <p:nvSpPr>
          <p:cNvPr id="9" name="Rectangle 8"/>
          <p:cNvSpPr>
            <a:spLocks noGrp="1" noChangeArrowheads="1"/>
          </p:cNvSpPr>
          <p:nvPr/>
        </p:nvSpPr>
        <p:spPr bwMode="auto">
          <a:xfrm>
            <a:off x="5589564" y="3214751"/>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(John, </a:t>
            </a:r>
            <a:r>
              <a:rPr lang="en-GB" b="1" dirty="0" smtClean="0"/>
              <a:t>wanted to leave</a:t>
            </a:r>
            <a:r>
              <a:rPr lang="en-GB" dirty="0" smtClean="0"/>
              <a:t>, the band)</a:t>
            </a:r>
          </a:p>
          <a:p>
            <a:pPr>
              <a:buFontTx/>
              <a:buNone/>
            </a:pPr>
            <a:r>
              <a:rPr lang="en-GB" sz="2400" dirty="0" smtClean="0">
                <a:solidFill>
                  <a:prstClr val="black"/>
                </a:solidFill>
              </a:rPr>
              <a:t>	</a:t>
            </a:r>
            <a:endParaRPr lang="en-GB" dirty="0" smtClean="0"/>
          </a:p>
          <a:p>
            <a:pPr>
              <a:buFontTx/>
              <a:buNone/>
            </a:pPr>
            <a:endParaRPr lang="en-GB" dirty="0" smtClean="0"/>
          </a:p>
        </p:txBody>
      </p:sp>
      <p:sp>
        <p:nvSpPr>
          <p:cNvPr id="10" name="Rectangle 9"/>
          <p:cNvSpPr>
            <a:spLocks noGrp="1" noChangeArrowheads="1"/>
          </p:cNvSpPr>
          <p:nvPr/>
        </p:nvSpPr>
        <p:spPr bwMode="auto">
          <a:xfrm>
            <a:off x="5589564" y="4108333"/>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(The </a:t>
            </a:r>
            <a:r>
              <a:rPr lang="en-GB" dirty="0"/>
              <a:t>B</a:t>
            </a:r>
            <a:r>
              <a:rPr lang="en-GB" dirty="0" smtClean="0"/>
              <a:t>eatles, </a:t>
            </a:r>
            <a:r>
              <a:rPr lang="en-GB" b="1" dirty="0" smtClean="0"/>
              <a:t>broke up</a:t>
            </a:r>
            <a:r>
              <a:rPr lang="en-GB" dirty="0" smtClean="0"/>
              <a:t>)</a:t>
            </a:r>
          </a:p>
          <a:p>
            <a:pPr>
              <a:buFontTx/>
              <a:buNone/>
            </a:pPr>
            <a:r>
              <a:rPr lang="en-GB" sz="2400" dirty="0" smtClean="0">
                <a:solidFill>
                  <a:prstClr val="black"/>
                </a:solidFill>
              </a:rPr>
              <a:t>	</a:t>
            </a:r>
            <a:endParaRPr lang="en-GB" dirty="0" smtClean="0"/>
          </a:p>
          <a:p>
            <a:pPr>
              <a:buFontTx/>
              <a:buNone/>
            </a:pPr>
            <a:endParaRPr lang="en-GB" dirty="0" smtClean="0"/>
          </a:p>
        </p:txBody>
      </p:sp>
    </p:spTree>
    <p:extLst>
      <p:ext uri="{BB962C8B-B14F-4D97-AF65-F5344CB8AC3E}">
        <p14:creationId xmlns:p14="http://schemas.microsoft.com/office/powerpoint/2010/main" val="346546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Information Extraction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353" y="2321169"/>
            <a:ext cx="2523745" cy="2704938"/>
          </a:xfrm>
          <a:prstGeom prst="rect">
            <a:avLst/>
          </a:prstGeom>
          <a:scene3d>
            <a:camera prst="orthographicFront"/>
            <a:lightRig rig="threePt" dir="t"/>
          </a:scene3d>
          <a:sp3d>
            <a:bevelT/>
          </a:sp3d>
        </p:spPr>
      </p:pic>
      <p:cxnSp>
        <p:nvCxnSpPr>
          <p:cNvPr id="6" name="Straight Arrow Connector 5"/>
          <p:cNvCxnSpPr/>
          <p:nvPr/>
        </p:nvCxnSpPr>
        <p:spPr>
          <a:xfrm>
            <a:off x="4182914" y="3516923"/>
            <a:ext cx="1205012" cy="1406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a:spLocks noGrp="1" noChangeArrowheads="1"/>
          </p:cNvSpPr>
          <p:nvPr/>
        </p:nvSpPr>
        <p:spPr bwMode="auto">
          <a:xfrm>
            <a:off x="5589564" y="2321169"/>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solidFill>
                  <a:prstClr val="black"/>
                </a:solidFill>
              </a:rPr>
              <a:t>	</a:t>
            </a:r>
            <a:endParaRPr lang="en-GB" dirty="0" smtClean="0"/>
          </a:p>
          <a:p>
            <a:pPr>
              <a:buFontTx/>
              <a:buNone/>
            </a:pPr>
            <a:endParaRPr lang="en-GB" dirty="0" smtClean="0"/>
          </a:p>
        </p:txBody>
      </p:sp>
      <p:sp>
        <p:nvSpPr>
          <p:cNvPr id="9" name="Rectangle 8"/>
          <p:cNvSpPr>
            <a:spLocks noGrp="1" noChangeArrowheads="1"/>
          </p:cNvSpPr>
          <p:nvPr/>
        </p:nvSpPr>
        <p:spPr bwMode="auto">
          <a:xfrm>
            <a:off x="5589564" y="3214751"/>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(John, </a:t>
            </a:r>
            <a:r>
              <a:rPr lang="en-GB" b="1" dirty="0" smtClean="0"/>
              <a:t>wanted to leave</a:t>
            </a:r>
            <a:r>
              <a:rPr lang="en-GB" dirty="0" smtClean="0"/>
              <a:t>, the band)</a:t>
            </a:r>
          </a:p>
          <a:p>
            <a:pPr>
              <a:buFontTx/>
              <a:buNone/>
            </a:pPr>
            <a:r>
              <a:rPr lang="en-GB" sz="2400" dirty="0" smtClean="0">
                <a:solidFill>
                  <a:prstClr val="black"/>
                </a:solidFill>
              </a:rPr>
              <a:t>	</a:t>
            </a:r>
            <a:endParaRPr lang="en-GB" dirty="0" smtClean="0"/>
          </a:p>
          <a:p>
            <a:pPr>
              <a:buFontTx/>
              <a:buNone/>
            </a:pPr>
            <a:endParaRPr lang="en-GB" dirty="0" smtClean="0"/>
          </a:p>
        </p:txBody>
      </p:sp>
      <p:sp>
        <p:nvSpPr>
          <p:cNvPr id="10" name="Rectangle 9"/>
          <p:cNvSpPr>
            <a:spLocks noGrp="1" noChangeArrowheads="1"/>
          </p:cNvSpPr>
          <p:nvPr/>
        </p:nvSpPr>
        <p:spPr bwMode="auto">
          <a:xfrm>
            <a:off x="5589564" y="4108333"/>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sz="2400" dirty="0" smtClean="0">
                <a:solidFill>
                  <a:prstClr val="black"/>
                </a:solidFill>
              </a:rPr>
              <a:t>	</a:t>
            </a:r>
            <a:endParaRPr lang="en-GB" dirty="0" smtClean="0"/>
          </a:p>
          <a:p>
            <a:pPr>
              <a:buFontTx/>
              <a:buNone/>
            </a:pPr>
            <a:endParaRPr lang="en-GB" dirty="0" smtClean="0"/>
          </a:p>
        </p:txBody>
      </p:sp>
      <p:cxnSp>
        <p:nvCxnSpPr>
          <p:cNvPr id="5" name="Straight Arrow Connector 4"/>
          <p:cNvCxnSpPr/>
          <p:nvPr/>
        </p:nvCxnSpPr>
        <p:spPr>
          <a:xfrm flipV="1">
            <a:off x="10585342" y="3983064"/>
            <a:ext cx="15499" cy="836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258732" y="3983064"/>
            <a:ext cx="15499" cy="836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24465" y="5062083"/>
            <a:ext cx="1201483" cy="400110"/>
          </a:xfrm>
          <a:prstGeom prst="rect">
            <a:avLst/>
          </a:prstGeom>
          <a:noFill/>
        </p:spPr>
        <p:txBody>
          <a:bodyPr wrap="none" rtlCol="0">
            <a:spAutoFit/>
          </a:bodyPr>
          <a:lstStyle/>
          <a:p>
            <a:r>
              <a:rPr lang="en-US" sz="2000" dirty="0" smtClean="0"/>
              <a:t>argument</a:t>
            </a:r>
            <a:endParaRPr lang="en-US" sz="2000" dirty="0"/>
          </a:p>
        </p:txBody>
      </p:sp>
      <p:cxnSp>
        <p:nvCxnSpPr>
          <p:cNvPr id="12" name="Straight Arrow Connector 11"/>
          <p:cNvCxnSpPr/>
          <p:nvPr/>
        </p:nvCxnSpPr>
        <p:spPr>
          <a:xfrm flipV="1">
            <a:off x="8406538" y="3983064"/>
            <a:ext cx="15499" cy="83690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35576" y="5062083"/>
            <a:ext cx="1201483" cy="400110"/>
          </a:xfrm>
          <a:prstGeom prst="rect">
            <a:avLst/>
          </a:prstGeom>
          <a:noFill/>
        </p:spPr>
        <p:txBody>
          <a:bodyPr wrap="none" rtlCol="0">
            <a:spAutoFit/>
          </a:bodyPr>
          <a:lstStyle/>
          <a:p>
            <a:r>
              <a:rPr lang="en-US" sz="2000" dirty="0" smtClean="0"/>
              <a:t>argument</a:t>
            </a:r>
            <a:endParaRPr lang="en-US" sz="2000" dirty="0"/>
          </a:p>
        </p:txBody>
      </p:sp>
      <p:sp>
        <p:nvSpPr>
          <p:cNvPr id="14" name="TextBox 13"/>
          <p:cNvSpPr txBox="1"/>
          <p:nvPr/>
        </p:nvSpPr>
        <p:spPr>
          <a:xfrm>
            <a:off x="7880020" y="5062083"/>
            <a:ext cx="1167884" cy="400110"/>
          </a:xfrm>
          <a:prstGeom prst="rect">
            <a:avLst/>
          </a:prstGeom>
          <a:noFill/>
        </p:spPr>
        <p:txBody>
          <a:bodyPr wrap="none" rtlCol="0">
            <a:spAutoFit/>
          </a:bodyPr>
          <a:lstStyle/>
          <a:p>
            <a:r>
              <a:rPr lang="en-US" sz="2000" dirty="0" smtClean="0"/>
              <a:t>predicate</a:t>
            </a:r>
            <a:endParaRPr lang="en-US" sz="2000" dirty="0"/>
          </a:p>
        </p:txBody>
      </p:sp>
    </p:spTree>
    <p:extLst>
      <p:ext uri="{BB962C8B-B14F-4D97-AF65-F5344CB8AC3E}">
        <p14:creationId xmlns:p14="http://schemas.microsoft.com/office/powerpoint/2010/main" val="32037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IE as Intermediate Representation</a:t>
            </a:r>
            <a:endParaRPr lang="en-US" dirty="0"/>
          </a:p>
        </p:txBody>
      </p:sp>
      <p:sp>
        <p:nvSpPr>
          <p:cNvPr id="4" name="Rectangle 3"/>
          <p:cNvSpPr>
            <a:spLocks noGrp="1" noChangeArrowheads="1"/>
          </p:cNvSpPr>
          <p:nvPr/>
        </p:nvSpPr>
        <p:spPr bwMode="auto">
          <a:xfrm>
            <a:off x="5257800" y="3016357"/>
            <a:ext cx="6096000"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(John, </a:t>
            </a:r>
            <a:r>
              <a:rPr lang="en-GB" b="1" dirty="0" smtClean="0">
                <a:solidFill>
                  <a:schemeClr val="accent1"/>
                </a:solidFill>
              </a:rPr>
              <a:t>wanted to leave</a:t>
            </a:r>
            <a:r>
              <a:rPr lang="en-GB" dirty="0" smtClean="0"/>
              <a:t>, the band)</a:t>
            </a:r>
          </a:p>
          <a:p>
            <a:pPr>
              <a:buFontTx/>
              <a:buNone/>
            </a:pPr>
            <a:r>
              <a:rPr lang="en-GB" sz="2400" dirty="0" smtClean="0">
                <a:solidFill>
                  <a:prstClr val="black"/>
                </a:solidFill>
              </a:rPr>
              <a:t>	</a:t>
            </a:r>
            <a:endParaRPr lang="en-GB" dirty="0" smtClean="0"/>
          </a:p>
          <a:p>
            <a:pPr>
              <a:buFontTx/>
              <a:buNone/>
            </a:pPr>
            <a:endParaRPr lang="en-GB" dirty="0" smtClean="0"/>
          </a:p>
        </p:txBody>
      </p:sp>
      <p:sp>
        <p:nvSpPr>
          <p:cNvPr id="10" name="Rectangle 9"/>
          <p:cNvSpPr>
            <a:spLocks noGrp="1" noChangeArrowheads="1"/>
          </p:cNvSpPr>
          <p:nvPr/>
        </p:nvSpPr>
        <p:spPr bwMode="auto">
          <a:xfrm>
            <a:off x="6955302" y="4001294"/>
            <a:ext cx="4215618" cy="52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GB" dirty="0" smtClean="0"/>
              <a:t>(The Beatles, </a:t>
            </a:r>
            <a:r>
              <a:rPr lang="en-GB" b="1" dirty="0" smtClean="0">
                <a:solidFill>
                  <a:schemeClr val="accent2"/>
                </a:solidFill>
              </a:rPr>
              <a:t>broke up</a:t>
            </a:r>
            <a:r>
              <a:rPr lang="en-GB" dirty="0" smtClean="0"/>
              <a:t>)</a:t>
            </a:r>
          </a:p>
          <a:p>
            <a:pPr>
              <a:buFontTx/>
              <a:buNone/>
            </a:pPr>
            <a:r>
              <a:rPr lang="en-GB" sz="2400" dirty="0" smtClean="0">
                <a:solidFill>
                  <a:prstClr val="black"/>
                </a:solidFill>
              </a:rPr>
              <a:t>	</a:t>
            </a:r>
            <a:endParaRPr lang="en-GB" dirty="0" smtClean="0"/>
          </a:p>
          <a:p>
            <a:pPr>
              <a:buFontTx/>
              <a:buNone/>
            </a:pPr>
            <a:endParaRPr lang="en-GB" dirty="0" smtClean="0"/>
          </a:p>
        </p:txBody>
      </p:sp>
      <p:sp>
        <p:nvSpPr>
          <p:cNvPr id="12" name="Content Placeholder 2"/>
          <p:cNvSpPr>
            <a:spLocks noGrp="1"/>
          </p:cNvSpPr>
          <p:nvPr>
            <p:ph idx="1"/>
          </p:nvPr>
        </p:nvSpPr>
        <p:spPr>
          <a:xfrm>
            <a:off x="838200" y="1825625"/>
            <a:ext cx="10515600" cy="4351338"/>
          </a:xfrm>
        </p:spPr>
        <p:txBody>
          <a:bodyPr/>
          <a:lstStyle/>
          <a:p>
            <a:r>
              <a:rPr lang="en-US" dirty="0" smtClean="0"/>
              <a:t>Infinitives and multi word predicates</a:t>
            </a:r>
            <a:endParaRPr lang="en-US" dirty="0" smtClean="0">
              <a:solidFill>
                <a:schemeClr val="accent1"/>
              </a:solidFill>
            </a:endParaRPr>
          </a:p>
        </p:txBody>
      </p:sp>
    </p:spTree>
    <p:extLst>
      <p:ext uri="{BB962C8B-B14F-4D97-AF65-F5344CB8AC3E}">
        <p14:creationId xmlns:p14="http://schemas.microsoft.com/office/powerpoint/2010/main" val="33505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7753</TotalTime>
  <Words>2898</Words>
  <Application>Microsoft Office PowerPoint</Application>
  <PresentationFormat>Widescreen</PresentationFormat>
  <Paragraphs>485</Paragraphs>
  <Slides>51</Slides>
  <Notes>48</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Office Theme</vt:lpstr>
      <vt:lpstr>Open IE as an Intermediate Structure for Semantic Tasks</vt:lpstr>
      <vt:lpstr>Sentence Level Semantic Application</vt:lpstr>
      <vt:lpstr>Example: Sentence Compression</vt:lpstr>
      <vt:lpstr>Example: Sentence Compression</vt:lpstr>
      <vt:lpstr>Example: Sentence Compression</vt:lpstr>
      <vt:lpstr>Research Question</vt:lpstr>
      <vt:lpstr>Open Information Extraction</vt:lpstr>
      <vt:lpstr>Open Information Extraction</vt:lpstr>
      <vt:lpstr>Open IE as Intermediate Representation</vt:lpstr>
      <vt:lpstr>Open IE as Intermediate Representation</vt:lpstr>
      <vt:lpstr>Open IE as Intermediate Representation</vt:lpstr>
      <vt:lpstr>Open IE as Intermediate Representation</vt:lpstr>
      <vt:lpstr>Open IE as Intermediate Representation</vt:lpstr>
      <vt:lpstr>Open IE as Intermediate Representation</vt:lpstr>
      <vt:lpstr>Open IE as Intermediate Representation</vt:lpstr>
      <vt:lpstr>Quantitative Analysis</vt:lpstr>
      <vt:lpstr>Quantitative Analysis</vt:lpstr>
      <vt:lpstr>Quantitative Analysis</vt:lpstr>
      <vt:lpstr>Quantitative Analysis</vt:lpstr>
      <vt:lpstr>Quantitative Analysis</vt:lpstr>
      <vt:lpstr>Quantitative Analysis</vt:lpstr>
      <vt:lpstr>Textual Similarity</vt:lpstr>
      <vt:lpstr>Word Analogies</vt:lpstr>
      <vt:lpstr>Word Analogies</vt:lpstr>
      <vt:lpstr>Word Analogies</vt:lpstr>
      <vt:lpstr>Word Analogies</vt:lpstr>
      <vt:lpstr>Word Analogies</vt:lpstr>
      <vt:lpstr>Reading Comprehension</vt:lpstr>
      <vt:lpstr>Textual Similarity and Analogies</vt:lpstr>
      <vt:lpstr>Computing Embeddings</vt:lpstr>
      <vt:lpstr>Computing Embeddings</vt:lpstr>
      <vt:lpstr>Computing Embeddings</vt:lpstr>
      <vt:lpstr>Computing Embeddings</vt:lpstr>
      <vt:lpstr>Computing Embeddings</vt:lpstr>
      <vt:lpstr>Results on Textual Similarity</vt:lpstr>
      <vt:lpstr>Results on Textual Similarity</vt:lpstr>
      <vt:lpstr>Results on Analogies</vt:lpstr>
      <vt:lpstr>Results on Analogies</vt:lpstr>
      <vt:lpstr>Domain vs. Functional Similarity</vt:lpstr>
      <vt:lpstr>Computing Embeddings</vt:lpstr>
      <vt:lpstr>Concluding Example</vt:lpstr>
      <vt:lpstr>Conclusions</vt:lpstr>
      <vt:lpstr>Why does Open IE do better?</vt:lpstr>
      <vt:lpstr>Reading Comprehension</vt:lpstr>
      <vt:lpstr>Reading Comprehension</vt:lpstr>
      <vt:lpstr>Reading Comprehension</vt:lpstr>
      <vt:lpstr>Reading Comprehension</vt:lpstr>
      <vt:lpstr>Reading Comprehension</vt:lpstr>
      <vt:lpstr>Reading Comprehension</vt:lpstr>
      <vt:lpstr>Reading Comprehension</vt:lpstr>
      <vt:lpstr>Reading Comprehension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IE as an Intermediate Structure for Semantic Tasks</dc:title>
  <dc:creator>Gabriel Stanovsky</dc:creator>
  <cp:lastModifiedBy>Gabriel Stanovsky</cp:lastModifiedBy>
  <cp:revision>95</cp:revision>
  <dcterms:created xsi:type="dcterms:W3CDTF">2015-07-11T18:41:45Z</dcterms:created>
  <dcterms:modified xsi:type="dcterms:W3CDTF">2015-07-28T09:57:39Z</dcterms:modified>
</cp:coreProperties>
</file>