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Stanovsky" initials="GS" lastIdx="7" clrIdx="0">
    <p:extLst>
      <p:ext uri="{19B8F6BF-5375-455C-9EA6-DF929625EA0E}">
        <p15:presenceInfo xmlns:p15="http://schemas.microsoft.com/office/powerpoint/2012/main" userId="1742594134ae0b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5C9D99"/>
    <a:srgbClr val="72951A"/>
    <a:srgbClr val="C5E672"/>
    <a:srgbClr val="CCFFCC"/>
    <a:srgbClr val="98C723"/>
    <a:srgbClr val="006666"/>
    <a:srgbClr val="66FF33"/>
    <a:srgbClr val="00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9" autoAdjust="0"/>
    <p:restoredTop sz="94660"/>
  </p:normalViewPr>
  <p:slideViewPr>
    <p:cSldViewPr>
      <p:cViewPr>
        <p:scale>
          <a:sx n="33" d="100"/>
          <a:sy n="33" d="100"/>
        </p:scale>
        <p:origin x="-3660" y="-190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024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9214"/>
            <a:ext cx="9874956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2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8350"/>
            <a:ext cx="138985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9pPr>
    </p:titleStyle>
    <p:bodyStyle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18542"/>
              </p:ext>
            </p:extLst>
          </p:nvPr>
        </p:nvGraphicFramePr>
        <p:xfrm>
          <a:off x="24203053" y="9549472"/>
          <a:ext cx="10161718" cy="561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/>
                <a:gridCol w="7113717"/>
              </a:tblGrid>
              <a:tr h="100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Predicate: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n-lt"/>
                        </a:rPr>
                        <a:t>get</a:t>
                      </a:r>
                      <a:endParaRPr lang="en-US" sz="4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0787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   Tense</a:t>
                      </a: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:</a:t>
                      </a:r>
                      <a:endParaRPr kumimoji="0" lang="en-US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tantia" panose="02030602050306030303" pitchFamily="18" charset="0"/>
                        </a:rPr>
                        <a:t>Future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Subject: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you 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6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Object: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more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3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Prep: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0" lang="en-US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syntax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0" y="14648688"/>
            <a:ext cx="43891200" cy="7589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-62036" y="23600664"/>
            <a:ext cx="19188235" cy="9317736"/>
          </a:xfrm>
          <a:prstGeom prst="rect">
            <a:avLst/>
          </a:prstGeom>
          <a:noFill/>
          <a:ln w="635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0784312" y="23600664"/>
            <a:ext cx="23260818" cy="3223662"/>
          </a:xfrm>
          <a:prstGeom prst="rect">
            <a:avLst/>
          </a:prstGeom>
          <a:noFill/>
          <a:ln w="635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20780680" y="28727400"/>
            <a:ext cx="23206537" cy="4191000"/>
          </a:xfrm>
          <a:prstGeom prst="rect">
            <a:avLst/>
          </a:prstGeom>
          <a:noFill/>
          <a:ln w="635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23030447" y="5358383"/>
            <a:ext cx="20956770" cy="8796528"/>
          </a:xfrm>
          <a:prstGeom prst="rect">
            <a:avLst/>
          </a:prstGeom>
          <a:noFill/>
          <a:ln w="63500" cap="flat" cmpd="thinThick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/>
          </p:nvPr>
        </p:nvGraphicFramePr>
        <p:xfrm>
          <a:off x="31775400" y="10161873"/>
          <a:ext cx="5668706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705"/>
                <a:gridCol w="2568001"/>
              </a:tblGrid>
              <a:tr h="638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Predicate: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</a:rPr>
                        <a:t>willing</a:t>
                      </a:r>
                      <a:endParaRPr lang="en-US" sz="44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062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   Tense</a:t>
                      </a: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:</a:t>
                      </a:r>
                      <a:endParaRPr kumimoji="0" lang="en-US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Present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8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Subject: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you 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7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Comp:</a:t>
                      </a:r>
                      <a:endParaRPr lang="en-US" sz="4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4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en-US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*</a:t>
                      </a:r>
                      <a:endParaRPr lang="en-US" sz="5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0" name="Curved Connector 129"/>
          <p:cNvCxnSpPr>
            <a:stCxn id="134" idx="3"/>
            <a:endCxn id="137" idx="1"/>
          </p:cNvCxnSpPr>
          <p:nvPr/>
        </p:nvCxnSpPr>
        <p:spPr>
          <a:xfrm flipV="1">
            <a:off x="35692464" y="12343343"/>
            <a:ext cx="2291226" cy="146969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 bwMode="auto">
          <a:xfrm>
            <a:off x="24091530" y="9324886"/>
            <a:ext cx="5496128" cy="5478433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l" defTabSz="685800">
              <a:lnSpc>
                <a:spcPct val="150000"/>
              </a:lnSpc>
            </a:pPr>
            <a:endParaRPr lang="en-US" sz="3600" b="1" dirty="0"/>
          </a:p>
          <a:p>
            <a:pPr algn="l" defTabSz="685800">
              <a:lnSpc>
                <a:spcPct val="150000"/>
              </a:lnSpc>
            </a:pPr>
            <a:r>
              <a:rPr lang="en-US" sz="3600" b="1" dirty="0" smtClean="0"/>
              <a:t> </a:t>
            </a:r>
            <a:endParaRPr lang="en-US" sz="3600" b="1" dirty="0"/>
          </a:p>
          <a:p>
            <a:pPr algn="l" defTabSz="685800" rtl="0">
              <a:lnSpc>
                <a:spcPct val="150000"/>
              </a:lnSpc>
            </a:pPr>
            <a:endParaRPr lang="en-US" sz="3600" b="1" dirty="0"/>
          </a:p>
          <a:p>
            <a:pPr algn="l" defTabSz="685800">
              <a:lnSpc>
                <a:spcPct val="150000"/>
              </a:lnSpc>
            </a:pPr>
            <a:r>
              <a:rPr lang="en-US" sz="3600" b="1" dirty="0"/>
              <a:t>  </a:t>
            </a:r>
          </a:p>
          <a:p>
            <a:pPr algn="l" defTabSz="685800">
              <a:lnSpc>
                <a:spcPct val="150000"/>
              </a:lnSpc>
            </a:pPr>
            <a:r>
              <a:rPr lang="en-US" sz="1050" b="1" dirty="0"/>
              <a:t>	</a:t>
            </a:r>
            <a:br>
              <a:rPr lang="en-US" sz="1050" b="1" dirty="0"/>
            </a:br>
            <a:endParaRPr lang="en-US" sz="1050" b="1" dirty="0"/>
          </a:p>
          <a:p>
            <a:pPr algn="l" defTabSz="685800">
              <a:lnSpc>
                <a:spcPct val="150000"/>
              </a:lnSpc>
            </a:pPr>
            <a:endParaRPr lang="en-US" sz="1050" dirty="0"/>
          </a:p>
        </p:txBody>
      </p:sp>
      <p:sp>
        <p:nvSpPr>
          <p:cNvPr id="131" name="Rounded Rectangle 130"/>
          <p:cNvSpPr/>
          <p:nvPr/>
        </p:nvSpPr>
        <p:spPr bwMode="auto">
          <a:xfrm>
            <a:off x="31670654" y="10158151"/>
            <a:ext cx="5562600" cy="4217325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lnSpc>
                <a:spcPct val="150000"/>
              </a:lnSpc>
            </a:pPr>
            <a:endParaRPr lang="en-US" sz="3600" b="1" dirty="0"/>
          </a:p>
          <a:p>
            <a:pPr defTabSz="685800">
              <a:lnSpc>
                <a:spcPct val="150000"/>
              </a:lnSpc>
            </a:pPr>
            <a:endParaRPr lang="en-US" sz="3600" b="1" dirty="0"/>
          </a:p>
          <a:p>
            <a:pPr defTabSz="685800">
              <a:lnSpc>
                <a:spcPct val="150000"/>
              </a:lnSpc>
            </a:pPr>
            <a:endParaRPr lang="en-US" sz="3600" b="1" dirty="0"/>
          </a:p>
          <a:p>
            <a:pPr defTabSz="685800">
              <a:lnSpc>
                <a:spcPct val="150000"/>
              </a:lnSpc>
            </a:pPr>
            <a:r>
              <a:rPr lang="en-US" sz="3600" b="1" dirty="0"/>
              <a:t>  </a:t>
            </a:r>
          </a:p>
          <a:p>
            <a:pPr defTabSz="685800">
              <a:lnSpc>
                <a:spcPct val="150000"/>
              </a:lnSpc>
            </a:pPr>
            <a:r>
              <a:rPr lang="en-US" sz="3600" b="1" dirty="0"/>
              <a:t>	</a:t>
            </a:r>
            <a:br>
              <a:rPr lang="en-US" sz="3600" b="1" dirty="0"/>
            </a:br>
            <a:endParaRPr lang="en-US" sz="3600" b="1" dirty="0"/>
          </a:p>
          <a:p>
            <a:pPr defTabSz="685800">
              <a:lnSpc>
                <a:spcPct val="150000"/>
              </a:lnSpc>
            </a:pPr>
            <a:endParaRPr lang="en-US" sz="3600" b="1" dirty="0"/>
          </a:p>
        </p:txBody>
      </p:sp>
      <p:sp>
        <p:nvSpPr>
          <p:cNvPr id="134" name="Rounded Rectangle 133"/>
          <p:cNvSpPr/>
          <p:nvPr/>
        </p:nvSpPr>
        <p:spPr bwMode="auto">
          <a:xfrm>
            <a:off x="34942027" y="13614138"/>
            <a:ext cx="750437" cy="397801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14313" indent="-214313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graphicFrame>
        <p:nvGraphicFramePr>
          <p:cNvPr id="138" name="Table 137"/>
          <p:cNvGraphicFramePr>
            <a:graphicFrameLocks noGrp="1"/>
          </p:cNvGraphicFramePr>
          <p:nvPr>
            <p:extLst/>
          </p:nvPr>
        </p:nvGraphicFramePr>
        <p:xfrm>
          <a:off x="38067768" y="10854518"/>
          <a:ext cx="545314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832"/>
                <a:gridCol w="2906311"/>
              </a:tblGrid>
              <a:tr h="1224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Predicate: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make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effort </a:t>
                      </a:r>
                      <a:endParaRPr lang="en-US" sz="400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8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7ECE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Subject: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4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you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9" name="Curved Connector 138"/>
          <p:cNvCxnSpPr>
            <a:stCxn id="131" idx="1"/>
          </p:cNvCxnSpPr>
          <p:nvPr/>
        </p:nvCxnSpPr>
        <p:spPr>
          <a:xfrm rot="10800000" flipV="1">
            <a:off x="29654130" y="12266814"/>
            <a:ext cx="2016524" cy="14650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32"/>
          <p:cNvSpPr txBox="1">
            <a:spLocks noChangeArrowheads="1"/>
          </p:cNvSpPr>
          <p:nvPr/>
        </p:nvSpPr>
        <p:spPr bwMode="auto">
          <a:xfrm>
            <a:off x="29654130" y="10930718"/>
            <a:ext cx="2520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ja-JP" sz="3200" b="0" dirty="0" smtClean="0">
                <a:solidFill>
                  <a:srgbClr val="E7ECED">
                    <a:lumMod val="50000"/>
                  </a:srgbClr>
                </a:solidFill>
                <a:latin typeface="Arial" charset="0"/>
                <a:cs typeface="+mn-cs"/>
              </a:rPr>
              <a:t>COND(IF</a:t>
            </a:r>
            <a:r>
              <a:rPr lang="en-US" altLang="ja-JP" sz="3600" b="0" dirty="0" smtClean="0">
                <a:solidFill>
                  <a:srgbClr val="E7ECED">
                    <a:lumMod val="50000"/>
                  </a:srgbClr>
                </a:solidFill>
                <a:latin typeface="Arial" charset="0"/>
                <a:cs typeface="+mn-cs"/>
              </a:rPr>
              <a:t>)</a:t>
            </a:r>
            <a:endParaRPr kumimoji="1" lang="en-US" altLang="ja-JP" sz="1600" b="0" dirty="0">
              <a:solidFill>
                <a:schemeClr val="tx2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76331"/>
              </p:ext>
            </p:extLst>
          </p:nvPr>
        </p:nvGraphicFramePr>
        <p:xfrm>
          <a:off x="20737064" y="25511760"/>
          <a:ext cx="22981920" cy="427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20"/>
                <a:gridCol w="10820400"/>
              </a:tblGrid>
              <a:tr h="4279625">
                <a:tc>
                  <a:txBody>
                    <a:bodyPr/>
                    <a:lstStyle/>
                    <a:p>
                      <a:pPr marL="685800" marR="0" lvl="1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54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Automatic</a:t>
                      </a:r>
                      <a:r>
                        <a:rPr lang="en-GB" sz="5400" b="1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54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conversion</a:t>
                      </a:r>
                      <a:r>
                        <a:rPr lang="en-GB" sz="5400" b="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of </a:t>
                      </a:r>
                      <a:br>
                        <a:rPr lang="en-GB" sz="5400" b="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PTB to proposition structures</a:t>
                      </a:r>
                    </a:p>
                    <a:p>
                      <a:pPr marL="0" indent="0">
                        <a:buClr>
                          <a:schemeClr val="accent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endParaRPr lang="en-GB" sz="5400" b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5850" marR="0" lvl="1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54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Formal guidelines</a:t>
                      </a:r>
                      <a:r>
                        <a:rPr lang="en-GB" sz="5400" b="1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5400" b="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of  </a:t>
                      </a: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proposition structures</a:t>
                      </a:r>
                    </a:p>
                    <a:p>
                      <a:pPr marL="1085850" marR="0" lvl="1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54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1085850" lvl="1" indent="-685800">
                        <a:buClr>
                          <a:schemeClr val="accent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endParaRPr lang="en-GB" sz="54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-76200"/>
            <a:ext cx="438912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lIns="137160" tIns="68580" rIns="137160" bIns="68580" anchor="ctr"/>
          <a:lstStyle/>
          <a:p>
            <a:pPr algn="ctr"/>
            <a:r>
              <a:rPr lang="en-US" sz="9900" b="1" dirty="0" smtClean="0">
                <a:solidFill>
                  <a:schemeClr val="bg2">
                    <a:lumMod val="25000"/>
                  </a:schemeClr>
                </a:solidFill>
                <a:latin typeface="Gill Sans" pitchFamily="34" charset="0"/>
              </a:rPr>
              <a:t>Intermediary Semantic Representation</a:t>
            </a:r>
          </a:p>
          <a:p>
            <a:pPr algn="ctr"/>
            <a:r>
              <a:rPr lang="en-US" sz="9900" b="1" dirty="0" smtClean="0">
                <a:solidFill>
                  <a:schemeClr val="bg2">
                    <a:lumMod val="25000"/>
                  </a:schemeClr>
                </a:solidFill>
                <a:latin typeface="Gill Sans" pitchFamily="34" charset="0"/>
              </a:rPr>
              <a:t>through </a:t>
            </a:r>
            <a:r>
              <a:rPr lang="en-US" sz="9900" b="1" dirty="0">
                <a:solidFill>
                  <a:schemeClr val="bg2">
                    <a:lumMod val="25000"/>
                  </a:schemeClr>
                </a:solidFill>
                <a:latin typeface="Gill Sans" pitchFamily="34" charset="0"/>
              </a:rPr>
              <a:t>Proposition Structures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Gill Sans" pitchFamily="34" charset="0"/>
              </a:rPr>
              <a:t>Gabriel Stanovsky, Jessica </a:t>
            </a:r>
            <a:r>
              <a:rPr lang="en-US" sz="5400" b="1" dirty="0" err="1">
                <a:solidFill>
                  <a:schemeClr val="tx2"/>
                </a:solidFill>
                <a:latin typeface="Gill Sans" pitchFamily="34" charset="0"/>
              </a:rPr>
              <a:t>Ficler</a:t>
            </a:r>
            <a:r>
              <a:rPr lang="en-US" sz="5400" b="1" dirty="0">
                <a:solidFill>
                  <a:schemeClr val="tx2"/>
                </a:solidFill>
                <a:latin typeface="Gill Sans" pitchFamily="34" charset="0"/>
              </a:rPr>
              <a:t>, </a:t>
            </a:r>
            <a:r>
              <a:rPr lang="en-US" sz="5400" b="1" dirty="0" err="1">
                <a:solidFill>
                  <a:schemeClr val="tx2"/>
                </a:solidFill>
                <a:latin typeface="Gill Sans" pitchFamily="34" charset="0"/>
              </a:rPr>
              <a:t>Ido</a:t>
            </a:r>
            <a:r>
              <a:rPr lang="en-US" sz="5400" b="1" dirty="0">
                <a:solidFill>
                  <a:schemeClr val="tx2"/>
                </a:solidFill>
                <a:latin typeface="Gill Sans" pitchFamily="34" charset="0"/>
              </a:rPr>
              <a:t> 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Dagan and </a:t>
            </a:r>
            <a:r>
              <a:rPr lang="en-US" sz="5400" b="1" dirty="0" err="1">
                <a:solidFill>
                  <a:schemeClr val="tx2"/>
                </a:solidFill>
                <a:latin typeface="Gill Sans" pitchFamily="34" charset="0"/>
              </a:rPr>
              <a:t>Yoav</a:t>
            </a:r>
            <a:r>
              <a:rPr lang="en-US" sz="5400" b="1" dirty="0">
                <a:solidFill>
                  <a:schemeClr val="tx2"/>
                </a:solidFill>
                <a:latin typeface="Gill Sans" pitchFamily="34" charset="0"/>
              </a:rPr>
              <a:t> 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Goldberg</a:t>
            </a:r>
            <a:endParaRPr lang="en-US" sz="5400" b="1" dirty="0">
              <a:solidFill>
                <a:schemeClr val="tx2"/>
              </a:solidFill>
              <a:latin typeface="Gill Sans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-1" y="4289830"/>
            <a:ext cx="9363456" cy="10698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6000" b="1" dirty="0" smtClean="0">
                <a:solidFill>
                  <a:schemeClr val="bg1"/>
                </a:solidFill>
                <a:latin typeface="Gill Sans" pitchFamily="34" charset="0"/>
              </a:rPr>
              <a:t>Semantic Scale</a:t>
            </a:r>
            <a:endParaRPr lang="en-US" sz="60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pic>
        <p:nvPicPr>
          <p:cNvPr id="378" name="Picture 3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0184" cy="275539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37" name="Rounded Rectangle 136"/>
          <p:cNvSpPr/>
          <p:nvPr/>
        </p:nvSpPr>
        <p:spPr bwMode="auto">
          <a:xfrm>
            <a:off x="37983690" y="10902520"/>
            <a:ext cx="4964563" cy="2881646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lnSpc>
                <a:spcPct val="150000"/>
              </a:lnSpc>
            </a:pPr>
            <a:endParaRPr lang="en-US" sz="3600" b="1" dirty="0"/>
          </a:p>
          <a:p>
            <a:pPr defTabSz="685800">
              <a:lnSpc>
                <a:spcPct val="150000"/>
              </a:lnSpc>
            </a:pPr>
            <a:endParaRPr lang="en-US" sz="3600" b="1" dirty="0"/>
          </a:p>
          <a:p>
            <a:pPr defTabSz="685800">
              <a:lnSpc>
                <a:spcPct val="150000"/>
              </a:lnSpc>
            </a:pPr>
            <a:endParaRPr lang="en-US" sz="3600" b="1" dirty="0"/>
          </a:p>
          <a:p>
            <a:pPr defTabSz="685800">
              <a:lnSpc>
                <a:spcPct val="150000"/>
              </a:lnSpc>
            </a:pPr>
            <a:r>
              <a:rPr lang="en-US" sz="3600" b="1" dirty="0"/>
              <a:t>  </a:t>
            </a:r>
          </a:p>
          <a:p>
            <a:pPr defTabSz="685800">
              <a:lnSpc>
                <a:spcPct val="150000"/>
              </a:lnSpc>
            </a:pPr>
            <a:r>
              <a:rPr lang="en-US" sz="3600" b="1" dirty="0"/>
              <a:t>	</a:t>
            </a:r>
            <a:br>
              <a:rPr lang="en-US" sz="3600" b="1" dirty="0"/>
            </a:br>
            <a:endParaRPr lang="en-US" sz="3600" b="1" dirty="0"/>
          </a:p>
          <a:p>
            <a:pPr defTabSz="685800">
              <a:lnSpc>
                <a:spcPct val="150000"/>
              </a:lnSpc>
            </a:pPr>
            <a:endParaRPr lang="en-US" sz="3600" b="1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23161752" y="6096000"/>
            <a:ext cx="20259970" cy="1577686"/>
            <a:chOff x="6531300" y="9887866"/>
            <a:chExt cx="26928458" cy="2709909"/>
          </a:xfrm>
        </p:grpSpPr>
        <p:sp>
          <p:nvSpPr>
            <p:cNvPr id="153" name="Text Box 14"/>
            <p:cNvSpPr txBox="1">
              <a:spLocks noChangeArrowheads="1"/>
            </p:cNvSpPr>
            <p:nvPr/>
          </p:nvSpPr>
          <p:spPr bwMode="auto">
            <a:xfrm>
              <a:off x="6531300" y="11276146"/>
              <a:ext cx="26928458" cy="1321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 eaLnBrk="0" hangingPunct="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algn="l" eaLnBrk="0" hangingPunct="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algn="l" eaLnBrk="0" hangingPunct="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algn="l" eaLnBrk="0" hangingPunct="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algn="l" eaLnBrk="0" hangingPunct="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4400" b="1" i="1" dirty="0">
                  <a:solidFill>
                    <a:srgbClr val="333333"/>
                  </a:solidFill>
                  <a:latin typeface="Gill Sans" pitchFamily="34" charset="0"/>
                  <a:cs typeface="+mn-cs"/>
                </a:rPr>
                <a:t>You are going to </a:t>
              </a:r>
              <a:r>
                <a:rPr lang="en-US" sz="4400" b="1" i="1" dirty="0">
                  <a:solidFill>
                    <a:schemeClr val="accent3"/>
                  </a:solidFill>
                  <a:latin typeface="Gill Sans" pitchFamily="34" charset="0"/>
                  <a:cs typeface="+mn-cs"/>
                </a:rPr>
                <a:t>get </a:t>
              </a:r>
              <a:r>
                <a:rPr lang="en-US" sz="4400" b="1" i="1" dirty="0">
                  <a:solidFill>
                    <a:srgbClr val="333333"/>
                  </a:solidFill>
                  <a:latin typeface="Gill Sans" pitchFamily="34" charset="0"/>
                  <a:cs typeface="+mn-cs"/>
                </a:rPr>
                <a:t>more out of syntax, if you are </a:t>
              </a:r>
              <a:r>
                <a:rPr lang="en-US" sz="4400" b="1" i="1" dirty="0">
                  <a:solidFill>
                    <a:schemeClr val="accent5"/>
                  </a:solidFill>
                  <a:latin typeface="Gill Sans" pitchFamily="34" charset="0"/>
                  <a:cs typeface="+mn-cs"/>
                </a:rPr>
                <a:t>willing </a:t>
              </a:r>
              <a:r>
                <a:rPr lang="en-US" sz="4400" b="1" i="1" dirty="0">
                  <a:solidFill>
                    <a:srgbClr val="333333"/>
                  </a:solidFill>
                  <a:latin typeface="Gill Sans" pitchFamily="34" charset="0"/>
                  <a:cs typeface="+mn-cs"/>
                </a:rPr>
                <a:t>to </a:t>
              </a:r>
              <a:r>
                <a:rPr lang="en-US" sz="4400" b="1" i="1" dirty="0" smtClean="0">
                  <a:solidFill>
                    <a:srgbClr val="92D050"/>
                  </a:solidFill>
                  <a:latin typeface="Gill Sans" pitchFamily="34" charset="0"/>
                  <a:cs typeface="+mn-cs"/>
                </a:rPr>
                <a:t>make </a:t>
              </a:r>
              <a:r>
                <a:rPr lang="en-US" sz="4400" b="1" i="1" dirty="0">
                  <a:solidFill>
                    <a:srgbClr val="92D050"/>
                  </a:solidFill>
                  <a:latin typeface="Gill Sans" pitchFamily="34" charset="0"/>
                  <a:cs typeface="+mn-cs"/>
                </a:rPr>
                <a:t>an effort</a:t>
              </a:r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 rot="10800000">
              <a:off x="7649440" y="10722507"/>
              <a:ext cx="3052406" cy="553638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auto">
            <a:xfrm rot="10800000">
              <a:off x="9135778" y="10957395"/>
              <a:ext cx="1509994" cy="386861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Freeform 16"/>
            <p:cNvSpPr>
              <a:spLocks/>
            </p:cNvSpPr>
            <p:nvPr/>
          </p:nvSpPr>
          <p:spPr bwMode="auto">
            <a:xfrm rot="10800000" flipH="1">
              <a:off x="10586588" y="10633519"/>
              <a:ext cx="2847196" cy="784342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auto">
            <a:xfrm rot="10800000">
              <a:off x="12449921" y="11005268"/>
              <a:ext cx="871253" cy="338526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Freeform 16"/>
            <p:cNvSpPr>
              <a:spLocks/>
            </p:cNvSpPr>
            <p:nvPr/>
          </p:nvSpPr>
          <p:spPr bwMode="auto">
            <a:xfrm rot="10800000" flipH="1">
              <a:off x="13237141" y="10944925"/>
              <a:ext cx="1694518" cy="472932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0" name="Freeform 16"/>
            <p:cNvSpPr>
              <a:spLocks/>
            </p:cNvSpPr>
            <p:nvPr/>
          </p:nvSpPr>
          <p:spPr bwMode="auto">
            <a:xfrm rot="10800000" flipH="1">
              <a:off x="13219892" y="10688722"/>
              <a:ext cx="3388223" cy="729136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1" name="Freeform 16"/>
            <p:cNvSpPr>
              <a:spLocks/>
            </p:cNvSpPr>
            <p:nvPr/>
          </p:nvSpPr>
          <p:spPr bwMode="auto">
            <a:xfrm rot="10800000" flipH="1">
              <a:off x="16562163" y="10926524"/>
              <a:ext cx="1460636" cy="422042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3" name="Freeform 16"/>
            <p:cNvSpPr>
              <a:spLocks/>
            </p:cNvSpPr>
            <p:nvPr/>
          </p:nvSpPr>
          <p:spPr bwMode="auto">
            <a:xfrm rot="10800000" flipH="1">
              <a:off x="17959194" y="10926053"/>
              <a:ext cx="1709029" cy="409649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" name="Freeform 16"/>
            <p:cNvSpPr>
              <a:spLocks/>
            </p:cNvSpPr>
            <p:nvPr/>
          </p:nvSpPr>
          <p:spPr bwMode="auto">
            <a:xfrm rot="10800000" flipH="1">
              <a:off x="25077026" y="10688719"/>
              <a:ext cx="3901853" cy="797028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" name="Freeform 16"/>
            <p:cNvSpPr>
              <a:spLocks/>
            </p:cNvSpPr>
            <p:nvPr/>
          </p:nvSpPr>
          <p:spPr bwMode="auto">
            <a:xfrm rot="10800000" flipH="1">
              <a:off x="28817155" y="10769909"/>
              <a:ext cx="3204392" cy="647954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6" name="Freeform 16"/>
            <p:cNvSpPr>
              <a:spLocks/>
            </p:cNvSpPr>
            <p:nvPr/>
          </p:nvSpPr>
          <p:spPr bwMode="auto">
            <a:xfrm rot="10800000">
              <a:off x="23374112" y="10950711"/>
              <a:ext cx="1601468" cy="366714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" name="Freeform 16"/>
            <p:cNvSpPr>
              <a:spLocks/>
            </p:cNvSpPr>
            <p:nvPr/>
          </p:nvSpPr>
          <p:spPr bwMode="auto">
            <a:xfrm rot="10800000">
              <a:off x="22189005" y="10688723"/>
              <a:ext cx="2879231" cy="729138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" name="Freeform 16"/>
            <p:cNvSpPr>
              <a:spLocks/>
            </p:cNvSpPr>
            <p:nvPr/>
          </p:nvSpPr>
          <p:spPr bwMode="auto">
            <a:xfrm rot="10800000">
              <a:off x="21309741" y="10517287"/>
              <a:ext cx="3665838" cy="831278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9" name="Freeform 16"/>
            <p:cNvSpPr>
              <a:spLocks/>
            </p:cNvSpPr>
            <p:nvPr/>
          </p:nvSpPr>
          <p:spPr bwMode="auto">
            <a:xfrm rot="10800000">
              <a:off x="27738111" y="11104939"/>
              <a:ext cx="1159450" cy="312918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" name="Freeform 16"/>
            <p:cNvSpPr>
              <a:spLocks/>
            </p:cNvSpPr>
            <p:nvPr/>
          </p:nvSpPr>
          <p:spPr bwMode="auto">
            <a:xfrm rot="10800000">
              <a:off x="30741492" y="11082026"/>
              <a:ext cx="1273449" cy="347954"/>
            </a:xfrm>
            <a:custGeom>
              <a:avLst/>
              <a:gdLst>
                <a:gd name="T0" fmla="*/ 0 w 272"/>
                <a:gd name="T1" fmla="*/ 0 h 91"/>
                <a:gd name="T2" fmla="*/ 136 w 272"/>
                <a:gd name="T3" fmla="*/ 91 h 91"/>
                <a:gd name="T4" fmla="*/ 272 w 272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91">
                  <a:moveTo>
                    <a:pt x="0" y="0"/>
                  </a:moveTo>
                  <a:cubicBezTo>
                    <a:pt x="45" y="45"/>
                    <a:pt x="91" y="91"/>
                    <a:pt x="136" y="91"/>
                  </a:cubicBezTo>
                  <a:cubicBezTo>
                    <a:pt x="181" y="91"/>
                    <a:pt x="226" y="45"/>
                    <a:pt x="272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" name="Freeform 200"/>
            <p:cNvSpPr/>
            <p:nvPr/>
          </p:nvSpPr>
          <p:spPr bwMode="auto">
            <a:xfrm>
              <a:off x="10701846" y="9887866"/>
              <a:ext cx="14375179" cy="1267961"/>
            </a:xfrm>
            <a:custGeom>
              <a:avLst/>
              <a:gdLst>
                <a:gd name="connsiteX0" fmla="*/ 12973050 w 12973050"/>
                <a:gd name="connsiteY0" fmla="*/ 1484983 h 1599283"/>
                <a:gd name="connsiteX1" fmla="*/ 12087225 w 12973050"/>
                <a:gd name="connsiteY1" fmla="*/ 399133 h 1599283"/>
                <a:gd name="connsiteX2" fmla="*/ 9915525 w 12973050"/>
                <a:gd name="connsiteY2" fmla="*/ 84808 h 1599283"/>
                <a:gd name="connsiteX3" fmla="*/ 1343025 w 12973050"/>
                <a:gd name="connsiteY3" fmla="*/ 141958 h 1599283"/>
                <a:gd name="connsiteX4" fmla="*/ 0 w 12973050"/>
                <a:gd name="connsiteY4" fmla="*/ 1599283 h 159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3050" h="1599283">
                  <a:moveTo>
                    <a:pt x="12973050" y="1484983"/>
                  </a:moveTo>
                  <a:cubicBezTo>
                    <a:pt x="12784931" y="1058739"/>
                    <a:pt x="12596812" y="632495"/>
                    <a:pt x="12087225" y="399133"/>
                  </a:cubicBezTo>
                  <a:cubicBezTo>
                    <a:pt x="11577638" y="165771"/>
                    <a:pt x="11706225" y="127670"/>
                    <a:pt x="9915525" y="84808"/>
                  </a:cubicBezTo>
                  <a:cubicBezTo>
                    <a:pt x="8124825" y="41946"/>
                    <a:pt x="2995612" y="-110454"/>
                    <a:pt x="1343025" y="141958"/>
                  </a:cubicBezTo>
                  <a:cubicBezTo>
                    <a:pt x="-309562" y="394370"/>
                    <a:pt x="185737" y="1499271"/>
                    <a:pt x="0" y="1599283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>
            <a:off x="0" y="3810000"/>
            <a:ext cx="439872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7" name="Table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8840"/>
              </p:ext>
            </p:extLst>
          </p:nvPr>
        </p:nvGraphicFramePr>
        <p:xfrm>
          <a:off x="20736605" y="29644848"/>
          <a:ext cx="230783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795"/>
                <a:gridCol w="10515600"/>
              </a:tblGrid>
              <a:tr h="2772953">
                <a:tc>
                  <a:txBody>
                    <a:bodyPr/>
                    <a:lstStyle/>
                    <a:p>
                      <a:pPr marL="914400" indent="-914400">
                        <a:buClr>
                          <a:schemeClr val="accent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54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Automatic parser</a:t>
                      </a: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for producing proposition</a:t>
                      </a:r>
                      <a:r>
                        <a:rPr lang="en-GB" sz="5400" b="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structures </a:t>
                      </a: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from raw text</a:t>
                      </a:r>
                    </a:p>
                    <a:p>
                      <a:pPr marL="685800" indent="-685800">
                        <a:buClr>
                          <a:schemeClr val="accent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endParaRPr lang="en-GB" sz="54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endParaRPr lang="en-US" sz="5400" b="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indent="-914400">
                        <a:buClr>
                          <a:schemeClr val="accent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Representation</a:t>
                      </a:r>
                      <a:r>
                        <a:rPr lang="en-GB" sz="5400" b="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of </a:t>
                      </a:r>
                      <a:r>
                        <a:rPr lang="en-GB" sz="54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discourse level</a:t>
                      </a:r>
                      <a:r>
                        <a:rPr lang="en-GB" sz="5400" b="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54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proposition</a:t>
                      </a:r>
                      <a:r>
                        <a:rPr lang="en-GB" sz="5400" b="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structures</a:t>
                      </a:r>
                      <a:endParaRPr lang="en-GB" sz="54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endParaRPr lang="en-US" sz="5400" b="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" name="Rectangle 18"/>
          <p:cNvSpPr>
            <a:spLocks noChangeArrowheads="1"/>
          </p:cNvSpPr>
          <p:nvPr/>
        </p:nvSpPr>
        <p:spPr bwMode="auto">
          <a:xfrm>
            <a:off x="20096985" y="28254960"/>
            <a:ext cx="9363456" cy="1070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6000" b="1" dirty="0" smtClean="0">
                <a:solidFill>
                  <a:schemeClr val="bg1"/>
                </a:solidFill>
                <a:latin typeface="Gill Sans" pitchFamily="34" charset="0"/>
              </a:rPr>
              <a:t>Down the Road</a:t>
            </a:r>
            <a:endParaRPr lang="en-US" sz="60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141" name="Rectangle 7"/>
          <p:cNvSpPr>
            <a:spLocks noChangeArrowheads="1"/>
          </p:cNvSpPr>
          <p:nvPr/>
        </p:nvSpPr>
        <p:spPr bwMode="auto">
          <a:xfrm>
            <a:off x="23030446" y="4289065"/>
            <a:ext cx="9363456" cy="10698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6000" b="1" dirty="0" smtClean="0">
                <a:solidFill>
                  <a:schemeClr val="bg1"/>
                </a:solidFill>
                <a:latin typeface="Gill Sans" pitchFamily="34" charset="0"/>
              </a:rPr>
              <a:t>Proposition Structure</a:t>
            </a:r>
            <a:endParaRPr lang="en-US" sz="60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156" name="Rectangle 7"/>
          <p:cNvSpPr>
            <a:spLocks noChangeArrowheads="1"/>
          </p:cNvSpPr>
          <p:nvPr/>
        </p:nvSpPr>
        <p:spPr bwMode="auto">
          <a:xfrm>
            <a:off x="9308" y="24121872"/>
            <a:ext cx="9363456" cy="10698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6000" b="1" dirty="0" smtClean="0">
                <a:solidFill>
                  <a:schemeClr val="bg1"/>
                </a:solidFill>
                <a:latin typeface="Gill Sans" pitchFamily="34" charset="0"/>
              </a:rPr>
              <a:t>Why Should </a:t>
            </a:r>
            <a:r>
              <a:rPr lang="en-US" sz="6000" b="1" dirty="0" smtClean="0">
                <a:solidFill>
                  <a:schemeClr val="bg1"/>
                </a:solidFill>
                <a:latin typeface="Gill Sans" pitchFamily="34" charset="0"/>
              </a:rPr>
              <a:t>We </a:t>
            </a:r>
            <a:r>
              <a:rPr lang="en-US" sz="6000" b="1" dirty="0" smtClean="0">
                <a:solidFill>
                  <a:schemeClr val="bg1"/>
                </a:solidFill>
                <a:latin typeface="Gill Sans" pitchFamily="34" charset="0"/>
              </a:rPr>
              <a:t>Use It?</a:t>
            </a:r>
            <a:endParaRPr lang="en-US" sz="60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936" name="Rectangle 935"/>
          <p:cNvSpPr/>
          <p:nvPr/>
        </p:nvSpPr>
        <p:spPr>
          <a:xfrm>
            <a:off x="982525" y="25511760"/>
            <a:ext cx="219456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0" indent="-685800">
              <a:buClr>
                <a:srgbClr val="98C723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GB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dependency parse:</a:t>
            </a:r>
            <a:br>
              <a:rPr lang="en-GB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5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685800">
              <a:buClr>
                <a:srgbClr val="98C723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GB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hidden semantics explicit and canonical</a:t>
            </a:r>
            <a:br>
              <a:rPr lang="en-GB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5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685800">
              <a:buClr>
                <a:srgbClr val="98C723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GB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syntactic clutter</a:t>
            </a:r>
            <a:br>
              <a:rPr lang="en-GB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5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>
              <a:buClr>
                <a:srgbClr val="98C723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GB" sz="5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starting point</a:t>
            </a:r>
            <a:r>
              <a:rPr lang="en-GB" sz="5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semantic processing</a:t>
            </a:r>
          </a:p>
          <a:p>
            <a:pPr marL="685800" lvl="0" indent="-685800">
              <a:buClr>
                <a:srgbClr val="98C723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GB" sz="5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4706600"/>
            <a:ext cx="44500800" cy="8629236"/>
            <a:chOff x="0" y="13606271"/>
            <a:chExt cx="44500800" cy="8629236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0" y="14648689"/>
              <a:ext cx="43891200" cy="7586818"/>
            </a:xfrm>
            <a:prstGeom prst="rect">
              <a:avLst/>
            </a:prstGeom>
            <a:gradFill>
              <a:gsLst>
                <a:gs pos="49000">
                  <a:schemeClr val="accent1">
                    <a:lumMod val="20000"/>
                    <a:lumOff val="80000"/>
                  </a:schemeClr>
                </a:gs>
                <a:gs pos="81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 w="63500" cap="flat" cmpd="thinThick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  <a:bevelB w="139700" h="139700" prst="divot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54" name="Rectangle 7"/>
            <p:cNvSpPr>
              <a:spLocks noChangeArrowheads="1"/>
            </p:cNvSpPr>
            <p:nvPr/>
          </p:nvSpPr>
          <p:spPr bwMode="auto">
            <a:xfrm>
              <a:off x="9308" y="13606271"/>
              <a:ext cx="9363456" cy="1069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lIns="137160" tIns="68580" rIns="137160" bIns="68580" anchor="ctr"/>
            <a:lstStyle/>
            <a:p>
              <a:pPr algn="ctr" defTabSz="4703763"/>
              <a:r>
                <a:rPr lang="en-US" sz="6000" b="1" dirty="0" smtClean="0">
                  <a:solidFill>
                    <a:schemeClr val="bg1"/>
                  </a:solidFill>
                  <a:latin typeface="Gill Sans" pitchFamily="34" charset="0"/>
                </a:rPr>
                <a:t>Syntactic Abstraction</a:t>
              </a:r>
              <a:endParaRPr lang="en-US" sz="6000" b="1" dirty="0">
                <a:solidFill>
                  <a:schemeClr val="bg1"/>
                </a:solidFill>
                <a:latin typeface="Gill Sans" pitchFamily="34" charset="0"/>
              </a:endParaRPr>
            </a:p>
          </p:txBody>
        </p:sp>
        <p:sp>
          <p:nvSpPr>
            <p:cNvPr id="163" name="Text Box 402"/>
            <p:cNvSpPr txBox="1">
              <a:spLocks noChangeArrowheads="1"/>
            </p:cNvSpPr>
            <p:nvPr/>
          </p:nvSpPr>
          <p:spPr bwMode="auto">
            <a:xfrm>
              <a:off x="987552" y="14705782"/>
              <a:ext cx="19136945" cy="1646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37160" tIns="68580" rIns="137160" bIns="68580">
              <a:spAutoFit/>
            </a:bodyPr>
            <a:lstStyle>
              <a:lvl1pPr defTabSz="4703763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85800" indent="-685800"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GB" sz="5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Canonicalization </a:t>
              </a:r>
              <a:br>
                <a:rPr lang="en-GB" sz="5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modality, tense, factuality, passive vs active, truth status</a:t>
              </a:r>
              <a:endParaRPr lang="en-GB" sz="4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555200" y="14705782"/>
              <a:ext cx="21945600" cy="233910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85800" lvl="1" indent="-685800"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GB" sz="5800" b="1" dirty="0">
                  <a:latin typeface="Arial" panose="020B0604020202020204" pitchFamily="34" charset="0"/>
                  <a:cs typeface="Arial" panose="020B0604020202020204" pitchFamily="34" charset="0"/>
                </a:rPr>
                <a:t>Implied </a:t>
              </a:r>
              <a:r>
                <a:rPr lang="en-GB" sz="5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Propositions</a:t>
              </a:r>
              <a:br>
                <a:rPr lang="en-GB" sz="5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possessives, appositions</a:t>
              </a:r>
              <a:r>
                <a:rPr lang="en-GB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nominalizations, adjectives, conditionals </a:t>
              </a:r>
              <a:endParaRPr lang="en-GB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85800" indent="-685800"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endParaRPr lang="en-GB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3189495" y="16626219"/>
              <a:ext cx="21006505" cy="5052008"/>
              <a:chOff x="12938977" y="18023748"/>
              <a:chExt cx="21006505" cy="5052008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2938977" y="18023748"/>
                <a:ext cx="20546188" cy="2585323"/>
                <a:chOff x="11690885" y="18727877"/>
                <a:chExt cx="20546188" cy="2585323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1690885" y="18795398"/>
                  <a:ext cx="13630130" cy="2019657"/>
                  <a:chOff x="-2377987" y="15022820"/>
                  <a:chExt cx="12436447" cy="2019657"/>
                </a:xfrm>
              </p:grpSpPr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-2377987" y="15288151"/>
                    <a:ext cx="12436447" cy="1754326"/>
                    <a:chOff x="-4633917" y="11953452"/>
                    <a:chExt cx="16331062" cy="2489069"/>
                  </a:xfrm>
                </p:grpSpPr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-4633917" y="11953452"/>
                      <a:ext cx="11318733" cy="2489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400" i="1" dirty="0" smtClean="0"/>
                        <a:t>“Stalin's </a:t>
                      </a:r>
                      <a:r>
                        <a:rPr lang="en-GB" sz="5400" i="1" dirty="0"/>
                        <a:t>joke sums up Obama's </a:t>
                      </a:r>
                      <a:r>
                        <a:rPr lang="en-GB" sz="5400" i="1" dirty="0" smtClean="0"/>
                        <a:t>dilemma”</a:t>
                      </a:r>
                      <a:endParaRPr lang="en-GB" sz="5400" i="1" dirty="0"/>
                    </a:p>
                  </p:txBody>
                </p:sp>
                <p:cxnSp>
                  <p:nvCxnSpPr>
                    <p:cNvPr id="240" name="Straight Connector 239"/>
                    <p:cNvCxnSpPr/>
                    <p:nvPr/>
                  </p:nvCxnSpPr>
                  <p:spPr bwMode="auto">
                    <a:xfrm>
                      <a:off x="6782991" y="12658853"/>
                      <a:ext cx="4914154" cy="16369"/>
                    </a:xfrm>
                    <a:prstGeom prst="line">
                      <a:avLst/>
                    </a:prstGeom>
                    <a:ln w="79375">
                      <a:solidFill>
                        <a:srgbClr val="98C723"/>
                      </a:solidFill>
                      <a:headEnd type="none" w="med" len="med"/>
                      <a:tailEnd type="arrow" w="lg" len="lg"/>
                    </a:ln>
                    <a:ex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6708022" y="15022820"/>
                    <a:ext cx="276902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GB" sz="4000" dirty="0">
                        <a:solidFill>
                          <a:prstClr val="black"/>
                        </a:solidFill>
                      </a:rPr>
                      <a:t>Possessives</a:t>
                    </a:r>
                  </a:p>
                </p:txBody>
              </p:sp>
            </p:grpSp>
            <p:sp>
              <p:nvSpPr>
                <p:cNvPr id="236" name="TextBox 235"/>
                <p:cNvSpPr txBox="1"/>
                <p:nvPr/>
              </p:nvSpPr>
              <p:spPr>
                <a:xfrm>
                  <a:off x="25569685" y="18727877"/>
                  <a:ext cx="6667388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i="1" dirty="0"/>
                    <a:t>Stalin </a:t>
                  </a:r>
                  <a:r>
                    <a:rPr lang="en-US" sz="5400" i="1" dirty="0" smtClean="0"/>
                    <a:t>has </a:t>
                  </a:r>
                  <a:r>
                    <a:rPr lang="en-US" sz="5400" i="1" dirty="0"/>
                    <a:t>a joke </a:t>
                  </a:r>
                  <a:r>
                    <a:rPr lang="en-US" sz="5400" i="1" dirty="0" smtClean="0"/>
                    <a:t>&amp; Obama has a </a:t>
                  </a:r>
                  <a:br>
                    <a:rPr lang="en-US" sz="5400" i="1" dirty="0" smtClean="0"/>
                  </a:br>
                  <a:r>
                    <a:rPr lang="en-US" sz="5400" i="1" dirty="0" smtClean="0"/>
                    <a:t>dilemma </a:t>
                  </a:r>
                  <a:endParaRPr lang="en-US" sz="5400" i="1" dirty="0"/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12938977" y="21319256"/>
                <a:ext cx="21006505" cy="1756500"/>
                <a:chOff x="11690885" y="19417578"/>
                <a:chExt cx="21006505" cy="1756500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>
                  <a:off x="11690885" y="19419752"/>
                  <a:ext cx="13630130" cy="1754326"/>
                  <a:chOff x="-2377987" y="15647174"/>
                  <a:chExt cx="12436447" cy="1754326"/>
                </a:xfrm>
              </p:grpSpPr>
              <p:grpSp>
                <p:nvGrpSpPr>
                  <p:cNvPr id="231" name="Group 230"/>
                  <p:cNvGrpSpPr/>
                  <p:nvPr/>
                </p:nvGrpSpPr>
                <p:grpSpPr>
                  <a:xfrm>
                    <a:off x="-2377987" y="15647174"/>
                    <a:ext cx="12436447" cy="1754326"/>
                    <a:chOff x="-4633917" y="12462832"/>
                    <a:chExt cx="16331062" cy="2489067"/>
                  </a:xfrm>
                </p:grpSpPr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-4633917" y="12462832"/>
                      <a:ext cx="11809041" cy="24890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400" i="1" dirty="0" smtClean="0"/>
                        <a:t>“The company, Random House, doesn’t report its earnings”</a:t>
                      </a:r>
                      <a:endParaRPr lang="en-US" sz="5400" i="1" dirty="0"/>
                    </a:p>
                  </p:txBody>
                </p:sp>
                <p:cxnSp>
                  <p:nvCxnSpPr>
                    <p:cNvPr id="234" name="Straight Connector 233"/>
                    <p:cNvCxnSpPr/>
                    <p:nvPr/>
                  </p:nvCxnSpPr>
                  <p:spPr bwMode="auto">
                    <a:xfrm>
                      <a:off x="6782991" y="14377781"/>
                      <a:ext cx="4914154" cy="16369"/>
                    </a:xfrm>
                    <a:prstGeom prst="line">
                      <a:avLst/>
                    </a:prstGeom>
                    <a:ln w="79375">
                      <a:solidFill>
                        <a:srgbClr val="98C723"/>
                      </a:solidFill>
                      <a:headEnd type="none" w="med" len="med"/>
                      <a:tailEnd type="arrow" w="lg" len="lg"/>
                    </a:ln>
                    <a:ex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6935037" y="16201754"/>
                    <a:ext cx="2353643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GB" sz="4000" dirty="0" smtClean="0">
                        <a:solidFill>
                          <a:prstClr val="black"/>
                        </a:solidFill>
                      </a:rPr>
                      <a:t>Apposition</a:t>
                    </a:r>
                    <a:endParaRPr lang="en-GB" sz="3600" dirty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30" name="TextBox 229"/>
                <p:cNvSpPr txBox="1"/>
                <p:nvPr/>
              </p:nvSpPr>
              <p:spPr>
                <a:xfrm>
                  <a:off x="25408579" y="19417578"/>
                  <a:ext cx="728881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i="1" dirty="0" smtClean="0"/>
                    <a:t>Random House is a company</a:t>
                  </a:r>
                  <a:endParaRPr lang="en-US" sz="5400" i="1" dirty="0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1295401" y="16911518"/>
              <a:ext cx="19735799" cy="4764535"/>
              <a:chOff x="12382985" y="14618656"/>
              <a:chExt cx="19735799" cy="4764535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2436729" y="17257009"/>
                <a:ext cx="19682055" cy="2126182"/>
                <a:chOff x="11188637" y="17961138"/>
                <a:chExt cx="19682055" cy="2126182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11188637" y="17961138"/>
                  <a:ext cx="12695946" cy="2126182"/>
                  <a:chOff x="-2836249" y="14188560"/>
                  <a:chExt cx="11584069" cy="21261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-2836249" y="14560416"/>
                    <a:ext cx="11584069" cy="1754326"/>
                    <a:chOff x="-5235689" y="10920912"/>
                    <a:chExt cx="15211754" cy="2489065"/>
                  </a:xfrm>
                </p:grpSpPr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-5235689" y="10920912"/>
                      <a:ext cx="9842859" cy="24890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400" i="1" dirty="0" smtClean="0"/>
                        <a:t>“The </a:t>
                      </a:r>
                      <a:r>
                        <a:rPr lang="en-GB" sz="5400" i="1" dirty="0"/>
                        <a:t>economy is </a:t>
                      </a:r>
                      <a:r>
                        <a:rPr lang="en-GB" sz="5400" b="1" i="1" dirty="0" smtClean="0">
                          <a:solidFill>
                            <a:schemeClr val="accent5"/>
                          </a:solidFill>
                        </a:rPr>
                        <a:t>going to </a:t>
                      </a:r>
                      <a:r>
                        <a:rPr lang="en-GB" sz="5400" i="1" dirty="0"/>
                        <a:t>slip</a:t>
                      </a:r>
                      <a:r>
                        <a:rPr lang="en-GB" sz="5400" i="1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GB" sz="5400" i="1" dirty="0"/>
                        <a:t>into </a:t>
                      </a:r>
                      <a:r>
                        <a:rPr lang="en-GB" sz="5400" i="1" dirty="0" smtClean="0"/>
                        <a:t>recession”</a:t>
                      </a:r>
                      <a:endParaRPr lang="en-US" sz="5400" i="1" dirty="0"/>
                    </a:p>
                  </p:txBody>
                </p:sp>
                <p:cxnSp>
                  <p:nvCxnSpPr>
                    <p:cNvPr id="100" name="Straight Connector 99"/>
                    <p:cNvCxnSpPr/>
                    <p:nvPr/>
                  </p:nvCxnSpPr>
                  <p:spPr bwMode="auto">
                    <a:xfrm>
                      <a:off x="5061913" y="12140898"/>
                      <a:ext cx="4914152" cy="16369"/>
                    </a:xfrm>
                    <a:prstGeom prst="line">
                      <a:avLst/>
                    </a:prstGeom>
                    <a:ln w="79375">
                      <a:solidFill>
                        <a:srgbClr val="98C723"/>
                      </a:solidFill>
                      <a:headEnd type="arrow" w="lg" len="lg"/>
                      <a:tailEnd type="arrow" w="lg" len="lg"/>
                    </a:ln>
                    <a:ex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8" name="Rectangle 97"/>
                  <p:cNvSpPr/>
                  <p:nvPr/>
                </p:nvSpPr>
                <p:spPr>
                  <a:xfrm>
                    <a:off x="5357165" y="14188560"/>
                    <a:ext cx="3039084" cy="13234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GB" sz="4000" dirty="0" smtClean="0"/>
                      <a:t>Future Tense </a:t>
                    </a:r>
                  </a:p>
                  <a:p>
                    <a:pPr algn="ctr"/>
                    <a:r>
                      <a:rPr lang="en-GB" sz="4000" dirty="0" smtClean="0"/>
                      <a:t>Markers</a:t>
                    </a:r>
                  </a:p>
                </p:txBody>
              </p: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24203304" y="18332994"/>
                  <a:ext cx="6667388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400" i="1" dirty="0" smtClean="0"/>
                    <a:t>“The </a:t>
                  </a:r>
                  <a:r>
                    <a:rPr lang="en-GB" sz="5400" i="1" dirty="0"/>
                    <a:t>economy </a:t>
                  </a:r>
                  <a:r>
                    <a:rPr lang="en-GB" sz="5400" b="1" i="1" dirty="0" smtClean="0">
                      <a:solidFill>
                        <a:schemeClr val="accent5"/>
                      </a:solidFill>
                    </a:rPr>
                    <a:t>will</a:t>
                  </a:r>
                  <a:r>
                    <a:rPr lang="en-GB" sz="5400" i="1" dirty="0" smtClean="0"/>
                    <a:t> slip </a:t>
                  </a:r>
                  <a:r>
                    <a:rPr lang="en-GB" sz="5400" i="1" dirty="0"/>
                    <a:t>into </a:t>
                  </a:r>
                  <a:r>
                    <a:rPr lang="en-GB" sz="5400" i="1" dirty="0" smtClean="0"/>
                    <a:t>recession”</a:t>
                  </a:r>
                  <a:endParaRPr lang="en-US" sz="5400" i="1" dirty="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2382985" y="14618656"/>
                <a:ext cx="19682056" cy="1801879"/>
                <a:chOff x="11134893" y="12716978"/>
                <a:chExt cx="19682056" cy="1801879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1134893" y="12716978"/>
                  <a:ext cx="12695947" cy="1798011"/>
                  <a:chOff x="-2885286" y="8944400"/>
                  <a:chExt cx="11584070" cy="1798011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-2885286" y="8988085"/>
                    <a:ext cx="11584070" cy="1754326"/>
                    <a:chOff x="-5300082" y="3014783"/>
                    <a:chExt cx="15211755" cy="2489065"/>
                  </a:xfrm>
                </p:grpSpPr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-5300082" y="3014783"/>
                      <a:ext cx="11863962" cy="24890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400" i="1" dirty="0" smtClean="0"/>
                        <a:t>“Selfies </a:t>
                      </a:r>
                      <a:r>
                        <a:rPr lang="en-US" sz="5400" b="1" i="1" dirty="0" smtClean="0">
                          <a:solidFill>
                            <a:schemeClr val="accent5"/>
                          </a:solidFill>
                        </a:rPr>
                        <a:t>may be </a:t>
                      </a:r>
                      <a:r>
                        <a:rPr lang="en-US" sz="5400" i="1" dirty="0" smtClean="0"/>
                        <a:t>used as </a:t>
                      </a:r>
                    </a:p>
                    <a:p>
                      <a:r>
                        <a:rPr lang="en-US" sz="5400" i="1" dirty="0" smtClean="0"/>
                        <a:t>passwords”</a:t>
                      </a:r>
                      <a:endParaRPr lang="en-US" sz="5400" i="1" dirty="0"/>
                    </a:p>
                  </p:txBody>
                </p:sp>
                <p:cxnSp>
                  <p:nvCxnSpPr>
                    <p:cNvPr id="94" name="Straight Connector 93"/>
                    <p:cNvCxnSpPr/>
                    <p:nvPr/>
                  </p:nvCxnSpPr>
                  <p:spPr bwMode="auto">
                    <a:xfrm>
                      <a:off x="4997521" y="4151968"/>
                      <a:ext cx="4914152" cy="16369"/>
                    </a:xfrm>
                    <a:prstGeom prst="line">
                      <a:avLst/>
                    </a:prstGeom>
                    <a:ln w="79375">
                      <a:solidFill>
                        <a:srgbClr val="98C723"/>
                      </a:solidFill>
                      <a:headEnd type="arrow" w="lg" len="lg"/>
                      <a:tailEnd type="arrow" w="lg" len="lg"/>
                    </a:ln>
                    <a:ex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Rectangle 91"/>
                  <p:cNvSpPr/>
                  <p:nvPr/>
                </p:nvSpPr>
                <p:spPr>
                  <a:xfrm>
                    <a:off x="5871702" y="8944400"/>
                    <a:ext cx="1911932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GB" sz="4000" dirty="0" smtClean="0">
                        <a:solidFill>
                          <a:prstClr val="black"/>
                        </a:solidFill>
                      </a:rPr>
                      <a:t>Modality</a:t>
                    </a: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24149561" y="12764531"/>
                  <a:ext cx="6667388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i="1" dirty="0" smtClean="0"/>
                    <a:t>“Selfies </a:t>
                  </a:r>
                  <a:r>
                    <a:rPr lang="en-US" sz="5400" b="1" i="1" dirty="0" smtClean="0">
                      <a:solidFill>
                        <a:schemeClr val="accent5"/>
                      </a:solidFill>
                    </a:rPr>
                    <a:t>can be </a:t>
                  </a:r>
                  <a:r>
                    <a:rPr lang="en-US" sz="5400" i="1" dirty="0" smtClean="0"/>
                    <a:t>used as passwords”</a:t>
                  </a:r>
                  <a:endParaRPr lang="en-US" sz="5400" i="1" dirty="0"/>
                </a:p>
              </p:txBody>
            </p:sp>
          </p:grpSp>
        </p:grpSp>
      </p:grpSp>
      <p:sp>
        <p:nvSpPr>
          <p:cNvPr id="104" name="Rectangle 18"/>
          <p:cNvSpPr>
            <a:spLocks noChangeArrowheads="1"/>
          </p:cNvSpPr>
          <p:nvPr/>
        </p:nvSpPr>
        <p:spPr bwMode="auto">
          <a:xfrm>
            <a:off x="20096984" y="24121872"/>
            <a:ext cx="9363458" cy="1070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6000" b="1" dirty="0" smtClean="0">
                <a:solidFill>
                  <a:schemeClr val="bg1"/>
                </a:solidFill>
                <a:latin typeface="Gill Sans" pitchFamily="34" charset="0"/>
              </a:rPr>
              <a:t>Soon!</a:t>
            </a:r>
            <a:endParaRPr lang="en-US" sz="60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 flipH="1" flipV="1">
            <a:off x="15909795" y="9198864"/>
            <a:ext cx="16005" cy="8229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>
          <a:xfrm>
            <a:off x="4356196" y="13165562"/>
            <a:ext cx="111476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Get the most semantics out of syntax</a:t>
            </a:r>
            <a:endParaRPr lang="en-US" sz="4400" b="1" i="1" dirty="0"/>
          </a:p>
        </p:txBody>
      </p:sp>
      <p:sp>
        <p:nvSpPr>
          <p:cNvPr id="15" name="Down Arrow 14"/>
          <p:cNvSpPr/>
          <p:nvPr/>
        </p:nvSpPr>
        <p:spPr bwMode="auto">
          <a:xfrm>
            <a:off x="33640042" y="8190576"/>
            <a:ext cx="630763" cy="1182024"/>
          </a:xfrm>
          <a:prstGeom prst="downArrow">
            <a:avLst/>
          </a:prstGeom>
          <a:gradFill>
            <a:gsLst>
              <a:gs pos="0">
                <a:schemeClr val="bg1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52400" y="5358383"/>
            <a:ext cx="22098000" cy="7329583"/>
            <a:chOff x="222636" y="3434974"/>
            <a:chExt cx="22098000" cy="7329583"/>
          </a:xfrm>
        </p:grpSpPr>
        <p:grpSp>
          <p:nvGrpSpPr>
            <p:cNvPr id="114" name="Group 113"/>
            <p:cNvGrpSpPr/>
            <p:nvPr/>
          </p:nvGrpSpPr>
          <p:grpSpPr>
            <a:xfrm>
              <a:off x="222636" y="6809111"/>
              <a:ext cx="22098000" cy="3955446"/>
              <a:chOff x="97346" y="9400514"/>
              <a:chExt cx="22098000" cy="3955446"/>
            </a:xfrm>
          </p:grpSpPr>
          <p:cxnSp>
            <p:nvCxnSpPr>
              <p:cNvPr id="119" name="Straight Arrow Connector 118"/>
              <p:cNvCxnSpPr>
                <a:stCxn id="120" idx="3"/>
                <a:endCxn id="121" idx="1"/>
              </p:cNvCxnSpPr>
              <p:nvPr/>
            </p:nvCxnSpPr>
            <p:spPr bwMode="auto">
              <a:xfrm>
                <a:off x="3359778" y="10277677"/>
                <a:ext cx="14188142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Rectangle 119"/>
              <p:cNvSpPr/>
              <p:nvPr/>
            </p:nvSpPr>
            <p:spPr>
              <a:xfrm>
                <a:off x="97346" y="9400514"/>
                <a:ext cx="326243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b="1" i="1" dirty="0" smtClean="0">
                    <a:solidFill>
                      <a:srgbClr val="5C9D99"/>
                    </a:solidFill>
                  </a:rPr>
                  <a:t>Syntactic</a:t>
                </a:r>
              </a:p>
              <a:p>
                <a:r>
                  <a:rPr lang="en-GB" sz="5400" b="1" i="1" dirty="0" smtClean="0">
                    <a:solidFill>
                      <a:srgbClr val="5C9D99"/>
                    </a:solidFill>
                  </a:rPr>
                  <a:t>Parsing</a:t>
                </a:r>
                <a:endParaRPr lang="en-US" sz="5400" b="1" dirty="0">
                  <a:solidFill>
                    <a:srgbClr val="5C9D99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7547920" y="9400514"/>
                <a:ext cx="4647426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b="1" i="1" dirty="0" smtClean="0">
                    <a:solidFill>
                      <a:schemeClr val="accent5"/>
                    </a:solidFill>
                  </a:rPr>
                  <a:t>Full </a:t>
                </a:r>
                <a:r>
                  <a:rPr lang="en-GB" sz="5400" b="1" i="1" dirty="0" smtClean="0">
                    <a:solidFill>
                      <a:schemeClr val="accent5"/>
                    </a:solidFill>
                  </a:rPr>
                  <a:t>Semantic</a:t>
                </a:r>
                <a:endParaRPr lang="en-GB" sz="5400" b="1" i="1" dirty="0" smtClean="0">
                  <a:solidFill>
                    <a:schemeClr val="accent5"/>
                  </a:solidFill>
                </a:endParaRPr>
              </a:p>
              <a:p>
                <a:r>
                  <a:rPr lang="en-GB" sz="5400" b="1" i="1" dirty="0">
                    <a:solidFill>
                      <a:schemeClr val="accent5"/>
                    </a:solidFill>
                  </a:rPr>
                  <a:t>I</a:t>
                </a:r>
                <a:r>
                  <a:rPr lang="en-GB" sz="5400" b="1" i="1" dirty="0" smtClean="0">
                    <a:solidFill>
                      <a:schemeClr val="accent5"/>
                    </a:solidFill>
                  </a:rPr>
                  <a:t>nterpretation</a:t>
                </a:r>
                <a:endParaRPr lang="en-US" sz="5400" b="1" i="1" dirty="0">
                  <a:solidFill>
                    <a:schemeClr val="accent5"/>
                  </a:solidFill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3512990" y="9866858"/>
                <a:ext cx="3449632" cy="1530846"/>
                <a:chOff x="3512990" y="10324237"/>
                <a:chExt cx="3449632" cy="1530846"/>
              </a:xfrm>
            </p:grpSpPr>
            <p:cxnSp>
              <p:nvCxnSpPr>
                <p:cNvPr id="124" name="Straight Connector 123"/>
                <p:cNvCxnSpPr/>
                <p:nvPr/>
              </p:nvCxnSpPr>
              <p:spPr bwMode="auto">
                <a:xfrm flipH="1" flipV="1">
                  <a:off x="5237806" y="10324237"/>
                  <a:ext cx="16005" cy="82296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5" name="Rectangle 124"/>
                <p:cNvSpPr/>
                <p:nvPr/>
              </p:nvSpPr>
              <p:spPr>
                <a:xfrm>
                  <a:off x="3512990" y="11147197"/>
                  <a:ext cx="344963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4000" b="1" i="1" dirty="0" smtClean="0">
                      <a:solidFill>
                        <a:srgbClr val="5C9D99"/>
                      </a:solidFill>
                    </a:rPr>
                    <a:t>Open IE</a:t>
                  </a:r>
                  <a:endParaRPr lang="en-US" sz="4000" b="1" i="1" dirty="0">
                    <a:solidFill>
                      <a:srgbClr val="5C9D99"/>
                    </a:solidFill>
                  </a:endParaRPr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7721574" y="11601634"/>
                <a:ext cx="441552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54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Proposition</a:t>
                </a:r>
              </a:p>
              <a:p>
                <a:pPr algn="ctr"/>
                <a:r>
                  <a:rPr lang="en-GB" sz="54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Structures</a:t>
                </a:r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12232936" y="7275455"/>
              <a:ext cx="16005" cy="82296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Rectangle 115"/>
            <p:cNvSpPr/>
            <p:nvPr/>
          </p:nvSpPr>
          <p:spPr>
            <a:xfrm>
              <a:off x="10513864" y="8098415"/>
              <a:ext cx="34496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000" b="1" i="1" dirty="0" smtClean="0">
                  <a:solidFill>
                    <a:schemeClr val="accent5"/>
                  </a:solidFill>
                </a:rPr>
                <a:t>SRL</a:t>
              </a:r>
              <a:endParaRPr lang="en-US" sz="4000" b="1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 bwMode="auto">
            <a:xfrm flipV="1">
              <a:off x="9986562" y="3434974"/>
              <a:ext cx="27344" cy="56144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Rectangle 117"/>
            <p:cNvSpPr/>
            <p:nvPr/>
          </p:nvSpPr>
          <p:spPr>
            <a:xfrm>
              <a:off x="1789777" y="4249005"/>
              <a:ext cx="72762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400" b="1" i="1" dirty="0" smtClean="0">
                  <a:solidFill>
                    <a:srgbClr val="5C9D99"/>
                  </a:solidFill>
                </a:rPr>
                <a:t>Syntactic Abstraction</a:t>
              </a:r>
              <a:endParaRPr lang="en-US" sz="5400" b="1" dirty="0">
                <a:solidFill>
                  <a:srgbClr val="5C9D99"/>
                </a:solidFill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11284848" y="6172200"/>
            <a:ext cx="7917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5400" b="1" i="1" dirty="0" smtClean="0">
                <a:solidFill>
                  <a:schemeClr val="accent5"/>
                </a:solidFill>
              </a:rPr>
              <a:t>Semantic Interpretation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3700145" y="10021824"/>
            <a:ext cx="4431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i="1" dirty="0" smtClean="0">
                <a:solidFill>
                  <a:schemeClr val="accent5"/>
                </a:solidFill>
              </a:rPr>
              <a:t>DRT</a:t>
            </a:r>
            <a:br>
              <a:rPr lang="en-GB" sz="4000" b="1" i="1" dirty="0" smtClean="0">
                <a:solidFill>
                  <a:schemeClr val="accent5"/>
                </a:solidFill>
              </a:rPr>
            </a:br>
            <a:r>
              <a:rPr lang="en-GB" sz="4000" b="1" i="1" dirty="0" smtClean="0">
                <a:solidFill>
                  <a:schemeClr val="accent5"/>
                </a:solidFill>
              </a:rPr>
              <a:t>Neo-</a:t>
            </a:r>
            <a:r>
              <a:rPr lang="en-GB" sz="4000" b="1" i="1" dirty="0" err="1" smtClean="0">
                <a:solidFill>
                  <a:schemeClr val="accent5"/>
                </a:solidFill>
              </a:rPr>
              <a:t>Davidsonian</a:t>
            </a:r>
            <a:endParaRPr lang="en-US" sz="4000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222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Constantia</vt:lpstr>
      <vt:lpstr>Gill Sans</vt:lpstr>
      <vt:lpstr>Tahoma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Gabriel Stanovsky</cp:lastModifiedBy>
  <cp:revision>252</cp:revision>
  <dcterms:created xsi:type="dcterms:W3CDTF">2004-07-27T19:46:06Z</dcterms:created>
  <dcterms:modified xsi:type="dcterms:W3CDTF">2014-06-18T19:28:02Z</dcterms:modified>
  <cp:category>science research poster</cp:category>
</cp:coreProperties>
</file>