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76" r:id="rId3"/>
    <p:sldId id="277" r:id="rId4"/>
    <p:sldId id="278" r:id="rId5"/>
    <p:sldId id="279" r:id="rId6"/>
    <p:sldId id="280" r:id="rId7"/>
    <p:sldId id="281" r:id="rId8"/>
    <p:sldId id="283" r:id="rId9"/>
    <p:sldId id="282" r:id="rId10"/>
    <p:sldId id="285"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03604C-1076-49F6-A07A-C39AF956B8CA}" v="27" dt="2018-12-19T11:25:21.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p:scale>
          <a:sx n="80" d="100"/>
          <a:sy n="80" d="100"/>
        </p:scale>
        <p:origin x="136" y="-512"/>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IL"/>
          </a:p>
        </c:txPr>
        <c:crossAx val="659086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Project</a:t>
            </a:r>
            <a:r>
              <a:rPr lang="en-US" sz="1600" b="1" baseline="0" dirty="0"/>
              <a:t> Risk Analysis</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IL"/>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2</c:v>
                </c:pt>
              </c:numCache>
            </c:numRef>
          </c:val>
          <c:extLst>
            <c:ext xmlns:c16="http://schemas.microsoft.com/office/drawing/2014/chart" uri="{C3380CC4-5D6E-409C-BE32-E72D297353CC}">
              <c16:uniqueId val="{00000000-8649-4F49-8CBC-B30308E5CFD7}"/>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4</c:v>
                </c:pt>
              </c:numCache>
            </c:numRef>
          </c:val>
          <c:extLst>
            <c:ext xmlns:c16="http://schemas.microsoft.com/office/drawing/2014/chart" uri="{C3380CC4-5D6E-409C-BE32-E72D297353CC}">
              <c16:uniqueId val="{00000001-8649-4F49-8CBC-B30308E5CFD7}"/>
            </c:ext>
          </c:extLst>
        </c:ser>
        <c:ser>
          <c:idx val="2"/>
          <c:order val="2"/>
          <c:tx>
            <c:strRef>
              <c:f>Sheet1!$D$1</c:f>
              <c:strCache>
                <c:ptCount val="1"/>
                <c:pt idx="0">
                  <c:v>Series 3</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6</c:v>
                </c:pt>
              </c:numCache>
            </c:numRef>
          </c:val>
          <c:extLst>
            <c:ext xmlns:c16="http://schemas.microsoft.com/office/drawing/2014/chart" uri="{C3380CC4-5D6E-409C-BE32-E72D297353CC}">
              <c16:uniqueId val="{00000002-8649-4F49-8CBC-B30308E5CFD7}"/>
            </c:ext>
          </c:extLst>
        </c:ser>
        <c:ser>
          <c:idx val="3"/>
          <c:order val="3"/>
          <c:tx>
            <c:strRef>
              <c:f>Sheet1!$E$1</c:f>
              <c:strCache>
                <c:ptCount val="1"/>
                <c:pt idx="0">
                  <c:v>Series 4</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8</c:v>
                </c:pt>
              </c:numCache>
            </c:numRef>
          </c:val>
          <c:extLst>
            <c:ext xmlns:c16="http://schemas.microsoft.com/office/drawing/2014/chart" uri="{C3380CC4-5D6E-409C-BE32-E72D297353CC}">
              <c16:uniqueId val="{00000003-8649-4F49-8CBC-B30308E5CFD7}"/>
            </c:ext>
          </c:extLst>
        </c:ser>
        <c:ser>
          <c:idx val="4"/>
          <c:order val="4"/>
          <c:tx>
            <c:strRef>
              <c:f>Sheet1!$F$1</c:f>
              <c:strCache>
                <c:ptCount val="1"/>
                <c:pt idx="0">
                  <c:v>Series 5</c:v>
                </c:pt>
              </c:strCache>
            </c:strRef>
          </c:tx>
          <c:spPr>
            <a:solidFill>
              <a:schemeClr val="accent4">
                <a:lumMod val="75000"/>
              </a:schemeClr>
            </a:solidFill>
            <a:ln>
              <a:noFill/>
            </a:ln>
            <a:effectLst/>
          </c:spPr>
          <c:invertIfNegative val="0"/>
          <c:cat>
            <c:strRef>
              <c:f>Sheet1!$A$2</c:f>
              <c:strCache>
                <c:ptCount val="1"/>
                <c:pt idx="0">
                  <c:v>Category 1</c:v>
                </c:pt>
              </c:strCache>
            </c:strRef>
          </c:cat>
          <c:val>
            <c:numRef>
              <c:f>Sheet1!$F$2</c:f>
              <c:numCache>
                <c:formatCode>General</c:formatCode>
                <c:ptCount val="1"/>
                <c:pt idx="0">
                  <c:v>10</c:v>
                </c:pt>
              </c:numCache>
            </c:numRef>
          </c:val>
          <c:extLst>
            <c:ext xmlns:c16="http://schemas.microsoft.com/office/drawing/2014/chart" uri="{C3380CC4-5D6E-409C-BE32-E72D297353CC}">
              <c16:uniqueId val="{00000004-8649-4F49-8CBC-B30308E5CFD7}"/>
            </c:ext>
          </c:extLst>
        </c:ser>
        <c:ser>
          <c:idx val="5"/>
          <c:order val="5"/>
          <c:tx>
            <c:strRef>
              <c:f>Sheet1!$G$1</c:f>
              <c:strCache>
                <c:ptCount val="1"/>
                <c:pt idx="0">
                  <c:v>Series 6</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Sheet1!$G$2</c:f>
              <c:numCache>
                <c:formatCode>General</c:formatCode>
                <c:ptCount val="1"/>
                <c:pt idx="0">
                  <c:v>12</c:v>
                </c:pt>
              </c:numCache>
            </c:numRef>
          </c:val>
          <c:extLst>
            <c:ext xmlns:c16="http://schemas.microsoft.com/office/drawing/2014/chart" uri="{C3380CC4-5D6E-409C-BE32-E72D297353CC}">
              <c16:uniqueId val="{00000005-8649-4F49-8CBC-B30308E5CFD7}"/>
            </c:ext>
          </c:extLst>
        </c:ser>
        <c:ser>
          <c:idx val="6"/>
          <c:order val="6"/>
          <c:tx>
            <c:strRef>
              <c:f>Sheet1!$H$1</c:f>
              <c:strCache>
                <c:ptCount val="1"/>
                <c:pt idx="0">
                  <c:v>Series 7</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Sheet1!$H$2</c:f>
              <c:numCache>
                <c:formatCode>General</c:formatCode>
                <c:ptCount val="1"/>
                <c:pt idx="0">
                  <c:v>14</c:v>
                </c:pt>
              </c:numCache>
            </c:numRef>
          </c:val>
          <c:extLst>
            <c:ext xmlns:c16="http://schemas.microsoft.com/office/drawing/2014/chart" uri="{C3380CC4-5D6E-409C-BE32-E72D297353CC}">
              <c16:uniqueId val="{00000006-8649-4F49-8CBC-B30308E5CFD7}"/>
            </c:ext>
          </c:extLst>
        </c:ser>
        <c:dLbls>
          <c:showLegendKey val="0"/>
          <c:showVal val="0"/>
          <c:showCatName val="0"/>
          <c:showSerName val="0"/>
          <c:showPercent val="0"/>
          <c:showBubbleSize val="0"/>
        </c:dLbls>
        <c:gapWidth val="121"/>
        <c:overlap val="-63"/>
        <c:axId val="389775312"/>
        <c:axId val="389775968"/>
      </c:barChart>
      <c:catAx>
        <c:axId val="389775312"/>
        <c:scaling>
          <c:orientation val="minMax"/>
        </c:scaling>
        <c:delete val="1"/>
        <c:axPos val="b"/>
        <c:numFmt formatCode="General" sourceLinked="1"/>
        <c:majorTickMark val="none"/>
        <c:minorTickMark val="none"/>
        <c:tickLblPos val="nextTo"/>
        <c:crossAx val="389775968"/>
        <c:crosses val="autoZero"/>
        <c:auto val="1"/>
        <c:lblAlgn val="ctr"/>
        <c:lblOffset val="100"/>
        <c:noMultiLvlLbl val="0"/>
      </c:catAx>
      <c:valAx>
        <c:axId val="389775968"/>
        <c:scaling>
          <c:orientation val="minMax"/>
          <c:max val="1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IL"/>
          </a:p>
        </c:txPr>
        <c:crossAx val="389775312"/>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19-Dec-18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19-Dec-18</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19-Dec-18</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830997"/>
          </a:xfrm>
        </p:spPr>
        <p:txBody>
          <a:bodyPr lIns="0" tIns="0" rIns="0" bIns="0" anchor="t">
            <a:spAutoFit/>
          </a:bodyPr>
          <a:lstStyle/>
          <a:p>
            <a:r>
              <a:rPr lang="en-US" b="1" dirty="0">
                <a:solidFill>
                  <a:schemeClr val="bg1"/>
                </a:solidFill>
              </a:rPr>
              <a:t>No-Show research </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201984" y="2320319"/>
            <a:ext cx="1788029" cy="150614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2"/>
            <a:extLst>
              <a:ext uri="{FF2B5EF4-FFF2-40B4-BE49-F238E27FC236}">
                <a16:creationId xmlns:a16="http://schemas.microsoft.com/office/drawing/2014/main" id="{A86744F2-5246-4A0A-B119-35E7FB76A0D8}"/>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Editing Data</a:t>
            </a:r>
          </a:p>
          <a:p>
            <a:pPr algn="ctr"/>
            <a:r>
              <a:rPr lang="en-US" sz="2800" b="1" dirty="0">
                <a:solidFill>
                  <a:schemeClr val="tx1">
                    <a:lumMod val="75000"/>
                    <a:lumOff val="25000"/>
                  </a:schemeClr>
                </a:solidFill>
              </a:rPr>
              <a:t>Slides</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13AB221-FD8D-4664-9B4C-AE1B1660ECAA}"/>
              </a:ext>
            </a:extLst>
          </p:cNvPr>
          <p:cNvSpPr/>
          <p:nvPr/>
        </p:nvSpPr>
        <p:spPr>
          <a:xfrm>
            <a:off x="2043112" y="2789343"/>
            <a:ext cx="2428875" cy="1935723"/>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If you would like to modify the data in the graphs and chart included in this template, simply right click on the diagram and select </a:t>
            </a:r>
            <a:r>
              <a:rPr lang="en-US" sz="1400" i="1" dirty="0">
                <a:solidFill>
                  <a:schemeClr val="tx1">
                    <a:lumMod val="75000"/>
                    <a:lumOff val="25000"/>
                  </a:schemeClr>
                </a:solidFill>
                <a:cs typeface="Segoe UI" panose="020B0502040204020203" pitchFamily="34" charset="0"/>
              </a:rPr>
              <a:t>Edit Data in Excel.</a:t>
            </a:r>
          </a:p>
          <a:p>
            <a:pPr>
              <a:lnSpc>
                <a:spcPts val="1900"/>
              </a:lnSpc>
            </a:pPr>
            <a:endParaRPr lang="en-US" sz="1400" i="1" dirty="0">
              <a:solidFill>
                <a:schemeClr val="tx1">
                  <a:lumMod val="75000"/>
                  <a:lumOff val="25000"/>
                </a:schemeClr>
              </a:solidFill>
              <a:cs typeface="Segoe UI" panose="020B0502040204020203" pitchFamily="34" charset="0"/>
            </a:endParaRPr>
          </a:p>
          <a:p>
            <a:pPr>
              <a:lnSpc>
                <a:spcPts val="1900"/>
              </a:lnSpc>
            </a:pPr>
            <a:r>
              <a:rPr lang="en-US" sz="1400" dirty="0">
                <a:solidFill>
                  <a:schemeClr val="tx1">
                    <a:lumMod val="75000"/>
                    <a:lumOff val="25000"/>
                  </a:schemeClr>
                </a:solidFill>
                <a:cs typeface="Segoe UI" panose="020B0502040204020203" pitchFamily="34" charset="0"/>
              </a:rPr>
              <a:t>Excel will then open and you can edit the relevant data.</a:t>
            </a:r>
          </a:p>
        </p:txBody>
      </p:sp>
      <p:pic>
        <p:nvPicPr>
          <p:cNvPr id="4" name="Picture 3" descr="This is an image of a bar chart and a screen shot explaining how to edit data in Excel. ">
            <a:extLst>
              <a:ext uri="{FF2B5EF4-FFF2-40B4-BE49-F238E27FC236}">
                <a16:creationId xmlns:a16="http://schemas.microsoft.com/office/drawing/2014/main" id="{05DB1F73-D09B-4348-9D26-3FCCB6C80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80" y="1901888"/>
            <a:ext cx="5961389" cy="3920842"/>
          </a:xfrm>
          <a:prstGeom prst="rect">
            <a:avLst/>
          </a:prstGeom>
        </p:spPr>
      </p:pic>
      <p:sp>
        <p:nvSpPr>
          <p:cNvPr id="2" name="Title 1" hidden="1">
            <a:extLst>
              <a:ext uri="{FF2B5EF4-FFF2-40B4-BE49-F238E27FC236}">
                <a16:creationId xmlns:a16="http://schemas.microsoft.com/office/drawing/2014/main" id="{09C05F0C-382F-476A-A0D2-932E111A7F9A}"/>
              </a:ext>
            </a:extLst>
          </p:cNvPr>
          <p:cNvSpPr>
            <a:spLocks noGrp="1"/>
          </p:cNvSpPr>
          <p:nvPr>
            <p:ph type="title" idx="4294967295"/>
          </p:nvPr>
        </p:nvSpPr>
        <p:spPr>
          <a:xfrm>
            <a:off x="0" y="365125"/>
            <a:ext cx="10515600" cy="1325563"/>
          </a:xfrm>
        </p:spPr>
        <p:txBody>
          <a:bodyPr/>
          <a:lstStyle/>
          <a:p>
            <a:r>
              <a:rPr lang="en-US" dirty="0"/>
              <a:t>Project analysis slide 11</a:t>
            </a:r>
          </a:p>
        </p:txBody>
      </p:sp>
    </p:spTree>
    <p:extLst>
      <p:ext uri="{BB962C8B-B14F-4D97-AF65-F5344CB8AC3E}">
        <p14:creationId xmlns:p14="http://schemas.microsoft.com/office/powerpoint/2010/main" val="2275478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dirty="0">
                <a:solidFill>
                  <a:schemeClr val="tx1">
                    <a:lumMod val="75000"/>
                    <a:lumOff val="25000"/>
                  </a:schemeClr>
                </a:solidFill>
              </a:rPr>
              <a:t>No-Show</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SPECIFICATION</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DESIGN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ANALYSIS</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TESTING</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877961"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3" name="Picture 2">
            <a:extLst>
              <a:ext uri="{FF2B5EF4-FFF2-40B4-BE49-F238E27FC236}">
                <a16:creationId xmlns:a16="http://schemas.microsoft.com/office/drawing/2014/main" id="{08C536AC-0839-4178-9B98-D9B2605B644F}"/>
              </a:ext>
            </a:extLst>
          </p:cNvPr>
          <p:cNvPicPr>
            <a:picLocks noChangeAspect="1"/>
          </p:cNvPicPr>
          <p:nvPr/>
        </p:nvPicPr>
        <p:blipFill>
          <a:blip r:embed="rId2"/>
          <a:stretch>
            <a:fillRect/>
          </a:stretch>
        </p:blipFill>
        <p:spPr>
          <a:xfrm>
            <a:off x="4790972" y="2559813"/>
            <a:ext cx="2519932" cy="2224673"/>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rgbClr val="000000">
                    <a:lumMod val="75000"/>
                    <a:lumOff val="25000"/>
                  </a:srgbClr>
                </a:solidFill>
                <a:latin typeface="Segoe UI Light"/>
                <a:ea typeface="+mn-ea"/>
                <a:cs typeface="+mn-cs"/>
              </a:rPr>
              <a:t>No-Show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8"/>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8"/>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Defined</a:t>
            </a:r>
          </a:p>
          <a:p>
            <a:pPr algn="ctr"/>
            <a:r>
              <a:rPr lang="en-US" sz="1600" b="1" dirty="0">
                <a:solidFill>
                  <a:schemeClr val="bg1"/>
                </a:solidFill>
              </a:rPr>
              <a:t>the market </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984885"/>
          </a:xfrm>
          <a:prstGeom prst="rect">
            <a:avLst/>
          </a:prstGeom>
        </p:spPr>
        <p:txBody>
          <a:bodyPr wrap="square" lIns="0" tIns="0" rIns="0" bIns="0">
            <a:spAutoFit/>
          </a:bodyPr>
          <a:lstStyle/>
          <a:p>
            <a:pPr algn="ctr"/>
            <a:r>
              <a:rPr lang="en-US" sz="1600" b="1" dirty="0">
                <a:solidFill>
                  <a:schemeClr val="bg1"/>
                </a:solidFill>
              </a:rPr>
              <a:t>Cleaning and  Analyze the Data</a:t>
            </a:r>
          </a:p>
          <a:p>
            <a:pPr algn="ctr"/>
            <a:endParaRPr lang="en-US" sz="1600" b="1" dirty="0">
              <a:solidFill>
                <a:schemeClr val="bg1"/>
              </a:solidFill>
            </a:endParaRP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246221"/>
          </a:xfrm>
          <a:prstGeom prst="rect">
            <a:avLst/>
          </a:prstGeom>
        </p:spPr>
        <p:txBody>
          <a:bodyPr wrap="square" lIns="0" tIns="0" rIns="0" bIns="0">
            <a:spAutoFit/>
          </a:bodyPr>
          <a:lstStyle/>
          <a:p>
            <a:pPr algn="ctr"/>
            <a:r>
              <a:rPr lang="en-US" sz="1600" b="1" dirty="0">
                <a:solidFill>
                  <a:schemeClr val="bg1"/>
                </a:solidFill>
              </a:rPr>
              <a:t>ESG Impact</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54364"/>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Searching attractive market that can optimize by using Data analysis .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71070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Reordering the data and ruining the relevant models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Evaluation the data conclusions</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Interpretation in to a business model</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46705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Environment, Social and Government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316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solidFill>
                  <a:schemeClr val="tx1">
                    <a:lumMod val="75000"/>
                    <a:lumOff val="25000"/>
                  </a:schemeClr>
                </a:solidFill>
              </a:rPr>
              <a:t>FINANCIAL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9F23A462-D581-4451-A275-D8FA412E142C}"/>
              </a:ext>
              <a:ext uri="{C183D7F6-B498-43B3-948B-1728B52AA6E4}">
                <adec:decorative xmlns:adec="http://schemas.microsoft.com/office/drawing/2017/decorative" val="1"/>
              </a:ext>
            </a:extLst>
          </p:cNvPr>
          <p:cNvSpPr/>
          <p:nvPr/>
        </p:nvSpPr>
        <p:spPr>
          <a:xfrm>
            <a:off x="1723232" y="1786303"/>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1" name="Oval 40">
            <a:extLst>
              <a:ext uri="{FF2B5EF4-FFF2-40B4-BE49-F238E27FC236}">
                <a16:creationId xmlns:a16="http://schemas.microsoft.com/office/drawing/2014/main" id="{3FAD125B-9A3B-49A4-B9EC-C8A6D3CF9CBF}"/>
              </a:ext>
              <a:ext uri="{C183D7F6-B498-43B3-948B-1728B52AA6E4}">
                <adec:decorative xmlns:adec="http://schemas.microsoft.com/office/drawing/2017/decorative" val="1"/>
              </a:ext>
            </a:extLst>
          </p:cNvPr>
          <p:cNvSpPr/>
          <p:nvPr/>
        </p:nvSpPr>
        <p:spPr>
          <a:xfrm>
            <a:off x="1723232" y="4071326"/>
            <a:ext cx="1587500" cy="15875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233E4AB5-6FC1-4454-9421-850EF5A4ADF3}"/>
              </a:ext>
              <a:ext uri="{C183D7F6-B498-43B3-948B-1728B52AA6E4}">
                <adec:decorative xmlns:adec="http://schemas.microsoft.com/office/drawing/2017/decorative" val="1"/>
              </a:ext>
            </a:extLst>
          </p:cNvPr>
          <p:cNvSpPr/>
          <p:nvPr/>
        </p:nvSpPr>
        <p:spPr>
          <a:xfrm>
            <a:off x="4109244" y="2928814"/>
            <a:ext cx="1587500" cy="15875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40123448-0B37-4226-B26C-A3081E6142FF}"/>
              </a:ext>
              <a:ext uri="{C183D7F6-B498-43B3-948B-1728B52AA6E4}">
                <adec:decorative xmlns:adec="http://schemas.microsoft.com/office/drawing/2017/decorative" val="1"/>
              </a:ext>
            </a:extLst>
          </p:cNvPr>
          <p:cNvSpPr/>
          <p:nvPr/>
        </p:nvSpPr>
        <p:spPr>
          <a:xfrm>
            <a:off x="6495256" y="2928814"/>
            <a:ext cx="1587500" cy="15875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355211EE-8286-42CD-A4AF-EDD1186B28A3}"/>
              </a:ext>
              <a:ext uri="{C183D7F6-B498-43B3-948B-1728B52AA6E4}">
                <adec:decorative xmlns:adec="http://schemas.microsoft.com/office/drawing/2017/decorative" val="1"/>
              </a:ext>
            </a:extLst>
          </p:cNvPr>
          <p:cNvSpPr/>
          <p:nvPr/>
        </p:nvSpPr>
        <p:spPr>
          <a:xfrm>
            <a:off x="8881268" y="2928814"/>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Oval 75">
            <a:extLst>
              <a:ext uri="{FF2B5EF4-FFF2-40B4-BE49-F238E27FC236}">
                <a16:creationId xmlns:a16="http://schemas.microsoft.com/office/drawing/2014/main" id="{D3287700-63E7-4098-B825-B123C11134C1}"/>
              </a:ext>
              <a:ext uri="{C183D7F6-B498-43B3-948B-1728B52AA6E4}">
                <adec:decorative xmlns:adec="http://schemas.microsoft.com/office/drawing/2017/decorative" val="1"/>
              </a:ext>
            </a:extLst>
          </p:cNvPr>
          <p:cNvSpPr/>
          <p:nvPr/>
        </p:nvSpPr>
        <p:spPr>
          <a:xfrm>
            <a:off x="6518275" y="1232791"/>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Oval 76">
            <a:extLst>
              <a:ext uri="{FF2B5EF4-FFF2-40B4-BE49-F238E27FC236}">
                <a16:creationId xmlns:a16="http://schemas.microsoft.com/office/drawing/2014/main" id="{69943F00-C6CB-4F10-A02B-801F37984D43}"/>
              </a:ext>
              <a:ext uri="{C183D7F6-B498-43B3-948B-1728B52AA6E4}">
                <adec:decorative xmlns:adec="http://schemas.microsoft.com/office/drawing/2017/decorative" val="1"/>
              </a:ext>
            </a:extLst>
          </p:cNvPr>
          <p:cNvSpPr/>
          <p:nvPr/>
        </p:nvSpPr>
        <p:spPr>
          <a:xfrm>
            <a:off x="6518275" y="4872906"/>
            <a:ext cx="1587500" cy="15875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Connector: Elbow 9">
            <a:extLst>
              <a:ext uri="{FF2B5EF4-FFF2-40B4-BE49-F238E27FC236}">
                <a16:creationId xmlns:a16="http://schemas.microsoft.com/office/drawing/2014/main" id="{78C71AAC-D0D2-4BBF-B302-54163A284EC6}"/>
              </a:ext>
              <a:ext uri="{C183D7F6-B498-43B3-948B-1728B52AA6E4}">
                <adec:decorative xmlns:adec="http://schemas.microsoft.com/office/drawing/2017/decorative" val="1"/>
              </a:ext>
            </a:extLst>
          </p:cNvPr>
          <p:cNvCxnSpPr>
            <a:cxnSpLocks/>
            <a:stCxn id="3" idx="6"/>
            <a:endCxn id="41" idx="6"/>
          </p:cNvCxnSpPr>
          <p:nvPr/>
        </p:nvCxnSpPr>
        <p:spPr>
          <a:xfrm>
            <a:off x="3310732" y="2580053"/>
            <a:ext cx="12700" cy="2285023"/>
          </a:xfrm>
          <a:prstGeom prst="bentConnector3">
            <a:avLst>
              <a:gd name="adj1" fmla="val 1800000"/>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31AB5AC-284A-472B-B8E5-2F198F4E96D7}"/>
              </a:ext>
              <a:ext uri="{C183D7F6-B498-43B3-948B-1728B52AA6E4}">
                <adec:decorative xmlns:adec="http://schemas.microsoft.com/office/drawing/2017/decorative" val="1"/>
              </a:ext>
            </a:extLst>
          </p:cNvPr>
          <p:cNvCxnSpPr>
            <a:cxnSpLocks/>
            <a:endCxn id="42" idx="2"/>
          </p:cNvCxnSpPr>
          <p:nvPr/>
        </p:nvCxnSpPr>
        <p:spPr>
          <a:xfrm>
            <a:off x="3540125" y="3722564"/>
            <a:ext cx="569119"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1394D4E-BC7A-418D-B233-6C374456AEAE}"/>
              </a:ext>
              <a:ext uri="{C183D7F6-B498-43B3-948B-1728B52AA6E4}">
                <adec:decorative xmlns:adec="http://schemas.microsoft.com/office/drawing/2017/decorative" val="1"/>
              </a:ext>
            </a:extLst>
          </p:cNvPr>
          <p:cNvCxnSpPr>
            <a:cxnSpLocks/>
            <a:stCxn id="42" idx="6"/>
            <a:endCxn id="73" idx="2"/>
          </p:cNvCxnSpPr>
          <p:nvPr/>
        </p:nvCxnSpPr>
        <p:spPr>
          <a:xfrm>
            <a:off x="5696744"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1AAA85B-D8C7-43BE-844A-625265015123}"/>
              </a:ext>
              <a:ext uri="{C183D7F6-B498-43B3-948B-1728B52AA6E4}">
                <adec:decorative xmlns:adec="http://schemas.microsoft.com/office/drawing/2017/decorative" val="1"/>
              </a:ext>
            </a:extLst>
          </p:cNvPr>
          <p:cNvCxnSpPr>
            <a:cxnSpLocks/>
            <a:stCxn id="73" idx="6"/>
            <a:endCxn id="75" idx="2"/>
          </p:cNvCxnSpPr>
          <p:nvPr/>
        </p:nvCxnSpPr>
        <p:spPr>
          <a:xfrm>
            <a:off x="8082756" y="3722564"/>
            <a:ext cx="798512" cy="0"/>
          </a:xfrm>
          <a:prstGeom prst="straightConnector1">
            <a:avLst/>
          </a:prstGeom>
          <a:ln w="2222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4741AA56-D9ED-492E-8385-5CB8274B1286}"/>
              </a:ext>
              <a:ext uri="{C183D7F6-B498-43B3-948B-1728B52AA6E4}">
                <adec:decorative xmlns:adec="http://schemas.microsoft.com/office/drawing/2017/decorative" val="1"/>
              </a:ext>
            </a:extLst>
          </p:cNvPr>
          <p:cNvCxnSpPr>
            <a:cxnSpLocks/>
          </p:cNvCxnSpPr>
          <p:nvPr/>
        </p:nvCxnSpPr>
        <p:spPr>
          <a:xfrm rot="10800000" flipV="1">
            <a:off x="6487715" y="2016864"/>
            <a:ext cx="12700" cy="3641962"/>
          </a:xfrm>
          <a:prstGeom prst="bentConnector3">
            <a:avLst>
              <a:gd name="adj1" fmla="val 1800000"/>
            </a:avLst>
          </a:prstGeom>
          <a:ln w="22225">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6BEBF752-C33D-4EC4-8210-F7B1D3A10097}"/>
              </a:ext>
            </a:extLst>
          </p:cNvPr>
          <p:cNvSpPr/>
          <p:nvPr/>
        </p:nvSpPr>
        <p:spPr>
          <a:xfrm>
            <a:off x="1831182" y="2333833"/>
            <a:ext cx="1371600" cy="492443"/>
          </a:xfrm>
          <a:prstGeom prst="rect">
            <a:avLst/>
          </a:prstGeom>
        </p:spPr>
        <p:txBody>
          <a:bodyPr wrap="square" lIns="0" tIns="0" rIns="0" bIns="0" anchor="ctr">
            <a:spAutoFit/>
          </a:bodyPr>
          <a:lstStyle/>
          <a:p>
            <a:pPr algn="ctr"/>
            <a:r>
              <a:rPr lang="en-US" sz="1600" dirty="0">
                <a:solidFill>
                  <a:schemeClr val="bg1"/>
                </a:solidFill>
              </a:rPr>
              <a:t>Average hourly cost -#  </a:t>
            </a:r>
          </a:p>
        </p:txBody>
      </p:sp>
      <p:sp>
        <p:nvSpPr>
          <p:cNvPr id="81" name="Rectangle 80">
            <a:extLst>
              <a:ext uri="{FF2B5EF4-FFF2-40B4-BE49-F238E27FC236}">
                <a16:creationId xmlns:a16="http://schemas.microsoft.com/office/drawing/2014/main" id="{D4EC02E4-F054-4111-9038-AE0BDA4C8060}"/>
              </a:ext>
            </a:extLst>
          </p:cNvPr>
          <p:cNvSpPr/>
          <p:nvPr/>
        </p:nvSpPr>
        <p:spPr>
          <a:xfrm>
            <a:off x="1831182" y="4495744"/>
            <a:ext cx="1371600" cy="738664"/>
          </a:xfrm>
          <a:prstGeom prst="rect">
            <a:avLst/>
          </a:prstGeom>
        </p:spPr>
        <p:txBody>
          <a:bodyPr wrap="square" lIns="0" tIns="0" rIns="0" bIns="0" anchor="ctr">
            <a:spAutoFit/>
          </a:bodyPr>
          <a:lstStyle/>
          <a:p>
            <a:pPr algn="ctr"/>
            <a:r>
              <a:rPr lang="en-US" sz="1600" dirty="0">
                <a:solidFill>
                  <a:schemeClr val="bg1"/>
                </a:solidFill>
              </a:rPr>
              <a:t>Number of No-show </a:t>
            </a:r>
            <a:r>
              <a:rPr lang="he-IL" sz="1600" dirty="0">
                <a:solidFill>
                  <a:schemeClr val="bg1"/>
                </a:solidFill>
              </a:rPr>
              <a:t> </a:t>
            </a:r>
            <a:r>
              <a:rPr lang="en-US" sz="1600" dirty="0">
                <a:solidFill>
                  <a:schemeClr val="bg1"/>
                </a:solidFill>
              </a:rPr>
              <a:t>patients -#</a:t>
            </a:r>
          </a:p>
        </p:txBody>
      </p:sp>
      <p:sp>
        <p:nvSpPr>
          <p:cNvPr id="82" name="Rectangle 81">
            <a:extLst>
              <a:ext uri="{FF2B5EF4-FFF2-40B4-BE49-F238E27FC236}">
                <a16:creationId xmlns:a16="http://schemas.microsoft.com/office/drawing/2014/main" id="{9771041D-83B6-4693-BC25-25AABB3CE3BF}"/>
              </a:ext>
            </a:extLst>
          </p:cNvPr>
          <p:cNvSpPr/>
          <p:nvPr/>
        </p:nvSpPr>
        <p:spPr>
          <a:xfrm>
            <a:off x="4217194" y="3599454"/>
            <a:ext cx="1371600" cy="246221"/>
          </a:xfrm>
          <a:prstGeom prst="rect">
            <a:avLst/>
          </a:prstGeom>
        </p:spPr>
        <p:txBody>
          <a:bodyPr wrap="square" lIns="0" tIns="0" rIns="0" bIns="0" anchor="ctr">
            <a:spAutoFit/>
          </a:bodyPr>
          <a:lstStyle/>
          <a:p>
            <a:pPr algn="ctr"/>
            <a:r>
              <a:rPr lang="en-US" sz="1600" dirty="0">
                <a:solidFill>
                  <a:schemeClr val="bg1"/>
                </a:solidFill>
              </a:rPr>
              <a:t>Evaluation - #</a:t>
            </a:r>
          </a:p>
        </p:txBody>
      </p:sp>
      <p:sp>
        <p:nvSpPr>
          <p:cNvPr id="83" name="Rectangle 82">
            <a:extLst>
              <a:ext uri="{FF2B5EF4-FFF2-40B4-BE49-F238E27FC236}">
                <a16:creationId xmlns:a16="http://schemas.microsoft.com/office/drawing/2014/main" id="{9F6EE26A-3174-49AD-900E-08C045755F3C}"/>
              </a:ext>
            </a:extLst>
          </p:cNvPr>
          <p:cNvSpPr/>
          <p:nvPr/>
        </p:nvSpPr>
        <p:spPr>
          <a:xfrm>
            <a:off x="8993980" y="3429000"/>
            <a:ext cx="1371600" cy="492443"/>
          </a:xfrm>
          <a:prstGeom prst="rect">
            <a:avLst/>
          </a:prstGeom>
        </p:spPr>
        <p:txBody>
          <a:bodyPr wrap="square" lIns="0" tIns="0" rIns="0" bIns="0" anchor="ctr">
            <a:spAutoFit/>
          </a:bodyPr>
          <a:lstStyle/>
          <a:p>
            <a:pPr algn="ctr"/>
            <a:r>
              <a:rPr lang="en-US" sz="1600" dirty="0">
                <a:solidFill>
                  <a:schemeClr val="bg1"/>
                </a:solidFill>
              </a:rPr>
              <a:t>Forecast for reduction</a:t>
            </a:r>
          </a:p>
        </p:txBody>
      </p:sp>
      <p:sp>
        <p:nvSpPr>
          <p:cNvPr id="84" name="Rectangle 83">
            <a:extLst>
              <a:ext uri="{FF2B5EF4-FFF2-40B4-BE49-F238E27FC236}">
                <a16:creationId xmlns:a16="http://schemas.microsoft.com/office/drawing/2014/main" id="{3B69453F-B845-4467-8C29-7A6677641EC0}"/>
              </a:ext>
            </a:extLst>
          </p:cNvPr>
          <p:cNvSpPr/>
          <p:nvPr/>
        </p:nvSpPr>
        <p:spPr>
          <a:xfrm>
            <a:off x="6605785" y="5535715"/>
            <a:ext cx="1371600" cy="246221"/>
          </a:xfrm>
          <a:prstGeom prst="rect">
            <a:avLst/>
          </a:prstGeom>
        </p:spPr>
        <p:txBody>
          <a:bodyPr wrap="square" lIns="0" tIns="0" rIns="0" bIns="0" anchor="ctr">
            <a:spAutoFit/>
          </a:bodyPr>
          <a:lstStyle/>
          <a:p>
            <a:pPr algn="ctr"/>
            <a:r>
              <a:rPr lang="en-US" sz="1600" dirty="0">
                <a:solidFill>
                  <a:schemeClr val="bg1"/>
                </a:solidFill>
              </a:rPr>
              <a:t>Schedules</a:t>
            </a:r>
          </a:p>
        </p:txBody>
      </p:sp>
      <p:sp>
        <p:nvSpPr>
          <p:cNvPr id="85" name="Rectangle 84">
            <a:extLst>
              <a:ext uri="{FF2B5EF4-FFF2-40B4-BE49-F238E27FC236}">
                <a16:creationId xmlns:a16="http://schemas.microsoft.com/office/drawing/2014/main" id="{C7CFAFBF-6B2A-49A8-ADCE-FD94A08C87B3}"/>
              </a:ext>
            </a:extLst>
          </p:cNvPr>
          <p:cNvSpPr/>
          <p:nvPr/>
        </p:nvSpPr>
        <p:spPr>
          <a:xfrm>
            <a:off x="6626225" y="1887596"/>
            <a:ext cx="1371600" cy="246221"/>
          </a:xfrm>
          <a:prstGeom prst="rect">
            <a:avLst/>
          </a:prstGeom>
        </p:spPr>
        <p:txBody>
          <a:bodyPr wrap="square" lIns="0" tIns="0" rIns="0" bIns="0" anchor="ctr">
            <a:spAutoFit/>
          </a:bodyPr>
          <a:lstStyle/>
          <a:p>
            <a:pPr algn="ctr"/>
            <a:r>
              <a:rPr lang="en-US" sz="1600">
                <a:solidFill>
                  <a:schemeClr val="bg1"/>
                </a:solidFill>
              </a:rPr>
              <a:t>S</a:t>
            </a:r>
            <a:endParaRPr lang="en-US" sz="1600" dirty="0">
              <a:solidFill>
                <a:schemeClr val="bg1"/>
              </a:solidFill>
            </a:endParaRPr>
          </a:p>
        </p:txBody>
      </p:sp>
      <p:sp>
        <p:nvSpPr>
          <p:cNvPr id="86" name="Rectangle 85">
            <a:extLst>
              <a:ext uri="{FF2B5EF4-FFF2-40B4-BE49-F238E27FC236}">
                <a16:creationId xmlns:a16="http://schemas.microsoft.com/office/drawing/2014/main" id="{6B499F5E-706B-4272-818B-C87149038662}"/>
              </a:ext>
            </a:extLst>
          </p:cNvPr>
          <p:cNvSpPr/>
          <p:nvPr/>
        </p:nvSpPr>
        <p:spPr>
          <a:xfrm>
            <a:off x="6587726" y="3609130"/>
            <a:ext cx="1371600" cy="246221"/>
          </a:xfrm>
          <a:prstGeom prst="rect">
            <a:avLst/>
          </a:prstGeom>
        </p:spPr>
        <p:txBody>
          <a:bodyPr wrap="square" lIns="0" tIns="0" rIns="0" bIns="0" anchor="ctr">
            <a:spAutoFit/>
          </a:bodyPr>
          <a:lstStyle/>
          <a:p>
            <a:pPr algn="ctr"/>
            <a:r>
              <a:rPr lang="en-US" sz="1600" dirty="0">
                <a:solidFill>
                  <a:schemeClr val="bg1"/>
                </a:solidFill>
                <a:cs typeface="Segoe UI" panose="020B0502040204020203" pitchFamily="34" charset="0"/>
              </a:rPr>
              <a:t>conclusions</a:t>
            </a:r>
            <a:endParaRPr lang="en-US" sz="1600" dirty="0">
              <a:solidFill>
                <a:schemeClr val="bg1"/>
              </a:solidFill>
            </a:endParaRPr>
          </a:p>
        </p:txBody>
      </p:sp>
      <p:sp>
        <p:nvSpPr>
          <p:cNvPr id="91" name="Rectangle 90">
            <a:extLst>
              <a:ext uri="{FF2B5EF4-FFF2-40B4-BE49-F238E27FC236}">
                <a16:creationId xmlns:a16="http://schemas.microsoft.com/office/drawing/2014/main" id="{0F8D1DEA-0363-4C10-925D-1D68E14CCEF4}"/>
              </a:ext>
            </a:extLst>
          </p:cNvPr>
          <p:cNvSpPr/>
          <p:nvPr/>
        </p:nvSpPr>
        <p:spPr>
          <a:xfrm>
            <a:off x="4228703" y="4631549"/>
            <a:ext cx="1348582" cy="467051"/>
          </a:xfrm>
          <a:prstGeom prst="rect">
            <a:avLst/>
          </a:prstGeom>
        </p:spPr>
        <p:txBody>
          <a:bodyPr wrap="square" lIns="0" tIns="0" rIns="0" bIns="0" anchor="ctr">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7" name="Rectangle 86">
            <a:extLst>
              <a:ext uri="{FF2B5EF4-FFF2-40B4-BE49-F238E27FC236}">
                <a16:creationId xmlns:a16="http://schemas.microsoft.com/office/drawing/2014/main" id="{D927301F-4FAD-47A6-987B-1D9C411B7CC1}"/>
              </a:ext>
            </a:extLst>
          </p:cNvPr>
          <p:cNvSpPr/>
          <p:nvPr/>
        </p:nvSpPr>
        <p:spPr>
          <a:xfrm>
            <a:off x="10576718" y="1668058"/>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8" name="Rectangle 87">
            <a:extLst>
              <a:ext uri="{FF2B5EF4-FFF2-40B4-BE49-F238E27FC236}">
                <a16:creationId xmlns:a16="http://schemas.microsoft.com/office/drawing/2014/main" id="{481D58D3-87D7-4D40-B59F-7F751F117F96}"/>
              </a:ext>
            </a:extLst>
          </p:cNvPr>
          <p:cNvSpPr/>
          <p:nvPr/>
        </p:nvSpPr>
        <p:spPr>
          <a:xfrm>
            <a:off x="10576718" y="348903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89" name="Rectangle 88">
            <a:extLst>
              <a:ext uri="{FF2B5EF4-FFF2-40B4-BE49-F238E27FC236}">
                <a16:creationId xmlns:a16="http://schemas.microsoft.com/office/drawing/2014/main" id="{AAC2972F-490F-4F2F-8A08-930B8C850374}"/>
              </a:ext>
            </a:extLst>
          </p:cNvPr>
          <p:cNvSpPr/>
          <p:nvPr/>
        </p:nvSpPr>
        <p:spPr>
          <a:xfrm>
            <a:off x="10576718" y="5310019"/>
            <a:ext cx="1348582" cy="467051"/>
          </a:xfrm>
          <a:prstGeom prst="rect">
            <a:avLst/>
          </a:prstGeom>
        </p:spPr>
        <p:txBody>
          <a:bodyPr wrap="square" lIns="0" tIns="0" rIns="0" bIns="0" anchor="ctr">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2" name="Rectangle 91">
            <a:extLst>
              <a:ext uri="{FF2B5EF4-FFF2-40B4-BE49-F238E27FC236}">
                <a16:creationId xmlns:a16="http://schemas.microsoft.com/office/drawing/2014/main" id="{A69BDC62-882D-49FD-B60A-05F493B04723}"/>
              </a:ext>
            </a:extLst>
          </p:cNvPr>
          <p:cNvSpPr/>
          <p:nvPr/>
        </p:nvSpPr>
        <p:spPr>
          <a:xfrm>
            <a:off x="266700" y="2346528"/>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
        <p:nvSpPr>
          <p:cNvPr id="93" name="Rectangle 92">
            <a:extLst>
              <a:ext uri="{FF2B5EF4-FFF2-40B4-BE49-F238E27FC236}">
                <a16:creationId xmlns:a16="http://schemas.microsoft.com/office/drawing/2014/main" id="{FC109BEC-95E0-4EA0-B65C-A8353481F394}"/>
              </a:ext>
            </a:extLst>
          </p:cNvPr>
          <p:cNvSpPr/>
          <p:nvPr/>
        </p:nvSpPr>
        <p:spPr>
          <a:xfrm>
            <a:off x="266700" y="4631551"/>
            <a:ext cx="1348582" cy="467051"/>
          </a:xfrm>
          <a:prstGeom prst="rect">
            <a:avLst/>
          </a:prstGeom>
        </p:spPr>
        <p:txBody>
          <a:bodyPr wrap="square" lIns="0" tIns="0" rIns="0" bIns="0" anchor="ctr">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a:t>
            </a:r>
          </a:p>
        </p:txBody>
      </p:sp>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052596"/>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Trend</a:t>
            </a:r>
            <a:r>
              <a:rPr lang="en-US" sz="2800" b="1" dirty="0">
                <a:solidFill>
                  <a:schemeClr val="tx1">
                    <a:lumMod val="75000"/>
                    <a:lumOff val="25000"/>
                  </a:schemeClr>
                </a:solidFill>
              </a:rPr>
              <a:t>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 name="Chart 3" descr="This image is a bar chart. ">
            <a:extLst>
              <a:ext uri="{FF2B5EF4-FFF2-40B4-BE49-F238E27FC236}">
                <a16:creationId xmlns:a16="http://schemas.microsoft.com/office/drawing/2014/main" id="{8B833BE5-F2DA-4155-B25C-866FA190EFEA}"/>
              </a:ext>
            </a:extLst>
          </p:cNvPr>
          <p:cNvGraphicFramePr/>
          <p:nvPr>
            <p:extLst>
              <p:ext uri="{D42A27DB-BD31-4B8C-83A1-F6EECF244321}">
                <p14:modId xmlns:p14="http://schemas.microsoft.com/office/powerpoint/2010/main" val="951326935"/>
              </p:ext>
            </p:extLst>
          </p:nvPr>
        </p:nvGraphicFramePr>
        <p:xfrm>
          <a:off x="522777" y="1511874"/>
          <a:ext cx="6551476" cy="4367651"/>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9">
            <a:extLst>
              <a:ext uri="{FF2B5EF4-FFF2-40B4-BE49-F238E27FC236}">
                <a16:creationId xmlns:a16="http://schemas.microsoft.com/office/drawing/2014/main" id="{1A997C66-4ED4-4017-9439-1D07ED31D783}"/>
              </a:ext>
            </a:extLst>
          </p:cNvPr>
          <p:cNvSpPr/>
          <p:nvPr/>
        </p:nvSpPr>
        <p:spPr>
          <a:xfrm>
            <a:off x="7400925" y="2026444"/>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2" name="Rectangle 11">
            <a:extLst>
              <a:ext uri="{FF2B5EF4-FFF2-40B4-BE49-F238E27FC236}">
                <a16:creationId xmlns:a16="http://schemas.microsoft.com/office/drawing/2014/main" id="{690C1A7A-78BB-48B4-B5CE-2B9C34E5E67B}"/>
              </a:ext>
            </a:extLst>
          </p:cNvPr>
          <p:cNvSpPr/>
          <p:nvPr/>
        </p:nvSpPr>
        <p:spPr>
          <a:xfrm>
            <a:off x="7400925" y="3546456"/>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Duis suscipit in tellus ac bibendum. Sed congue lacus vitae tellus finibus, eu faucibus nisi ullamcorper. </a:t>
            </a:r>
          </a:p>
        </p:txBody>
      </p:sp>
      <p:sp>
        <p:nvSpPr>
          <p:cNvPr id="15" name="Freeform 931" descr="Icon of line chart.">
            <a:extLst>
              <a:ext uri="{FF2B5EF4-FFF2-40B4-BE49-F238E27FC236}">
                <a16:creationId xmlns:a16="http://schemas.microsoft.com/office/drawing/2014/main" id="{D6E99607-03B7-41E5-AD6F-79DCFC17E713}"/>
              </a:ext>
            </a:extLst>
          </p:cNvPr>
          <p:cNvSpPr>
            <a:spLocks noEditPoints="1"/>
          </p:cNvSpPr>
          <p:nvPr/>
        </p:nvSpPr>
        <p:spPr bwMode="auto">
          <a:xfrm>
            <a:off x="9425537" y="1614222"/>
            <a:ext cx="219075" cy="285750"/>
          </a:xfrm>
          <a:custGeom>
            <a:avLst/>
            <a:gdLst>
              <a:gd name="T0" fmla="*/ 348 w 553"/>
              <a:gd name="T1" fmla="*/ 11 h 722"/>
              <a:gd name="T2" fmla="*/ 348 w 553"/>
              <a:gd name="T3" fmla="*/ 204 h 722"/>
              <a:gd name="T4" fmla="*/ 108 w 553"/>
              <a:gd name="T5" fmla="*/ 602 h 722"/>
              <a:gd name="T6" fmla="*/ 99 w 553"/>
              <a:gd name="T7" fmla="*/ 599 h 722"/>
              <a:gd name="T8" fmla="*/ 95 w 553"/>
              <a:gd name="T9" fmla="*/ 590 h 722"/>
              <a:gd name="T10" fmla="*/ 96 w 553"/>
              <a:gd name="T11" fmla="*/ 236 h 722"/>
              <a:gd name="T12" fmla="*/ 104 w 553"/>
              <a:gd name="T13" fmla="*/ 230 h 722"/>
              <a:gd name="T14" fmla="*/ 113 w 553"/>
              <a:gd name="T15" fmla="*/ 230 h 722"/>
              <a:gd name="T16" fmla="*/ 119 w 553"/>
              <a:gd name="T17" fmla="*/ 236 h 722"/>
              <a:gd name="T18" fmla="*/ 120 w 553"/>
              <a:gd name="T19" fmla="*/ 467 h 722"/>
              <a:gd name="T20" fmla="*/ 233 w 553"/>
              <a:gd name="T21" fmla="*/ 365 h 722"/>
              <a:gd name="T22" fmla="*/ 241 w 553"/>
              <a:gd name="T23" fmla="*/ 365 h 722"/>
              <a:gd name="T24" fmla="*/ 327 w 553"/>
              <a:gd name="T25" fmla="*/ 421 h 722"/>
              <a:gd name="T26" fmla="*/ 440 w 553"/>
              <a:gd name="T27" fmla="*/ 303 h 722"/>
              <a:gd name="T28" fmla="*/ 447 w 553"/>
              <a:gd name="T29" fmla="*/ 301 h 722"/>
              <a:gd name="T30" fmla="*/ 451 w 553"/>
              <a:gd name="T31" fmla="*/ 303 h 722"/>
              <a:gd name="T32" fmla="*/ 456 w 553"/>
              <a:gd name="T33" fmla="*/ 308 h 722"/>
              <a:gd name="T34" fmla="*/ 456 w 553"/>
              <a:gd name="T35" fmla="*/ 317 h 722"/>
              <a:gd name="T36" fmla="*/ 338 w 553"/>
              <a:gd name="T37" fmla="*/ 446 h 722"/>
              <a:gd name="T38" fmla="*/ 330 w 553"/>
              <a:gd name="T39" fmla="*/ 449 h 722"/>
              <a:gd name="T40" fmla="*/ 322 w 553"/>
              <a:gd name="T41" fmla="*/ 448 h 722"/>
              <a:gd name="T42" fmla="*/ 120 w 553"/>
              <a:gd name="T43" fmla="*/ 500 h 722"/>
              <a:gd name="T44" fmla="*/ 450 w 553"/>
              <a:gd name="T45" fmla="*/ 577 h 722"/>
              <a:gd name="T46" fmla="*/ 458 w 553"/>
              <a:gd name="T47" fmla="*/ 581 h 722"/>
              <a:gd name="T48" fmla="*/ 462 w 553"/>
              <a:gd name="T49" fmla="*/ 590 h 722"/>
              <a:gd name="T50" fmla="*/ 458 w 553"/>
              <a:gd name="T51" fmla="*/ 599 h 722"/>
              <a:gd name="T52" fmla="*/ 450 w 553"/>
              <a:gd name="T53" fmla="*/ 602 h 722"/>
              <a:gd name="T54" fmla="*/ 357 w 553"/>
              <a:gd name="T55" fmla="*/ 3 h 722"/>
              <a:gd name="T56" fmla="*/ 348 w 553"/>
              <a:gd name="T57" fmla="*/ 0 h 722"/>
              <a:gd name="T58" fmla="*/ 7 w 553"/>
              <a:gd name="T59" fmla="*/ 1 h 722"/>
              <a:gd name="T60" fmla="*/ 1 w 553"/>
              <a:gd name="T61" fmla="*/ 7 h 722"/>
              <a:gd name="T62" fmla="*/ 0 w 553"/>
              <a:gd name="T63" fmla="*/ 710 h 722"/>
              <a:gd name="T64" fmla="*/ 3 w 553"/>
              <a:gd name="T65" fmla="*/ 719 h 722"/>
              <a:gd name="T66" fmla="*/ 12 w 553"/>
              <a:gd name="T67" fmla="*/ 722 h 722"/>
              <a:gd name="T68" fmla="*/ 546 w 553"/>
              <a:gd name="T69" fmla="*/ 721 h 722"/>
              <a:gd name="T70" fmla="*/ 552 w 553"/>
              <a:gd name="T71" fmla="*/ 715 h 722"/>
              <a:gd name="T72" fmla="*/ 553 w 553"/>
              <a:gd name="T73" fmla="*/ 204 h 722"/>
              <a:gd name="T74" fmla="*/ 550 w 553"/>
              <a:gd name="T75"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53" h="722">
                <a:moveTo>
                  <a:pt x="348" y="204"/>
                </a:moveTo>
                <a:lnTo>
                  <a:pt x="348" y="11"/>
                </a:lnTo>
                <a:lnTo>
                  <a:pt x="541" y="204"/>
                </a:lnTo>
                <a:lnTo>
                  <a:pt x="348" y="204"/>
                </a:lnTo>
                <a:close/>
                <a:moveTo>
                  <a:pt x="450" y="602"/>
                </a:moveTo>
                <a:lnTo>
                  <a:pt x="108" y="602"/>
                </a:lnTo>
                <a:lnTo>
                  <a:pt x="104" y="601"/>
                </a:lnTo>
                <a:lnTo>
                  <a:pt x="99" y="599"/>
                </a:lnTo>
                <a:lnTo>
                  <a:pt x="96" y="595"/>
                </a:lnTo>
                <a:lnTo>
                  <a:pt x="95" y="590"/>
                </a:lnTo>
                <a:lnTo>
                  <a:pt x="95" y="241"/>
                </a:lnTo>
                <a:lnTo>
                  <a:pt x="96" y="236"/>
                </a:lnTo>
                <a:lnTo>
                  <a:pt x="99" y="232"/>
                </a:lnTo>
                <a:lnTo>
                  <a:pt x="104" y="230"/>
                </a:lnTo>
                <a:lnTo>
                  <a:pt x="108" y="229"/>
                </a:lnTo>
                <a:lnTo>
                  <a:pt x="113" y="230"/>
                </a:lnTo>
                <a:lnTo>
                  <a:pt x="117" y="232"/>
                </a:lnTo>
                <a:lnTo>
                  <a:pt x="119" y="236"/>
                </a:lnTo>
                <a:lnTo>
                  <a:pt x="120" y="241"/>
                </a:lnTo>
                <a:lnTo>
                  <a:pt x="120" y="467"/>
                </a:lnTo>
                <a:lnTo>
                  <a:pt x="230" y="368"/>
                </a:lnTo>
                <a:lnTo>
                  <a:pt x="233" y="365"/>
                </a:lnTo>
                <a:lnTo>
                  <a:pt x="237" y="364"/>
                </a:lnTo>
                <a:lnTo>
                  <a:pt x="241" y="365"/>
                </a:lnTo>
                <a:lnTo>
                  <a:pt x="244" y="367"/>
                </a:lnTo>
                <a:lnTo>
                  <a:pt x="327" y="421"/>
                </a:lnTo>
                <a:lnTo>
                  <a:pt x="436" y="306"/>
                </a:lnTo>
                <a:lnTo>
                  <a:pt x="440" y="303"/>
                </a:lnTo>
                <a:lnTo>
                  <a:pt x="445" y="301"/>
                </a:lnTo>
                <a:lnTo>
                  <a:pt x="447" y="301"/>
                </a:lnTo>
                <a:lnTo>
                  <a:pt x="449" y="302"/>
                </a:lnTo>
                <a:lnTo>
                  <a:pt x="451" y="303"/>
                </a:lnTo>
                <a:lnTo>
                  <a:pt x="453" y="304"/>
                </a:lnTo>
                <a:lnTo>
                  <a:pt x="456" y="308"/>
                </a:lnTo>
                <a:lnTo>
                  <a:pt x="457" y="313"/>
                </a:lnTo>
                <a:lnTo>
                  <a:pt x="456" y="317"/>
                </a:lnTo>
                <a:lnTo>
                  <a:pt x="454" y="321"/>
                </a:lnTo>
                <a:lnTo>
                  <a:pt x="338" y="446"/>
                </a:lnTo>
                <a:lnTo>
                  <a:pt x="334" y="448"/>
                </a:lnTo>
                <a:lnTo>
                  <a:pt x="330" y="449"/>
                </a:lnTo>
                <a:lnTo>
                  <a:pt x="326" y="449"/>
                </a:lnTo>
                <a:lnTo>
                  <a:pt x="322" y="448"/>
                </a:lnTo>
                <a:lnTo>
                  <a:pt x="239" y="393"/>
                </a:lnTo>
                <a:lnTo>
                  <a:pt x="120" y="500"/>
                </a:lnTo>
                <a:lnTo>
                  <a:pt x="120" y="577"/>
                </a:lnTo>
                <a:lnTo>
                  <a:pt x="450" y="577"/>
                </a:lnTo>
                <a:lnTo>
                  <a:pt x="455" y="578"/>
                </a:lnTo>
                <a:lnTo>
                  <a:pt x="458" y="581"/>
                </a:lnTo>
                <a:lnTo>
                  <a:pt x="461" y="585"/>
                </a:lnTo>
                <a:lnTo>
                  <a:pt x="462" y="590"/>
                </a:lnTo>
                <a:lnTo>
                  <a:pt x="461" y="595"/>
                </a:lnTo>
                <a:lnTo>
                  <a:pt x="458" y="599"/>
                </a:lnTo>
                <a:lnTo>
                  <a:pt x="455" y="601"/>
                </a:lnTo>
                <a:lnTo>
                  <a:pt x="450" y="602"/>
                </a:lnTo>
                <a:close/>
                <a:moveTo>
                  <a:pt x="550" y="196"/>
                </a:moveTo>
                <a:lnTo>
                  <a:pt x="357" y="3"/>
                </a:lnTo>
                <a:lnTo>
                  <a:pt x="353" y="0"/>
                </a:lnTo>
                <a:lnTo>
                  <a:pt x="348"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16" name="Group 15" descr="This image is an icon of four sheets of paper. ">
            <a:extLst>
              <a:ext uri="{FF2B5EF4-FFF2-40B4-BE49-F238E27FC236}">
                <a16:creationId xmlns:a16="http://schemas.microsoft.com/office/drawing/2014/main" id="{6071F41E-4B08-43F7-BBE7-4A555CA73C1B}"/>
              </a:ext>
            </a:extLst>
          </p:cNvPr>
          <p:cNvGrpSpPr/>
          <p:nvPr/>
        </p:nvGrpSpPr>
        <p:grpSpPr>
          <a:xfrm>
            <a:off x="9415218" y="4652698"/>
            <a:ext cx="239712" cy="285750"/>
            <a:chOff x="5494338" y="1370013"/>
            <a:chExt cx="239712" cy="285750"/>
          </a:xfrm>
          <a:solidFill>
            <a:schemeClr val="accent4">
              <a:lumMod val="75000"/>
            </a:schemeClr>
          </a:solidFill>
        </p:grpSpPr>
        <p:sp>
          <p:nvSpPr>
            <p:cNvPr id="17" name="Freeform 961">
              <a:extLst>
                <a:ext uri="{FF2B5EF4-FFF2-40B4-BE49-F238E27FC236}">
                  <a16:creationId xmlns:a16="http://schemas.microsoft.com/office/drawing/2014/main" id="{A4A2E5CB-F1CB-4509-8FE7-B24010CB57EC}"/>
                </a:ext>
              </a:extLst>
            </p:cNvPr>
            <p:cNvSpPr>
              <a:spLocks noEditPoints="1"/>
            </p:cNvSpPr>
            <p:nvPr/>
          </p:nvSpPr>
          <p:spPr bwMode="auto">
            <a:xfrm>
              <a:off x="5629275" y="1370013"/>
              <a:ext cx="104775" cy="133350"/>
            </a:xfrm>
            <a:custGeom>
              <a:avLst/>
              <a:gdLst>
                <a:gd name="T0" fmla="*/ 156 w 265"/>
                <a:gd name="T1" fmla="*/ 108 h 337"/>
                <a:gd name="T2" fmla="*/ 156 w 265"/>
                <a:gd name="T3" fmla="*/ 12 h 337"/>
                <a:gd name="T4" fmla="*/ 252 w 265"/>
                <a:gd name="T5" fmla="*/ 108 h 337"/>
                <a:gd name="T6" fmla="*/ 156 w 265"/>
                <a:gd name="T7" fmla="*/ 108 h 337"/>
                <a:gd name="T8" fmla="*/ 261 w 265"/>
                <a:gd name="T9" fmla="*/ 100 h 337"/>
                <a:gd name="T10" fmla="*/ 165 w 265"/>
                <a:gd name="T11" fmla="*/ 3 h 337"/>
                <a:gd name="T12" fmla="*/ 161 w 265"/>
                <a:gd name="T13" fmla="*/ 1 h 337"/>
                <a:gd name="T14" fmla="*/ 156 w 265"/>
                <a:gd name="T15" fmla="*/ 0 h 337"/>
                <a:gd name="T16" fmla="*/ 12 w 265"/>
                <a:gd name="T17" fmla="*/ 0 h 337"/>
                <a:gd name="T18" fmla="*/ 7 w 265"/>
                <a:gd name="T19" fmla="*/ 1 h 337"/>
                <a:gd name="T20" fmla="*/ 3 w 265"/>
                <a:gd name="T21" fmla="*/ 3 h 337"/>
                <a:gd name="T22" fmla="*/ 1 w 265"/>
                <a:gd name="T23" fmla="*/ 7 h 337"/>
                <a:gd name="T24" fmla="*/ 0 w 265"/>
                <a:gd name="T25" fmla="*/ 12 h 337"/>
                <a:gd name="T26" fmla="*/ 0 w 265"/>
                <a:gd name="T27" fmla="*/ 325 h 337"/>
                <a:gd name="T28" fmla="*/ 1 w 265"/>
                <a:gd name="T29" fmla="*/ 329 h 337"/>
                <a:gd name="T30" fmla="*/ 3 w 265"/>
                <a:gd name="T31" fmla="*/ 334 h 337"/>
                <a:gd name="T32" fmla="*/ 7 w 265"/>
                <a:gd name="T33" fmla="*/ 337 h 337"/>
                <a:gd name="T34" fmla="*/ 12 w 265"/>
                <a:gd name="T35" fmla="*/ 337 h 337"/>
                <a:gd name="T36" fmla="*/ 253 w 265"/>
                <a:gd name="T37" fmla="*/ 337 h 337"/>
                <a:gd name="T38" fmla="*/ 258 w 265"/>
                <a:gd name="T39" fmla="*/ 337 h 337"/>
                <a:gd name="T40" fmla="*/ 261 w 265"/>
                <a:gd name="T41" fmla="*/ 334 h 337"/>
                <a:gd name="T42" fmla="*/ 264 w 265"/>
                <a:gd name="T43" fmla="*/ 329 h 337"/>
                <a:gd name="T44" fmla="*/ 265 w 265"/>
                <a:gd name="T45" fmla="*/ 325 h 337"/>
                <a:gd name="T46" fmla="*/ 265 w 265"/>
                <a:gd name="T47" fmla="*/ 108 h 337"/>
                <a:gd name="T48" fmla="*/ 264 w 265"/>
                <a:gd name="T49" fmla="*/ 104 h 337"/>
                <a:gd name="T50" fmla="*/ 261 w 265"/>
                <a:gd name="T51" fmla="*/ 10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7">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962">
              <a:extLst>
                <a:ext uri="{FF2B5EF4-FFF2-40B4-BE49-F238E27FC236}">
                  <a16:creationId xmlns:a16="http://schemas.microsoft.com/office/drawing/2014/main" id="{644A9833-5FFF-4479-A665-0AEDD8C25D5D}"/>
                </a:ext>
              </a:extLst>
            </p:cNvPr>
            <p:cNvSpPr>
              <a:spLocks noEditPoints="1"/>
            </p:cNvSpPr>
            <p:nvPr/>
          </p:nvSpPr>
          <p:spPr bwMode="auto">
            <a:xfrm>
              <a:off x="5494338" y="1370013"/>
              <a:ext cx="106363" cy="133350"/>
            </a:xfrm>
            <a:custGeom>
              <a:avLst/>
              <a:gdLst>
                <a:gd name="T0" fmla="*/ 157 w 266"/>
                <a:gd name="T1" fmla="*/ 108 h 337"/>
                <a:gd name="T2" fmla="*/ 157 w 266"/>
                <a:gd name="T3" fmla="*/ 12 h 337"/>
                <a:gd name="T4" fmla="*/ 252 w 266"/>
                <a:gd name="T5" fmla="*/ 108 h 337"/>
                <a:gd name="T6" fmla="*/ 157 w 266"/>
                <a:gd name="T7" fmla="*/ 108 h 337"/>
                <a:gd name="T8" fmla="*/ 166 w 266"/>
                <a:gd name="T9" fmla="*/ 3 h 337"/>
                <a:gd name="T10" fmla="*/ 162 w 266"/>
                <a:gd name="T11" fmla="*/ 1 h 337"/>
                <a:gd name="T12" fmla="*/ 157 w 266"/>
                <a:gd name="T13" fmla="*/ 0 h 337"/>
                <a:gd name="T14" fmla="*/ 13 w 266"/>
                <a:gd name="T15" fmla="*/ 0 h 337"/>
                <a:gd name="T16" fmla="*/ 8 w 266"/>
                <a:gd name="T17" fmla="*/ 1 h 337"/>
                <a:gd name="T18" fmla="*/ 5 w 266"/>
                <a:gd name="T19" fmla="*/ 3 h 337"/>
                <a:gd name="T20" fmla="*/ 1 w 266"/>
                <a:gd name="T21" fmla="*/ 7 h 337"/>
                <a:gd name="T22" fmla="*/ 0 w 266"/>
                <a:gd name="T23" fmla="*/ 12 h 337"/>
                <a:gd name="T24" fmla="*/ 0 w 266"/>
                <a:gd name="T25" fmla="*/ 325 h 337"/>
                <a:gd name="T26" fmla="*/ 1 w 266"/>
                <a:gd name="T27" fmla="*/ 329 h 337"/>
                <a:gd name="T28" fmla="*/ 5 w 266"/>
                <a:gd name="T29" fmla="*/ 334 h 337"/>
                <a:gd name="T30" fmla="*/ 8 w 266"/>
                <a:gd name="T31" fmla="*/ 337 h 337"/>
                <a:gd name="T32" fmla="*/ 13 w 266"/>
                <a:gd name="T33" fmla="*/ 337 h 337"/>
                <a:gd name="T34" fmla="*/ 253 w 266"/>
                <a:gd name="T35" fmla="*/ 337 h 337"/>
                <a:gd name="T36" fmla="*/ 258 w 266"/>
                <a:gd name="T37" fmla="*/ 337 h 337"/>
                <a:gd name="T38" fmla="*/ 263 w 266"/>
                <a:gd name="T39" fmla="*/ 334 h 337"/>
                <a:gd name="T40" fmla="*/ 265 w 266"/>
                <a:gd name="T41" fmla="*/ 329 h 337"/>
                <a:gd name="T42" fmla="*/ 266 w 266"/>
                <a:gd name="T43" fmla="*/ 325 h 337"/>
                <a:gd name="T44" fmla="*/ 266 w 266"/>
                <a:gd name="T45" fmla="*/ 108 h 337"/>
                <a:gd name="T46" fmla="*/ 265 w 266"/>
                <a:gd name="T47" fmla="*/ 104 h 337"/>
                <a:gd name="T48" fmla="*/ 263 w 266"/>
                <a:gd name="T49" fmla="*/ 100 h 337"/>
                <a:gd name="T50" fmla="*/ 166 w 266"/>
                <a:gd name="T51" fmla="*/ 3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7">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963">
              <a:extLst>
                <a:ext uri="{FF2B5EF4-FFF2-40B4-BE49-F238E27FC236}">
                  <a16:creationId xmlns:a16="http://schemas.microsoft.com/office/drawing/2014/main" id="{A6452485-9CCD-4979-A80D-5838A64EDB28}"/>
                </a:ext>
              </a:extLst>
            </p:cNvPr>
            <p:cNvSpPr>
              <a:spLocks noEditPoints="1"/>
            </p:cNvSpPr>
            <p:nvPr/>
          </p:nvSpPr>
          <p:spPr bwMode="auto">
            <a:xfrm>
              <a:off x="5629275" y="1522413"/>
              <a:ext cx="104775" cy="133350"/>
            </a:xfrm>
            <a:custGeom>
              <a:avLst/>
              <a:gdLst>
                <a:gd name="T0" fmla="*/ 156 w 265"/>
                <a:gd name="T1" fmla="*/ 108 h 336"/>
                <a:gd name="T2" fmla="*/ 156 w 265"/>
                <a:gd name="T3" fmla="*/ 11 h 336"/>
                <a:gd name="T4" fmla="*/ 252 w 265"/>
                <a:gd name="T5" fmla="*/ 108 h 336"/>
                <a:gd name="T6" fmla="*/ 156 w 265"/>
                <a:gd name="T7" fmla="*/ 108 h 336"/>
                <a:gd name="T8" fmla="*/ 165 w 265"/>
                <a:gd name="T9" fmla="*/ 3 h 336"/>
                <a:gd name="T10" fmla="*/ 161 w 265"/>
                <a:gd name="T11" fmla="*/ 1 h 336"/>
                <a:gd name="T12" fmla="*/ 156 w 265"/>
                <a:gd name="T13" fmla="*/ 0 h 336"/>
                <a:gd name="T14" fmla="*/ 12 w 265"/>
                <a:gd name="T15" fmla="*/ 0 h 336"/>
                <a:gd name="T16" fmla="*/ 7 w 265"/>
                <a:gd name="T17" fmla="*/ 1 h 336"/>
                <a:gd name="T18" fmla="*/ 3 w 265"/>
                <a:gd name="T19" fmla="*/ 3 h 336"/>
                <a:gd name="T20" fmla="*/ 1 w 265"/>
                <a:gd name="T21" fmla="*/ 7 h 336"/>
                <a:gd name="T22" fmla="*/ 0 w 265"/>
                <a:gd name="T23" fmla="*/ 11 h 336"/>
                <a:gd name="T24" fmla="*/ 0 w 265"/>
                <a:gd name="T25" fmla="*/ 325 h 336"/>
                <a:gd name="T26" fmla="*/ 1 w 265"/>
                <a:gd name="T27" fmla="*/ 329 h 336"/>
                <a:gd name="T28" fmla="*/ 3 w 265"/>
                <a:gd name="T29" fmla="*/ 333 h 336"/>
                <a:gd name="T30" fmla="*/ 7 w 265"/>
                <a:gd name="T31" fmla="*/ 335 h 336"/>
                <a:gd name="T32" fmla="*/ 12 w 265"/>
                <a:gd name="T33" fmla="*/ 336 h 336"/>
                <a:gd name="T34" fmla="*/ 253 w 265"/>
                <a:gd name="T35" fmla="*/ 336 h 336"/>
                <a:gd name="T36" fmla="*/ 258 w 265"/>
                <a:gd name="T37" fmla="*/ 335 h 336"/>
                <a:gd name="T38" fmla="*/ 261 w 265"/>
                <a:gd name="T39" fmla="*/ 333 h 336"/>
                <a:gd name="T40" fmla="*/ 264 w 265"/>
                <a:gd name="T41" fmla="*/ 329 h 336"/>
                <a:gd name="T42" fmla="*/ 265 w 265"/>
                <a:gd name="T43" fmla="*/ 325 h 336"/>
                <a:gd name="T44" fmla="*/ 265 w 265"/>
                <a:gd name="T45" fmla="*/ 108 h 336"/>
                <a:gd name="T46" fmla="*/ 264 w 265"/>
                <a:gd name="T47" fmla="*/ 104 h 336"/>
                <a:gd name="T48" fmla="*/ 261 w 265"/>
                <a:gd name="T49" fmla="*/ 100 h 336"/>
                <a:gd name="T50" fmla="*/ 165 w 265"/>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5" h="336">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964">
              <a:extLst>
                <a:ext uri="{FF2B5EF4-FFF2-40B4-BE49-F238E27FC236}">
                  <a16:creationId xmlns:a16="http://schemas.microsoft.com/office/drawing/2014/main" id="{5FFD2F41-7C2C-45FD-8108-197BFC996F06}"/>
                </a:ext>
              </a:extLst>
            </p:cNvPr>
            <p:cNvSpPr>
              <a:spLocks noEditPoints="1"/>
            </p:cNvSpPr>
            <p:nvPr/>
          </p:nvSpPr>
          <p:spPr bwMode="auto">
            <a:xfrm>
              <a:off x="5494338" y="1522413"/>
              <a:ext cx="106363" cy="133350"/>
            </a:xfrm>
            <a:custGeom>
              <a:avLst/>
              <a:gdLst>
                <a:gd name="T0" fmla="*/ 157 w 266"/>
                <a:gd name="T1" fmla="*/ 108 h 336"/>
                <a:gd name="T2" fmla="*/ 157 w 266"/>
                <a:gd name="T3" fmla="*/ 11 h 336"/>
                <a:gd name="T4" fmla="*/ 252 w 266"/>
                <a:gd name="T5" fmla="*/ 108 h 336"/>
                <a:gd name="T6" fmla="*/ 157 w 266"/>
                <a:gd name="T7" fmla="*/ 108 h 336"/>
                <a:gd name="T8" fmla="*/ 166 w 266"/>
                <a:gd name="T9" fmla="*/ 3 h 336"/>
                <a:gd name="T10" fmla="*/ 162 w 266"/>
                <a:gd name="T11" fmla="*/ 1 h 336"/>
                <a:gd name="T12" fmla="*/ 157 w 266"/>
                <a:gd name="T13" fmla="*/ 0 h 336"/>
                <a:gd name="T14" fmla="*/ 13 w 266"/>
                <a:gd name="T15" fmla="*/ 0 h 336"/>
                <a:gd name="T16" fmla="*/ 8 w 266"/>
                <a:gd name="T17" fmla="*/ 1 h 336"/>
                <a:gd name="T18" fmla="*/ 5 w 266"/>
                <a:gd name="T19" fmla="*/ 3 h 336"/>
                <a:gd name="T20" fmla="*/ 1 w 266"/>
                <a:gd name="T21" fmla="*/ 7 h 336"/>
                <a:gd name="T22" fmla="*/ 0 w 266"/>
                <a:gd name="T23" fmla="*/ 11 h 336"/>
                <a:gd name="T24" fmla="*/ 0 w 266"/>
                <a:gd name="T25" fmla="*/ 325 h 336"/>
                <a:gd name="T26" fmla="*/ 1 w 266"/>
                <a:gd name="T27" fmla="*/ 329 h 336"/>
                <a:gd name="T28" fmla="*/ 5 w 266"/>
                <a:gd name="T29" fmla="*/ 333 h 336"/>
                <a:gd name="T30" fmla="*/ 8 w 266"/>
                <a:gd name="T31" fmla="*/ 335 h 336"/>
                <a:gd name="T32" fmla="*/ 13 w 266"/>
                <a:gd name="T33" fmla="*/ 336 h 336"/>
                <a:gd name="T34" fmla="*/ 253 w 266"/>
                <a:gd name="T35" fmla="*/ 336 h 336"/>
                <a:gd name="T36" fmla="*/ 258 w 266"/>
                <a:gd name="T37" fmla="*/ 335 h 336"/>
                <a:gd name="T38" fmla="*/ 263 w 266"/>
                <a:gd name="T39" fmla="*/ 333 h 336"/>
                <a:gd name="T40" fmla="*/ 265 w 266"/>
                <a:gd name="T41" fmla="*/ 329 h 336"/>
                <a:gd name="T42" fmla="*/ 266 w 266"/>
                <a:gd name="T43" fmla="*/ 325 h 336"/>
                <a:gd name="T44" fmla="*/ 266 w 266"/>
                <a:gd name="T45" fmla="*/ 108 h 336"/>
                <a:gd name="T46" fmla="*/ 265 w 266"/>
                <a:gd name="T47" fmla="*/ 104 h 336"/>
                <a:gd name="T48" fmla="*/ 263 w 266"/>
                <a:gd name="T49" fmla="*/ 100 h 336"/>
                <a:gd name="T50" fmla="*/ 166 w 266"/>
                <a:gd name="T51" fmla="*/ 3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6" h="336">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descr="This image is an icon of two sheets of paper. ">
            <a:extLst>
              <a:ext uri="{FF2B5EF4-FFF2-40B4-BE49-F238E27FC236}">
                <a16:creationId xmlns:a16="http://schemas.microsoft.com/office/drawing/2014/main" id="{411839F8-FB7F-4D1C-9734-BE03FFF894B2}"/>
              </a:ext>
            </a:extLst>
          </p:cNvPr>
          <p:cNvGrpSpPr/>
          <p:nvPr/>
        </p:nvGrpSpPr>
        <p:grpSpPr>
          <a:xfrm>
            <a:off x="9391405" y="3139847"/>
            <a:ext cx="287338" cy="285750"/>
            <a:chOff x="4319588" y="1370013"/>
            <a:chExt cx="287338" cy="285750"/>
          </a:xfrm>
          <a:solidFill>
            <a:schemeClr val="accent3">
              <a:lumMod val="75000"/>
            </a:schemeClr>
          </a:solidFill>
        </p:grpSpPr>
        <p:sp>
          <p:nvSpPr>
            <p:cNvPr id="22" name="Freeform 1084">
              <a:extLst>
                <a:ext uri="{FF2B5EF4-FFF2-40B4-BE49-F238E27FC236}">
                  <a16:creationId xmlns:a16="http://schemas.microsoft.com/office/drawing/2014/main" id="{07EEFD79-9F4F-4E94-94F0-8CD35D787759}"/>
                </a:ext>
              </a:extLst>
            </p:cNvPr>
            <p:cNvSpPr>
              <a:spLocks noEditPoints="1"/>
            </p:cNvSpPr>
            <p:nvPr/>
          </p:nvSpPr>
          <p:spPr bwMode="auto">
            <a:xfrm>
              <a:off x="4319588" y="1370013"/>
              <a:ext cx="161925" cy="209550"/>
            </a:xfrm>
            <a:custGeom>
              <a:avLst/>
              <a:gdLst>
                <a:gd name="T0" fmla="*/ 278 w 410"/>
                <a:gd name="T1" fmla="*/ 133 h 529"/>
                <a:gd name="T2" fmla="*/ 278 w 410"/>
                <a:gd name="T3" fmla="*/ 12 h 529"/>
                <a:gd name="T4" fmla="*/ 398 w 410"/>
                <a:gd name="T5" fmla="*/ 133 h 529"/>
                <a:gd name="T6" fmla="*/ 278 w 410"/>
                <a:gd name="T7" fmla="*/ 133 h 529"/>
                <a:gd name="T8" fmla="*/ 410 w 410"/>
                <a:gd name="T9" fmla="*/ 133 h 529"/>
                <a:gd name="T10" fmla="*/ 409 w 410"/>
                <a:gd name="T11" fmla="*/ 129 h 529"/>
                <a:gd name="T12" fmla="*/ 406 w 410"/>
                <a:gd name="T13" fmla="*/ 123 h 529"/>
                <a:gd name="T14" fmla="*/ 286 w 410"/>
                <a:gd name="T15" fmla="*/ 3 h 529"/>
                <a:gd name="T16" fmla="*/ 282 w 410"/>
                <a:gd name="T17" fmla="*/ 1 h 529"/>
                <a:gd name="T18" fmla="*/ 278 w 410"/>
                <a:gd name="T19" fmla="*/ 0 h 529"/>
                <a:gd name="T20" fmla="*/ 12 w 410"/>
                <a:gd name="T21" fmla="*/ 0 h 529"/>
                <a:gd name="T22" fmla="*/ 7 w 410"/>
                <a:gd name="T23" fmla="*/ 1 h 529"/>
                <a:gd name="T24" fmla="*/ 4 w 410"/>
                <a:gd name="T25" fmla="*/ 3 h 529"/>
                <a:gd name="T26" fmla="*/ 1 w 410"/>
                <a:gd name="T27" fmla="*/ 7 h 529"/>
                <a:gd name="T28" fmla="*/ 0 w 410"/>
                <a:gd name="T29" fmla="*/ 12 h 529"/>
                <a:gd name="T30" fmla="*/ 0 w 410"/>
                <a:gd name="T31" fmla="*/ 518 h 529"/>
                <a:gd name="T32" fmla="*/ 1 w 410"/>
                <a:gd name="T33" fmla="*/ 522 h 529"/>
                <a:gd name="T34" fmla="*/ 4 w 410"/>
                <a:gd name="T35" fmla="*/ 526 h 529"/>
                <a:gd name="T36" fmla="*/ 7 w 410"/>
                <a:gd name="T37" fmla="*/ 529 h 529"/>
                <a:gd name="T38" fmla="*/ 12 w 410"/>
                <a:gd name="T39" fmla="*/ 529 h 529"/>
                <a:gd name="T40" fmla="*/ 290 w 410"/>
                <a:gd name="T41" fmla="*/ 529 h 529"/>
                <a:gd name="T42" fmla="*/ 290 w 410"/>
                <a:gd name="T43" fmla="*/ 181 h 529"/>
                <a:gd name="T44" fmla="*/ 290 w 410"/>
                <a:gd name="T45" fmla="*/ 177 h 529"/>
                <a:gd name="T46" fmla="*/ 293 w 410"/>
                <a:gd name="T47" fmla="*/ 172 h 529"/>
                <a:gd name="T48" fmla="*/ 297 w 410"/>
                <a:gd name="T49" fmla="*/ 169 h 529"/>
                <a:gd name="T50" fmla="*/ 301 w 410"/>
                <a:gd name="T51" fmla="*/ 168 h 529"/>
                <a:gd name="T52" fmla="*/ 410 w 410"/>
                <a:gd name="T53" fmla="*/ 168 h 529"/>
                <a:gd name="T54" fmla="*/ 410 w 410"/>
                <a:gd name="T55" fmla="*/ 13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10" h="529">
                  <a:moveTo>
                    <a:pt x="278" y="133"/>
                  </a:moveTo>
                  <a:lnTo>
                    <a:pt x="278" y="12"/>
                  </a:lnTo>
                  <a:lnTo>
                    <a:pt x="398" y="133"/>
                  </a:lnTo>
                  <a:lnTo>
                    <a:pt x="278" y="133"/>
                  </a:lnTo>
                  <a:close/>
                  <a:moveTo>
                    <a:pt x="410" y="133"/>
                  </a:moveTo>
                  <a:lnTo>
                    <a:pt x="409" y="129"/>
                  </a:lnTo>
                  <a:lnTo>
                    <a:pt x="406" y="123"/>
                  </a:lnTo>
                  <a:lnTo>
                    <a:pt x="286" y="3"/>
                  </a:lnTo>
                  <a:lnTo>
                    <a:pt x="282" y="1"/>
                  </a:lnTo>
                  <a:lnTo>
                    <a:pt x="278" y="0"/>
                  </a:lnTo>
                  <a:lnTo>
                    <a:pt x="12" y="0"/>
                  </a:lnTo>
                  <a:lnTo>
                    <a:pt x="7" y="1"/>
                  </a:lnTo>
                  <a:lnTo>
                    <a:pt x="4" y="3"/>
                  </a:lnTo>
                  <a:lnTo>
                    <a:pt x="1" y="7"/>
                  </a:lnTo>
                  <a:lnTo>
                    <a:pt x="0" y="12"/>
                  </a:lnTo>
                  <a:lnTo>
                    <a:pt x="0" y="518"/>
                  </a:lnTo>
                  <a:lnTo>
                    <a:pt x="1" y="522"/>
                  </a:lnTo>
                  <a:lnTo>
                    <a:pt x="4" y="526"/>
                  </a:lnTo>
                  <a:lnTo>
                    <a:pt x="7" y="529"/>
                  </a:lnTo>
                  <a:lnTo>
                    <a:pt x="12" y="529"/>
                  </a:lnTo>
                  <a:lnTo>
                    <a:pt x="290" y="529"/>
                  </a:lnTo>
                  <a:lnTo>
                    <a:pt x="290" y="181"/>
                  </a:lnTo>
                  <a:lnTo>
                    <a:pt x="290" y="177"/>
                  </a:lnTo>
                  <a:lnTo>
                    <a:pt x="293" y="172"/>
                  </a:lnTo>
                  <a:lnTo>
                    <a:pt x="297" y="169"/>
                  </a:lnTo>
                  <a:lnTo>
                    <a:pt x="301" y="168"/>
                  </a:lnTo>
                  <a:lnTo>
                    <a:pt x="410" y="168"/>
                  </a:lnTo>
                  <a:lnTo>
                    <a:pt x="410" y="1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085">
              <a:extLst>
                <a:ext uri="{FF2B5EF4-FFF2-40B4-BE49-F238E27FC236}">
                  <a16:creationId xmlns:a16="http://schemas.microsoft.com/office/drawing/2014/main" id="{1EA0DC39-43EE-4E75-8303-A6AAAF344A20}"/>
                </a:ext>
              </a:extLst>
            </p:cNvPr>
            <p:cNvSpPr>
              <a:spLocks/>
            </p:cNvSpPr>
            <p:nvPr/>
          </p:nvSpPr>
          <p:spPr bwMode="auto">
            <a:xfrm>
              <a:off x="4505325" y="1374775"/>
              <a:ext cx="90488" cy="66675"/>
            </a:xfrm>
            <a:custGeom>
              <a:avLst/>
              <a:gdLst>
                <a:gd name="T0" fmla="*/ 2 w 229"/>
                <a:gd name="T1" fmla="*/ 80 h 169"/>
                <a:gd name="T2" fmla="*/ 3 w 229"/>
                <a:gd name="T3" fmla="*/ 82 h 169"/>
                <a:gd name="T4" fmla="*/ 64 w 229"/>
                <a:gd name="T5" fmla="*/ 141 h 169"/>
                <a:gd name="T6" fmla="*/ 73 w 229"/>
                <a:gd name="T7" fmla="*/ 144 h 169"/>
                <a:gd name="T8" fmla="*/ 81 w 229"/>
                <a:gd name="T9" fmla="*/ 141 h 169"/>
                <a:gd name="T10" fmla="*/ 84 w 229"/>
                <a:gd name="T11" fmla="*/ 132 h 169"/>
                <a:gd name="T12" fmla="*/ 81 w 229"/>
                <a:gd name="T13" fmla="*/ 124 h 169"/>
                <a:gd name="T14" fmla="*/ 163 w 229"/>
                <a:gd name="T15" fmla="*/ 85 h 169"/>
                <a:gd name="T16" fmla="*/ 179 w 229"/>
                <a:gd name="T17" fmla="*/ 88 h 169"/>
                <a:gd name="T18" fmla="*/ 192 w 229"/>
                <a:gd name="T19" fmla="*/ 96 h 169"/>
                <a:gd name="T20" fmla="*/ 201 w 229"/>
                <a:gd name="T21" fmla="*/ 107 h 169"/>
                <a:gd name="T22" fmla="*/ 204 w 229"/>
                <a:gd name="T23" fmla="*/ 121 h 169"/>
                <a:gd name="T24" fmla="*/ 205 w 229"/>
                <a:gd name="T25" fmla="*/ 161 h 169"/>
                <a:gd name="T26" fmla="*/ 212 w 229"/>
                <a:gd name="T27" fmla="*/ 168 h 169"/>
                <a:gd name="T28" fmla="*/ 222 w 229"/>
                <a:gd name="T29" fmla="*/ 168 h 169"/>
                <a:gd name="T30" fmla="*/ 228 w 229"/>
                <a:gd name="T31" fmla="*/ 161 h 169"/>
                <a:gd name="T32" fmla="*/ 229 w 229"/>
                <a:gd name="T33" fmla="*/ 121 h 169"/>
                <a:gd name="T34" fmla="*/ 228 w 229"/>
                <a:gd name="T35" fmla="*/ 108 h 169"/>
                <a:gd name="T36" fmla="*/ 223 w 229"/>
                <a:gd name="T37" fmla="*/ 97 h 169"/>
                <a:gd name="T38" fmla="*/ 217 w 229"/>
                <a:gd name="T39" fmla="*/ 87 h 169"/>
                <a:gd name="T40" fmla="*/ 207 w 229"/>
                <a:gd name="T41" fmla="*/ 78 h 169"/>
                <a:gd name="T42" fmla="*/ 187 w 229"/>
                <a:gd name="T43" fmla="*/ 66 h 169"/>
                <a:gd name="T44" fmla="*/ 176 w 229"/>
                <a:gd name="T45" fmla="*/ 63 h 169"/>
                <a:gd name="T46" fmla="*/ 163 w 229"/>
                <a:gd name="T47" fmla="*/ 62 h 169"/>
                <a:gd name="T48" fmla="*/ 81 w 229"/>
                <a:gd name="T49" fmla="*/ 21 h 169"/>
                <a:gd name="T50" fmla="*/ 85 w 229"/>
                <a:gd name="T51" fmla="*/ 13 h 169"/>
                <a:gd name="T52" fmla="*/ 81 w 229"/>
                <a:gd name="T53" fmla="*/ 3 h 169"/>
                <a:gd name="T54" fmla="*/ 73 w 229"/>
                <a:gd name="T55" fmla="*/ 0 h 169"/>
                <a:gd name="T56" fmla="*/ 65 w 229"/>
                <a:gd name="T57" fmla="*/ 3 h 169"/>
                <a:gd name="T58" fmla="*/ 2 w 229"/>
                <a:gd name="T59" fmla="*/ 67 h 169"/>
                <a:gd name="T60" fmla="*/ 0 w 229"/>
                <a:gd name="T61" fmla="*/ 71 h 169"/>
                <a:gd name="T62" fmla="*/ 0 w 229"/>
                <a:gd name="T63" fmla="*/ 73 h 169"/>
                <a:gd name="T64" fmla="*/ 0 w 229"/>
                <a:gd name="T65" fmla="*/ 74 h 169"/>
                <a:gd name="T66" fmla="*/ 1 w 229"/>
                <a:gd name="T67" fmla="*/ 7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29" h="169">
                  <a:moveTo>
                    <a:pt x="1" y="78"/>
                  </a:moveTo>
                  <a:lnTo>
                    <a:pt x="2" y="80"/>
                  </a:lnTo>
                  <a:lnTo>
                    <a:pt x="3" y="82"/>
                  </a:lnTo>
                  <a:lnTo>
                    <a:pt x="3" y="82"/>
                  </a:lnTo>
                  <a:lnTo>
                    <a:pt x="3" y="82"/>
                  </a:lnTo>
                  <a:lnTo>
                    <a:pt x="64" y="141"/>
                  </a:lnTo>
                  <a:lnTo>
                    <a:pt x="68" y="143"/>
                  </a:lnTo>
                  <a:lnTo>
                    <a:pt x="73" y="144"/>
                  </a:lnTo>
                  <a:lnTo>
                    <a:pt x="77" y="143"/>
                  </a:lnTo>
                  <a:lnTo>
                    <a:pt x="81" y="141"/>
                  </a:lnTo>
                  <a:lnTo>
                    <a:pt x="83" y="137"/>
                  </a:lnTo>
                  <a:lnTo>
                    <a:pt x="84" y="132"/>
                  </a:lnTo>
                  <a:lnTo>
                    <a:pt x="83" y="128"/>
                  </a:lnTo>
                  <a:lnTo>
                    <a:pt x="81" y="124"/>
                  </a:lnTo>
                  <a:lnTo>
                    <a:pt x="41" y="85"/>
                  </a:lnTo>
                  <a:lnTo>
                    <a:pt x="163" y="85"/>
                  </a:lnTo>
                  <a:lnTo>
                    <a:pt x="172" y="86"/>
                  </a:lnTo>
                  <a:lnTo>
                    <a:pt x="179" y="88"/>
                  </a:lnTo>
                  <a:lnTo>
                    <a:pt x="186" y="92"/>
                  </a:lnTo>
                  <a:lnTo>
                    <a:pt x="192" y="96"/>
                  </a:lnTo>
                  <a:lnTo>
                    <a:pt x="197" y="102"/>
                  </a:lnTo>
                  <a:lnTo>
                    <a:pt x="201" y="107"/>
                  </a:lnTo>
                  <a:lnTo>
                    <a:pt x="203" y="114"/>
                  </a:lnTo>
                  <a:lnTo>
                    <a:pt x="204" y="121"/>
                  </a:lnTo>
                  <a:lnTo>
                    <a:pt x="204" y="156"/>
                  </a:lnTo>
                  <a:lnTo>
                    <a:pt x="205" y="161"/>
                  </a:lnTo>
                  <a:lnTo>
                    <a:pt x="208" y="166"/>
                  </a:lnTo>
                  <a:lnTo>
                    <a:pt x="212" y="168"/>
                  </a:lnTo>
                  <a:lnTo>
                    <a:pt x="217" y="169"/>
                  </a:lnTo>
                  <a:lnTo>
                    <a:pt x="222" y="168"/>
                  </a:lnTo>
                  <a:lnTo>
                    <a:pt x="226" y="166"/>
                  </a:lnTo>
                  <a:lnTo>
                    <a:pt x="228" y="161"/>
                  </a:lnTo>
                  <a:lnTo>
                    <a:pt x="229" y="156"/>
                  </a:lnTo>
                  <a:lnTo>
                    <a:pt x="229" y="121"/>
                  </a:lnTo>
                  <a:lnTo>
                    <a:pt x="229" y="115"/>
                  </a:lnTo>
                  <a:lnTo>
                    <a:pt x="228" y="108"/>
                  </a:lnTo>
                  <a:lnTo>
                    <a:pt x="226" y="102"/>
                  </a:lnTo>
                  <a:lnTo>
                    <a:pt x="223" y="97"/>
                  </a:lnTo>
                  <a:lnTo>
                    <a:pt x="220" y="92"/>
                  </a:lnTo>
                  <a:lnTo>
                    <a:pt x="217" y="87"/>
                  </a:lnTo>
                  <a:lnTo>
                    <a:pt x="212" y="82"/>
                  </a:lnTo>
                  <a:lnTo>
                    <a:pt x="207" y="78"/>
                  </a:lnTo>
                  <a:lnTo>
                    <a:pt x="197" y="71"/>
                  </a:lnTo>
                  <a:lnTo>
                    <a:pt x="187" y="66"/>
                  </a:lnTo>
                  <a:lnTo>
                    <a:pt x="181" y="64"/>
                  </a:lnTo>
                  <a:lnTo>
                    <a:pt x="176" y="63"/>
                  </a:lnTo>
                  <a:lnTo>
                    <a:pt x="170" y="62"/>
                  </a:lnTo>
                  <a:lnTo>
                    <a:pt x="163" y="62"/>
                  </a:lnTo>
                  <a:lnTo>
                    <a:pt x="41" y="62"/>
                  </a:lnTo>
                  <a:lnTo>
                    <a:pt x="81" y="21"/>
                  </a:lnTo>
                  <a:lnTo>
                    <a:pt x="84" y="17"/>
                  </a:lnTo>
                  <a:lnTo>
                    <a:pt x="85" y="13"/>
                  </a:lnTo>
                  <a:lnTo>
                    <a:pt x="84" y="7"/>
                  </a:lnTo>
                  <a:lnTo>
                    <a:pt x="81" y="3"/>
                  </a:lnTo>
                  <a:lnTo>
                    <a:pt x="77" y="0"/>
                  </a:lnTo>
                  <a:lnTo>
                    <a:pt x="73" y="0"/>
                  </a:lnTo>
                  <a:lnTo>
                    <a:pt x="69" y="0"/>
                  </a:lnTo>
                  <a:lnTo>
                    <a:pt x="65" y="3"/>
                  </a:lnTo>
                  <a:lnTo>
                    <a:pt x="3" y="65"/>
                  </a:lnTo>
                  <a:lnTo>
                    <a:pt x="2" y="67"/>
                  </a:lnTo>
                  <a:lnTo>
                    <a:pt x="1" y="69"/>
                  </a:lnTo>
                  <a:lnTo>
                    <a:pt x="0" y="71"/>
                  </a:lnTo>
                  <a:lnTo>
                    <a:pt x="0" y="72"/>
                  </a:lnTo>
                  <a:lnTo>
                    <a:pt x="0" y="73"/>
                  </a:lnTo>
                  <a:lnTo>
                    <a:pt x="0" y="74"/>
                  </a:lnTo>
                  <a:lnTo>
                    <a:pt x="0" y="74"/>
                  </a:lnTo>
                  <a:lnTo>
                    <a:pt x="0" y="76"/>
                  </a:lnTo>
                  <a:lnTo>
                    <a:pt x="1"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086">
              <a:extLst>
                <a:ext uri="{FF2B5EF4-FFF2-40B4-BE49-F238E27FC236}">
                  <a16:creationId xmlns:a16="http://schemas.microsoft.com/office/drawing/2014/main" id="{D8023874-1D0B-4F45-BAF8-7FD883B21079}"/>
                </a:ext>
              </a:extLst>
            </p:cNvPr>
            <p:cNvSpPr>
              <a:spLocks/>
            </p:cNvSpPr>
            <p:nvPr/>
          </p:nvSpPr>
          <p:spPr bwMode="auto">
            <a:xfrm>
              <a:off x="4329113" y="1593850"/>
              <a:ext cx="90488" cy="58738"/>
            </a:xfrm>
            <a:custGeom>
              <a:avLst/>
              <a:gdLst>
                <a:gd name="T0" fmla="*/ 225 w 228"/>
                <a:gd name="T1" fmla="*/ 65 h 146"/>
                <a:gd name="T2" fmla="*/ 165 w 228"/>
                <a:gd name="T3" fmla="*/ 5 h 146"/>
                <a:gd name="T4" fmla="*/ 161 w 228"/>
                <a:gd name="T5" fmla="*/ 2 h 146"/>
                <a:gd name="T6" fmla="*/ 156 w 228"/>
                <a:gd name="T7" fmla="*/ 1 h 146"/>
                <a:gd name="T8" fmla="*/ 152 w 228"/>
                <a:gd name="T9" fmla="*/ 2 h 146"/>
                <a:gd name="T10" fmla="*/ 148 w 228"/>
                <a:gd name="T11" fmla="*/ 5 h 146"/>
                <a:gd name="T12" fmla="*/ 145 w 228"/>
                <a:gd name="T13" fmla="*/ 8 h 146"/>
                <a:gd name="T14" fmla="*/ 144 w 228"/>
                <a:gd name="T15" fmla="*/ 13 h 146"/>
                <a:gd name="T16" fmla="*/ 145 w 228"/>
                <a:gd name="T17" fmla="*/ 17 h 146"/>
                <a:gd name="T18" fmla="*/ 148 w 228"/>
                <a:gd name="T19" fmla="*/ 21 h 146"/>
                <a:gd name="T20" fmla="*/ 187 w 228"/>
                <a:gd name="T21" fmla="*/ 61 h 146"/>
                <a:gd name="T22" fmla="*/ 64 w 228"/>
                <a:gd name="T23" fmla="*/ 61 h 146"/>
                <a:gd name="T24" fmla="*/ 58 w 228"/>
                <a:gd name="T25" fmla="*/ 61 h 146"/>
                <a:gd name="T26" fmla="*/ 51 w 228"/>
                <a:gd name="T27" fmla="*/ 60 h 146"/>
                <a:gd name="T28" fmla="*/ 45 w 228"/>
                <a:gd name="T29" fmla="*/ 58 h 146"/>
                <a:gd name="T30" fmla="*/ 37 w 228"/>
                <a:gd name="T31" fmla="*/ 55 h 146"/>
                <a:gd name="T32" fmla="*/ 32 w 228"/>
                <a:gd name="T33" fmla="*/ 52 h 146"/>
                <a:gd name="T34" fmla="*/ 27 w 228"/>
                <a:gd name="T35" fmla="*/ 48 h 146"/>
                <a:gd name="T36" fmla="*/ 26 w 228"/>
                <a:gd name="T37" fmla="*/ 45 h 146"/>
                <a:gd name="T38" fmla="*/ 24 w 228"/>
                <a:gd name="T39" fmla="*/ 42 h 146"/>
                <a:gd name="T40" fmla="*/ 24 w 228"/>
                <a:gd name="T41" fmla="*/ 39 h 146"/>
                <a:gd name="T42" fmla="*/ 23 w 228"/>
                <a:gd name="T43" fmla="*/ 36 h 146"/>
                <a:gd name="T44" fmla="*/ 23 w 228"/>
                <a:gd name="T45" fmla="*/ 12 h 146"/>
                <a:gd name="T46" fmla="*/ 22 w 228"/>
                <a:gd name="T47" fmla="*/ 7 h 146"/>
                <a:gd name="T48" fmla="*/ 20 w 228"/>
                <a:gd name="T49" fmla="*/ 4 h 146"/>
                <a:gd name="T50" fmla="*/ 16 w 228"/>
                <a:gd name="T51" fmla="*/ 1 h 146"/>
                <a:gd name="T52" fmla="*/ 12 w 228"/>
                <a:gd name="T53" fmla="*/ 0 h 146"/>
                <a:gd name="T54" fmla="*/ 7 w 228"/>
                <a:gd name="T55" fmla="*/ 1 h 146"/>
                <a:gd name="T56" fmla="*/ 3 w 228"/>
                <a:gd name="T57" fmla="*/ 4 h 146"/>
                <a:gd name="T58" fmla="*/ 1 w 228"/>
                <a:gd name="T59" fmla="*/ 7 h 146"/>
                <a:gd name="T60" fmla="*/ 0 w 228"/>
                <a:gd name="T61" fmla="*/ 12 h 146"/>
                <a:gd name="T62" fmla="*/ 0 w 228"/>
                <a:gd name="T63" fmla="*/ 36 h 146"/>
                <a:gd name="T64" fmla="*/ 0 w 228"/>
                <a:gd name="T65" fmla="*/ 42 h 146"/>
                <a:gd name="T66" fmla="*/ 1 w 228"/>
                <a:gd name="T67" fmla="*/ 48 h 146"/>
                <a:gd name="T68" fmla="*/ 3 w 228"/>
                <a:gd name="T69" fmla="*/ 53 h 146"/>
                <a:gd name="T70" fmla="*/ 5 w 228"/>
                <a:gd name="T71" fmla="*/ 58 h 146"/>
                <a:gd name="T72" fmla="*/ 8 w 228"/>
                <a:gd name="T73" fmla="*/ 62 h 146"/>
                <a:gd name="T74" fmla="*/ 12 w 228"/>
                <a:gd name="T75" fmla="*/ 66 h 146"/>
                <a:gd name="T76" fmla="*/ 16 w 228"/>
                <a:gd name="T77" fmla="*/ 70 h 146"/>
                <a:gd name="T78" fmla="*/ 20 w 228"/>
                <a:gd name="T79" fmla="*/ 73 h 146"/>
                <a:gd name="T80" fmla="*/ 30 w 228"/>
                <a:gd name="T81" fmla="*/ 79 h 146"/>
                <a:gd name="T82" fmla="*/ 41 w 228"/>
                <a:gd name="T83" fmla="*/ 83 h 146"/>
                <a:gd name="T84" fmla="*/ 53 w 228"/>
                <a:gd name="T85" fmla="*/ 85 h 146"/>
                <a:gd name="T86" fmla="*/ 64 w 228"/>
                <a:gd name="T87" fmla="*/ 86 h 146"/>
                <a:gd name="T88" fmla="*/ 187 w 228"/>
                <a:gd name="T89" fmla="*/ 86 h 146"/>
                <a:gd name="T90" fmla="*/ 148 w 228"/>
                <a:gd name="T91" fmla="*/ 125 h 146"/>
                <a:gd name="T92" fmla="*/ 145 w 228"/>
                <a:gd name="T93" fmla="*/ 130 h 146"/>
                <a:gd name="T94" fmla="*/ 144 w 228"/>
                <a:gd name="T95" fmla="*/ 134 h 146"/>
                <a:gd name="T96" fmla="*/ 145 w 228"/>
                <a:gd name="T97" fmla="*/ 138 h 146"/>
                <a:gd name="T98" fmla="*/ 148 w 228"/>
                <a:gd name="T99" fmla="*/ 142 h 146"/>
                <a:gd name="T100" fmla="*/ 152 w 228"/>
                <a:gd name="T101" fmla="*/ 145 h 146"/>
                <a:gd name="T102" fmla="*/ 156 w 228"/>
                <a:gd name="T103" fmla="*/ 146 h 146"/>
                <a:gd name="T104" fmla="*/ 161 w 228"/>
                <a:gd name="T105" fmla="*/ 145 h 146"/>
                <a:gd name="T106" fmla="*/ 165 w 228"/>
                <a:gd name="T107" fmla="*/ 142 h 146"/>
                <a:gd name="T108" fmla="*/ 225 w 228"/>
                <a:gd name="T109" fmla="*/ 82 h 146"/>
                <a:gd name="T110" fmla="*/ 226 w 228"/>
                <a:gd name="T111" fmla="*/ 80 h 146"/>
                <a:gd name="T112" fmla="*/ 227 w 228"/>
                <a:gd name="T113" fmla="*/ 79 h 146"/>
                <a:gd name="T114" fmla="*/ 228 w 228"/>
                <a:gd name="T115" fmla="*/ 72 h 146"/>
                <a:gd name="T116" fmla="*/ 227 w 228"/>
                <a:gd name="T117" fmla="*/ 68 h 146"/>
                <a:gd name="T118" fmla="*/ 226 w 228"/>
                <a:gd name="T119" fmla="*/ 66 h 146"/>
                <a:gd name="T120" fmla="*/ 225 w 228"/>
                <a:gd name="T121" fmla="*/ 65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8" h="146">
                  <a:moveTo>
                    <a:pt x="225" y="65"/>
                  </a:moveTo>
                  <a:lnTo>
                    <a:pt x="165" y="5"/>
                  </a:lnTo>
                  <a:lnTo>
                    <a:pt x="161" y="2"/>
                  </a:lnTo>
                  <a:lnTo>
                    <a:pt x="156" y="1"/>
                  </a:lnTo>
                  <a:lnTo>
                    <a:pt x="152" y="2"/>
                  </a:lnTo>
                  <a:lnTo>
                    <a:pt x="148" y="5"/>
                  </a:lnTo>
                  <a:lnTo>
                    <a:pt x="145" y="8"/>
                  </a:lnTo>
                  <a:lnTo>
                    <a:pt x="144" y="13"/>
                  </a:lnTo>
                  <a:lnTo>
                    <a:pt x="145" y="17"/>
                  </a:lnTo>
                  <a:lnTo>
                    <a:pt x="148" y="21"/>
                  </a:lnTo>
                  <a:lnTo>
                    <a:pt x="187" y="61"/>
                  </a:lnTo>
                  <a:lnTo>
                    <a:pt x="64" y="61"/>
                  </a:lnTo>
                  <a:lnTo>
                    <a:pt x="58" y="61"/>
                  </a:lnTo>
                  <a:lnTo>
                    <a:pt x="51" y="60"/>
                  </a:lnTo>
                  <a:lnTo>
                    <a:pt x="45" y="58"/>
                  </a:lnTo>
                  <a:lnTo>
                    <a:pt x="37" y="55"/>
                  </a:lnTo>
                  <a:lnTo>
                    <a:pt x="32" y="52"/>
                  </a:lnTo>
                  <a:lnTo>
                    <a:pt x="27" y="48"/>
                  </a:lnTo>
                  <a:lnTo>
                    <a:pt x="26" y="45"/>
                  </a:lnTo>
                  <a:lnTo>
                    <a:pt x="24" y="42"/>
                  </a:lnTo>
                  <a:lnTo>
                    <a:pt x="24" y="39"/>
                  </a:lnTo>
                  <a:lnTo>
                    <a:pt x="23" y="36"/>
                  </a:lnTo>
                  <a:lnTo>
                    <a:pt x="23" y="12"/>
                  </a:lnTo>
                  <a:lnTo>
                    <a:pt x="22" y="7"/>
                  </a:lnTo>
                  <a:lnTo>
                    <a:pt x="20" y="4"/>
                  </a:lnTo>
                  <a:lnTo>
                    <a:pt x="16" y="1"/>
                  </a:lnTo>
                  <a:lnTo>
                    <a:pt x="12" y="0"/>
                  </a:lnTo>
                  <a:lnTo>
                    <a:pt x="7" y="1"/>
                  </a:lnTo>
                  <a:lnTo>
                    <a:pt x="3" y="4"/>
                  </a:lnTo>
                  <a:lnTo>
                    <a:pt x="1" y="7"/>
                  </a:lnTo>
                  <a:lnTo>
                    <a:pt x="0" y="12"/>
                  </a:lnTo>
                  <a:lnTo>
                    <a:pt x="0" y="36"/>
                  </a:lnTo>
                  <a:lnTo>
                    <a:pt x="0" y="42"/>
                  </a:lnTo>
                  <a:lnTo>
                    <a:pt x="1" y="48"/>
                  </a:lnTo>
                  <a:lnTo>
                    <a:pt x="3" y="53"/>
                  </a:lnTo>
                  <a:lnTo>
                    <a:pt x="5" y="58"/>
                  </a:lnTo>
                  <a:lnTo>
                    <a:pt x="8" y="62"/>
                  </a:lnTo>
                  <a:lnTo>
                    <a:pt x="12" y="66"/>
                  </a:lnTo>
                  <a:lnTo>
                    <a:pt x="16" y="70"/>
                  </a:lnTo>
                  <a:lnTo>
                    <a:pt x="20" y="73"/>
                  </a:lnTo>
                  <a:lnTo>
                    <a:pt x="30" y="79"/>
                  </a:lnTo>
                  <a:lnTo>
                    <a:pt x="41" y="83"/>
                  </a:lnTo>
                  <a:lnTo>
                    <a:pt x="53" y="85"/>
                  </a:lnTo>
                  <a:lnTo>
                    <a:pt x="64" y="86"/>
                  </a:lnTo>
                  <a:lnTo>
                    <a:pt x="187" y="86"/>
                  </a:lnTo>
                  <a:lnTo>
                    <a:pt x="148" y="125"/>
                  </a:lnTo>
                  <a:lnTo>
                    <a:pt x="145" y="130"/>
                  </a:lnTo>
                  <a:lnTo>
                    <a:pt x="144" y="134"/>
                  </a:lnTo>
                  <a:lnTo>
                    <a:pt x="145" y="138"/>
                  </a:lnTo>
                  <a:lnTo>
                    <a:pt x="148" y="142"/>
                  </a:lnTo>
                  <a:lnTo>
                    <a:pt x="152" y="145"/>
                  </a:lnTo>
                  <a:lnTo>
                    <a:pt x="156" y="146"/>
                  </a:lnTo>
                  <a:lnTo>
                    <a:pt x="161" y="145"/>
                  </a:lnTo>
                  <a:lnTo>
                    <a:pt x="165" y="142"/>
                  </a:lnTo>
                  <a:lnTo>
                    <a:pt x="225" y="82"/>
                  </a:lnTo>
                  <a:lnTo>
                    <a:pt x="226" y="80"/>
                  </a:lnTo>
                  <a:lnTo>
                    <a:pt x="227" y="79"/>
                  </a:lnTo>
                  <a:lnTo>
                    <a:pt x="228" y="72"/>
                  </a:lnTo>
                  <a:lnTo>
                    <a:pt x="227" y="68"/>
                  </a:lnTo>
                  <a:lnTo>
                    <a:pt x="226" y="66"/>
                  </a:lnTo>
                  <a:lnTo>
                    <a:pt x="225" y="6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087">
              <a:extLst>
                <a:ext uri="{FF2B5EF4-FFF2-40B4-BE49-F238E27FC236}">
                  <a16:creationId xmlns:a16="http://schemas.microsoft.com/office/drawing/2014/main" id="{CA85A1E3-5078-4027-BAFF-0C6D14C74A55}"/>
                </a:ext>
              </a:extLst>
            </p:cNvPr>
            <p:cNvSpPr>
              <a:spLocks noEditPoints="1"/>
            </p:cNvSpPr>
            <p:nvPr/>
          </p:nvSpPr>
          <p:spPr bwMode="auto">
            <a:xfrm>
              <a:off x="4443413" y="1446213"/>
              <a:ext cx="163513" cy="209550"/>
            </a:xfrm>
            <a:custGeom>
              <a:avLst/>
              <a:gdLst>
                <a:gd name="T0" fmla="*/ 278 w 410"/>
                <a:gd name="T1" fmla="*/ 132 h 529"/>
                <a:gd name="T2" fmla="*/ 278 w 410"/>
                <a:gd name="T3" fmla="*/ 12 h 529"/>
                <a:gd name="T4" fmla="*/ 398 w 410"/>
                <a:gd name="T5" fmla="*/ 132 h 529"/>
                <a:gd name="T6" fmla="*/ 278 w 410"/>
                <a:gd name="T7" fmla="*/ 132 h 529"/>
                <a:gd name="T8" fmla="*/ 406 w 410"/>
                <a:gd name="T9" fmla="*/ 123 h 529"/>
                <a:gd name="T10" fmla="*/ 286 w 410"/>
                <a:gd name="T11" fmla="*/ 3 h 529"/>
                <a:gd name="T12" fmla="*/ 282 w 410"/>
                <a:gd name="T13" fmla="*/ 1 h 529"/>
                <a:gd name="T14" fmla="*/ 278 w 410"/>
                <a:gd name="T15" fmla="*/ 0 h 529"/>
                <a:gd name="T16" fmla="*/ 13 w 410"/>
                <a:gd name="T17" fmla="*/ 0 h 529"/>
                <a:gd name="T18" fmla="*/ 0 w 410"/>
                <a:gd name="T19" fmla="*/ 0 h 529"/>
                <a:gd name="T20" fmla="*/ 0 w 410"/>
                <a:gd name="T21" fmla="*/ 12 h 529"/>
                <a:gd name="T22" fmla="*/ 0 w 410"/>
                <a:gd name="T23" fmla="*/ 518 h 529"/>
                <a:gd name="T24" fmla="*/ 1 w 410"/>
                <a:gd name="T25" fmla="*/ 522 h 529"/>
                <a:gd name="T26" fmla="*/ 4 w 410"/>
                <a:gd name="T27" fmla="*/ 526 h 529"/>
                <a:gd name="T28" fmla="*/ 7 w 410"/>
                <a:gd name="T29" fmla="*/ 528 h 529"/>
                <a:gd name="T30" fmla="*/ 13 w 410"/>
                <a:gd name="T31" fmla="*/ 529 h 529"/>
                <a:gd name="T32" fmla="*/ 398 w 410"/>
                <a:gd name="T33" fmla="*/ 529 h 529"/>
                <a:gd name="T34" fmla="*/ 402 w 410"/>
                <a:gd name="T35" fmla="*/ 528 h 529"/>
                <a:gd name="T36" fmla="*/ 406 w 410"/>
                <a:gd name="T37" fmla="*/ 526 h 529"/>
                <a:gd name="T38" fmla="*/ 409 w 410"/>
                <a:gd name="T39" fmla="*/ 522 h 529"/>
                <a:gd name="T40" fmla="*/ 410 w 410"/>
                <a:gd name="T41" fmla="*/ 518 h 529"/>
                <a:gd name="T42" fmla="*/ 410 w 410"/>
                <a:gd name="T43" fmla="*/ 132 h 529"/>
                <a:gd name="T44" fmla="*/ 409 w 410"/>
                <a:gd name="T45" fmla="*/ 127 h 529"/>
                <a:gd name="T46" fmla="*/ 406 w 410"/>
                <a:gd name="T47" fmla="*/ 123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0" h="529">
                  <a:moveTo>
                    <a:pt x="278" y="132"/>
                  </a:moveTo>
                  <a:lnTo>
                    <a:pt x="278" y="12"/>
                  </a:lnTo>
                  <a:lnTo>
                    <a:pt x="398" y="132"/>
                  </a:lnTo>
                  <a:lnTo>
                    <a:pt x="278" y="132"/>
                  </a:lnTo>
                  <a:close/>
                  <a:moveTo>
                    <a:pt x="406" y="123"/>
                  </a:moveTo>
                  <a:lnTo>
                    <a:pt x="286" y="3"/>
                  </a:lnTo>
                  <a:lnTo>
                    <a:pt x="282" y="1"/>
                  </a:lnTo>
                  <a:lnTo>
                    <a:pt x="278" y="0"/>
                  </a:lnTo>
                  <a:lnTo>
                    <a:pt x="13" y="0"/>
                  </a:lnTo>
                  <a:lnTo>
                    <a:pt x="0" y="0"/>
                  </a:lnTo>
                  <a:lnTo>
                    <a:pt x="0" y="12"/>
                  </a:lnTo>
                  <a:lnTo>
                    <a:pt x="0" y="518"/>
                  </a:lnTo>
                  <a:lnTo>
                    <a:pt x="1" y="522"/>
                  </a:lnTo>
                  <a:lnTo>
                    <a:pt x="4" y="526"/>
                  </a:lnTo>
                  <a:lnTo>
                    <a:pt x="7" y="528"/>
                  </a:lnTo>
                  <a:lnTo>
                    <a:pt x="13" y="529"/>
                  </a:lnTo>
                  <a:lnTo>
                    <a:pt x="398" y="529"/>
                  </a:lnTo>
                  <a:lnTo>
                    <a:pt x="402" y="528"/>
                  </a:lnTo>
                  <a:lnTo>
                    <a:pt x="406" y="526"/>
                  </a:lnTo>
                  <a:lnTo>
                    <a:pt x="409" y="522"/>
                  </a:lnTo>
                  <a:lnTo>
                    <a:pt x="410" y="518"/>
                  </a:lnTo>
                  <a:lnTo>
                    <a:pt x="410" y="132"/>
                  </a:lnTo>
                  <a:lnTo>
                    <a:pt x="409" y="127"/>
                  </a:lnTo>
                  <a:lnTo>
                    <a:pt x="406" y="1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061713674"/>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645</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Segoe UI Light</vt:lpstr>
      <vt:lpstr>Office Theme</vt:lpstr>
      <vt:lpstr>No-Show research </vt:lpstr>
      <vt:lpstr>Project analysis slide 2</vt:lpstr>
      <vt:lpstr>Project analysis slide 3</vt:lpstr>
      <vt:lpstr>Project analysis slide 4</vt:lpstr>
      <vt:lpstr>Project analysis slide 5</vt:lpstr>
      <vt:lpstr>Project analysis slide 6</vt:lpstr>
      <vt:lpstr>Project analysis slide 7</vt:lpstr>
      <vt:lpstr>Project analysis slide 8</vt:lpstr>
      <vt:lpstr>Project analysis slide 10</vt:lpstr>
      <vt:lpstr>Thank You</vt:lpstr>
      <vt:lpstr>Project analysis slide 11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2018-12-18T17:47:01Z</dcterms:created>
  <dcterms:modified xsi:type="dcterms:W3CDTF">2018-12-19T11:25:39Z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